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09" r:id="rId3"/>
    <p:sldId id="410" r:id="rId5"/>
    <p:sldId id="411" r:id="rId6"/>
    <p:sldId id="413" r:id="rId7"/>
    <p:sldId id="415" r:id="rId8"/>
    <p:sldId id="412" r:id="rId9"/>
    <p:sldId id="419" r:id="rId10"/>
    <p:sldId id="416" r:id="rId11"/>
    <p:sldId id="428" r:id="rId12"/>
    <p:sldId id="420" r:id="rId13"/>
    <p:sldId id="430" r:id="rId14"/>
    <p:sldId id="431" r:id="rId15"/>
    <p:sldId id="432" r:id="rId16"/>
    <p:sldId id="433" r:id="rId17"/>
    <p:sldId id="434" r:id="rId18"/>
    <p:sldId id="423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</p:embeddedFont>
    <p:embeddedFont>
      <p:font typeface="华光淡古印_CNKI" panose="02000500000000000000" charset="-122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  <p:embeddedFont>
      <p:font typeface="黑体" panose="02010609060101010101" charset="-122"/>
      <p:regular r:id="rId29"/>
    </p:embeddedFont>
    <p:embeddedFont>
      <p:font typeface="楷体" panose="0201060906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D9B9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95" y="0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56385" y="1945640"/>
            <a:ext cx="9500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凝心聚力  赋能成长  高效打造“五感团队”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67965" y="3079750"/>
            <a:ext cx="66141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孟河中心小学2021~2022学年第二学期校本培训工作计划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  <a:sym typeface="+mn-ea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0795" y="1352550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5740" y="1629410"/>
            <a:ext cx="492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1.“青蓝”工程，使新教师培训日常化。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0" y="2089785"/>
            <a:ext cx="5670550" cy="29337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0840" y="2259965"/>
            <a:ext cx="5429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1600" b="1">
                <a:ea typeface="黑体" panose="02010609060101010101" charset="-122"/>
              </a:rPr>
              <a:t>孟河中心小学新入职（三年内）教师校本培训年度考核表</a:t>
            </a:r>
            <a:r>
              <a:rPr lang="zh-CN" sz="1200" b="0">
                <a:ea typeface="宋体" panose="02010600030101010101" pitchFamily="2" charset="-122"/>
              </a:rPr>
              <a:t>（</a:t>
            </a:r>
            <a:r>
              <a:rPr lang="en-US" sz="1200" b="0">
                <a:latin typeface="宋体" panose="02010600030101010101" pitchFamily="2" charset="-122"/>
              </a:rPr>
              <a:t>20</a:t>
            </a:r>
            <a:r>
              <a:rPr lang="zh-CN" sz="1200" b="0">
                <a:ea typeface="宋体" panose="02010600030101010101" pitchFamily="2" charset="-122"/>
              </a:rPr>
              <a:t>21~2022学年）</a:t>
            </a:r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328930" y="2790825"/>
          <a:ext cx="6150610" cy="2903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675"/>
                <a:gridCol w="1659255"/>
                <a:gridCol w="1695450"/>
                <a:gridCol w="597535"/>
                <a:gridCol w="911860"/>
                <a:gridCol w="711835"/>
              </a:tblGrid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考核项目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考核内容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时间节点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考核分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师徒结对（1份）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师徒结对协议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三年发展规划（1份）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制定三年发展规划、有目标、有措施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阅读专业书籍（2本）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有阅读痕迹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11月/2月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撰写读书心得（2篇）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有阅读思考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12月/3月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听课活动（40节）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有记录、有反思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1月/6月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课堂教学（2节）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扎实有效汇报课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1月/4月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教学设计（2份）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代表性教学设计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1月/3月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教学论文（1篇）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高质量教学论文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微型课题（1个）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主持或参与微型课题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管理班级活动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组织或协助班级活动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6月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附加分（20）（高质量完成学校额外布置的教育教学工作）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  <a:sym typeface="+mn-ea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5740" y="1629410"/>
            <a:ext cx="5874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2.“青年教师成长团”，使青年教师培养规范化。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0" y="2089785"/>
            <a:ext cx="5670550" cy="2933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8630" y="2148205"/>
            <a:ext cx="4863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1600" b="1">
                <a:ea typeface="黑体" panose="02010609060101010101" charset="-122"/>
              </a:rPr>
              <a:t>孟河中心小学</a:t>
            </a:r>
            <a:r>
              <a:rPr lang="en-US" sz="1600" b="1">
                <a:latin typeface="黑体" panose="02010609060101010101" charset="-122"/>
              </a:rPr>
              <a:t>“</a:t>
            </a:r>
            <a:r>
              <a:rPr lang="zh-CN" sz="1600" b="1">
                <a:ea typeface="黑体" panose="02010609060101010101" charset="-122"/>
              </a:rPr>
              <a:t>青年教师成长团”活动安排表</a:t>
            </a:r>
            <a:r>
              <a:rPr lang="zh-CN" sz="1200" b="0">
                <a:ea typeface="宋体" panose="02010600030101010101" pitchFamily="2" charset="-122"/>
              </a:rPr>
              <a:t>（</a:t>
            </a:r>
            <a:r>
              <a:rPr lang="en-US" sz="1200" b="0">
                <a:latin typeface="宋体" panose="02010600030101010101" pitchFamily="2" charset="-122"/>
              </a:rPr>
              <a:t>20</a:t>
            </a:r>
            <a:r>
              <a:rPr lang="zh-CN" sz="1200" b="0">
                <a:ea typeface="宋体" panose="02010600030101010101" pitchFamily="2" charset="-122"/>
              </a:rPr>
              <a:t>21~2022学年 第二学期）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217170" y="2712085"/>
          <a:ext cx="6212205" cy="3560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180"/>
                <a:gridCol w="862965"/>
                <a:gridCol w="1744980"/>
                <a:gridCol w="957580"/>
                <a:gridCol w="1968500"/>
              </a:tblGrid>
              <a:tr h="311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 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项目类别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项目名称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涉及对象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二月份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读书沙龙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青年教师假期读书沙龙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三月份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微型课题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微型课题申报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10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教学设计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青年教师教学设计比赛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校长室、教导处、学科责任人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四月份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课堂展示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工作3~5年青年教师课堂展示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工作3~5年青年教师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校长室、教导处、学科责任人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五月份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微视频制作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微视频制作比赛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校长室、教导处、学科责任人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1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六月份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师徒汇报课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“青蓝”工程徒弟汇报课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“青蓝”工程徒弟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校长室、教导处、学科责任人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5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论文撰写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上交高质量论文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附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“两字”考核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每两周一次“两字”考核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谢双跃、周建新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  <a:sym typeface="+mn-ea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5740" y="1629410"/>
            <a:ext cx="5874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3．项目组建设，使骨干教师培养个性化。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0" y="2089785"/>
            <a:ext cx="5670550" cy="29337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9380" y="230949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600" b="1">
                <a:ea typeface="黑体" panose="02010609060101010101" charset="-122"/>
              </a:rPr>
              <a:t>孟河中心小学</a:t>
            </a:r>
            <a:r>
              <a:rPr lang="en-US" sz="1600" b="1">
                <a:latin typeface="黑体" panose="02010609060101010101" charset="-122"/>
              </a:rPr>
              <a:t>“</a:t>
            </a:r>
            <a:r>
              <a:rPr lang="zh-CN" sz="1600" b="1">
                <a:ea typeface="黑体" panose="02010609060101010101" charset="-122"/>
              </a:rPr>
              <a:t>数字化项目组”活动安排表</a:t>
            </a:r>
            <a:r>
              <a:rPr lang="zh-CN" sz="1200" b="0">
                <a:ea typeface="宋体" panose="02010600030101010101" pitchFamily="2" charset="-122"/>
              </a:rPr>
              <a:t>（</a:t>
            </a:r>
            <a:r>
              <a:rPr lang="en-US" sz="1200" b="0">
                <a:latin typeface="宋体" panose="02010600030101010101" pitchFamily="2" charset="-122"/>
              </a:rPr>
              <a:t>20</a:t>
            </a:r>
            <a:r>
              <a:rPr lang="zh-CN" sz="1200" b="0">
                <a:ea typeface="宋体" panose="02010600030101010101" pitchFamily="2" charset="-122"/>
              </a:rPr>
              <a:t>21~2022学年 第二学期）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19380" y="2831465"/>
          <a:ext cx="6402070" cy="3079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580"/>
                <a:gridCol w="799465"/>
                <a:gridCol w="2007235"/>
                <a:gridCol w="1303655"/>
                <a:gridCol w="1588135"/>
              </a:tblGrid>
              <a:tr h="539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 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项目类别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培训主题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主讲（点评）人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培训对象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三月份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专题培训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数字化教学专题培训（一）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蒋丽清校长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“数字化项目组”成员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四月份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课堂展示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青年教师汇报展示课（一）（薛益鑫、恽蝶）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蒋丽清校长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“数字化项目组”成员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五月份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专题培训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数字化教学专题培训（二）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蒋丽清校长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“数字化项目组”成员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六月份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课堂展示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青年教师汇报展示课（二）（路焕、肖杨）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蒋丽清校长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“数字化项目组”成员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  <a:sym typeface="+mn-ea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5740" y="1629410"/>
            <a:ext cx="5874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4．“传经”工程，使成熟教师风格特色化。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0" y="2089785"/>
            <a:ext cx="5670550" cy="29337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7030" y="2305050"/>
            <a:ext cx="5080000" cy="216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/>
              <a:t>       </a:t>
            </a:r>
            <a:r>
              <a:t>成熟教师是学校的宝贵资源，对中老年教师实现“传经”工程，通过经验分享、课堂展示，带好1-2名青年骨干教师等活动，鼓励中老年教师提炼教学特点，供青年教师学习与借鉴，真正展现成熟教师的“风格”之美。</a:t>
            </a: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75330" y="1266825"/>
            <a:ext cx="736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（三）学研融合，提升科研品质。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24804" r="10802"/>
          <a:stretch>
            <a:fillRect/>
          </a:stretch>
        </p:blipFill>
        <p:spPr>
          <a:xfrm>
            <a:off x="0" y="1266825"/>
            <a:ext cx="3275330" cy="50571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275330" y="1669415"/>
            <a:ext cx="8906510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ts val="2800"/>
              </a:lnSpc>
            </a:pPr>
            <a:r>
              <a:t>1．紧抓市区级统领课题，提升课题研究的品质。</a:t>
            </a:r>
          </a:p>
          <a:p>
            <a:pPr indent="0" algn="l" fontAlgn="auto">
              <a:lnSpc>
                <a:spcPts val="2800"/>
              </a:lnSpc>
            </a:pPr>
            <a:r>
              <a:t>新学期，学校将以统领课题《“孟河医派”文化背景下小学劳动教育的实践研究》（市级立项课题）、学科课题《基于学习活动观的小学英语主题单元整体教学实践研究》（区级立项课题）、《美术核心素养导向的儿童水墨画临创教学的策略研究》（区级立项课题）为切入点，开展过程性研究，充分发挥课堂作为课题研究的主阵地的作用，使课题研究做到基于教育教学，带着课题进行日常的教育教学工作。</a:t>
            </a:r>
          </a:p>
          <a:p>
            <a:pPr indent="0" algn="l" fontAlgn="auto">
              <a:lnSpc>
                <a:spcPts val="2800"/>
              </a:lnSpc>
            </a:pPr>
            <a:r>
              <a:t>同时，学科组还将聚焦“双减”以及各学科教学中的核心问题，开展“核心素养与作业设计”的教学沙龙等活动，引导全体教师认真思考，深入反思，大胆改革，在发展学生学科核心素养的同时，切实减轻学生的作业负担。</a:t>
            </a:r>
          </a:p>
          <a:p>
            <a:pPr indent="0" algn="l" fontAlgn="auto">
              <a:lnSpc>
                <a:spcPts val="2800"/>
              </a:lnSpc>
            </a:pPr>
            <a:r>
              <a:t>2．围绕“微型课题” 抓日常科研，促青年教师做好科研。</a:t>
            </a:r>
          </a:p>
          <a:p>
            <a:pPr indent="0" algn="l" fontAlgn="auto">
              <a:lnSpc>
                <a:spcPts val="2800"/>
              </a:lnSpc>
            </a:pPr>
            <a:r>
              <a:t>新学期进一步加大、加强青年教师个人微课题的研究与实践。学校鼓励青年教师以日常教学中的小问题为抓手，积极开展微型课题研究。40周岁以下青年教师在学期初，梳理上阶段的课题研究现状，申报新学期微型课题。</a:t>
            </a: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75330" y="1266825"/>
            <a:ext cx="736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（四）实施多元评价，健全考核制度。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24804" r="10802"/>
          <a:stretch>
            <a:fillRect/>
          </a:stretch>
        </p:blipFill>
        <p:spPr>
          <a:xfrm>
            <a:off x="0" y="1266825"/>
            <a:ext cx="3275330" cy="50571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275330" y="1669415"/>
            <a:ext cx="890651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ts val="2800"/>
              </a:lnSpc>
            </a:pPr>
            <a:r>
              <a:t>1.自我评价机制：制定《个人三年发展规划》，并对照自我发展规划自我剖析，找到自己的长处与不足，及时反思，形成发展期望并采取行动，精准复盘。   </a:t>
            </a:r>
          </a:p>
          <a:p>
            <a:pPr indent="0" algn="l" fontAlgn="auto">
              <a:lnSpc>
                <a:spcPts val="2800"/>
              </a:lnSpc>
            </a:pPr>
            <a:r>
              <a:t>2.制度激励机制：（1）对新教师的评价跟进：结合区新教师的培训考核方案，对新教师进行跟踪培训与考核；学校对师徒进行学年考核，评选“优秀师徒”。（2）对青年教师的评价跟进：结合《校级教坛新秀和校级教学能手评选管理办法》制度，从教育、教学、教科研等维度进行考核，评选校级教坛新秀和教学能手。（3）对课题研究的评价跟进：每学期对课题材料进行常规检查，进行课题研究的总结和反思，每学年末评选教科研积极分子。（4）完善学校绩效考核方案：完善校级最美教师和最美团队的评选标准，以激励为目的，将个人先进和团队先进的评选相结合，创新评价的标准和方法。</a:t>
            </a:r>
          </a:p>
          <a:p>
            <a:pPr indent="0" algn="l" fontAlgn="auto">
              <a:lnSpc>
                <a:spcPts val="2800"/>
              </a:lnSpc>
            </a:pPr>
            <a:r>
              <a:t>3.成果激励机制：结合教师的培训与考核方案，做好教师的评优评先工作，以教师的职称评审，市、区级五级梯队的评选为契机，帮助教师不断晋级，在超越自我中获得职业的幸福感。</a:t>
            </a: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95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79625" y="1477645"/>
            <a:ext cx="1536700" cy="1382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8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谢</a:t>
            </a:r>
            <a:endParaRPr lang="zh-CN" altLang="en-US" sz="88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5805" y="2571115"/>
            <a:ext cx="153670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8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谢</a:t>
            </a:r>
            <a:endParaRPr lang="zh-CN" altLang="en-US" sz="88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0475" y="2790825"/>
            <a:ext cx="368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工作汇报结束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7800000">
            <a:off x="2812415" y="3096260"/>
            <a:ext cx="1261110" cy="126111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83810" y="3275330"/>
            <a:ext cx="3672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sym typeface="+mn-ea"/>
              </a:rPr>
              <a:t>燎沈香，消溽暑。鸟雀呼晴，侵晓窥檐语。叶上初阳干宿雨，水面清圆，一一风荷举。</a:t>
            </a:r>
            <a:endParaRPr lang="zh-CN" altLang="en-US" sz="12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95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55820" y="701675"/>
            <a:ext cx="2891155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dist"/>
            <a:r>
              <a:rPr lang="zh-CN" altLang="en-US" sz="60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目录</a:t>
            </a:r>
            <a:endParaRPr lang="zh-CN" altLang="en-US" sz="60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0145" y="2419350"/>
            <a:ext cx="101346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壹</a:t>
            </a:r>
            <a:endParaRPr lang="zh-CN" altLang="en-US" sz="5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3025" y="2766695"/>
            <a:ext cx="3086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bg1"/>
                </a:solidFill>
              </a:rPr>
              <a:t>指导思想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3470910" y="2254885"/>
            <a:ext cx="834390" cy="83439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53025" y="4015740"/>
            <a:ext cx="3086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bg1"/>
                </a:solidFill>
              </a:rPr>
              <a:t>工作目标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0145" y="3665220"/>
            <a:ext cx="101346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贰</a:t>
            </a:r>
            <a:endParaRPr lang="zh-CN" altLang="en-US" sz="5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0" name="弧形 9"/>
          <p:cNvSpPr/>
          <p:nvPr/>
        </p:nvSpPr>
        <p:spPr>
          <a:xfrm rot="11400000">
            <a:off x="3470910" y="3500755"/>
            <a:ext cx="834390" cy="83439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00145" y="4915535"/>
            <a:ext cx="101346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叁</a:t>
            </a:r>
            <a:endParaRPr lang="zh-CN" altLang="en-US" sz="5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1400000">
            <a:off x="3470910" y="4751070"/>
            <a:ext cx="834390" cy="83439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53025" y="5191125"/>
            <a:ext cx="3086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bg1"/>
                </a:solidFill>
              </a:rPr>
              <a:t>工作举措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95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76905" y="2419350"/>
            <a:ext cx="153670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8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壹</a:t>
            </a:r>
            <a:endParaRPr lang="zh-CN" altLang="en-US" sz="88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8565" y="2900680"/>
            <a:ext cx="3778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600">
                <a:solidFill>
                  <a:schemeClr val="bg1"/>
                </a:solidFill>
              </a:rPr>
              <a:t>指导思想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2755900" y="2110740"/>
            <a:ext cx="1329690" cy="132969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壹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指导思想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35025" y="1725930"/>
            <a:ext cx="63474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000"/>
              <a:t>      </a:t>
            </a:r>
            <a:r>
              <a:rPr lang="zh-CN" altLang="en-US" sz="2000"/>
              <a:t>认真贯彻习总书记讲话精神，大力培养一支师德高尚、业务精湛、结构合理、充满活力的高素质专业化教师队伍，努力争做新时期“有理想信念、有道德情操、有扎实学识、有仁爱之心”的“四有”好老师。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6831" t="7371" r="10426" b="6689"/>
          <a:stretch>
            <a:fillRect/>
          </a:stretch>
        </p:blipFill>
        <p:spPr>
          <a:xfrm>
            <a:off x="7766050" y="2030095"/>
            <a:ext cx="3531235" cy="3529965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9005" y="4107180"/>
            <a:ext cx="6253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lang="zh-CN" altLang="en-US" sz="2000"/>
              <a:t>教导处结合“固本培元，生命拔节”的办学理念，以培养四有教师为发展目标，凝心聚力，赋能成长，不断优化与落实校本培训制度，高效打造“五感团队”，努力营造优秀教师不断涌现的良好教育生态。</a:t>
            </a:r>
            <a:endParaRPr lang="zh-CN" altLang="en-US" sz="2000"/>
          </a:p>
        </p:txBody>
      </p:sp>
      <p:cxnSp>
        <p:nvCxnSpPr>
          <p:cNvPr id="9" name="直接连接符 8"/>
          <p:cNvCxnSpPr/>
          <p:nvPr/>
        </p:nvCxnSpPr>
        <p:spPr>
          <a:xfrm>
            <a:off x="1288415" y="3885565"/>
            <a:ext cx="54305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95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76905" y="2419350"/>
            <a:ext cx="153670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8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贰</a:t>
            </a:r>
            <a:endParaRPr lang="zh-CN" altLang="en-US" sz="88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8565" y="2900680"/>
            <a:ext cx="3778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600">
                <a:solidFill>
                  <a:schemeClr val="bg1"/>
                </a:solidFill>
              </a:rPr>
              <a:t>工作目标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2755900" y="2110740"/>
            <a:ext cx="1329690" cy="132969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  <a:sym typeface="+mn-ea"/>
              </a:rPr>
              <a:t>贰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工作目标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u=4000938142,2276623140&amp;fm=26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220" y="1740535"/>
            <a:ext cx="2258695" cy="2263140"/>
          </a:xfrm>
          <a:prstGeom prst="rect">
            <a:avLst/>
          </a:prstGeom>
        </p:spPr>
      </p:pic>
      <p:pic>
        <p:nvPicPr>
          <p:cNvPr id="14" name="图片 13" descr="u=4000938142,2276623140&amp;fm=26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970" y="1740535"/>
            <a:ext cx="2258695" cy="2263140"/>
          </a:xfrm>
          <a:prstGeom prst="rect">
            <a:avLst/>
          </a:prstGeom>
        </p:spPr>
      </p:pic>
      <p:pic>
        <p:nvPicPr>
          <p:cNvPr id="15" name="图片 14" descr="u=4000938142,2276623140&amp;fm=26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975" y="1740535"/>
            <a:ext cx="2258695" cy="22631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8325" y="4023360"/>
            <a:ext cx="3048635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凝心聚力，</a:t>
            </a:r>
            <a:r>
              <a:rPr lang="zh-CN" altLang="en-US"/>
              <a:t>长程策划，高位打造 “成长论坛”，为教师发展提供前进的动力，增强教师的认同感、存在感。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504690" y="4145915"/>
            <a:ext cx="3183255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分层培养，</a:t>
            </a:r>
            <a:r>
              <a:rPr lang="zh-CN" altLang="en-US"/>
              <a:t>赋能成长,高效打造教师梯队，使教师主动承担，努力作为，增强教师使命感。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42960" y="4145915"/>
            <a:ext cx="30060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学研融合，</a:t>
            </a:r>
            <a:r>
              <a:rPr lang="zh-CN" altLang="en-US"/>
              <a:t>提升科研品质；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多元评价，</a:t>
            </a:r>
            <a:r>
              <a:rPr lang="zh-CN" altLang="en-US"/>
              <a:t>健全考核制度，增强教师的成就感、幸福感。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29130" y="2422525"/>
            <a:ext cx="901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1</a:t>
            </a:r>
            <a:endParaRPr lang="en-US" altLang="zh-CN" sz="5400"/>
          </a:p>
        </p:txBody>
      </p:sp>
      <p:sp>
        <p:nvSpPr>
          <p:cNvPr id="23" name="文本框 22"/>
          <p:cNvSpPr txBox="1"/>
          <p:nvPr/>
        </p:nvSpPr>
        <p:spPr>
          <a:xfrm>
            <a:off x="5827395" y="2380615"/>
            <a:ext cx="901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2</a:t>
            </a:r>
            <a:endParaRPr lang="en-US" altLang="zh-CN" sz="5400"/>
          </a:p>
        </p:txBody>
      </p:sp>
      <p:sp>
        <p:nvSpPr>
          <p:cNvPr id="24" name="文本框 23"/>
          <p:cNvSpPr txBox="1"/>
          <p:nvPr/>
        </p:nvSpPr>
        <p:spPr>
          <a:xfrm>
            <a:off x="9649460" y="2408555"/>
            <a:ext cx="901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3</a:t>
            </a:r>
            <a:endParaRPr lang="en-US" altLang="zh-CN" sz="540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95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76905" y="2419350"/>
            <a:ext cx="153670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8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叁</a:t>
            </a:r>
            <a:endParaRPr lang="zh-CN" altLang="en-US" sz="88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8565" y="2900680"/>
            <a:ext cx="3778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600">
                <a:solidFill>
                  <a:schemeClr val="bg1"/>
                </a:solidFill>
              </a:rPr>
              <a:t>工作举措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2755900" y="2110740"/>
            <a:ext cx="1329690" cy="1329690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75330" y="1266825"/>
            <a:ext cx="736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（一）凝心聚力，长程策划，高位打造 “成长论坛”。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24804" r="10802"/>
          <a:stretch>
            <a:fillRect/>
          </a:stretch>
        </p:blipFill>
        <p:spPr>
          <a:xfrm>
            <a:off x="0" y="1266825"/>
            <a:ext cx="3275330" cy="50571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52365" y="166941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600" b="1">
                <a:ea typeface="黑体" panose="02010609060101010101" charset="-122"/>
              </a:rPr>
              <a:t>孟河中心小学“成长论坛”活动安排表</a:t>
            </a:r>
            <a:r>
              <a:rPr lang="zh-CN" sz="1200" b="0">
                <a:ea typeface="宋体" panose="02010600030101010101" pitchFamily="2" charset="-122"/>
              </a:rPr>
              <a:t>（</a:t>
            </a:r>
            <a:r>
              <a:rPr lang="en-US" sz="1200" b="0">
                <a:latin typeface="宋体" panose="02010600030101010101" pitchFamily="2" charset="-122"/>
              </a:rPr>
              <a:t>20</a:t>
            </a:r>
            <a:r>
              <a:rPr lang="zh-CN" sz="1200" b="0">
                <a:ea typeface="宋体" panose="02010600030101010101" pitchFamily="2" charset="-122"/>
              </a:rPr>
              <a:t>21~2022学年 第二学期）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303270" y="2165350"/>
          <a:ext cx="8437880" cy="41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295"/>
                <a:gridCol w="1159510"/>
                <a:gridCol w="3286760"/>
                <a:gridCol w="1579245"/>
                <a:gridCol w="1449070"/>
              </a:tblGrid>
              <a:tr h="2152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 间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类别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培训主题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主讲人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培训对象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二月份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道德讲堂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筑牢校园防疫安全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林中坤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智慧分享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青年教师假期读书心得沙龙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课题研究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市区级备案课题研究计划交流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课题组长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课题组成员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1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三月份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道德讲堂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用文化滋养生命，让践行丰盈人生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蒋丽清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智慧分享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班级管理经验分享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曹佳爽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全体班主任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课题研究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课题经验分享，申报微型课题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数字化培训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微视频的设计与制作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外聘专家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四月份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道德讲堂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校园安全在我心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蒋丽清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智慧分享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教师的专业成长之路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刘 妍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教学研究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我的论文撰写之路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汤志刚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五月份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道德讲堂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专家讲座：教师的职业规范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外聘专家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智慧分享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骨干班主任是这样炼成的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费群亚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全体班主任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教学研究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主题沙龙：“双减”背景下的作业设计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四大学科责任人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四大学科组成员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六月份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道德讲堂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关注心理健康，做幸福的教师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外聘专家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全体教师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智慧分享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青年教师期末盘点交流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青年教师成长团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课题研究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市区级备案课题研究盘点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课题组长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课题组成员</a:t>
                      </a:r>
                      <a:endParaRPr lang="en-US" altLang="en-US" sz="1400" b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1"/>
          <a:srcRect t="5001" b="5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35"/>
            <a:ext cx="12181205" cy="6857365"/>
          </a:xfrm>
          <a:prstGeom prst="rect">
            <a:avLst/>
          </a:prstGeom>
          <a:gradFill>
            <a:gsLst>
              <a:gs pos="0">
                <a:srgbClr val="9D9B9C"/>
              </a:gs>
              <a:gs pos="47000">
                <a:srgbClr val="9D9B9C">
                  <a:alpha val="65000"/>
                </a:srgbClr>
              </a:gs>
              <a:gs pos="100000">
                <a:srgbClr val="9D9B9C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7535" y="440055"/>
            <a:ext cx="859790" cy="91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华光淡古印_CNKI" panose="02000500000000000000" charset="-122"/>
                <a:ea typeface="华光淡古印_CNKI" panose="02000500000000000000" charset="-122"/>
              </a:rPr>
              <a:t>叁</a:t>
            </a:r>
            <a:endParaRPr lang="zh-CN" altLang="en-US" sz="4400">
              <a:solidFill>
                <a:schemeClr val="bg1"/>
              </a:solidFill>
              <a:latin typeface="华光淡古印_CNKI" panose="02000500000000000000" charset="-122"/>
              <a:ea typeface="华光淡古印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620" y="660400"/>
            <a:ext cx="258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工作举措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11400000">
            <a:off x="4136390" y="212725"/>
            <a:ext cx="756285" cy="756285"/>
          </a:xfrm>
          <a:prstGeom prst="arc">
            <a:avLst>
              <a:gd name="adj1" fmla="val 15236701"/>
              <a:gd name="adj2" fmla="val 8306235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66825"/>
            <a:ext cx="12192000" cy="50571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75330" y="1266825"/>
            <a:ext cx="736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（二）分层培养，赋能成长,高效打造教师梯队。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24804" r="10802"/>
          <a:stretch>
            <a:fillRect/>
          </a:stretch>
        </p:blipFill>
        <p:spPr>
          <a:xfrm>
            <a:off x="0" y="1266825"/>
            <a:ext cx="2320290" cy="50571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29180" y="2084705"/>
            <a:ext cx="1661795" cy="2341245"/>
          </a:xfrm>
          <a:prstGeom prst="rect">
            <a:avLst/>
          </a:prstGeom>
          <a:noFill/>
          <a:ln w="25400">
            <a:solidFill>
              <a:srgbClr val="9D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75560" y="2428240"/>
            <a:ext cx="2214245" cy="295656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856230" y="2647950"/>
            <a:ext cx="16617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青蓝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工程，使新教师培训日常化。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5429" t="5429" r="4914" b="5048"/>
          <a:stretch>
            <a:fillRect/>
          </a:stretch>
        </p:blipFill>
        <p:spPr>
          <a:xfrm>
            <a:off x="2977515" y="4622165"/>
            <a:ext cx="1418590" cy="1416685"/>
          </a:xfrm>
          <a:prstGeom prst="ellipse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03140" y="2099945"/>
            <a:ext cx="1661795" cy="2341245"/>
          </a:xfrm>
          <a:prstGeom prst="rect">
            <a:avLst/>
          </a:prstGeom>
          <a:noFill/>
          <a:ln w="25400">
            <a:solidFill>
              <a:srgbClr val="9D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49520" y="2443480"/>
            <a:ext cx="2214245" cy="295656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330190" y="2663190"/>
            <a:ext cx="16617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青年教师成长团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，使青年教师培养规范化。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77100" y="2101215"/>
            <a:ext cx="1661795" cy="2341245"/>
          </a:xfrm>
          <a:prstGeom prst="rect">
            <a:avLst/>
          </a:prstGeom>
          <a:noFill/>
          <a:ln w="25400">
            <a:solidFill>
              <a:srgbClr val="9D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523480" y="2444750"/>
            <a:ext cx="2214245" cy="295656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804150" y="2664460"/>
            <a:ext cx="16617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项目组建设，使骨干教师培养个性化。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 l="5429" t="5429" r="4914" b="5048"/>
          <a:stretch>
            <a:fillRect/>
          </a:stretch>
        </p:blipFill>
        <p:spPr>
          <a:xfrm>
            <a:off x="7925435" y="4638675"/>
            <a:ext cx="1418590" cy="1416685"/>
          </a:xfrm>
          <a:prstGeom prst="ellipse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762490" y="2099945"/>
            <a:ext cx="1661795" cy="2341245"/>
          </a:xfrm>
          <a:prstGeom prst="rect">
            <a:avLst/>
          </a:prstGeom>
          <a:noFill/>
          <a:ln w="25400">
            <a:solidFill>
              <a:srgbClr val="9D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008870" y="2443480"/>
            <a:ext cx="2214245" cy="295656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289540" y="2663190"/>
            <a:ext cx="16617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传经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工程，使成熟教师风格特色化。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l="10670" r="10243" b="1070"/>
          <a:stretch>
            <a:fillRect/>
          </a:stretch>
        </p:blipFill>
        <p:spPr>
          <a:xfrm>
            <a:off x="5450840" y="4650740"/>
            <a:ext cx="1419225" cy="1416050"/>
          </a:xfrm>
          <a:prstGeom prst="ellipse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rcRect l="10670" r="10243" b="1070"/>
          <a:stretch>
            <a:fillRect/>
          </a:stretch>
        </p:blipFill>
        <p:spPr>
          <a:xfrm>
            <a:off x="10391140" y="4622165"/>
            <a:ext cx="1419225" cy="1416050"/>
          </a:xfrm>
          <a:prstGeom prst="ellipse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001402bb-086d-4ef3-9461-4f851ec6d0bc}"/>
  <p:tag name="TABLE_ENDDRAG_ORIGIN_RECT" val="664*328"/>
  <p:tag name="TABLE_ENDDRAG_RECT" val="260*170*664*328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TABLE_BEAUTIFY" val="smartTable{f37fe6d2-8f3d-4c62-a198-2f765f11f482}"/>
  <p:tag name="TABLE_ENDDRAG_ORIGIN_RECT" val="484*228"/>
  <p:tag name="TABLE_ENDDRAG_RECT" val="29*238*484*228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8ae6182a-1aed-4d41-988d-d43ae7db5a24}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UNIT_TABLE_BEAUTIFY" val="smartTable{be1caca1-da1d-4dbd-b787-5402b0dab2e3}"/>
  <p:tag name="TABLE_ENDDRAG_ORIGIN_RECT" val="504*239"/>
  <p:tag name="TABLE_ENDDRAG_RECT" val="9*222*504*239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3078</Words>
  <Application>WPS 演示</Application>
  <PresentationFormat>宽屏</PresentationFormat>
  <Paragraphs>606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华光淡古印_CNKI</vt:lpstr>
      <vt:lpstr>Arial Unicode MS</vt:lpstr>
      <vt:lpstr>Calibri</vt:lpstr>
      <vt:lpstr>黑体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公主道</cp:lastModifiedBy>
  <cp:revision>153</cp:revision>
  <dcterms:created xsi:type="dcterms:W3CDTF">2019-06-19T02:08:00Z</dcterms:created>
  <dcterms:modified xsi:type="dcterms:W3CDTF">2022-02-10T09:18:56Z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TemplateUUID">
    <vt:lpwstr>v1.0_mb_hdt7Euc55wzLZrQSoma4dw==</vt:lpwstr>
  </property>
  <property fmtid="{D5CDD505-2E9C-101B-9397-08002B2CF9AE}" pid="4" name="ICV">
    <vt:lpwstr>2B61FBB314864205800925B518D13148</vt:lpwstr>
  </property>
</Properties>
</file>