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13"/>
  </p:handoutMasterIdLst>
  <p:sldIdLst>
    <p:sldId id="3243" r:id="rId3"/>
    <p:sldId id="3407" r:id="rId5"/>
    <p:sldId id="3463" r:id="rId6"/>
    <p:sldId id="3458" r:id="rId7"/>
    <p:sldId id="3462" r:id="rId8"/>
    <p:sldId id="3464" r:id="rId9"/>
    <p:sldId id="3465" r:id="rId10"/>
    <p:sldId id="3460" r:id="rId11"/>
    <p:sldId id="3412" r:id="rId12"/>
  </p:sldIdLst>
  <p:sldSz cx="9145270" cy="5144770"/>
  <p:notesSz cx="6858000" cy="9144000"/>
  <p:custDataLst>
    <p:tags r:id="rId1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5295" indent="-1295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495" indent="-2616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695" indent="-3943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895" indent="-5264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60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72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584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595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233"/>
    <a:srgbClr val="9F7B63"/>
    <a:srgbClr val="F48E77"/>
    <a:srgbClr val="A1BD70"/>
    <a:srgbClr val="889EB6"/>
    <a:srgbClr val="004236"/>
    <a:srgbClr val="169274"/>
    <a:srgbClr val="60AEA9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2986" autoAdjust="0"/>
  </p:normalViewPr>
  <p:slideViewPr>
    <p:cSldViewPr>
      <p:cViewPr varScale="1">
        <p:scale>
          <a:sx n="119" d="100"/>
          <a:sy n="119" d="100"/>
        </p:scale>
        <p:origin x="594" y="96"/>
      </p:cViewPr>
      <p:guideLst>
        <p:guide orient="horz" pos="314"/>
        <p:guide pos="4056"/>
        <p:guide orient="horz" pos="4183"/>
        <p:guide pos="7588"/>
        <p:guide pos="393"/>
        <p:guide pos="1350"/>
        <p:guide orient="horz" pos="233"/>
        <p:guide orient="horz" pos="2953"/>
        <p:guide pos="2864"/>
        <p:guide pos="5376"/>
        <p:guide pos="305"/>
        <p:guide pos="974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38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897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09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21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600" algn="l" defTabSz="65024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720" algn="l" defTabSz="65024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840" algn="l" defTabSz="65024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960" algn="l" defTabSz="65024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4" name="文本框 37"/>
          <p:cNvSpPr txBox="1"/>
          <p:nvPr userDrawn="1"/>
        </p:nvSpPr>
        <p:spPr>
          <a:xfrm>
            <a:off x="3780706" y="203067"/>
            <a:ext cx="1523417" cy="346082"/>
          </a:xfrm>
          <a:prstGeom prst="rect">
            <a:avLst/>
          </a:prstGeom>
          <a:noFill/>
        </p:spPr>
        <p:txBody>
          <a:bodyPr wrap="none" lIns="68542" tIns="34271" rIns="68542" bIns="34271" rtlCol="0">
            <a:spAutoFit/>
          </a:bodyPr>
          <a:lstStyle/>
          <a:p>
            <a:pPr lvl="0" defTabSz="685800"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点击输入标题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 advClick="0" advTm="0">
    <p:push dir="r"/>
  </p:transition>
  <p:txStyles>
    <p:titleStyle>
      <a:lvl1pPr algn="l" defTabSz="650240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60" indent="-162560" algn="l" defTabSz="650240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92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6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4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415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8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60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72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4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595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20" name="矩形 259"/>
          <p:cNvSpPr>
            <a:spLocks noChangeArrowheads="1"/>
          </p:cNvSpPr>
          <p:nvPr/>
        </p:nvSpPr>
        <p:spPr bwMode="auto">
          <a:xfrm>
            <a:off x="252095" y="1060450"/>
            <a:ext cx="7432675" cy="252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4400" b="1" cap="all" dirty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体验自主</a:t>
            </a:r>
            <a:r>
              <a:rPr lang="en-US" altLang="zh-CN" sz="4400" b="1" cap="all" dirty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4400" b="1" cap="all" dirty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快乐生活</a:t>
            </a:r>
            <a:endParaRPr lang="zh-CN" altLang="en-US" sz="4000" b="1" cap="all" dirty="0">
              <a:solidFill>
                <a:schemeClr val="accent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altLang="zh-CN" b="1" cap="all" dirty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b="1" cap="all" dirty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自主生活课题组第四次活动</a:t>
            </a:r>
            <a:endParaRPr lang="zh-CN" altLang="en-US" sz="4000" b="1" cap="all" dirty="0">
              <a:solidFill>
                <a:schemeClr val="accent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zh-CN" altLang="en-US" sz="4000" b="1" cap="all" dirty="0">
              <a:solidFill>
                <a:schemeClr val="accent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zh-CN" altLang="en-US" sz="2800" b="1" cap="all" dirty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常州市新北区春江幼儿园</a:t>
            </a:r>
            <a:endParaRPr lang="zh-CN" altLang="en-US" sz="2800" b="1" cap="all" dirty="0">
              <a:solidFill>
                <a:schemeClr val="accent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5000.000000" out="50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7806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20520" y="988060"/>
            <a:ext cx="5531485" cy="2270760"/>
            <a:chOff x="5101" y="1798"/>
            <a:chExt cx="6877" cy="3326"/>
          </a:xfrm>
        </p:grpSpPr>
        <p:grpSp>
          <p:nvGrpSpPr>
            <p:cNvPr id="4" name="组合 3"/>
            <p:cNvGrpSpPr/>
            <p:nvPr/>
          </p:nvGrpSpPr>
          <p:grpSpPr>
            <a:xfrm>
              <a:off x="5101" y="1917"/>
              <a:ext cx="3408" cy="3207"/>
              <a:chOff x="5101" y="1917"/>
              <a:chExt cx="3408" cy="3207"/>
            </a:xfrm>
          </p:grpSpPr>
          <p:sp>
            <p:nvSpPr>
              <p:cNvPr id="51" name="Diamond 3"/>
              <p:cNvSpPr/>
              <p:nvPr/>
            </p:nvSpPr>
            <p:spPr bwMode="auto">
              <a:xfrm>
                <a:off x="5101" y="1917"/>
                <a:ext cx="3408" cy="3207"/>
              </a:xfrm>
              <a:prstGeom prst="diamond">
                <a:avLst/>
              </a:prstGeom>
              <a:solidFill>
                <a:schemeClr val="accent2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TextBox 63"/>
              <p:cNvSpPr txBox="1"/>
              <p:nvPr/>
            </p:nvSpPr>
            <p:spPr bwMode="auto">
              <a:xfrm>
                <a:off x="5164" y="2998"/>
                <a:ext cx="3345" cy="67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24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ea"/>
                    <a:ea typeface="+mn-ea"/>
                  </a:rPr>
                  <a:t>课程故事分享</a:t>
                </a:r>
                <a:endParaRPr lang="zh-CN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8633" y="1798"/>
              <a:ext cx="3345" cy="3298"/>
              <a:chOff x="8633" y="1798"/>
              <a:chExt cx="3345" cy="3298"/>
            </a:xfrm>
          </p:grpSpPr>
          <p:sp>
            <p:nvSpPr>
              <p:cNvPr id="60" name="Diamond 4"/>
              <p:cNvSpPr/>
              <p:nvPr/>
            </p:nvSpPr>
            <p:spPr bwMode="auto">
              <a:xfrm>
                <a:off x="8680" y="1798"/>
                <a:ext cx="3298" cy="3298"/>
              </a:xfrm>
              <a:prstGeom prst="diamond">
                <a:avLst/>
              </a:prstGeom>
              <a:solidFill>
                <a:schemeClr val="accent3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" name="TextBox 63"/>
              <p:cNvSpPr txBox="1"/>
              <p:nvPr/>
            </p:nvSpPr>
            <p:spPr bwMode="auto">
              <a:xfrm>
                <a:off x="8633" y="2998"/>
                <a:ext cx="3345" cy="67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/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24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ea"/>
                    <a:ea typeface="+mn-ea"/>
                  </a:rPr>
                  <a:t>经验梳理论证</a:t>
                </a:r>
                <a:endParaRPr lang="zh-CN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396240" y="988060"/>
            <a:ext cx="8672195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思考：根据案例来梳理一下听完这两个课程故事，发现两位老师分别在如厕和穿衣上运用了哪些支持策略？如果是你，你还有什么好的策略？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792" y="2805071"/>
            <a:ext cx="3308478" cy="2095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8" name="AutoShape 3"/>
          <p:cNvSpPr>
            <a:spLocks noChangeAspect="1" noChangeArrowheads="1" noTextEdit="1"/>
          </p:cNvSpPr>
          <p:nvPr/>
        </p:nvSpPr>
        <p:spPr bwMode="auto">
          <a:xfrm>
            <a:off x="-2557" y="1164898"/>
            <a:ext cx="3921277" cy="345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3" name="Freeform 9"/>
          <p:cNvSpPr>
            <a:spLocks noChangeArrowheads="1"/>
          </p:cNvSpPr>
          <p:nvPr/>
        </p:nvSpPr>
        <p:spPr bwMode="auto">
          <a:xfrm>
            <a:off x="-2556" y="2118828"/>
            <a:ext cx="3262438" cy="644637"/>
          </a:xfrm>
          <a:custGeom>
            <a:avLst/>
            <a:gdLst>
              <a:gd name="T0" fmla="*/ 986 w 996"/>
              <a:gd name="T1" fmla="*/ 0 h 197"/>
              <a:gd name="T2" fmla="*/ 515 w 996"/>
              <a:gd name="T3" fmla="*/ 114 h 197"/>
              <a:gd name="T4" fmla="*/ 113 w 996"/>
              <a:gd name="T5" fmla="*/ 133 h 197"/>
              <a:gd name="T6" fmla="*/ 1 w 996"/>
              <a:gd name="T7" fmla="*/ 132 h 197"/>
              <a:gd name="T8" fmla="*/ 0 w 996"/>
              <a:gd name="T9" fmla="*/ 196 h 197"/>
              <a:gd name="T10" fmla="*/ 114 w 996"/>
              <a:gd name="T11" fmla="*/ 197 h 197"/>
              <a:gd name="T12" fmla="*/ 518 w 996"/>
              <a:gd name="T13" fmla="*/ 178 h 197"/>
              <a:gd name="T14" fmla="*/ 996 w 996"/>
              <a:gd name="T15" fmla="*/ 63 h 197"/>
              <a:gd name="T16" fmla="*/ 986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986" y="0"/>
                </a:moveTo>
                <a:cubicBezTo>
                  <a:pt x="834" y="62"/>
                  <a:pt x="676" y="96"/>
                  <a:pt x="515" y="114"/>
                </a:cubicBezTo>
                <a:cubicBezTo>
                  <a:pt x="383" y="128"/>
                  <a:pt x="248" y="133"/>
                  <a:pt x="113" y="133"/>
                </a:cubicBezTo>
                <a:cubicBezTo>
                  <a:pt x="76" y="133"/>
                  <a:pt x="38" y="132"/>
                  <a:pt x="1" y="132"/>
                </a:cubicBezTo>
                <a:cubicBezTo>
                  <a:pt x="0" y="196"/>
                  <a:pt x="0" y="196"/>
                  <a:pt x="0" y="196"/>
                </a:cubicBezTo>
                <a:cubicBezTo>
                  <a:pt x="38" y="197"/>
                  <a:pt x="76" y="197"/>
                  <a:pt x="114" y="197"/>
                </a:cubicBezTo>
                <a:cubicBezTo>
                  <a:pt x="250" y="197"/>
                  <a:pt x="385" y="193"/>
                  <a:pt x="518" y="178"/>
                </a:cubicBezTo>
                <a:cubicBezTo>
                  <a:pt x="681" y="160"/>
                  <a:pt x="842" y="126"/>
                  <a:pt x="996" y="63"/>
                </a:cubicBezTo>
                <a:cubicBezTo>
                  <a:pt x="986" y="0"/>
                  <a:pt x="986" y="0"/>
                  <a:pt x="986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4" name="Freeform 10"/>
          <p:cNvSpPr>
            <a:spLocks noChangeArrowheads="1"/>
          </p:cNvSpPr>
          <p:nvPr/>
        </p:nvSpPr>
        <p:spPr bwMode="auto">
          <a:xfrm>
            <a:off x="618" y="1463400"/>
            <a:ext cx="3092570" cy="968543"/>
          </a:xfrm>
          <a:custGeom>
            <a:avLst/>
            <a:gdLst>
              <a:gd name="T0" fmla="*/ 927 w 944"/>
              <a:gd name="T1" fmla="*/ 0 h 296"/>
              <a:gd name="T2" fmla="*/ 519 w 944"/>
              <a:gd name="T3" fmla="*/ 176 h 296"/>
              <a:gd name="T4" fmla="*/ 33 w 944"/>
              <a:gd name="T5" fmla="*/ 231 h 296"/>
              <a:gd name="T6" fmla="*/ 1 w 944"/>
              <a:gd name="T7" fmla="*/ 231 h 296"/>
              <a:gd name="T8" fmla="*/ 0 w 944"/>
              <a:gd name="T9" fmla="*/ 295 h 296"/>
              <a:gd name="T10" fmla="*/ 34 w 944"/>
              <a:gd name="T11" fmla="*/ 296 h 296"/>
              <a:gd name="T12" fmla="*/ 526 w 944"/>
              <a:gd name="T13" fmla="*/ 240 h 296"/>
              <a:gd name="T14" fmla="*/ 944 w 944"/>
              <a:gd name="T15" fmla="*/ 59 h 296"/>
              <a:gd name="T16" fmla="*/ 927 w 944"/>
              <a:gd name="T17" fmla="*/ 0 h 2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4"/>
              <a:gd name="T28" fmla="*/ 0 h 296"/>
              <a:gd name="T29" fmla="*/ 944 w 944"/>
              <a:gd name="T30" fmla="*/ 296 h 2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4" h="296">
                <a:moveTo>
                  <a:pt x="927" y="0"/>
                </a:moveTo>
                <a:cubicBezTo>
                  <a:pt x="802" y="83"/>
                  <a:pt x="663" y="140"/>
                  <a:pt x="519" y="176"/>
                </a:cubicBezTo>
                <a:cubicBezTo>
                  <a:pt x="361" y="216"/>
                  <a:pt x="195" y="231"/>
                  <a:pt x="33" y="231"/>
                </a:cubicBezTo>
                <a:cubicBezTo>
                  <a:pt x="22" y="231"/>
                  <a:pt x="12" y="231"/>
                  <a:pt x="1" y="231"/>
                </a:cubicBezTo>
                <a:cubicBezTo>
                  <a:pt x="0" y="295"/>
                  <a:pt x="0" y="295"/>
                  <a:pt x="0" y="295"/>
                </a:cubicBezTo>
                <a:cubicBezTo>
                  <a:pt x="11" y="296"/>
                  <a:pt x="22" y="296"/>
                  <a:pt x="34" y="296"/>
                </a:cubicBezTo>
                <a:cubicBezTo>
                  <a:pt x="198" y="296"/>
                  <a:pt x="365" y="280"/>
                  <a:pt x="526" y="240"/>
                </a:cubicBezTo>
                <a:cubicBezTo>
                  <a:pt x="673" y="203"/>
                  <a:pt x="815" y="145"/>
                  <a:pt x="944" y="59"/>
                </a:cubicBezTo>
                <a:cubicBezTo>
                  <a:pt x="927" y="0"/>
                  <a:pt x="927" y="0"/>
                  <a:pt x="927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5" name="Freeform 11"/>
          <p:cNvSpPr>
            <a:spLocks noChangeArrowheads="1"/>
          </p:cNvSpPr>
          <p:nvPr/>
        </p:nvSpPr>
        <p:spPr bwMode="auto">
          <a:xfrm>
            <a:off x="6969" y="3094045"/>
            <a:ext cx="3262438" cy="644637"/>
          </a:xfrm>
          <a:custGeom>
            <a:avLst/>
            <a:gdLst>
              <a:gd name="T0" fmla="*/ 114 w 996"/>
              <a:gd name="T1" fmla="*/ 0 h 197"/>
              <a:gd name="T2" fmla="*/ 0 w 996"/>
              <a:gd name="T3" fmla="*/ 1 h 197"/>
              <a:gd name="T4" fmla="*/ 0 w 996"/>
              <a:gd name="T5" fmla="*/ 66 h 197"/>
              <a:gd name="T6" fmla="*/ 112 w 996"/>
              <a:gd name="T7" fmla="*/ 65 h 197"/>
              <a:gd name="T8" fmla="*/ 515 w 996"/>
              <a:gd name="T9" fmla="*/ 84 h 197"/>
              <a:gd name="T10" fmla="*/ 985 w 996"/>
              <a:gd name="T11" fmla="*/ 197 h 197"/>
              <a:gd name="T12" fmla="*/ 996 w 996"/>
              <a:gd name="T13" fmla="*/ 134 h 197"/>
              <a:gd name="T14" fmla="*/ 518 w 996"/>
              <a:gd name="T15" fmla="*/ 19 h 197"/>
              <a:gd name="T16" fmla="*/ 114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114" y="0"/>
                </a:moveTo>
                <a:cubicBezTo>
                  <a:pt x="76" y="0"/>
                  <a:pt x="38" y="1"/>
                  <a:pt x="0" y="1"/>
                </a:cubicBezTo>
                <a:cubicBezTo>
                  <a:pt x="0" y="66"/>
                  <a:pt x="0" y="66"/>
                  <a:pt x="0" y="66"/>
                </a:cubicBezTo>
                <a:cubicBezTo>
                  <a:pt x="37" y="65"/>
                  <a:pt x="75" y="65"/>
                  <a:pt x="112" y="65"/>
                </a:cubicBezTo>
                <a:cubicBezTo>
                  <a:pt x="247" y="65"/>
                  <a:pt x="382" y="69"/>
                  <a:pt x="515" y="84"/>
                </a:cubicBezTo>
                <a:cubicBezTo>
                  <a:pt x="676" y="101"/>
                  <a:pt x="833" y="135"/>
                  <a:pt x="985" y="197"/>
                </a:cubicBezTo>
                <a:cubicBezTo>
                  <a:pt x="996" y="134"/>
                  <a:pt x="996" y="134"/>
                  <a:pt x="996" y="134"/>
                </a:cubicBezTo>
                <a:cubicBezTo>
                  <a:pt x="841" y="72"/>
                  <a:pt x="681" y="37"/>
                  <a:pt x="518" y="19"/>
                </a:cubicBezTo>
                <a:cubicBezTo>
                  <a:pt x="385" y="4"/>
                  <a:pt x="250" y="0"/>
                  <a:pt x="11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3269423" y="1347457"/>
            <a:ext cx="424355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1.循序渐进提高要求，因材施教有的放矢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3311977" y="1971471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2.巧用儿歌帮助掌握自理方法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3348172" y="2679945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3.结合区域游戏，寓教于乐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>
            <a:spLocks noChangeArrowheads="1"/>
          </p:cNvSpPr>
          <p:nvPr/>
        </p:nvSpPr>
        <p:spPr bwMode="auto">
          <a:xfrm>
            <a:off x="3348172" y="3364502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4.改变家庭教育者观念，家园合作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254113" y="-164584"/>
            <a:ext cx="144022" cy="1440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6" tIns="45723" rIns="91446" bIns="45723" rtlCol="0" anchor="ctr"/>
          <a:lstStyle/>
          <a:p>
            <a:pPr algn="ctr"/>
            <a:endParaRPr lang="zh-CN" altLang="en-US" sz="1800"/>
          </a:p>
        </p:txBody>
      </p:sp>
      <p:sp>
        <p:nvSpPr>
          <p:cNvPr id="28" name="文本框 27"/>
          <p:cNvSpPr txBox="1"/>
          <p:nvPr/>
        </p:nvSpPr>
        <p:spPr>
          <a:xfrm>
            <a:off x="2196465" y="52705"/>
            <a:ext cx="5810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一、支持策略（穿衣）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4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3" grpId="0" bldLvl="0" animBg="1"/>
      <p:bldP spid="22" grpId="0" bldLvl="0" animBg="1"/>
      <p:bldP spid="25" grpId="0" bldLvl="0" animBg="1"/>
      <p:bldP spid="62" grpId="0"/>
      <p:bldP spid="63" grpId="0"/>
      <p:bldP spid="64" grpId="0"/>
      <p:bldP spid="6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792" y="2805071"/>
            <a:ext cx="3308478" cy="2095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8" name="AutoShape 3"/>
          <p:cNvSpPr>
            <a:spLocks noChangeAspect="1" noChangeArrowheads="1" noTextEdit="1"/>
          </p:cNvSpPr>
          <p:nvPr/>
        </p:nvSpPr>
        <p:spPr bwMode="auto">
          <a:xfrm>
            <a:off x="-2557" y="1164898"/>
            <a:ext cx="3921277" cy="345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3" name="Freeform 9"/>
          <p:cNvSpPr>
            <a:spLocks noChangeArrowheads="1"/>
          </p:cNvSpPr>
          <p:nvPr/>
        </p:nvSpPr>
        <p:spPr bwMode="auto">
          <a:xfrm>
            <a:off x="-2556" y="2118828"/>
            <a:ext cx="3262438" cy="644637"/>
          </a:xfrm>
          <a:custGeom>
            <a:avLst/>
            <a:gdLst>
              <a:gd name="T0" fmla="*/ 986 w 996"/>
              <a:gd name="T1" fmla="*/ 0 h 197"/>
              <a:gd name="T2" fmla="*/ 515 w 996"/>
              <a:gd name="T3" fmla="*/ 114 h 197"/>
              <a:gd name="T4" fmla="*/ 113 w 996"/>
              <a:gd name="T5" fmla="*/ 133 h 197"/>
              <a:gd name="T6" fmla="*/ 1 w 996"/>
              <a:gd name="T7" fmla="*/ 132 h 197"/>
              <a:gd name="T8" fmla="*/ 0 w 996"/>
              <a:gd name="T9" fmla="*/ 196 h 197"/>
              <a:gd name="T10" fmla="*/ 114 w 996"/>
              <a:gd name="T11" fmla="*/ 197 h 197"/>
              <a:gd name="T12" fmla="*/ 518 w 996"/>
              <a:gd name="T13" fmla="*/ 178 h 197"/>
              <a:gd name="T14" fmla="*/ 996 w 996"/>
              <a:gd name="T15" fmla="*/ 63 h 197"/>
              <a:gd name="T16" fmla="*/ 986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986" y="0"/>
                </a:moveTo>
                <a:cubicBezTo>
                  <a:pt x="834" y="62"/>
                  <a:pt x="676" y="96"/>
                  <a:pt x="515" y="114"/>
                </a:cubicBezTo>
                <a:cubicBezTo>
                  <a:pt x="383" y="128"/>
                  <a:pt x="248" y="133"/>
                  <a:pt x="113" y="133"/>
                </a:cubicBezTo>
                <a:cubicBezTo>
                  <a:pt x="76" y="133"/>
                  <a:pt x="38" y="132"/>
                  <a:pt x="1" y="132"/>
                </a:cubicBezTo>
                <a:cubicBezTo>
                  <a:pt x="0" y="196"/>
                  <a:pt x="0" y="196"/>
                  <a:pt x="0" y="196"/>
                </a:cubicBezTo>
                <a:cubicBezTo>
                  <a:pt x="38" y="197"/>
                  <a:pt x="76" y="197"/>
                  <a:pt x="114" y="197"/>
                </a:cubicBezTo>
                <a:cubicBezTo>
                  <a:pt x="250" y="197"/>
                  <a:pt x="385" y="193"/>
                  <a:pt x="518" y="178"/>
                </a:cubicBezTo>
                <a:cubicBezTo>
                  <a:pt x="681" y="160"/>
                  <a:pt x="842" y="126"/>
                  <a:pt x="996" y="63"/>
                </a:cubicBezTo>
                <a:cubicBezTo>
                  <a:pt x="986" y="0"/>
                  <a:pt x="986" y="0"/>
                  <a:pt x="986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4" name="Freeform 10"/>
          <p:cNvSpPr>
            <a:spLocks noChangeArrowheads="1"/>
          </p:cNvSpPr>
          <p:nvPr/>
        </p:nvSpPr>
        <p:spPr bwMode="auto">
          <a:xfrm>
            <a:off x="618" y="1463400"/>
            <a:ext cx="3092570" cy="968543"/>
          </a:xfrm>
          <a:custGeom>
            <a:avLst/>
            <a:gdLst>
              <a:gd name="T0" fmla="*/ 927 w 944"/>
              <a:gd name="T1" fmla="*/ 0 h 296"/>
              <a:gd name="T2" fmla="*/ 519 w 944"/>
              <a:gd name="T3" fmla="*/ 176 h 296"/>
              <a:gd name="T4" fmla="*/ 33 w 944"/>
              <a:gd name="T5" fmla="*/ 231 h 296"/>
              <a:gd name="T6" fmla="*/ 1 w 944"/>
              <a:gd name="T7" fmla="*/ 231 h 296"/>
              <a:gd name="T8" fmla="*/ 0 w 944"/>
              <a:gd name="T9" fmla="*/ 295 h 296"/>
              <a:gd name="T10" fmla="*/ 34 w 944"/>
              <a:gd name="T11" fmla="*/ 296 h 296"/>
              <a:gd name="T12" fmla="*/ 526 w 944"/>
              <a:gd name="T13" fmla="*/ 240 h 296"/>
              <a:gd name="T14" fmla="*/ 944 w 944"/>
              <a:gd name="T15" fmla="*/ 59 h 296"/>
              <a:gd name="T16" fmla="*/ 927 w 944"/>
              <a:gd name="T17" fmla="*/ 0 h 2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4"/>
              <a:gd name="T28" fmla="*/ 0 h 296"/>
              <a:gd name="T29" fmla="*/ 944 w 944"/>
              <a:gd name="T30" fmla="*/ 296 h 2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4" h="296">
                <a:moveTo>
                  <a:pt x="927" y="0"/>
                </a:moveTo>
                <a:cubicBezTo>
                  <a:pt x="802" y="83"/>
                  <a:pt x="663" y="140"/>
                  <a:pt x="519" y="176"/>
                </a:cubicBezTo>
                <a:cubicBezTo>
                  <a:pt x="361" y="216"/>
                  <a:pt x="195" y="231"/>
                  <a:pt x="33" y="231"/>
                </a:cubicBezTo>
                <a:cubicBezTo>
                  <a:pt x="22" y="231"/>
                  <a:pt x="12" y="231"/>
                  <a:pt x="1" y="231"/>
                </a:cubicBezTo>
                <a:cubicBezTo>
                  <a:pt x="0" y="295"/>
                  <a:pt x="0" y="295"/>
                  <a:pt x="0" y="295"/>
                </a:cubicBezTo>
                <a:cubicBezTo>
                  <a:pt x="11" y="296"/>
                  <a:pt x="22" y="296"/>
                  <a:pt x="34" y="296"/>
                </a:cubicBezTo>
                <a:cubicBezTo>
                  <a:pt x="198" y="296"/>
                  <a:pt x="365" y="280"/>
                  <a:pt x="526" y="240"/>
                </a:cubicBezTo>
                <a:cubicBezTo>
                  <a:pt x="673" y="203"/>
                  <a:pt x="815" y="145"/>
                  <a:pt x="944" y="59"/>
                </a:cubicBezTo>
                <a:cubicBezTo>
                  <a:pt x="927" y="0"/>
                  <a:pt x="927" y="0"/>
                  <a:pt x="927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5" name="Freeform 11"/>
          <p:cNvSpPr>
            <a:spLocks noChangeArrowheads="1"/>
          </p:cNvSpPr>
          <p:nvPr/>
        </p:nvSpPr>
        <p:spPr bwMode="auto">
          <a:xfrm>
            <a:off x="6969" y="3094045"/>
            <a:ext cx="3262438" cy="644637"/>
          </a:xfrm>
          <a:custGeom>
            <a:avLst/>
            <a:gdLst>
              <a:gd name="T0" fmla="*/ 114 w 996"/>
              <a:gd name="T1" fmla="*/ 0 h 197"/>
              <a:gd name="T2" fmla="*/ 0 w 996"/>
              <a:gd name="T3" fmla="*/ 1 h 197"/>
              <a:gd name="T4" fmla="*/ 0 w 996"/>
              <a:gd name="T5" fmla="*/ 66 h 197"/>
              <a:gd name="T6" fmla="*/ 112 w 996"/>
              <a:gd name="T7" fmla="*/ 65 h 197"/>
              <a:gd name="T8" fmla="*/ 515 w 996"/>
              <a:gd name="T9" fmla="*/ 84 h 197"/>
              <a:gd name="T10" fmla="*/ 985 w 996"/>
              <a:gd name="T11" fmla="*/ 197 h 197"/>
              <a:gd name="T12" fmla="*/ 996 w 996"/>
              <a:gd name="T13" fmla="*/ 134 h 197"/>
              <a:gd name="T14" fmla="*/ 518 w 996"/>
              <a:gd name="T15" fmla="*/ 19 h 197"/>
              <a:gd name="T16" fmla="*/ 114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114" y="0"/>
                </a:moveTo>
                <a:cubicBezTo>
                  <a:pt x="76" y="0"/>
                  <a:pt x="38" y="1"/>
                  <a:pt x="0" y="1"/>
                </a:cubicBezTo>
                <a:cubicBezTo>
                  <a:pt x="0" y="66"/>
                  <a:pt x="0" y="66"/>
                  <a:pt x="0" y="66"/>
                </a:cubicBezTo>
                <a:cubicBezTo>
                  <a:pt x="37" y="65"/>
                  <a:pt x="75" y="65"/>
                  <a:pt x="112" y="65"/>
                </a:cubicBezTo>
                <a:cubicBezTo>
                  <a:pt x="247" y="65"/>
                  <a:pt x="382" y="69"/>
                  <a:pt x="515" y="84"/>
                </a:cubicBezTo>
                <a:cubicBezTo>
                  <a:pt x="676" y="101"/>
                  <a:pt x="833" y="135"/>
                  <a:pt x="985" y="197"/>
                </a:cubicBezTo>
                <a:cubicBezTo>
                  <a:pt x="996" y="134"/>
                  <a:pt x="996" y="134"/>
                  <a:pt x="996" y="134"/>
                </a:cubicBezTo>
                <a:cubicBezTo>
                  <a:pt x="841" y="72"/>
                  <a:pt x="681" y="37"/>
                  <a:pt x="518" y="19"/>
                </a:cubicBezTo>
                <a:cubicBezTo>
                  <a:pt x="385" y="4"/>
                  <a:pt x="250" y="0"/>
                  <a:pt x="11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3269423" y="1347457"/>
            <a:ext cx="424355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.视频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3311977" y="1971471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.、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3348172" y="2679945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>
            <a:spLocks noChangeArrowheads="1"/>
          </p:cNvSpPr>
          <p:nvPr/>
        </p:nvSpPr>
        <p:spPr bwMode="auto">
          <a:xfrm>
            <a:off x="3348172" y="3364502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254113" y="-164584"/>
            <a:ext cx="144022" cy="1440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6" tIns="45723" rIns="91446" bIns="45723" rtlCol="0" anchor="ctr"/>
          <a:lstStyle/>
          <a:p>
            <a:pPr algn="ctr"/>
            <a:endParaRPr lang="zh-CN" altLang="en-US" sz="1800"/>
          </a:p>
        </p:txBody>
      </p:sp>
      <p:sp>
        <p:nvSpPr>
          <p:cNvPr id="28" name="文本框 27"/>
          <p:cNvSpPr txBox="1"/>
          <p:nvPr/>
        </p:nvSpPr>
        <p:spPr>
          <a:xfrm>
            <a:off x="2196465" y="52705"/>
            <a:ext cx="5810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一、支持策略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4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3" grpId="0" bldLvl="0" animBg="1"/>
      <p:bldP spid="22" grpId="0" bldLvl="0" animBg="1"/>
      <p:bldP spid="25" grpId="0" bldLvl="0" animBg="1"/>
      <p:bldP spid="62" grpId="0"/>
      <p:bldP spid="63" grpId="0"/>
      <p:bldP spid="64" grpId="0"/>
      <p:bldP spid="65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792" y="2805071"/>
            <a:ext cx="3308478" cy="2095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8" name="AutoShape 3"/>
          <p:cNvSpPr>
            <a:spLocks noChangeAspect="1" noChangeArrowheads="1" noTextEdit="1"/>
          </p:cNvSpPr>
          <p:nvPr/>
        </p:nvSpPr>
        <p:spPr bwMode="auto">
          <a:xfrm>
            <a:off x="-2557" y="1164898"/>
            <a:ext cx="3921277" cy="345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3" name="Freeform 9"/>
          <p:cNvSpPr>
            <a:spLocks noChangeArrowheads="1"/>
          </p:cNvSpPr>
          <p:nvPr/>
        </p:nvSpPr>
        <p:spPr bwMode="auto">
          <a:xfrm>
            <a:off x="-2556" y="2118828"/>
            <a:ext cx="3262438" cy="644637"/>
          </a:xfrm>
          <a:custGeom>
            <a:avLst/>
            <a:gdLst>
              <a:gd name="T0" fmla="*/ 986 w 996"/>
              <a:gd name="T1" fmla="*/ 0 h 197"/>
              <a:gd name="T2" fmla="*/ 515 w 996"/>
              <a:gd name="T3" fmla="*/ 114 h 197"/>
              <a:gd name="T4" fmla="*/ 113 w 996"/>
              <a:gd name="T5" fmla="*/ 133 h 197"/>
              <a:gd name="T6" fmla="*/ 1 w 996"/>
              <a:gd name="T7" fmla="*/ 132 h 197"/>
              <a:gd name="T8" fmla="*/ 0 w 996"/>
              <a:gd name="T9" fmla="*/ 196 h 197"/>
              <a:gd name="T10" fmla="*/ 114 w 996"/>
              <a:gd name="T11" fmla="*/ 197 h 197"/>
              <a:gd name="T12" fmla="*/ 518 w 996"/>
              <a:gd name="T13" fmla="*/ 178 h 197"/>
              <a:gd name="T14" fmla="*/ 996 w 996"/>
              <a:gd name="T15" fmla="*/ 63 h 197"/>
              <a:gd name="T16" fmla="*/ 986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986" y="0"/>
                </a:moveTo>
                <a:cubicBezTo>
                  <a:pt x="834" y="62"/>
                  <a:pt x="676" y="96"/>
                  <a:pt x="515" y="114"/>
                </a:cubicBezTo>
                <a:cubicBezTo>
                  <a:pt x="383" y="128"/>
                  <a:pt x="248" y="133"/>
                  <a:pt x="113" y="133"/>
                </a:cubicBezTo>
                <a:cubicBezTo>
                  <a:pt x="76" y="133"/>
                  <a:pt x="38" y="132"/>
                  <a:pt x="1" y="132"/>
                </a:cubicBezTo>
                <a:cubicBezTo>
                  <a:pt x="0" y="196"/>
                  <a:pt x="0" y="196"/>
                  <a:pt x="0" y="196"/>
                </a:cubicBezTo>
                <a:cubicBezTo>
                  <a:pt x="38" y="197"/>
                  <a:pt x="76" y="197"/>
                  <a:pt x="114" y="197"/>
                </a:cubicBezTo>
                <a:cubicBezTo>
                  <a:pt x="250" y="197"/>
                  <a:pt x="385" y="193"/>
                  <a:pt x="518" y="178"/>
                </a:cubicBezTo>
                <a:cubicBezTo>
                  <a:pt x="681" y="160"/>
                  <a:pt x="842" y="126"/>
                  <a:pt x="996" y="63"/>
                </a:cubicBezTo>
                <a:cubicBezTo>
                  <a:pt x="986" y="0"/>
                  <a:pt x="986" y="0"/>
                  <a:pt x="986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4" name="Freeform 10"/>
          <p:cNvSpPr>
            <a:spLocks noChangeArrowheads="1"/>
          </p:cNvSpPr>
          <p:nvPr/>
        </p:nvSpPr>
        <p:spPr bwMode="auto">
          <a:xfrm>
            <a:off x="618" y="1463400"/>
            <a:ext cx="3092570" cy="968543"/>
          </a:xfrm>
          <a:custGeom>
            <a:avLst/>
            <a:gdLst>
              <a:gd name="T0" fmla="*/ 927 w 944"/>
              <a:gd name="T1" fmla="*/ 0 h 296"/>
              <a:gd name="T2" fmla="*/ 519 w 944"/>
              <a:gd name="T3" fmla="*/ 176 h 296"/>
              <a:gd name="T4" fmla="*/ 33 w 944"/>
              <a:gd name="T5" fmla="*/ 231 h 296"/>
              <a:gd name="T6" fmla="*/ 1 w 944"/>
              <a:gd name="T7" fmla="*/ 231 h 296"/>
              <a:gd name="T8" fmla="*/ 0 w 944"/>
              <a:gd name="T9" fmla="*/ 295 h 296"/>
              <a:gd name="T10" fmla="*/ 34 w 944"/>
              <a:gd name="T11" fmla="*/ 296 h 296"/>
              <a:gd name="T12" fmla="*/ 526 w 944"/>
              <a:gd name="T13" fmla="*/ 240 h 296"/>
              <a:gd name="T14" fmla="*/ 944 w 944"/>
              <a:gd name="T15" fmla="*/ 59 h 296"/>
              <a:gd name="T16" fmla="*/ 927 w 944"/>
              <a:gd name="T17" fmla="*/ 0 h 2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4"/>
              <a:gd name="T28" fmla="*/ 0 h 296"/>
              <a:gd name="T29" fmla="*/ 944 w 944"/>
              <a:gd name="T30" fmla="*/ 296 h 2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4" h="296">
                <a:moveTo>
                  <a:pt x="927" y="0"/>
                </a:moveTo>
                <a:cubicBezTo>
                  <a:pt x="802" y="83"/>
                  <a:pt x="663" y="140"/>
                  <a:pt x="519" y="176"/>
                </a:cubicBezTo>
                <a:cubicBezTo>
                  <a:pt x="361" y="216"/>
                  <a:pt x="195" y="231"/>
                  <a:pt x="33" y="231"/>
                </a:cubicBezTo>
                <a:cubicBezTo>
                  <a:pt x="22" y="231"/>
                  <a:pt x="12" y="231"/>
                  <a:pt x="1" y="231"/>
                </a:cubicBezTo>
                <a:cubicBezTo>
                  <a:pt x="0" y="295"/>
                  <a:pt x="0" y="295"/>
                  <a:pt x="0" y="295"/>
                </a:cubicBezTo>
                <a:cubicBezTo>
                  <a:pt x="11" y="296"/>
                  <a:pt x="22" y="296"/>
                  <a:pt x="34" y="296"/>
                </a:cubicBezTo>
                <a:cubicBezTo>
                  <a:pt x="198" y="296"/>
                  <a:pt x="365" y="280"/>
                  <a:pt x="526" y="240"/>
                </a:cubicBezTo>
                <a:cubicBezTo>
                  <a:pt x="673" y="203"/>
                  <a:pt x="815" y="145"/>
                  <a:pt x="944" y="59"/>
                </a:cubicBezTo>
                <a:cubicBezTo>
                  <a:pt x="927" y="0"/>
                  <a:pt x="927" y="0"/>
                  <a:pt x="927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5" name="Freeform 11"/>
          <p:cNvSpPr>
            <a:spLocks noChangeArrowheads="1"/>
          </p:cNvSpPr>
          <p:nvPr/>
        </p:nvSpPr>
        <p:spPr bwMode="auto">
          <a:xfrm>
            <a:off x="6969" y="3094045"/>
            <a:ext cx="3262438" cy="644637"/>
          </a:xfrm>
          <a:custGeom>
            <a:avLst/>
            <a:gdLst>
              <a:gd name="T0" fmla="*/ 114 w 996"/>
              <a:gd name="T1" fmla="*/ 0 h 197"/>
              <a:gd name="T2" fmla="*/ 0 w 996"/>
              <a:gd name="T3" fmla="*/ 1 h 197"/>
              <a:gd name="T4" fmla="*/ 0 w 996"/>
              <a:gd name="T5" fmla="*/ 66 h 197"/>
              <a:gd name="T6" fmla="*/ 112 w 996"/>
              <a:gd name="T7" fmla="*/ 65 h 197"/>
              <a:gd name="T8" fmla="*/ 515 w 996"/>
              <a:gd name="T9" fmla="*/ 84 h 197"/>
              <a:gd name="T10" fmla="*/ 985 w 996"/>
              <a:gd name="T11" fmla="*/ 197 h 197"/>
              <a:gd name="T12" fmla="*/ 996 w 996"/>
              <a:gd name="T13" fmla="*/ 134 h 197"/>
              <a:gd name="T14" fmla="*/ 518 w 996"/>
              <a:gd name="T15" fmla="*/ 19 h 197"/>
              <a:gd name="T16" fmla="*/ 114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114" y="0"/>
                </a:moveTo>
                <a:cubicBezTo>
                  <a:pt x="76" y="0"/>
                  <a:pt x="38" y="1"/>
                  <a:pt x="0" y="1"/>
                </a:cubicBezTo>
                <a:cubicBezTo>
                  <a:pt x="0" y="66"/>
                  <a:pt x="0" y="66"/>
                  <a:pt x="0" y="66"/>
                </a:cubicBezTo>
                <a:cubicBezTo>
                  <a:pt x="37" y="65"/>
                  <a:pt x="75" y="65"/>
                  <a:pt x="112" y="65"/>
                </a:cubicBezTo>
                <a:cubicBezTo>
                  <a:pt x="247" y="65"/>
                  <a:pt x="382" y="69"/>
                  <a:pt x="515" y="84"/>
                </a:cubicBezTo>
                <a:cubicBezTo>
                  <a:pt x="676" y="101"/>
                  <a:pt x="833" y="135"/>
                  <a:pt x="985" y="197"/>
                </a:cubicBezTo>
                <a:cubicBezTo>
                  <a:pt x="996" y="134"/>
                  <a:pt x="996" y="134"/>
                  <a:pt x="996" y="134"/>
                </a:cubicBezTo>
                <a:cubicBezTo>
                  <a:pt x="841" y="72"/>
                  <a:pt x="681" y="37"/>
                  <a:pt x="518" y="19"/>
                </a:cubicBezTo>
                <a:cubicBezTo>
                  <a:pt x="385" y="4"/>
                  <a:pt x="250" y="0"/>
                  <a:pt x="11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3269423" y="1347457"/>
            <a:ext cx="424355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1.幼儿为主体，捕捉幼儿需要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3311977" y="1971471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2.提供丰富材料，奠定游戏基础。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3348172" y="2679945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3.适时适度介入，助力活动发展。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>
            <a:spLocks noChangeArrowheads="1"/>
          </p:cNvSpPr>
          <p:nvPr/>
        </p:nvSpPr>
        <p:spPr bwMode="auto">
          <a:xfrm>
            <a:off x="3348172" y="3364502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4.利用家长资源，拓展经验。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254113" y="-164584"/>
            <a:ext cx="144022" cy="1440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6" tIns="45723" rIns="91446" bIns="45723" rtlCol="0" anchor="ctr"/>
          <a:lstStyle/>
          <a:p>
            <a:pPr algn="ctr"/>
            <a:endParaRPr lang="zh-CN" altLang="en-US" sz="1800"/>
          </a:p>
        </p:txBody>
      </p:sp>
      <p:sp>
        <p:nvSpPr>
          <p:cNvPr id="28" name="文本框 27"/>
          <p:cNvSpPr txBox="1"/>
          <p:nvPr/>
        </p:nvSpPr>
        <p:spPr>
          <a:xfrm>
            <a:off x="2196465" y="52705"/>
            <a:ext cx="5810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一、支持策略（如厕）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4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3" grpId="0" bldLvl="0" animBg="1"/>
      <p:bldP spid="22" grpId="0" bldLvl="0" animBg="1"/>
      <p:bldP spid="25" grpId="0" bldLvl="0" animBg="1"/>
      <p:bldP spid="62" grpId="0"/>
      <p:bldP spid="63" grpId="0"/>
      <p:bldP spid="64" grpId="0"/>
      <p:bldP spid="6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792" y="2805071"/>
            <a:ext cx="3308478" cy="2095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8" name="AutoShape 3"/>
          <p:cNvSpPr>
            <a:spLocks noChangeAspect="1" noChangeArrowheads="1" noTextEdit="1"/>
          </p:cNvSpPr>
          <p:nvPr/>
        </p:nvSpPr>
        <p:spPr bwMode="auto">
          <a:xfrm>
            <a:off x="-2557" y="1164898"/>
            <a:ext cx="3921277" cy="345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8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3" name="Freeform 9"/>
          <p:cNvSpPr>
            <a:spLocks noChangeArrowheads="1"/>
          </p:cNvSpPr>
          <p:nvPr/>
        </p:nvSpPr>
        <p:spPr bwMode="auto">
          <a:xfrm>
            <a:off x="-2556" y="2118828"/>
            <a:ext cx="3262438" cy="644637"/>
          </a:xfrm>
          <a:custGeom>
            <a:avLst/>
            <a:gdLst>
              <a:gd name="T0" fmla="*/ 986 w 996"/>
              <a:gd name="T1" fmla="*/ 0 h 197"/>
              <a:gd name="T2" fmla="*/ 515 w 996"/>
              <a:gd name="T3" fmla="*/ 114 h 197"/>
              <a:gd name="T4" fmla="*/ 113 w 996"/>
              <a:gd name="T5" fmla="*/ 133 h 197"/>
              <a:gd name="T6" fmla="*/ 1 w 996"/>
              <a:gd name="T7" fmla="*/ 132 h 197"/>
              <a:gd name="T8" fmla="*/ 0 w 996"/>
              <a:gd name="T9" fmla="*/ 196 h 197"/>
              <a:gd name="T10" fmla="*/ 114 w 996"/>
              <a:gd name="T11" fmla="*/ 197 h 197"/>
              <a:gd name="T12" fmla="*/ 518 w 996"/>
              <a:gd name="T13" fmla="*/ 178 h 197"/>
              <a:gd name="T14" fmla="*/ 996 w 996"/>
              <a:gd name="T15" fmla="*/ 63 h 197"/>
              <a:gd name="T16" fmla="*/ 986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986" y="0"/>
                </a:moveTo>
                <a:cubicBezTo>
                  <a:pt x="834" y="62"/>
                  <a:pt x="676" y="96"/>
                  <a:pt x="515" y="114"/>
                </a:cubicBezTo>
                <a:cubicBezTo>
                  <a:pt x="383" y="128"/>
                  <a:pt x="248" y="133"/>
                  <a:pt x="113" y="133"/>
                </a:cubicBezTo>
                <a:cubicBezTo>
                  <a:pt x="76" y="133"/>
                  <a:pt x="38" y="132"/>
                  <a:pt x="1" y="132"/>
                </a:cubicBezTo>
                <a:cubicBezTo>
                  <a:pt x="0" y="196"/>
                  <a:pt x="0" y="196"/>
                  <a:pt x="0" y="196"/>
                </a:cubicBezTo>
                <a:cubicBezTo>
                  <a:pt x="38" y="197"/>
                  <a:pt x="76" y="197"/>
                  <a:pt x="114" y="197"/>
                </a:cubicBezTo>
                <a:cubicBezTo>
                  <a:pt x="250" y="197"/>
                  <a:pt x="385" y="193"/>
                  <a:pt x="518" y="178"/>
                </a:cubicBezTo>
                <a:cubicBezTo>
                  <a:pt x="681" y="160"/>
                  <a:pt x="842" y="126"/>
                  <a:pt x="996" y="63"/>
                </a:cubicBezTo>
                <a:cubicBezTo>
                  <a:pt x="986" y="0"/>
                  <a:pt x="986" y="0"/>
                  <a:pt x="986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4" name="Freeform 10"/>
          <p:cNvSpPr>
            <a:spLocks noChangeArrowheads="1"/>
          </p:cNvSpPr>
          <p:nvPr/>
        </p:nvSpPr>
        <p:spPr bwMode="auto">
          <a:xfrm>
            <a:off x="618" y="1463400"/>
            <a:ext cx="3092570" cy="968543"/>
          </a:xfrm>
          <a:custGeom>
            <a:avLst/>
            <a:gdLst>
              <a:gd name="T0" fmla="*/ 927 w 944"/>
              <a:gd name="T1" fmla="*/ 0 h 296"/>
              <a:gd name="T2" fmla="*/ 519 w 944"/>
              <a:gd name="T3" fmla="*/ 176 h 296"/>
              <a:gd name="T4" fmla="*/ 33 w 944"/>
              <a:gd name="T5" fmla="*/ 231 h 296"/>
              <a:gd name="T6" fmla="*/ 1 w 944"/>
              <a:gd name="T7" fmla="*/ 231 h 296"/>
              <a:gd name="T8" fmla="*/ 0 w 944"/>
              <a:gd name="T9" fmla="*/ 295 h 296"/>
              <a:gd name="T10" fmla="*/ 34 w 944"/>
              <a:gd name="T11" fmla="*/ 296 h 296"/>
              <a:gd name="T12" fmla="*/ 526 w 944"/>
              <a:gd name="T13" fmla="*/ 240 h 296"/>
              <a:gd name="T14" fmla="*/ 944 w 944"/>
              <a:gd name="T15" fmla="*/ 59 h 296"/>
              <a:gd name="T16" fmla="*/ 927 w 944"/>
              <a:gd name="T17" fmla="*/ 0 h 2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4"/>
              <a:gd name="T28" fmla="*/ 0 h 296"/>
              <a:gd name="T29" fmla="*/ 944 w 944"/>
              <a:gd name="T30" fmla="*/ 296 h 2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4" h="296">
                <a:moveTo>
                  <a:pt x="927" y="0"/>
                </a:moveTo>
                <a:cubicBezTo>
                  <a:pt x="802" y="83"/>
                  <a:pt x="663" y="140"/>
                  <a:pt x="519" y="176"/>
                </a:cubicBezTo>
                <a:cubicBezTo>
                  <a:pt x="361" y="216"/>
                  <a:pt x="195" y="231"/>
                  <a:pt x="33" y="231"/>
                </a:cubicBezTo>
                <a:cubicBezTo>
                  <a:pt x="22" y="231"/>
                  <a:pt x="12" y="231"/>
                  <a:pt x="1" y="231"/>
                </a:cubicBezTo>
                <a:cubicBezTo>
                  <a:pt x="0" y="295"/>
                  <a:pt x="0" y="295"/>
                  <a:pt x="0" y="295"/>
                </a:cubicBezTo>
                <a:cubicBezTo>
                  <a:pt x="11" y="296"/>
                  <a:pt x="22" y="296"/>
                  <a:pt x="34" y="296"/>
                </a:cubicBezTo>
                <a:cubicBezTo>
                  <a:pt x="198" y="296"/>
                  <a:pt x="365" y="280"/>
                  <a:pt x="526" y="240"/>
                </a:cubicBezTo>
                <a:cubicBezTo>
                  <a:pt x="673" y="203"/>
                  <a:pt x="815" y="145"/>
                  <a:pt x="944" y="59"/>
                </a:cubicBezTo>
                <a:cubicBezTo>
                  <a:pt x="927" y="0"/>
                  <a:pt x="927" y="0"/>
                  <a:pt x="927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5" name="Freeform 11"/>
          <p:cNvSpPr>
            <a:spLocks noChangeArrowheads="1"/>
          </p:cNvSpPr>
          <p:nvPr/>
        </p:nvSpPr>
        <p:spPr bwMode="auto">
          <a:xfrm>
            <a:off x="6969" y="3094045"/>
            <a:ext cx="3262438" cy="644637"/>
          </a:xfrm>
          <a:custGeom>
            <a:avLst/>
            <a:gdLst>
              <a:gd name="T0" fmla="*/ 114 w 996"/>
              <a:gd name="T1" fmla="*/ 0 h 197"/>
              <a:gd name="T2" fmla="*/ 0 w 996"/>
              <a:gd name="T3" fmla="*/ 1 h 197"/>
              <a:gd name="T4" fmla="*/ 0 w 996"/>
              <a:gd name="T5" fmla="*/ 66 h 197"/>
              <a:gd name="T6" fmla="*/ 112 w 996"/>
              <a:gd name="T7" fmla="*/ 65 h 197"/>
              <a:gd name="T8" fmla="*/ 515 w 996"/>
              <a:gd name="T9" fmla="*/ 84 h 197"/>
              <a:gd name="T10" fmla="*/ 985 w 996"/>
              <a:gd name="T11" fmla="*/ 197 h 197"/>
              <a:gd name="T12" fmla="*/ 996 w 996"/>
              <a:gd name="T13" fmla="*/ 134 h 197"/>
              <a:gd name="T14" fmla="*/ 518 w 996"/>
              <a:gd name="T15" fmla="*/ 19 h 197"/>
              <a:gd name="T16" fmla="*/ 114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114" y="0"/>
                </a:moveTo>
                <a:cubicBezTo>
                  <a:pt x="76" y="0"/>
                  <a:pt x="38" y="1"/>
                  <a:pt x="0" y="1"/>
                </a:cubicBezTo>
                <a:cubicBezTo>
                  <a:pt x="0" y="66"/>
                  <a:pt x="0" y="66"/>
                  <a:pt x="0" y="66"/>
                </a:cubicBezTo>
                <a:cubicBezTo>
                  <a:pt x="37" y="65"/>
                  <a:pt x="75" y="65"/>
                  <a:pt x="112" y="65"/>
                </a:cubicBezTo>
                <a:cubicBezTo>
                  <a:pt x="247" y="65"/>
                  <a:pt x="382" y="69"/>
                  <a:pt x="515" y="84"/>
                </a:cubicBezTo>
                <a:cubicBezTo>
                  <a:pt x="676" y="101"/>
                  <a:pt x="833" y="135"/>
                  <a:pt x="985" y="197"/>
                </a:cubicBezTo>
                <a:cubicBezTo>
                  <a:pt x="996" y="134"/>
                  <a:pt x="996" y="134"/>
                  <a:pt x="996" y="134"/>
                </a:cubicBezTo>
                <a:cubicBezTo>
                  <a:pt x="841" y="72"/>
                  <a:pt x="681" y="37"/>
                  <a:pt x="518" y="19"/>
                </a:cubicBezTo>
                <a:cubicBezTo>
                  <a:pt x="385" y="4"/>
                  <a:pt x="250" y="0"/>
                  <a:pt x="114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91446" tIns="45723" rIns="91446" bIns="45723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3269423" y="1347457"/>
            <a:ext cx="424355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3311977" y="1971471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3348172" y="2679945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>
            <a:spLocks noChangeArrowheads="1"/>
          </p:cNvSpPr>
          <p:nvPr/>
        </p:nvSpPr>
        <p:spPr bwMode="auto">
          <a:xfrm>
            <a:off x="3348172" y="3364502"/>
            <a:ext cx="395461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254113" y="-164584"/>
            <a:ext cx="144022" cy="1440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6" tIns="45723" rIns="91446" bIns="45723" rtlCol="0" anchor="ctr"/>
          <a:lstStyle/>
          <a:p>
            <a:pPr algn="ctr"/>
            <a:endParaRPr lang="zh-CN" altLang="en-US" sz="1800"/>
          </a:p>
        </p:txBody>
      </p:sp>
      <p:sp>
        <p:nvSpPr>
          <p:cNvPr id="28" name="文本框 27"/>
          <p:cNvSpPr txBox="1"/>
          <p:nvPr/>
        </p:nvSpPr>
        <p:spPr>
          <a:xfrm>
            <a:off x="2196465" y="52705"/>
            <a:ext cx="5810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一、支持策略（如厕）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4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3" grpId="0" bldLvl="0" animBg="1"/>
      <p:bldP spid="22" grpId="0" bldLvl="0" animBg="1"/>
      <p:bldP spid="25" grpId="0" bldLvl="0" animBg="1"/>
      <p:bldP spid="62" grpId="0"/>
      <p:bldP spid="63" grpId="0"/>
      <p:bldP spid="64" grpId="0"/>
      <p:bldP spid="65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1332230" y="1132205"/>
            <a:ext cx="5810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二、行为要点、核心经验再论证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1660006" y="2096364"/>
            <a:ext cx="5577084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4800" b="1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谢谢！</a:t>
            </a:r>
            <a:endParaRPr lang="zh-CN" altLang="en-US" sz="4800" b="1" cap="all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tags/tag1.xml><?xml version="1.0" encoding="utf-8"?>
<p:tagLst xmlns:p="http://schemas.openxmlformats.org/presentationml/2006/main">
  <p:tag name="ISPRING_ULTRA_SCORM_COURSE_ID" val="93FDE6F3-C2C1-497D-9AC0-D418F52504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641.pptx"/>
</p:tagLst>
</file>

<file path=ppt/theme/theme1.xml><?xml version="1.0" encoding="utf-8"?>
<a:theme xmlns:a="http://schemas.openxmlformats.org/drawingml/2006/main" name="1_自定义设计方案">
  <a:themeElements>
    <a:clrScheme name="自定义 2">
      <a:dk1>
        <a:sysClr val="windowText" lastClr="000000"/>
      </a:dk1>
      <a:lt1>
        <a:sysClr val="window" lastClr="FFFFFF"/>
      </a:lt1>
      <a:dk2>
        <a:srgbClr val="4E5B6F"/>
      </a:dk2>
      <a:lt2>
        <a:srgbClr val="7F7F7F"/>
      </a:lt2>
      <a:accent1>
        <a:srgbClr val="E14A41"/>
      </a:accent1>
      <a:accent2>
        <a:srgbClr val="39B2D1"/>
      </a:accent2>
      <a:accent3>
        <a:srgbClr val="F07E1B"/>
      </a:accent3>
      <a:accent4>
        <a:srgbClr val="4DB345"/>
      </a:accent4>
      <a:accent5>
        <a:srgbClr val="E14A41"/>
      </a:accent5>
      <a:accent6>
        <a:srgbClr val="39B2D1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WPS 演示</Application>
  <PresentationFormat>自定义</PresentationFormat>
  <Paragraphs>55</Paragraphs>
  <Slides>9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Calibri</vt:lpstr>
      <vt:lpstr>微软雅黑</vt:lpstr>
      <vt:lpstr>Agency FB</vt:lpstr>
      <vt:lpstr>Trebuchet MS</vt:lpstr>
      <vt:lpstr>Arial Unicode MS</vt:lpstr>
      <vt:lpstr>Calibri Light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41</dc:title>
  <dc:creator/>
  <cp:lastModifiedBy>张亚晋</cp:lastModifiedBy>
  <cp:revision>11</cp:revision>
  <dcterms:created xsi:type="dcterms:W3CDTF">2016-10-17T14:00:00Z</dcterms:created>
  <dcterms:modified xsi:type="dcterms:W3CDTF">2022-01-14T09:05:24Z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1DB639E7A37E497A859CA9EC48C1CDFC</vt:lpwstr>
  </property>
</Properties>
</file>