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80" r:id="rId6"/>
    <p:sldId id="261" r:id="rId7"/>
    <p:sldId id="301" r:id="rId8"/>
    <p:sldId id="300" r:id="rId9"/>
    <p:sldId id="281" r:id="rId10"/>
    <p:sldId id="302" r:id="rId11"/>
    <p:sldId id="325" r:id="rId12"/>
    <p:sldId id="326" r:id="rId13"/>
    <p:sldId id="275" r:id="rId14"/>
    <p:sldId id="389" r:id="rId15"/>
    <p:sldId id="387" r:id="rId16"/>
    <p:sldId id="328" r:id="rId17"/>
    <p:sldId id="347" r:id="rId18"/>
    <p:sldId id="348" r:id="rId19"/>
    <p:sldId id="365" r:id="rId20"/>
    <p:sldId id="415" r:id="rId21"/>
    <p:sldId id="352" r:id="rId22"/>
    <p:sldId id="354" r:id="rId23"/>
    <p:sldId id="355" r:id="rId24"/>
    <p:sldId id="357" r:id="rId25"/>
    <p:sldId id="262" r:id="rId26"/>
    <p:sldId id="274" r:id="rId27"/>
    <p:sldId id="390" r:id="rId28"/>
    <p:sldId id="359" r:id="rId29"/>
    <p:sldId id="361" r:id="rId30"/>
    <p:sldId id="362" r:id="rId31"/>
    <p:sldId id="391" r:id="rId32"/>
    <p:sldId id="363" r:id="rId33"/>
    <p:sldId id="392" r:id="rId34"/>
    <p:sldId id="364" r:id="rId35"/>
    <p:sldId id="411" r:id="rId36"/>
    <p:sldId id="260" r:id="rId37"/>
    <p:sldId id="413" r:id="rId38"/>
    <p:sldId id="414" r:id="rId39"/>
  </p:sldIdLst>
  <p:sldSz cx="12192000" cy="6858000"/>
  <p:notesSz cx="6858000" cy="9144000"/>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9B9C"/>
    <a:srgbClr val="F13B48"/>
    <a:srgbClr val="8E5B93"/>
    <a:srgbClr val="AE84B2"/>
    <a:srgbClr val="DFDFDF"/>
    <a:srgbClr val="2DC8F1"/>
    <a:srgbClr val="FF7592"/>
    <a:srgbClr val="5D94CF"/>
    <a:srgbClr val="2DBDDF"/>
    <a:srgbClr val="E87E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1" autoAdjust="0"/>
    <p:restoredTop sz="94055" autoAdjust="0"/>
  </p:normalViewPr>
  <p:slideViewPr>
    <p:cSldViewPr snapToGrid="0">
      <p:cViewPr>
        <p:scale>
          <a:sx n="66" d="100"/>
          <a:sy n="66" d="100"/>
        </p:scale>
        <p:origin x="-1458" y="-996"/>
      </p:cViewPr>
      <p:guideLst>
        <p:guide orient="horz" pos="2182"/>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tags" Target="tags/tag86.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5B593-D5BF-4556-8E09-DD24E173BC1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A457FC-9521-4F8A-919D-00671D65F1D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7" name="图片 6"/>
          <p:cNvPicPr>
            <a:picLocks noChangeAspect="1"/>
          </p:cNvPicPr>
          <p:nvPr userDrawn="1"/>
        </p:nvPicPr>
        <p:blipFill>
          <a:blip r:embed="rId12"/>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7.xml"/><Relationship Id="rId7" Type="http://schemas.openxmlformats.org/officeDocument/2006/relationships/image" Target="../media/image8.emf"/><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2.png"/><Relationship Id="rId5" Type="http://schemas.openxmlformats.org/officeDocument/2006/relationships/tags" Target="../tags/tag20.xml"/><Relationship Id="rId4" Type="http://schemas.openxmlformats.org/officeDocument/2006/relationships/image" Target="../media/image13.png"/><Relationship Id="rId3" Type="http://schemas.openxmlformats.org/officeDocument/2006/relationships/tags" Target="../tags/tag19.xml"/><Relationship Id="rId2" Type="http://schemas.openxmlformats.org/officeDocument/2006/relationships/image" Target="../media/image12.png"/><Relationship Id="rId10" Type="http://schemas.openxmlformats.org/officeDocument/2006/relationships/notesSlide" Target="../notesSlides/notesSlide10.xml"/><Relationship Id="rId1" Type="http://schemas.openxmlformats.org/officeDocument/2006/relationships/tags" Target="../tags/tag18.xml"/></Relationships>
</file>

<file path=ppt/slides/_rels/slide11.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image" Target="../media/image24.png"/><Relationship Id="rId7" Type="http://schemas.openxmlformats.org/officeDocument/2006/relationships/tags" Target="../tags/tag22.xml"/><Relationship Id="rId6" Type="http://schemas.openxmlformats.org/officeDocument/2006/relationships/image" Target="../media/image23.png"/><Relationship Id="rId5" Type="http://schemas.openxmlformats.org/officeDocument/2006/relationships/tags" Target="../tags/tag21.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5" Type="http://schemas.openxmlformats.org/officeDocument/2006/relationships/notesSlide" Target="../notesSlides/notesSlide11.xml"/><Relationship Id="rId14" Type="http://schemas.openxmlformats.org/officeDocument/2006/relationships/slideLayout" Target="../slideLayouts/slideLayout7.xml"/><Relationship Id="rId13" Type="http://schemas.openxmlformats.org/officeDocument/2006/relationships/image" Target="../media/image27.emf"/><Relationship Id="rId12" Type="http://schemas.openxmlformats.org/officeDocument/2006/relationships/image" Target="../media/image26.emf"/><Relationship Id="rId11" Type="http://schemas.openxmlformats.org/officeDocument/2006/relationships/image" Target="../media/image2.png"/><Relationship Id="rId10" Type="http://schemas.openxmlformats.org/officeDocument/2006/relationships/image" Target="../media/image25.png"/><Relationship Id="rId1" Type="http://schemas.openxmlformats.org/officeDocument/2006/relationships/image" Target="../media/image19.jpeg"/></Relationships>
</file>

<file path=ppt/slides/_rels/slide12.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image" Target="../media/image12.png"/><Relationship Id="rId7" Type="http://schemas.openxmlformats.org/officeDocument/2006/relationships/tags" Target="../tags/tag27.xml"/><Relationship Id="rId6" Type="http://schemas.openxmlformats.org/officeDocument/2006/relationships/image" Target="../media/image13.png"/><Relationship Id="rId5" Type="http://schemas.openxmlformats.org/officeDocument/2006/relationships/tags" Target="../tags/tag26.xml"/><Relationship Id="rId4" Type="http://schemas.openxmlformats.org/officeDocument/2006/relationships/image" Target="../media/image24.png"/><Relationship Id="rId3" Type="http://schemas.openxmlformats.org/officeDocument/2006/relationships/tags" Target="../tags/tag25.xml"/><Relationship Id="rId2" Type="http://schemas.openxmlformats.org/officeDocument/2006/relationships/image" Target="../media/image23.png"/><Relationship Id="rId18" Type="http://schemas.openxmlformats.org/officeDocument/2006/relationships/notesSlide" Target="../notesSlides/notesSlide12.xml"/><Relationship Id="rId17" Type="http://schemas.openxmlformats.org/officeDocument/2006/relationships/slideLayout" Target="../slideLayouts/slideLayout7.xml"/><Relationship Id="rId16" Type="http://schemas.openxmlformats.org/officeDocument/2006/relationships/image" Target="../media/image34.png"/><Relationship Id="rId15" Type="http://schemas.openxmlformats.org/officeDocument/2006/relationships/image" Target="../media/image33.png"/><Relationship Id="rId14" Type="http://schemas.openxmlformats.org/officeDocument/2006/relationships/image" Target="../media/image32.png"/><Relationship Id="rId13" Type="http://schemas.openxmlformats.org/officeDocument/2006/relationships/image" Target="../media/image31.png"/><Relationship Id="rId12" Type="http://schemas.openxmlformats.org/officeDocument/2006/relationships/image" Target="../media/image30.jpeg"/><Relationship Id="rId11" Type="http://schemas.openxmlformats.org/officeDocument/2006/relationships/image" Target="../media/image29.jpeg"/><Relationship Id="rId10" Type="http://schemas.openxmlformats.org/officeDocument/2006/relationships/image" Target="../media/image28.jpeg"/><Relationship Id="rId1" Type="http://schemas.openxmlformats.org/officeDocument/2006/relationships/tags" Target="../tags/tag24.xml"/></Relationships>
</file>

<file path=ppt/slides/_rels/slide13.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2.png"/><Relationship Id="rId5" Type="http://schemas.openxmlformats.org/officeDocument/2006/relationships/tags" Target="../tags/tag30.xml"/><Relationship Id="rId4" Type="http://schemas.openxmlformats.org/officeDocument/2006/relationships/image" Target="../media/image13.png"/><Relationship Id="rId3" Type="http://schemas.openxmlformats.org/officeDocument/2006/relationships/tags" Target="../tags/tag29.xml"/><Relationship Id="rId2" Type="http://schemas.openxmlformats.org/officeDocument/2006/relationships/image" Target="../media/image12.png"/><Relationship Id="rId11" Type="http://schemas.openxmlformats.org/officeDocument/2006/relationships/notesSlide" Target="../notesSlides/notesSlide13.xml"/><Relationship Id="rId10" Type="http://schemas.openxmlformats.org/officeDocument/2006/relationships/slideLayout" Target="../slideLayouts/slideLayout7.xml"/><Relationship Id="rId1" Type="http://schemas.openxmlformats.org/officeDocument/2006/relationships/tags" Target="../tags/tag28.xml"/></Relationships>
</file>

<file path=ppt/slides/_rels/slide14.xml.rels><?xml version="1.0" encoding="UTF-8" standalone="yes"?>
<Relationships xmlns="http://schemas.openxmlformats.org/package/2006/relationships"><Relationship Id="rId9" Type="http://schemas.openxmlformats.org/officeDocument/2006/relationships/image" Target="../media/image35.jpeg"/><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2.png"/><Relationship Id="rId5" Type="http://schemas.openxmlformats.org/officeDocument/2006/relationships/tags" Target="../tags/tag34.xml"/><Relationship Id="rId4" Type="http://schemas.openxmlformats.org/officeDocument/2006/relationships/image" Target="../media/image13.png"/><Relationship Id="rId3" Type="http://schemas.openxmlformats.org/officeDocument/2006/relationships/tags" Target="../tags/tag33.xml"/><Relationship Id="rId2" Type="http://schemas.openxmlformats.org/officeDocument/2006/relationships/image" Target="../media/image12.png"/><Relationship Id="rId11" Type="http://schemas.openxmlformats.org/officeDocument/2006/relationships/notesSlide" Target="../notesSlides/notesSlide14.xml"/><Relationship Id="rId10" Type="http://schemas.openxmlformats.org/officeDocument/2006/relationships/slideLayout" Target="../slideLayouts/slideLayout7.xml"/><Relationship Id="rId1" Type="http://schemas.openxmlformats.org/officeDocument/2006/relationships/tags" Target="../tags/tag32.xml"/></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2.png"/><Relationship Id="rId5" Type="http://schemas.openxmlformats.org/officeDocument/2006/relationships/tags" Target="../tags/tag37.xml"/><Relationship Id="rId4" Type="http://schemas.openxmlformats.org/officeDocument/2006/relationships/image" Target="../media/image13.png"/><Relationship Id="rId3" Type="http://schemas.openxmlformats.org/officeDocument/2006/relationships/tags" Target="../tags/tag36.xml"/><Relationship Id="rId2" Type="http://schemas.openxmlformats.org/officeDocument/2006/relationships/image" Target="../media/image12.png"/><Relationship Id="rId10" Type="http://schemas.openxmlformats.org/officeDocument/2006/relationships/notesSlide" Target="../notesSlides/notesSlide15.xml"/><Relationship Id="rId1" Type="http://schemas.openxmlformats.org/officeDocument/2006/relationships/tags" Target="../tags/tag35.xml"/></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2.png"/><Relationship Id="rId5" Type="http://schemas.openxmlformats.org/officeDocument/2006/relationships/tags" Target="../tags/tag40.xml"/><Relationship Id="rId4" Type="http://schemas.openxmlformats.org/officeDocument/2006/relationships/image" Target="../media/image13.png"/><Relationship Id="rId3" Type="http://schemas.openxmlformats.org/officeDocument/2006/relationships/tags" Target="../tags/tag39.xml"/><Relationship Id="rId2" Type="http://schemas.openxmlformats.org/officeDocument/2006/relationships/image" Target="../media/image12.png"/><Relationship Id="rId10" Type="http://schemas.openxmlformats.org/officeDocument/2006/relationships/notesSlide" Target="../notesSlides/notesSlide16.xml"/><Relationship Id="rId1" Type="http://schemas.openxmlformats.org/officeDocument/2006/relationships/tags" Target="../tags/tag38.xml"/></Relationships>
</file>

<file path=ppt/slides/_rels/slide17.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2.png"/><Relationship Id="rId5" Type="http://schemas.openxmlformats.org/officeDocument/2006/relationships/tags" Target="../tags/tag43.xml"/><Relationship Id="rId4" Type="http://schemas.openxmlformats.org/officeDocument/2006/relationships/image" Target="../media/image13.png"/><Relationship Id="rId3" Type="http://schemas.openxmlformats.org/officeDocument/2006/relationships/tags" Target="../tags/tag42.xml"/><Relationship Id="rId2" Type="http://schemas.openxmlformats.org/officeDocument/2006/relationships/image" Target="../media/image12.png"/><Relationship Id="rId12" Type="http://schemas.openxmlformats.org/officeDocument/2006/relationships/notesSlide" Target="../notesSlides/notesSlide17.xml"/><Relationship Id="rId11" Type="http://schemas.openxmlformats.org/officeDocument/2006/relationships/slideLayout" Target="../slideLayouts/slideLayout7.xml"/><Relationship Id="rId10" Type="http://schemas.openxmlformats.org/officeDocument/2006/relationships/image" Target="../media/image37.png"/><Relationship Id="rId1" Type="http://schemas.openxmlformats.org/officeDocument/2006/relationships/tags" Target="../tags/tag41.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2.png"/><Relationship Id="rId5" Type="http://schemas.openxmlformats.org/officeDocument/2006/relationships/tags" Target="../tags/tag46.xml"/><Relationship Id="rId4" Type="http://schemas.openxmlformats.org/officeDocument/2006/relationships/image" Target="../media/image13.png"/><Relationship Id="rId3" Type="http://schemas.openxmlformats.org/officeDocument/2006/relationships/tags" Target="../tags/tag45.xml"/><Relationship Id="rId2" Type="http://schemas.openxmlformats.org/officeDocument/2006/relationships/image" Target="../media/image12.png"/><Relationship Id="rId10" Type="http://schemas.openxmlformats.org/officeDocument/2006/relationships/notesSlide" Target="../notesSlides/notesSlide18.xml"/><Relationship Id="rId1" Type="http://schemas.openxmlformats.org/officeDocument/2006/relationships/tags" Target="../tags/tag44.xml"/></Relationships>
</file>

<file path=ppt/slides/_rels/slide19.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2.png"/><Relationship Id="rId5" Type="http://schemas.openxmlformats.org/officeDocument/2006/relationships/tags" Target="../tags/tag49.xml"/><Relationship Id="rId4" Type="http://schemas.openxmlformats.org/officeDocument/2006/relationships/image" Target="../media/image13.png"/><Relationship Id="rId3" Type="http://schemas.openxmlformats.org/officeDocument/2006/relationships/tags" Target="../tags/tag48.xml"/><Relationship Id="rId2" Type="http://schemas.openxmlformats.org/officeDocument/2006/relationships/image" Target="../media/image12.png"/><Relationship Id="rId14" Type="http://schemas.openxmlformats.org/officeDocument/2006/relationships/notesSlide" Target="../notesSlides/notesSlide19.xml"/><Relationship Id="rId13" Type="http://schemas.openxmlformats.org/officeDocument/2006/relationships/slideLayout" Target="../slideLayouts/slideLayout7.xml"/><Relationship Id="rId12" Type="http://schemas.openxmlformats.org/officeDocument/2006/relationships/image" Target="../media/image40.jpeg"/><Relationship Id="rId11" Type="http://schemas.openxmlformats.org/officeDocument/2006/relationships/image" Target="../media/image39.jpeg"/><Relationship Id="rId10" Type="http://schemas.openxmlformats.org/officeDocument/2006/relationships/image" Target="../media/image38.jpeg"/><Relationship Id="rId1" Type="http://schemas.openxmlformats.org/officeDocument/2006/relationships/tags" Target="../tags/tag47.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9" Type="http://schemas.openxmlformats.org/officeDocument/2006/relationships/image" Target="../media/image41.jpeg"/><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2.png"/><Relationship Id="rId5" Type="http://schemas.openxmlformats.org/officeDocument/2006/relationships/tags" Target="../tags/tag53.xml"/><Relationship Id="rId4" Type="http://schemas.openxmlformats.org/officeDocument/2006/relationships/image" Target="../media/image13.png"/><Relationship Id="rId3" Type="http://schemas.openxmlformats.org/officeDocument/2006/relationships/tags" Target="../tags/tag52.xml"/><Relationship Id="rId2" Type="http://schemas.openxmlformats.org/officeDocument/2006/relationships/image" Target="../media/image12.png"/><Relationship Id="rId11" Type="http://schemas.openxmlformats.org/officeDocument/2006/relationships/notesSlide" Target="../notesSlides/notesSlide20.xml"/><Relationship Id="rId10" Type="http://schemas.openxmlformats.org/officeDocument/2006/relationships/slideLayout" Target="../slideLayouts/slideLayout7.xml"/><Relationship Id="rId1" Type="http://schemas.openxmlformats.org/officeDocument/2006/relationships/tags" Target="../tags/tag51.xml"/></Relationships>
</file>

<file path=ppt/slides/_rels/slide21.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2.png"/><Relationship Id="rId5" Type="http://schemas.openxmlformats.org/officeDocument/2006/relationships/tags" Target="../tags/tag56.xml"/><Relationship Id="rId4" Type="http://schemas.openxmlformats.org/officeDocument/2006/relationships/image" Target="../media/image13.png"/><Relationship Id="rId3" Type="http://schemas.openxmlformats.org/officeDocument/2006/relationships/tags" Target="../tags/tag55.xml"/><Relationship Id="rId2" Type="http://schemas.openxmlformats.org/officeDocument/2006/relationships/image" Target="../media/image12.png"/><Relationship Id="rId13" Type="http://schemas.openxmlformats.org/officeDocument/2006/relationships/notesSlide" Target="../notesSlides/notesSlide21.xml"/><Relationship Id="rId12" Type="http://schemas.openxmlformats.org/officeDocument/2006/relationships/slideLayout" Target="../slideLayouts/slideLayout7.xml"/><Relationship Id="rId11" Type="http://schemas.openxmlformats.org/officeDocument/2006/relationships/image" Target="../media/image44.jpeg"/><Relationship Id="rId10" Type="http://schemas.openxmlformats.org/officeDocument/2006/relationships/image" Target="../media/image43.jpeg"/><Relationship Id="rId1" Type="http://schemas.openxmlformats.org/officeDocument/2006/relationships/tags" Target="../tags/tag54.xml"/></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2.png"/><Relationship Id="rId5" Type="http://schemas.openxmlformats.org/officeDocument/2006/relationships/tags" Target="../tags/tag59.xml"/><Relationship Id="rId4" Type="http://schemas.openxmlformats.org/officeDocument/2006/relationships/image" Target="../media/image13.png"/><Relationship Id="rId3" Type="http://schemas.openxmlformats.org/officeDocument/2006/relationships/tags" Target="../tags/tag58.xml"/><Relationship Id="rId2" Type="http://schemas.openxmlformats.org/officeDocument/2006/relationships/image" Target="../media/image12.png"/><Relationship Id="rId10" Type="http://schemas.openxmlformats.org/officeDocument/2006/relationships/notesSlide" Target="../notesSlides/notesSlide22.xml"/><Relationship Id="rId1" Type="http://schemas.openxmlformats.org/officeDocument/2006/relationships/tags" Target="../tags/tag57.xml"/></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7.xml"/><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9" Type="http://schemas.openxmlformats.org/officeDocument/2006/relationships/image" Target="../media/image48.jpeg"/><Relationship Id="rId8" Type="http://schemas.openxmlformats.org/officeDocument/2006/relationships/image" Target="../media/image12.png"/><Relationship Id="rId7" Type="http://schemas.openxmlformats.org/officeDocument/2006/relationships/tags" Target="../tags/tag63.xml"/><Relationship Id="rId6" Type="http://schemas.openxmlformats.org/officeDocument/2006/relationships/image" Target="../media/image13.png"/><Relationship Id="rId5" Type="http://schemas.openxmlformats.org/officeDocument/2006/relationships/tags" Target="../tags/tag62.xml"/><Relationship Id="rId4" Type="http://schemas.openxmlformats.org/officeDocument/2006/relationships/image" Target="../media/image24.png"/><Relationship Id="rId3" Type="http://schemas.openxmlformats.org/officeDocument/2006/relationships/tags" Target="../tags/tag61.xml"/><Relationship Id="rId2" Type="http://schemas.openxmlformats.org/officeDocument/2006/relationships/image" Target="../media/image23.png"/><Relationship Id="rId15" Type="http://schemas.openxmlformats.org/officeDocument/2006/relationships/notesSlide" Target="../notesSlides/notesSlide24.xml"/><Relationship Id="rId14" Type="http://schemas.openxmlformats.org/officeDocument/2006/relationships/slideLayout" Target="../slideLayouts/slideLayout7.xml"/><Relationship Id="rId13" Type="http://schemas.openxmlformats.org/officeDocument/2006/relationships/image" Target="../media/image52.jpeg"/><Relationship Id="rId12" Type="http://schemas.openxmlformats.org/officeDocument/2006/relationships/image" Target="../media/image51.jpeg"/><Relationship Id="rId11" Type="http://schemas.openxmlformats.org/officeDocument/2006/relationships/image" Target="../media/image50.jpeg"/><Relationship Id="rId10" Type="http://schemas.openxmlformats.org/officeDocument/2006/relationships/image" Target="../media/image49.jpeg"/><Relationship Id="rId1" Type="http://schemas.openxmlformats.org/officeDocument/2006/relationships/tags" Target="../tags/tag60.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7.xml"/><Relationship Id="rId2" Type="http://schemas.openxmlformats.org/officeDocument/2006/relationships/image" Target="../media/image53.jpeg"/><Relationship Id="rId1" Type="http://schemas.openxmlformats.org/officeDocument/2006/relationships/image" Target="../media/image2.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7.xml"/><Relationship Id="rId2" Type="http://schemas.openxmlformats.org/officeDocument/2006/relationships/tags" Target="../tags/tag64.xml"/><Relationship Id="rId1"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28.xml.rels><?xml version="1.0" encoding="UTF-8" standalone="yes"?>
<Relationships xmlns="http://schemas.openxmlformats.org/package/2006/relationships"><Relationship Id="rId9" Type="http://schemas.openxmlformats.org/officeDocument/2006/relationships/image" Target="../media/image54.jpeg"/><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2.png"/><Relationship Id="rId5" Type="http://schemas.openxmlformats.org/officeDocument/2006/relationships/tags" Target="../tags/tag67.xml"/><Relationship Id="rId4" Type="http://schemas.openxmlformats.org/officeDocument/2006/relationships/image" Target="../media/image13.png"/><Relationship Id="rId3" Type="http://schemas.openxmlformats.org/officeDocument/2006/relationships/tags" Target="../tags/tag66.xml"/><Relationship Id="rId2" Type="http://schemas.openxmlformats.org/officeDocument/2006/relationships/image" Target="../media/image12.png"/><Relationship Id="rId13" Type="http://schemas.openxmlformats.org/officeDocument/2006/relationships/notesSlide" Target="../notesSlides/notesSlide28.xml"/><Relationship Id="rId12" Type="http://schemas.openxmlformats.org/officeDocument/2006/relationships/slideLayout" Target="../slideLayouts/slideLayout7.xml"/><Relationship Id="rId11" Type="http://schemas.openxmlformats.org/officeDocument/2006/relationships/image" Target="../media/image56.jpeg"/><Relationship Id="rId10" Type="http://schemas.openxmlformats.org/officeDocument/2006/relationships/image" Target="../media/image55.jpeg"/><Relationship Id="rId1" Type="http://schemas.openxmlformats.org/officeDocument/2006/relationships/tags" Target="../tags/tag65.xml"/></Relationships>
</file>

<file path=ppt/slides/_rels/slide29.xml.rels><?xml version="1.0" encoding="UTF-8" standalone="yes"?>
<Relationships xmlns="http://schemas.openxmlformats.org/package/2006/relationships"><Relationship Id="rId9" Type="http://schemas.openxmlformats.org/officeDocument/2006/relationships/image" Target="../media/image57.jpeg"/><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2.png"/><Relationship Id="rId5" Type="http://schemas.openxmlformats.org/officeDocument/2006/relationships/tags" Target="../tags/tag70.xml"/><Relationship Id="rId4" Type="http://schemas.openxmlformats.org/officeDocument/2006/relationships/image" Target="../media/image13.png"/><Relationship Id="rId3" Type="http://schemas.openxmlformats.org/officeDocument/2006/relationships/tags" Target="../tags/tag69.xml"/><Relationship Id="rId2" Type="http://schemas.openxmlformats.org/officeDocument/2006/relationships/image" Target="../media/image12.png"/><Relationship Id="rId11" Type="http://schemas.openxmlformats.org/officeDocument/2006/relationships/notesSlide" Target="../notesSlides/notesSlide29.xml"/><Relationship Id="rId10" Type="http://schemas.openxmlformats.org/officeDocument/2006/relationships/slideLayout" Target="../slideLayouts/slideLayout7.xml"/><Relationship Id="rId1" Type="http://schemas.openxmlformats.org/officeDocument/2006/relationships/tags" Target="../tags/tag68.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9" Type="http://schemas.openxmlformats.org/officeDocument/2006/relationships/image" Target="../media/image58.jpeg"/><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2.png"/><Relationship Id="rId5" Type="http://schemas.openxmlformats.org/officeDocument/2006/relationships/tags" Target="../tags/tag73.xml"/><Relationship Id="rId4" Type="http://schemas.openxmlformats.org/officeDocument/2006/relationships/image" Target="../media/image13.png"/><Relationship Id="rId3" Type="http://schemas.openxmlformats.org/officeDocument/2006/relationships/tags" Target="../tags/tag72.xml"/><Relationship Id="rId2" Type="http://schemas.openxmlformats.org/officeDocument/2006/relationships/image" Target="../media/image12.png"/><Relationship Id="rId12" Type="http://schemas.openxmlformats.org/officeDocument/2006/relationships/notesSlide" Target="../notesSlides/notesSlide30.xml"/><Relationship Id="rId11" Type="http://schemas.openxmlformats.org/officeDocument/2006/relationships/slideLayout" Target="../slideLayouts/slideLayout7.xml"/><Relationship Id="rId10" Type="http://schemas.openxmlformats.org/officeDocument/2006/relationships/image" Target="../media/image59.jpeg"/><Relationship Id="rId1" Type="http://schemas.openxmlformats.org/officeDocument/2006/relationships/tags" Target="../tags/tag71.xml"/></Relationships>
</file>

<file path=ppt/slides/_rels/slide31.xml.rels><?xml version="1.0" encoding="UTF-8" standalone="yes"?>
<Relationships xmlns="http://schemas.openxmlformats.org/package/2006/relationships"><Relationship Id="rId9" Type="http://schemas.openxmlformats.org/officeDocument/2006/relationships/image" Target="../media/image60.jpeg"/><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2.png"/><Relationship Id="rId5" Type="http://schemas.openxmlformats.org/officeDocument/2006/relationships/tags" Target="../tags/tag76.xml"/><Relationship Id="rId4" Type="http://schemas.openxmlformats.org/officeDocument/2006/relationships/image" Target="../media/image13.png"/><Relationship Id="rId3" Type="http://schemas.openxmlformats.org/officeDocument/2006/relationships/tags" Target="../tags/tag75.xml"/><Relationship Id="rId2" Type="http://schemas.openxmlformats.org/officeDocument/2006/relationships/image" Target="../media/image12.png"/><Relationship Id="rId12" Type="http://schemas.openxmlformats.org/officeDocument/2006/relationships/notesSlide" Target="../notesSlides/notesSlide31.xml"/><Relationship Id="rId11" Type="http://schemas.openxmlformats.org/officeDocument/2006/relationships/slideLayout" Target="../slideLayouts/slideLayout7.xml"/><Relationship Id="rId10" Type="http://schemas.openxmlformats.org/officeDocument/2006/relationships/image" Target="../media/image61.jpeg"/><Relationship Id="rId1" Type="http://schemas.openxmlformats.org/officeDocument/2006/relationships/tags" Target="../tags/tag7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34.xml.rels><?xml version="1.0" encoding="UTF-8" standalone="yes"?>
<Relationships xmlns="http://schemas.openxmlformats.org/package/2006/relationships"><Relationship Id="rId9" Type="http://schemas.openxmlformats.org/officeDocument/2006/relationships/notesSlide" Target="../notesSlides/notesSlide34.xml"/><Relationship Id="rId8" Type="http://schemas.openxmlformats.org/officeDocument/2006/relationships/slideLayout" Target="../slideLayouts/slideLayout7.xml"/><Relationship Id="rId7" Type="http://schemas.openxmlformats.org/officeDocument/2006/relationships/tags" Target="../tags/tag79.xml"/><Relationship Id="rId6" Type="http://schemas.openxmlformats.org/officeDocument/2006/relationships/image" Target="../media/image13.png"/><Relationship Id="rId5" Type="http://schemas.openxmlformats.org/officeDocument/2006/relationships/tags" Target="../tags/tag78.xml"/><Relationship Id="rId4" Type="http://schemas.openxmlformats.org/officeDocument/2006/relationships/image" Target="../media/image12.png"/><Relationship Id="rId3" Type="http://schemas.openxmlformats.org/officeDocument/2006/relationships/tags" Target="../tags/tag77.xml"/><Relationship Id="rId2" Type="http://schemas.openxmlformats.org/officeDocument/2006/relationships/image" Target="../media/image62.emf"/><Relationship Id="rId1" Type="http://schemas.openxmlformats.org/officeDocument/2006/relationships/image" Target="../media/image2.png"/></Relationships>
</file>

<file path=ppt/slides/_rels/slide35.xml.rels><?xml version="1.0" encoding="UTF-8" standalone="yes"?>
<Relationships xmlns="http://schemas.openxmlformats.org/package/2006/relationships"><Relationship Id="rId9" Type="http://schemas.openxmlformats.org/officeDocument/2006/relationships/notesSlide" Target="../notesSlides/notesSlide35.xml"/><Relationship Id="rId8" Type="http://schemas.openxmlformats.org/officeDocument/2006/relationships/slideLayout" Target="../slideLayouts/slideLayout7.xml"/><Relationship Id="rId7" Type="http://schemas.openxmlformats.org/officeDocument/2006/relationships/tags" Target="../tags/tag82.xml"/><Relationship Id="rId6" Type="http://schemas.openxmlformats.org/officeDocument/2006/relationships/image" Target="../media/image13.png"/><Relationship Id="rId5" Type="http://schemas.openxmlformats.org/officeDocument/2006/relationships/tags" Target="../tags/tag81.xml"/><Relationship Id="rId4" Type="http://schemas.openxmlformats.org/officeDocument/2006/relationships/image" Target="../media/image12.png"/><Relationship Id="rId3" Type="http://schemas.openxmlformats.org/officeDocument/2006/relationships/tags" Target="../tags/tag80.xml"/><Relationship Id="rId2" Type="http://schemas.openxmlformats.org/officeDocument/2006/relationships/image" Target="../media/image62.emf"/><Relationship Id="rId1" Type="http://schemas.openxmlformats.org/officeDocument/2006/relationships/image" Target="../media/image2.png"/></Relationships>
</file>

<file path=ppt/slides/_rels/slide36.xml.rels><?xml version="1.0" encoding="UTF-8" standalone="yes"?>
<Relationships xmlns="http://schemas.openxmlformats.org/package/2006/relationships"><Relationship Id="rId9" Type="http://schemas.openxmlformats.org/officeDocument/2006/relationships/notesSlide" Target="../notesSlides/notesSlide36.xml"/><Relationship Id="rId8" Type="http://schemas.openxmlformats.org/officeDocument/2006/relationships/slideLayout" Target="../slideLayouts/slideLayout7.xml"/><Relationship Id="rId7" Type="http://schemas.openxmlformats.org/officeDocument/2006/relationships/tags" Target="../tags/tag85.xml"/><Relationship Id="rId6" Type="http://schemas.openxmlformats.org/officeDocument/2006/relationships/image" Target="../media/image13.png"/><Relationship Id="rId5" Type="http://schemas.openxmlformats.org/officeDocument/2006/relationships/tags" Target="../tags/tag84.xml"/><Relationship Id="rId4" Type="http://schemas.openxmlformats.org/officeDocument/2006/relationships/image" Target="../media/image12.png"/><Relationship Id="rId3" Type="http://schemas.openxmlformats.org/officeDocument/2006/relationships/tags" Target="../tags/tag83.xml"/><Relationship Id="rId2" Type="http://schemas.openxmlformats.org/officeDocument/2006/relationships/image" Target="../media/image62.emf"/><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2.png"/><Relationship Id="rId5" Type="http://schemas.openxmlformats.org/officeDocument/2006/relationships/tags" Target="../tags/tag3.xml"/><Relationship Id="rId4" Type="http://schemas.openxmlformats.org/officeDocument/2006/relationships/image" Target="../media/image13.png"/><Relationship Id="rId3" Type="http://schemas.openxmlformats.org/officeDocument/2006/relationships/tags" Target="../tags/tag2.xml"/><Relationship Id="rId2" Type="http://schemas.openxmlformats.org/officeDocument/2006/relationships/image" Target="../media/image12.png"/><Relationship Id="rId10" Type="http://schemas.openxmlformats.org/officeDocument/2006/relationships/notesSlide" Target="../notesSlides/notesSlide4.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2.png"/><Relationship Id="rId5" Type="http://schemas.openxmlformats.org/officeDocument/2006/relationships/tags" Target="../tags/tag6.xml"/><Relationship Id="rId4" Type="http://schemas.openxmlformats.org/officeDocument/2006/relationships/image" Target="../media/image13.png"/><Relationship Id="rId3" Type="http://schemas.openxmlformats.org/officeDocument/2006/relationships/tags" Target="../tags/tag5.xml"/><Relationship Id="rId2" Type="http://schemas.openxmlformats.org/officeDocument/2006/relationships/image" Target="../media/image12.png"/><Relationship Id="rId11" Type="http://schemas.openxmlformats.org/officeDocument/2006/relationships/notesSlide" Target="../notesSlides/notesSlide5.xml"/><Relationship Id="rId10" Type="http://schemas.openxmlformats.org/officeDocument/2006/relationships/slideLayout" Target="../slideLayouts/slideLayout7.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2.png"/><Relationship Id="rId5" Type="http://schemas.openxmlformats.org/officeDocument/2006/relationships/tags" Target="../tags/tag10.xml"/><Relationship Id="rId4" Type="http://schemas.openxmlformats.org/officeDocument/2006/relationships/image" Target="../media/image13.png"/><Relationship Id="rId3" Type="http://schemas.openxmlformats.org/officeDocument/2006/relationships/tags" Target="../tags/tag9.xml"/><Relationship Id="rId2" Type="http://schemas.openxmlformats.org/officeDocument/2006/relationships/image" Target="../media/image12.png"/><Relationship Id="rId11" Type="http://schemas.openxmlformats.org/officeDocument/2006/relationships/notesSlide" Target="../notesSlides/notesSlide6.xml"/><Relationship Id="rId10" Type="http://schemas.openxmlformats.org/officeDocument/2006/relationships/slideLayout" Target="../slideLayouts/slideLayout7.xml"/><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9" Type="http://schemas.openxmlformats.org/officeDocument/2006/relationships/image" Target="../media/image17.jpeg"/><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2.png"/><Relationship Id="rId5" Type="http://schemas.openxmlformats.org/officeDocument/2006/relationships/tags" Target="../tags/tag14.xml"/><Relationship Id="rId4" Type="http://schemas.openxmlformats.org/officeDocument/2006/relationships/image" Target="../media/image13.png"/><Relationship Id="rId3" Type="http://schemas.openxmlformats.org/officeDocument/2006/relationships/tags" Target="../tags/tag13.xml"/><Relationship Id="rId2" Type="http://schemas.openxmlformats.org/officeDocument/2006/relationships/image" Target="../media/image12.png"/><Relationship Id="rId12" Type="http://schemas.openxmlformats.org/officeDocument/2006/relationships/notesSlide" Target="../notesSlides/notesSlide8.xml"/><Relationship Id="rId11" Type="http://schemas.openxmlformats.org/officeDocument/2006/relationships/slideLayout" Target="../slideLayouts/slideLayout7.xml"/><Relationship Id="rId10" Type="http://schemas.openxmlformats.org/officeDocument/2006/relationships/image" Target="../media/image18.jpeg"/><Relationship Id="rId1" Type="http://schemas.openxmlformats.org/officeDocument/2006/relationships/tags" Target="../tags/tag12.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2.png"/><Relationship Id="rId5" Type="http://schemas.openxmlformats.org/officeDocument/2006/relationships/tags" Target="../tags/tag17.xml"/><Relationship Id="rId4" Type="http://schemas.openxmlformats.org/officeDocument/2006/relationships/image" Target="../media/image13.png"/><Relationship Id="rId3" Type="http://schemas.openxmlformats.org/officeDocument/2006/relationships/tags" Target="../tags/tag16.xml"/><Relationship Id="rId2" Type="http://schemas.openxmlformats.org/officeDocument/2006/relationships/image" Target="../media/image12.png"/><Relationship Id="rId10" Type="http://schemas.openxmlformats.org/officeDocument/2006/relationships/notesSlide" Target="../notesSlides/notesSlide9.xml"/><Relationship Id="rId1" Type="http://schemas.openxmlformats.org/officeDocument/2006/relationships/tags" Target="../tags/tag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图片 96"/>
          <p:cNvPicPr>
            <a:picLocks noChangeAspect="1"/>
          </p:cNvPicPr>
          <p:nvPr/>
        </p:nvPicPr>
        <p:blipFill>
          <a:blip r:embed="rId1">
            <a:extLst>
              <a:ext uri="{28A0092B-C50C-407E-A947-70E740481C1C}">
                <a14:useLocalDpi xmlns:a14="http://schemas.microsoft.com/office/drawing/2010/main" val="0"/>
              </a:ext>
            </a:extLst>
          </a:blip>
          <a:srcRect t="18309" r="63387" b="43217"/>
          <a:stretch>
            <a:fillRect/>
          </a:stretch>
        </p:blipFill>
        <p:spPr>
          <a:xfrm>
            <a:off x="864406" y="-375289"/>
            <a:ext cx="10002006" cy="5914332"/>
          </a:xfrm>
          <a:prstGeom prst="rect">
            <a:avLst/>
          </a:prstGeom>
        </p:spPr>
      </p:pic>
      <p:sp>
        <p:nvSpPr>
          <p:cNvPr id="8" name="文本框 138"/>
          <p:cNvSpPr txBox="1"/>
          <p:nvPr/>
        </p:nvSpPr>
        <p:spPr>
          <a:xfrm>
            <a:off x="6733006" y="3477514"/>
            <a:ext cx="2206910" cy="373665"/>
          </a:xfrm>
          <a:prstGeom prst="roundRect">
            <a:avLst/>
          </a:prstGeom>
          <a:solidFill>
            <a:srgbClr val="219B9C"/>
          </a:solidFill>
        </p:spPr>
        <p:txBody>
          <a:bodyPr wrap="none" rtlCol="0">
            <a:spAutoFit/>
          </a:bodyPr>
          <a:lstStyle/>
          <a:p>
            <a:r>
              <a:rPr lang="zh-CN" altLang="en-US" sz="1600" smtClean="0">
                <a:solidFill>
                  <a:schemeClr val="bg1"/>
                </a:solidFill>
                <a:latin typeface="微软雅黑" panose="020B0503020204020204" pitchFamily="34" charset="-122"/>
                <a:ea typeface="微软雅黑" panose="020B0503020204020204" pitchFamily="34" charset="-122"/>
              </a:rPr>
              <a:t>春江幼儿园</a:t>
            </a:r>
            <a:r>
              <a:rPr lang="en-US" altLang="zh-CN" sz="1600" smtClean="0">
                <a:solidFill>
                  <a:schemeClr val="bg1"/>
                </a:solidFill>
                <a:latin typeface="微软雅黑" panose="020B0503020204020204" pitchFamily="34" charset="-122"/>
                <a:ea typeface="微软雅黑" panose="020B0503020204020204" pitchFamily="34" charset="-122"/>
              </a:rPr>
              <a:t>      </a:t>
            </a:r>
            <a:r>
              <a:rPr lang="zh-CN" altLang="en-US" sz="1600" smtClean="0">
                <a:solidFill>
                  <a:schemeClr val="bg1"/>
                </a:solidFill>
                <a:latin typeface="微软雅黑" panose="020B0503020204020204" pitchFamily="34" charset="-122"/>
                <a:ea typeface="微软雅黑" panose="020B0503020204020204" pitchFamily="34" charset="-122"/>
              </a:rPr>
              <a:t>顾一丹</a:t>
            </a:r>
            <a:endParaRPr lang="zh-CN" altLang="en-US" sz="1600" smtClean="0">
              <a:solidFill>
                <a:schemeClr val="bg1"/>
              </a:solidFill>
              <a:latin typeface="微软雅黑" panose="020B0503020204020204" pitchFamily="34" charset="-122"/>
              <a:ea typeface="微软雅黑" panose="020B0503020204020204" pitchFamily="34" charset="-122"/>
            </a:endParaRPr>
          </a:p>
        </p:txBody>
      </p:sp>
      <p:pic>
        <p:nvPicPr>
          <p:cNvPr id="40" name="图片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345848">
            <a:off x="19190" y="-345197"/>
            <a:ext cx="1758766" cy="1521588"/>
          </a:xfrm>
          <a:prstGeom prst="rect">
            <a:avLst/>
          </a:prstGeom>
        </p:spPr>
      </p:pic>
      <p:pic>
        <p:nvPicPr>
          <p:cNvPr id="60" name="图片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837" y="4100007"/>
            <a:ext cx="10369152" cy="2288126"/>
          </a:xfrm>
          <a:prstGeom prst="rect">
            <a:avLst/>
          </a:prstGeom>
          <a:effectLst>
            <a:outerShdw blurRad="50800" dist="38100" dir="5400000" algn="t" rotWithShape="0">
              <a:prstClr val="black">
                <a:alpha val="40000"/>
              </a:prstClr>
            </a:outerShdw>
          </a:effectLst>
        </p:spPr>
      </p:pic>
      <p:grpSp>
        <p:nvGrpSpPr>
          <p:cNvPr id="61" name="组合 60"/>
          <p:cNvGrpSpPr/>
          <p:nvPr/>
        </p:nvGrpSpPr>
        <p:grpSpPr>
          <a:xfrm>
            <a:off x="1" y="4531757"/>
            <a:ext cx="12191999" cy="2326243"/>
            <a:chOff x="1" y="4546271"/>
            <a:chExt cx="12191999" cy="2326243"/>
          </a:xfrm>
        </p:grpSpPr>
        <p:sp>
          <p:nvSpPr>
            <p:cNvPr id="62" name="任意多边形 61"/>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任意多边形 62"/>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4" name="图片 6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902380" y="-214182"/>
            <a:ext cx="2591951" cy="2467172"/>
          </a:xfrm>
          <a:prstGeom prst="rect">
            <a:avLst/>
          </a:prstGeom>
        </p:spPr>
      </p:pic>
      <p:sp>
        <p:nvSpPr>
          <p:cNvPr id="65" name="Freeform 6"/>
          <p:cNvSpPr/>
          <p:nvPr/>
        </p:nvSpPr>
        <p:spPr bwMode="auto">
          <a:xfrm>
            <a:off x="9247058" y="1196751"/>
            <a:ext cx="2536780" cy="939409"/>
          </a:xfrm>
          <a:custGeom>
            <a:avLst/>
            <a:gdLst>
              <a:gd name="T0" fmla="*/ 159 w 818"/>
              <a:gd name="T1" fmla="*/ 145 h 303"/>
              <a:gd name="T2" fmla="*/ 184 w 818"/>
              <a:gd name="T3" fmla="*/ 127 h 303"/>
              <a:gd name="T4" fmla="*/ 215 w 818"/>
              <a:gd name="T5" fmla="*/ 132 h 303"/>
              <a:gd name="T6" fmla="*/ 233 w 818"/>
              <a:gd name="T7" fmla="*/ 117 h 303"/>
              <a:gd name="T8" fmla="*/ 249 w 818"/>
              <a:gd name="T9" fmla="*/ 117 h 303"/>
              <a:gd name="T10" fmla="*/ 282 w 818"/>
              <a:gd name="T11" fmla="*/ 61 h 303"/>
              <a:gd name="T12" fmla="*/ 336 w 818"/>
              <a:gd name="T13" fmla="*/ 64 h 303"/>
              <a:gd name="T14" fmla="*/ 403 w 818"/>
              <a:gd name="T15" fmla="*/ 10 h 303"/>
              <a:gd name="T16" fmla="*/ 460 w 818"/>
              <a:gd name="T17" fmla="*/ 53 h 303"/>
              <a:gd name="T18" fmla="*/ 541 w 818"/>
              <a:gd name="T19" fmla="*/ 34 h 303"/>
              <a:gd name="T20" fmla="*/ 595 w 818"/>
              <a:gd name="T21" fmla="*/ 72 h 303"/>
              <a:gd name="T22" fmla="*/ 669 w 818"/>
              <a:gd name="T23" fmla="*/ 77 h 303"/>
              <a:gd name="T24" fmla="*/ 707 w 818"/>
              <a:gd name="T25" fmla="*/ 115 h 303"/>
              <a:gd name="T26" fmla="*/ 795 w 818"/>
              <a:gd name="T27" fmla="*/ 133 h 303"/>
              <a:gd name="T28" fmla="*/ 802 w 818"/>
              <a:gd name="T29" fmla="*/ 191 h 303"/>
              <a:gd name="T30" fmla="*/ 772 w 818"/>
              <a:gd name="T31" fmla="*/ 249 h 303"/>
              <a:gd name="T32" fmla="*/ 705 w 818"/>
              <a:gd name="T33" fmla="*/ 253 h 303"/>
              <a:gd name="T34" fmla="*/ 667 w 818"/>
              <a:gd name="T35" fmla="*/ 275 h 303"/>
              <a:gd name="T36" fmla="*/ 603 w 818"/>
              <a:gd name="T37" fmla="*/ 264 h 303"/>
              <a:gd name="T38" fmla="*/ 561 w 818"/>
              <a:gd name="T39" fmla="*/ 290 h 303"/>
              <a:gd name="T40" fmla="*/ 518 w 818"/>
              <a:gd name="T41" fmla="*/ 284 h 303"/>
              <a:gd name="T42" fmla="*/ 450 w 818"/>
              <a:gd name="T43" fmla="*/ 302 h 303"/>
              <a:gd name="T44" fmla="*/ 388 w 818"/>
              <a:gd name="T45" fmla="*/ 277 h 303"/>
              <a:gd name="T46" fmla="*/ 331 w 818"/>
              <a:gd name="T47" fmla="*/ 298 h 303"/>
              <a:gd name="T48" fmla="*/ 285 w 818"/>
              <a:gd name="T49" fmla="*/ 278 h 303"/>
              <a:gd name="T50" fmla="*/ 242 w 818"/>
              <a:gd name="T51" fmla="*/ 286 h 303"/>
              <a:gd name="T52" fmla="*/ 194 w 818"/>
              <a:gd name="T53" fmla="*/ 252 h 303"/>
              <a:gd name="T54" fmla="*/ 131 w 818"/>
              <a:gd name="T55" fmla="*/ 263 h 303"/>
              <a:gd name="T56" fmla="*/ 92 w 818"/>
              <a:gd name="T57" fmla="*/ 228 h 303"/>
              <a:gd name="T58" fmla="*/ 21 w 818"/>
              <a:gd name="T59" fmla="*/ 224 h 303"/>
              <a:gd name="T60" fmla="*/ 56 w 818"/>
              <a:gd name="T61" fmla="*/ 171 h 303"/>
              <a:gd name="T62" fmla="*/ 88 w 818"/>
              <a:gd name="T63" fmla="*/ 172 h 303"/>
              <a:gd name="T64" fmla="*/ 107 w 818"/>
              <a:gd name="T65" fmla="*/ 148 h 303"/>
              <a:gd name="T66" fmla="*/ 159 w 818"/>
              <a:gd name="T67" fmla="*/ 14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8" h="303">
                <a:moveTo>
                  <a:pt x="159" y="145"/>
                </a:moveTo>
                <a:cubicBezTo>
                  <a:pt x="159" y="145"/>
                  <a:pt x="166" y="131"/>
                  <a:pt x="184" y="127"/>
                </a:cubicBezTo>
                <a:cubicBezTo>
                  <a:pt x="200" y="123"/>
                  <a:pt x="215" y="132"/>
                  <a:pt x="215" y="132"/>
                </a:cubicBezTo>
                <a:cubicBezTo>
                  <a:pt x="215" y="132"/>
                  <a:pt x="225" y="120"/>
                  <a:pt x="233" y="117"/>
                </a:cubicBezTo>
                <a:cubicBezTo>
                  <a:pt x="240" y="115"/>
                  <a:pt x="249" y="117"/>
                  <a:pt x="249" y="117"/>
                </a:cubicBezTo>
                <a:cubicBezTo>
                  <a:pt x="249" y="117"/>
                  <a:pt x="246" y="71"/>
                  <a:pt x="282" y="61"/>
                </a:cubicBezTo>
                <a:cubicBezTo>
                  <a:pt x="315" y="51"/>
                  <a:pt x="336" y="64"/>
                  <a:pt x="336" y="64"/>
                </a:cubicBezTo>
                <a:cubicBezTo>
                  <a:pt x="336" y="64"/>
                  <a:pt x="353" y="0"/>
                  <a:pt x="403" y="10"/>
                </a:cubicBezTo>
                <a:cubicBezTo>
                  <a:pt x="453" y="20"/>
                  <a:pt x="460" y="53"/>
                  <a:pt x="460" y="53"/>
                </a:cubicBezTo>
                <a:cubicBezTo>
                  <a:pt x="460" y="53"/>
                  <a:pt x="495" y="21"/>
                  <a:pt x="541" y="34"/>
                </a:cubicBezTo>
                <a:cubicBezTo>
                  <a:pt x="577" y="45"/>
                  <a:pt x="595" y="72"/>
                  <a:pt x="595" y="72"/>
                </a:cubicBezTo>
                <a:cubicBezTo>
                  <a:pt x="595" y="72"/>
                  <a:pt x="640" y="61"/>
                  <a:pt x="669" y="77"/>
                </a:cubicBezTo>
                <a:cubicBezTo>
                  <a:pt x="698" y="92"/>
                  <a:pt x="707" y="115"/>
                  <a:pt x="707" y="115"/>
                </a:cubicBezTo>
                <a:cubicBezTo>
                  <a:pt x="707" y="115"/>
                  <a:pt x="773" y="95"/>
                  <a:pt x="795" y="133"/>
                </a:cubicBezTo>
                <a:cubicBezTo>
                  <a:pt x="818" y="171"/>
                  <a:pt x="802" y="191"/>
                  <a:pt x="802" y="191"/>
                </a:cubicBezTo>
                <a:cubicBezTo>
                  <a:pt x="802" y="191"/>
                  <a:pt x="808" y="237"/>
                  <a:pt x="772" y="249"/>
                </a:cubicBezTo>
                <a:cubicBezTo>
                  <a:pt x="728" y="264"/>
                  <a:pt x="705" y="253"/>
                  <a:pt x="705" y="253"/>
                </a:cubicBezTo>
                <a:cubicBezTo>
                  <a:pt x="705" y="253"/>
                  <a:pt x="703" y="267"/>
                  <a:pt x="667" y="275"/>
                </a:cubicBezTo>
                <a:cubicBezTo>
                  <a:pt x="631" y="283"/>
                  <a:pt x="603" y="264"/>
                  <a:pt x="603" y="264"/>
                </a:cubicBezTo>
                <a:cubicBezTo>
                  <a:pt x="603" y="264"/>
                  <a:pt x="596" y="290"/>
                  <a:pt x="561" y="290"/>
                </a:cubicBezTo>
                <a:cubicBezTo>
                  <a:pt x="526" y="290"/>
                  <a:pt x="518" y="284"/>
                  <a:pt x="518" y="284"/>
                </a:cubicBezTo>
                <a:cubicBezTo>
                  <a:pt x="518" y="284"/>
                  <a:pt x="485" y="303"/>
                  <a:pt x="450" y="302"/>
                </a:cubicBezTo>
                <a:cubicBezTo>
                  <a:pt x="418" y="301"/>
                  <a:pt x="388" y="277"/>
                  <a:pt x="388" y="277"/>
                </a:cubicBezTo>
                <a:cubicBezTo>
                  <a:pt x="388" y="277"/>
                  <a:pt x="369" y="300"/>
                  <a:pt x="331" y="298"/>
                </a:cubicBezTo>
                <a:cubicBezTo>
                  <a:pt x="291" y="296"/>
                  <a:pt x="293" y="280"/>
                  <a:pt x="285" y="278"/>
                </a:cubicBezTo>
                <a:cubicBezTo>
                  <a:pt x="278" y="277"/>
                  <a:pt x="260" y="290"/>
                  <a:pt x="242" y="286"/>
                </a:cubicBezTo>
                <a:cubicBezTo>
                  <a:pt x="220" y="282"/>
                  <a:pt x="194" y="252"/>
                  <a:pt x="194" y="252"/>
                </a:cubicBezTo>
                <a:cubicBezTo>
                  <a:pt x="194" y="252"/>
                  <a:pt x="154" y="270"/>
                  <a:pt x="131" y="263"/>
                </a:cubicBezTo>
                <a:cubicBezTo>
                  <a:pt x="108" y="256"/>
                  <a:pt x="92" y="228"/>
                  <a:pt x="92" y="228"/>
                </a:cubicBezTo>
                <a:cubicBezTo>
                  <a:pt x="80" y="238"/>
                  <a:pt x="42" y="233"/>
                  <a:pt x="21" y="224"/>
                </a:cubicBezTo>
                <a:cubicBezTo>
                  <a:pt x="0" y="215"/>
                  <a:pt x="16" y="172"/>
                  <a:pt x="56" y="171"/>
                </a:cubicBezTo>
                <a:cubicBezTo>
                  <a:pt x="71" y="170"/>
                  <a:pt x="88" y="172"/>
                  <a:pt x="88" y="172"/>
                </a:cubicBezTo>
                <a:cubicBezTo>
                  <a:pt x="88" y="172"/>
                  <a:pt x="101" y="155"/>
                  <a:pt x="107" y="148"/>
                </a:cubicBezTo>
                <a:cubicBezTo>
                  <a:pt x="118" y="138"/>
                  <a:pt x="140" y="136"/>
                  <a:pt x="159" y="145"/>
                </a:cubicBezTo>
              </a:path>
            </a:pathLst>
          </a:custGeom>
          <a:solidFill>
            <a:srgbClr val="FFFFFF"/>
          </a:solidFill>
          <a:ln>
            <a:noFill/>
          </a:ln>
          <a:effectLst>
            <a:outerShdw blurRad="50800" dist="38100" algn="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67" name="图片 66"/>
          <p:cNvPicPr>
            <a:picLocks noChangeAspect="1"/>
          </p:cNvPicPr>
          <p:nvPr/>
        </p:nvPicPr>
        <p:blipFill>
          <a:blip r:embed="rId5">
            <a:extLst>
              <a:ext uri="{28A0092B-C50C-407E-A947-70E740481C1C}">
                <a14:useLocalDpi xmlns:a14="http://schemas.microsoft.com/office/drawing/2010/main" val="0"/>
              </a:ext>
            </a:extLst>
          </a:blip>
          <a:srcRect b="-1517"/>
          <a:stretch>
            <a:fillRect/>
          </a:stretch>
        </p:blipFill>
        <p:spPr>
          <a:xfrm>
            <a:off x="27054" y="978019"/>
            <a:ext cx="2842187" cy="1828588"/>
          </a:xfrm>
          <a:prstGeom prst="rect">
            <a:avLst/>
          </a:prstGeom>
        </p:spPr>
      </p:pic>
      <p:grpSp>
        <p:nvGrpSpPr>
          <p:cNvPr id="68" name="组合 67"/>
          <p:cNvGrpSpPr/>
          <p:nvPr/>
        </p:nvGrpSpPr>
        <p:grpSpPr>
          <a:xfrm rot="2224307">
            <a:off x="9224962" y="768313"/>
            <a:ext cx="639755" cy="627991"/>
            <a:chOff x="10646778" y="4753862"/>
            <a:chExt cx="751521" cy="737702"/>
          </a:xfrm>
        </p:grpSpPr>
        <p:sp>
          <p:nvSpPr>
            <p:cNvPr id="69"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0" name="组合 69"/>
            <p:cNvGrpSpPr/>
            <p:nvPr/>
          </p:nvGrpSpPr>
          <p:grpSpPr>
            <a:xfrm>
              <a:off x="10646778" y="4762829"/>
              <a:ext cx="749726" cy="728735"/>
              <a:chOff x="11012539" y="4493889"/>
              <a:chExt cx="749726" cy="728735"/>
            </a:xfrm>
          </p:grpSpPr>
          <p:sp>
            <p:nvSpPr>
              <p:cNvPr id="71"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74" name="组合 73"/>
          <p:cNvGrpSpPr/>
          <p:nvPr/>
        </p:nvGrpSpPr>
        <p:grpSpPr>
          <a:xfrm rot="2427509">
            <a:off x="6329817" y="383994"/>
            <a:ext cx="661032" cy="648877"/>
            <a:chOff x="10646778" y="4753862"/>
            <a:chExt cx="751521" cy="737702"/>
          </a:xfrm>
        </p:grpSpPr>
        <p:sp>
          <p:nvSpPr>
            <p:cNvPr id="75"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6" name="组合 75"/>
            <p:cNvGrpSpPr/>
            <p:nvPr/>
          </p:nvGrpSpPr>
          <p:grpSpPr>
            <a:xfrm>
              <a:off x="10646778" y="4762829"/>
              <a:ext cx="749726" cy="728735"/>
              <a:chOff x="11012539" y="4493889"/>
              <a:chExt cx="749726" cy="728735"/>
            </a:xfrm>
          </p:grpSpPr>
          <p:sp>
            <p:nvSpPr>
              <p:cNvPr id="77"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80" name="组合 79"/>
          <p:cNvGrpSpPr/>
          <p:nvPr/>
        </p:nvGrpSpPr>
        <p:grpSpPr>
          <a:xfrm rot="610562">
            <a:off x="9694230" y="4089853"/>
            <a:ext cx="477936" cy="469148"/>
            <a:chOff x="10646778" y="4753862"/>
            <a:chExt cx="751521" cy="737702"/>
          </a:xfrm>
        </p:grpSpPr>
        <p:sp>
          <p:nvSpPr>
            <p:cNvPr id="81"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2" name="组合 81"/>
            <p:cNvGrpSpPr/>
            <p:nvPr/>
          </p:nvGrpSpPr>
          <p:grpSpPr>
            <a:xfrm>
              <a:off x="10646778" y="4762829"/>
              <a:ext cx="749726" cy="728735"/>
              <a:chOff x="11012539" y="4493889"/>
              <a:chExt cx="749726" cy="728735"/>
            </a:xfrm>
          </p:grpSpPr>
          <p:sp>
            <p:nvSpPr>
              <p:cNvPr id="83"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8FA7"/>
              </a:solidFill>
              <a:ln w="15875">
                <a:solidFill>
                  <a:schemeClr val="bg1"/>
                </a:solidFill>
              </a:ln>
              <a:effectLst>
                <a:innerShdw blurRad="292100">
                  <a:srgbClr val="FF5B7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87" name="图片 86"/>
          <p:cNvPicPr>
            <a:picLocks noChangeAspect="1"/>
          </p:cNvPicPr>
          <p:nvPr/>
        </p:nvPicPr>
        <p:blipFill>
          <a:blip r:embed="rId6">
            <a:extLst>
              <a:ext uri="{28A0092B-C50C-407E-A947-70E740481C1C}">
                <a14:useLocalDpi xmlns:a14="http://schemas.microsoft.com/office/drawing/2010/main" val="0"/>
              </a:ext>
            </a:extLst>
          </a:blip>
          <a:srcRect l="4676" t="8114" b="7145"/>
          <a:stretch>
            <a:fillRect/>
          </a:stretch>
        </p:blipFill>
        <p:spPr>
          <a:xfrm>
            <a:off x="1614097" y="149995"/>
            <a:ext cx="2047599" cy="1656048"/>
          </a:xfrm>
          <a:prstGeom prst="rect">
            <a:avLst/>
          </a:prstGeom>
        </p:spPr>
      </p:pic>
      <p:sp>
        <p:nvSpPr>
          <p:cNvPr id="38" name="TextBox 55"/>
          <p:cNvSpPr txBox="1"/>
          <p:nvPr/>
        </p:nvSpPr>
        <p:spPr>
          <a:xfrm>
            <a:off x="2969895" y="1133475"/>
            <a:ext cx="6513195" cy="193802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12795" spc="67">
                <a:ln w="11430"/>
                <a:solidFill>
                  <a:schemeClr val="accent3"/>
                </a:solidFill>
                <a:effectLst>
                  <a:outerShdw blurRad="76200" dist="50800" dir="5400000" algn="tl" rotWithShape="0">
                    <a:srgbClr val="000000">
                      <a:alpha val="65000"/>
                    </a:srgb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sz="6000">
                <a:solidFill>
                  <a:srgbClr val="219B9C"/>
                </a:solidFill>
                <a:effectLst>
                  <a:outerShdw blurRad="50800" dist="38100" dir="5400000" algn="t" rotWithShape="0">
                    <a:prstClr val="black">
                      <a:alpha val="40000"/>
                    </a:prstClr>
                  </a:outerShdw>
                </a:effectLst>
                <a:latin typeface="楷体" panose="02010609060101010101" charset="-122"/>
                <a:ea typeface="楷体" panose="02010609060101010101" charset="-122"/>
              </a:rPr>
              <a:t>幼儿园里如厕的那些事儿</a:t>
            </a:r>
            <a:endParaRPr sz="6000">
              <a:solidFill>
                <a:srgbClr val="219B9C"/>
              </a:solidFill>
              <a:effectLst>
                <a:outerShdw blurRad="50800" dist="38100" dir="5400000" algn="t" rotWithShape="0">
                  <a:prstClr val="black">
                    <a:alpha val="40000"/>
                  </a:prstClr>
                </a:outerShdw>
              </a:effectLst>
              <a:latin typeface="楷体" panose="02010609060101010101" charset="-122"/>
              <a:ea typeface="楷体" panose="02010609060101010101" charset="-122"/>
            </a:endParaRPr>
          </a:p>
        </p:txBody>
      </p:sp>
      <p:grpSp>
        <p:nvGrpSpPr>
          <p:cNvPr id="91" name="组合 90"/>
          <p:cNvGrpSpPr/>
          <p:nvPr/>
        </p:nvGrpSpPr>
        <p:grpSpPr>
          <a:xfrm rot="920444">
            <a:off x="3202114" y="3071768"/>
            <a:ext cx="577446" cy="566828"/>
            <a:chOff x="10646778" y="4753862"/>
            <a:chExt cx="751521" cy="737702"/>
          </a:xfrm>
        </p:grpSpPr>
        <p:sp>
          <p:nvSpPr>
            <p:cNvPr id="92"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3" name="组合 92"/>
            <p:cNvGrpSpPr/>
            <p:nvPr/>
          </p:nvGrpSpPr>
          <p:grpSpPr>
            <a:xfrm>
              <a:off x="10646778" y="4762829"/>
              <a:ext cx="749726" cy="728735"/>
              <a:chOff x="11012539" y="4493889"/>
              <a:chExt cx="749726" cy="728735"/>
            </a:xfrm>
          </p:grpSpPr>
          <p:sp>
            <p:nvSpPr>
              <p:cNvPr id="94"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99" name="图片 98"/>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rot="21126210">
            <a:off x="104579" y="3466046"/>
            <a:ext cx="3093533" cy="330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250"/>
                                        <p:tgtEl>
                                          <p:spTgt spid="61"/>
                                        </p:tgtEl>
                                      </p:cBhvr>
                                    </p:animEffect>
                                    <p:anim calcmode="lin" valueType="num">
                                      <p:cBhvr>
                                        <p:cTn id="8" dur="1250" fill="hold"/>
                                        <p:tgtEl>
                                          <p:spTgt spid="61"/>
                                        </p:tgtEl>
                                        <p:attrNameLst>
                                          <p:attrName>ppt_x</p:attrName>
                                        </p:attrNameLst>
                                      </p:cBhvr>
                                      <p:tavLst>
                                        <p:tav tm="0">
                                          <p:val>
                                            <p:strVal val="#ppt_x"/>
                                          </p:val>
                                        </p:tav>
                                        <p:tav tm="100000">
                                          <p:val>
                                            <p:strVal val="#ppt_x"/>
                                          </p:val>
                                        </p:tav>
                                      </p:tavLst>
                                    </p:anim>
                                    <p:anim calcmode="lin" valueType="num">
                                      <p:cBhvr>
                                        <p:cTn id="9" dur="1250" fill="hold"/>
                                        <p:tgtEl>
                                          <p:spTgt spid="6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1000"/>
                                        <p:tgtEl>
                                          <p:spTgt spid="60"/>
                                        </p:tgtEl>
                                      </p:cBhvr>
                                    </p:animEffect>
                                    <p:anim calcmode="lin" valueType="num">
                                      <p:cBhvr>
                                        <p:cTn id="13" dur="1000" fill="hold"/>
                                        <p:tgtEl>
                                          <p:spTgt spid="60"/>
                                        </p:tgtEl>
                                        <p:attrNameLst>
                                          <p:attrName>ppt_x</p:attrName>
                                        </p:attrNameLst>
                                      </p:cBhvr>
                                      <p:tavLst>
                                        <p:tav tm="0">
                                          <p:val>
                                            <p:strVal val="#ppt_x"/>
                                          </p:val>
                                        </p:tav>
                                        <p:tav tm="100000">
                                          <p:val>
                                            <p:strVal val="#ppt_x"/>
                                          </p:val>
                                        </p:tav>
                                      </p:tavLst>
                                    </p:anim>
                                    <p:anim calcmode="lin" valueType="num">
                                      <p:cBhvr>
                                        <p:cTn id="14" dur="1000" fill="hold"/>
                                        <p:tgtEl>
                                          <p:spTgt spid="6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600"/>
                                  </p:stCondLst>
                                  <p:childTnLst>
                                    <p:set>
                                      <p:cBhvr>
                                        <p:cTn id="16" dur="1" fill="hold">
                                          <p:stCondLst>
                                            <p:cond delay="0"/>
                                          </p:stCondLst>
                                        </p:cTn>
                                        <p:tgtEl>
                                          <p:spTgt spid="99"/>
                                        </p:tgtEl>
                                        <p:attrNameLst>
                                          <p:attrName>style.visibility</p:attrName>
                                        </p:attrNameLst>
                                      </p:cBhvr>
                                      <p:to>
                                        <p:strVal val="visible"/>
                                      </p:to>
                                    </p:set>
                                    <p:animEffect transition="in" filter="fade">
                                      <p:cBhvr>
                                        <p:cTn id="17" dur="1000"/>
                                        <p:tgtEl>
                                          <p:spTgt spid="99"/>
                                        </p:tgtEl>
                                      </p:cBhvr>
                                    </p:animEffect>
                                    <p:anim calcmode="lin" valueType="num">
                                      <p:cBhvr>
                                        <p:cTn id="18" dur="1000" fill="hold"/>
                                        <p:tgtEl>
                                          <p:spTgt spid="99"/>
                                        </p:tgtEl>
                                        <p:attrNameLst>
                                          <p:attrName>ppt_x</p:attrName>
                                        </p:attrNameLst>
                                      </p:cBhvr>
                                      <p:tavLst>
                                        <p:tav tm="0">
                                          <p:val>
                                            <p:strVal val="#ppt_x"/>
                                          </p:val>
                                        </p:tav>
                                        <p:tav tm="100000">
                                          <p:val>
                                            <p:strVal val="#ppt_x"/>
                                          </p:val>
                                        </p:tav>
                                      </p:tavLst>
                                    </p:anim>
                                    <p:anim calcmode="lin" valueType="num">
                                      <p:cBhvr>
                                        <p:cTn id="19" dur="1000" fill="hold"/>
                                        <p:tgtEl>
                                          <p:spTgt spid="9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1000"/>
                                        <p:tgtEl>
                                          <p:spTgt spid="65"/>
                                        </p:tgtEl>
                                      </p:cBhvr>
                                    </p:animEffect>
                                    <p:anim calcmode="lin" valueType="num">
                                      <p:cBhvr>
                                        <p:cTn id="23" dur="1000" fill="hold"/>
                                        <p:tgtEl>
                                          <p:spTgt spid="65"/>
                                        </p:tgtEl>
                                        <p:attrNameLst>
                                          <p:attrName>ppt_x</p:attrName>
                                        </p:attrNameLst>
                                      </p:cBhvr>
                                      <p:tavLst>
                                        <p:tav tm="0">
                                          <p:val>
                                            <p:strVal val="#ppt_x"/>
                                          </p:val>
                                        </p:tav>
                                        <p:tav tm="100000">
                                          <p:val>
                                            <p:strVal val="#ppt_x"/>
                                          </p:val>
                                        </p:tav>
                                      </p:tavLst>
                                    </p:anim>
                                    <p:anim calcmode="lin" valueType="num">
                                      <p:cBhvr>
                                        <p:cTn id="24" dur="1000" fill="hold"/>
                                        <p:tgtEl>
                                          <p:spTgt spid="6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60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1000"/>
                                        <p:tgtEl>
                                          <p:spTgt spid="67"/>
                                        </p:tgtEl>
                                      </p:cBhvr>
                                    </p:animEffect>
                                    <p:anim calcmode="lin" valueType="num">
                                      <p:cBhvr>
                                        <p:cTn id="28" dur="1000" fill="hold"/>
                                        <p:tgtEl>
                                          <p:spTgt spid="67"/>
                                        </p:tgtEl>
                                        <p:attrNameLst>
                                          <p:attrName>ppt_x</p:attrName>
                                        </p:attrNameLst>
                                      </p:cBhvr>
                                      <p:tavLst>
                                        <p:tav tm="0">
                                          <p:val>
                                            <p:strVal val="#ppt_x"/>
                                          </p:val>
                                        </p:tav>
                                        <p:tav tm="100000">
                                          <p:val>
                                            <p:strVal val="#ppt_x"/>
                                          </p:val>
                                        </p:tav>
                                      </p:tavLst>
                                    </p:anim>
                                    <p:anim calcmode="lin" valueType="num">
                                      <p:cBhvr>
                                        <p:cTn id="29" dur="1000" fill="hold"/>
                                        <p:tgtEl>
                                          <p:spTgt spid="67"/>
                                        </p:tgtEl>
                                        <p:attrNameLst>
                                          <p:attrName>ppt_y</p:attrName>
                                        </p:attrNameLst>
                                      </p:cBhvr>
                                      <p:tavLst>
                                        <p:tav tm="0">
                                          <p:val>
                                            <p:strVal val="#ppt_y+.1"/>
                                          </p:val>
                                        </p:tav>
                                        <p:tav tm="100000">
                                          <p:val>
                                            <p:strVal val="#ppt_y"/>
                                          </p:val>
                                        </p:tav>
                                      </p:tavLst>
                                    </p:anim>
                                  </p:childTnLst>
                                </p:cTn>
                              </p:par>
                              <p:par>
                                <p:cTn id="30" presetID="63" presetClass="path" presetSubtype="0" repeatCount="2000" accel="50000" decel="50000" autoRev="1" fill="hold" grpId="1" nodeType="withEffect">
                                  <p:stCondLst>
                                    <p:cond delay="1000"/>
                                  </p:stCondLst>
                                  <p:childTnLst>
                                    <p:animMotion origin="layout" path="M -3.39311E-06 -4.16185E-06 L 0.04805 -4.16185E-06" pathEditMode="relative" rAng="0" ptsTypes="AA">
                                      <p:cBhvr>
                                        <p:cTn id="31" dur="2500" fill="hold"/>
                                        <p:tgtEl>
                                          <p:spTgt spid="65"/>
                                        </p:tgtEl>
                                        <p:attrNameLst>
                                          <p:attrName>ppt_x</p:attrName>
                                          <p:attrName>ppt_y</p:attrName>
                                        </p:attrNameLst>
                                      </p:cBhvr>
                                      <p:rCtr x="2396" y="0"/>
                                    </p:animMotion>
                                  </p:childTnLst>
                                </p:cTn>
                              </p:par>
                              <p:par>
                                <p:cTn id="32" presetID="31" presetClass="entr" presetSubtype="0" fill="hold" nodeType="withEffect">
                                  <p:stCondLst>
                                    <p:cond delay="0"/>
                                  </p:stCondLst>
                                  <p:childTnLst>
                                    <p:set>
                                      <p:cBhvr>
                                        <p:cTn id="33" dur="1" fill="hold">
                                          <p:stCondLst>
                                            <p:cond delay="0"/>
                                          </p:stCondLst>
                                        </p:cTn>
                                        <p:tgtEl>
                                          <p:spTgt spid="64"/>
                                        </p:tgtEl>
                                        <p:attrNameLst>
                                          <p:attrName>style.visibility</p:attrName>
                                        </p:attrNameLst>
                                      </p:cBhvr>
                                      <p:to>
                                        <p:strVal val="visible"/>
                                      </p:to>
                                    </p:set>
                                    <p:anim calcmode="lin" valueType="num">
                                      <p:cBhvr>
                                        <p:cTn id="34" dur="1000" fill="hold"/>
                                        <p:tgtEl>
                                          <p:spTgt spid="64"/>
                                        </p:tgtEl>
                                        <p:attrNameLst>
                                          <p:attrName>ppt_w</p:attrName>
                                        </p:attrNameLst>
                                      </p:cBhvr>
                                      <p:tavLst>
                                        <p:tav tm="0">
                                          <p:val>
                                            <p:fltVal val="0"/>
                                          </p:val>
                                        </p:tav>
                                        <p:tav tm="100000">
                                          <p:val>
                                            <p:strVal val="#ppt_w"/>
                                          </p:val>
                                        </p:tav>
                                      </p:tavLst>
                                    </p:anim>
                                    <p:anim calcmode="lin" valueType="num">
                                      <p:cBhvr>
                                        <p:cTn id="35" dur="1000" fill="hold"/>
                                        <p:tgtEl>
                                          <p:spTgt spid="64"/>
                                        </p:tgtEl>
                                        <p:attrNameLst>
                                          <p:attrName>ppt_h</p:attrName>
                                        </p:attrNameLst>
                                      </p:cBhvr>
                                      <p:tavLst>
                                        <p:tav tm="0">
                                          <p:val>
                                            <p:fltVal val="0"/>
                                          </p:val>
                                        </p:tav>
                                        <p:tav tm="100000">
                                          <p:val>
                                            <p:strVal val="#ppt_h"/>
                                          </p:val>
                                        </p:tav>
                                      </p:tavLst>
                                    </p:anim>
                                    <p:anim calcmode="lin" valueType="num">
                                      <p:cBhvr>
                                        <p:cTn id="36" dur="1000" fill="hold"/>
                                        <p:tgtEl>
                                          <p:spTgt spid="64"/>
                                        </p:tgtEl>
                                        <p:attrNameLst>
                                          <p:attrName>style.rotation</p:attrName>
                                        </p:attrNameLst>
                                      </p:cBhvr>
                                      <p:tavLst>
                                        <p:tav tm="0">
                                          <p:val>
                                            <p:fltVal val="90"/>
                                          </p:val>
                                        </p:tav>
                                        <p:tav tm="100000">
                                          <p:val>
                                            <p:fltVal val="0"/>
                                          </p:val>
                                        </p:tav>
                                      </p:tavLst>
                                    </p:anim>
                                    <p:animEffect transition="in" filter="fade">
                                      <p:cBhvr>
                                        <p:cTn id="37" dur="1000"/>
                                        <p:tgtEl>
                                          <p:spTgt spid="64"/>
                                        </p:tgtEl>
                                      </p:cBhvr>
                                    </p:animEffect>
                                  </p:childTnLst>
                                </p:cTn>
                              </p:par>
                              <p:par>
                                <p:cTn id="38" presetID="32" presetClass="emph" presetSubtype="0" repeatCount="5000" fill="hold" nodeType="withEffect">
                                  <p:stCondLst>
                                    <p:cond delay="0"/>
                                  </p:stCondLst>
                                  <p:childTnLst>
                                    <p:animRot by="120000">
                                      <p:cBhvr>
                                        <p:cTn id="39" dur="225" fill="hold">
                                          <p:stCondLst>
                                            <p:cond delay="0"/>
                                          </p:stCondLst>
                                        </p:cTn>
                                        <p:tgtEl>
                                          <p:spTgt spid="64"/>
                                        </p:tgtEl>
                                        <p:attrNameLst>
                                          <p:attrName>r</p:attrName>
                                        </p:attrNameLst>
                                      </p:cBhvr>
                                    </p:animRot>
                                    <p:animRot by="-240000">
                                      <p:cBhvr>
                                        <p:cTn id="40" dur="450" fill="hold">
                                          <p:stCondLst>
                                            <p:cond delay="450"/>
                                          </p:stCondLst>
                                        </p:cTn>
                                        <p:tgtEl>
                                          <p:spTgt spid="64"/>
                                        </p:tgtEl>
                                        <p:attrNameLst>
                                          <p:attrName>r</p:attrName>
                                        </p:attrNameLst>
                                      </p:cBhvr>
                                    </p:animRot>
                                    <p:animRot by="240000">
                                      <p:cBhvr>
                                        <p:cTn id="41" dur="450" fill="hold">
                                          <p:stCondLst>
                                            <p:cond delay="900"/>
                                          </p:stCondLst>
                                        </p:cTn>
                                        <p:tgtEl>
                                          <p:spTgt spid="64"/>
                                        </p:tgtEl>
                                        <p:attrNameLst>
                                          <p:attrName>r</p:attrName>
                                        </p:attrNameLst>
                                      </p:cBhvr>
                                    </p:animRot>
                                    <p:animRot by="-240000">
                                      <p:cBhvr>
                                        <p:cTn id="42" dur="450" fill="hold">
                                          <p:stCondLst>
                                            <p:cond delay="1350"/>
                                          </p:stCondLst>
                                        </p:cTn>
                                        <p:tgtEl>
                                          <p:spTgt spid="64"/>
                                        </p:tgtEl>
                                        <p:attrNameLst>
                                          <p:attrName>r</p:attrName>
                                        </p:attrNameLst>
                                      </p:cBhvr>
                                    </p:animRot>
                                    <p:animRot by="120000">
                                      <p:cBhvr>
                                        <p:cTn id="43" dur="450" fill="hold">
                                          <p:stCondLst>
                                            <p:cond delay="1800"/>
                                          </p:stCondLst>
                                        </p:cTn>
                                        <p:tgtEl>
                                          <p:spTgt spid="64"/>
                                        </p:tgtEl>
                                        <p:attrNameLst>
                                          <p:attrName>r</p:attrName>
                                        </p:attrNameLst>
                                      </p:cBhvr>
                                    </p:animRot>
                                  </p:childTnLst>
                                </p:cTn>
                              </p:par>
                              <p:par>
                                <p:cTn id="44" presetID="42" presetClass="entr" presetSubtype="0" fill="hold" grpId="0" nodeType="withEffect">
                                  <p:stCondLst>
                                    <p:cond delay="350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1000"/>
                                        <p:tgtEl>
                                          <p:spTgt spid="38"/>
                                        </p:tgtEl>
                                      </p:cBhvr>
                                    </p:animEffect>
                                    <p:anim calcmode="lin" valueType="num">
                                      <p:cBhvr>
                                        <p:cTn id="47" dur="1000" fill="hold"/>
                                        <p:tgtEl>
                                          <p:spTgt spid="38"/>
                                        </p:tgtEl>
                                        <p:attrNameLst>
                                          <p:attrName>ppt_x</p:attrName>
                                        </p:attrNameLst>
                                      </p:cBhvr>
                                      <p:tavLst>
                                        <p:tav tm="0">
                                          <p:val>
                                            <p:strVal val="#ppt_x"/>
                                          </p:val>
                                        </p:tav>
                                        <p:tav tm="100000">
                                          <p:val>
                                            <p:strVal val="#ppt_x"/>
                                          </p:val>
                                        </p:tav>
                                      </p:tavLst>
                                    </p:anim>
                                    <p:anim calcmode="lin" valueType="num">
                                      <p:cBhvr>
                                        <p:cTn id="48" dur="1000" fill="hold"/>
                                        <p:tgtEl>
                                          <p:spTgt spid="38"/>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580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strVal val="#ppt_x"/>
                                          </p:val>
                                        </p:tav>
                                        <p:tav tm="100000">
                                          <p:val>
                                            <p:strVal val="#ppt_x"/>
                                          </p:val>
                                        </p:tav>
                                      </p:tavLst>
                                    </p:anim>
                                    <p:anim calcmode="lin" valueType="num">
                                      <p:cBhvr>
                                        <p:cTn id="53" dur="1000" fill="hold"/>
                                        <p:tgtEl>
                                          <p:spTgt spid="8"/>
                                        </p:tgtEl>
                                        <p:attrNameLst>
                                          <p:attrName>ppt_y</p:attrName>
                                        </p:attrNameLst>
                                      </p:cBhvr>
                                      <p:tavLst>
                                        <p:tav tm="0">
                                          <p:val>
                                            <p:strVal val="#ppt_y+.1"/>
                                          </p:val>
                                        </p:tav>
                                        <p:tav tm="100000">
                                          <p:val>
                                            <p:strVal val="#ppt_y"/>
                                          </p:val>
                                        </p:tav>
                                      </p:tavLst>
                                    </p:anim>
                                  </p:childTnLst>
                                </p:cTn>
                              </p:par>
                              <p:par>
                                <p:cTn id="54" presetID="2" presetClass="entr" presetSubtype="6" fill="hold" nodeType="withEffect">
                                  <p:stCondLst>
                                    <p:cond delay="6750"/>
                                  </p:stCondLst>
                                  <p:childTnLst>
                                    <p:set>
                                      <p:cBhvr>
                                        <p:cTn id="55" dur="1" fill="hold">
                                          <p:stCondLst>
                                            <p:cond delay="0"/>
                                          </p:stCondLst>
                                        </p:cTn>
                                        <p:tgtEl>
                                          <p:spTgt spid="87"/>
                                        </p:tgtEl>
                                        <p:attrNameLst>
                                          <p:attrName>style.visibility</p:attrName>
                                        </p:attrNameLst>
                                      </p:cBhvr>
                                      <p:to>
                                        <p:strVal val="visible"/>
                                      </p:to>
                                    </p:set>
                                    <p:anim calcmode="lin" valueType="num">
                                      <p:cBhvr additive="base">
                                        <p:cTn id="56" dur="1000" fill="hold"/>
                                        <p:tgtEl>
                                          <p:spTgt spid="87"/>
                                        </p:tgtEl>
                                        <p:attrNameLst>
                                          <p:attrName>ppt_x</p:attrName>
                                        </p:attrNameLst>
                                      </p:cBhvr>
                                      <p:tavLst>
                                        <p:tav tm="0">
                                          <p:val>
                                            <p:strVal val="1+#ppt_w/2"/>
                                          </p:val>
                                        </p:tav>
                                        <p:tav tm="100000">
                                          <p:val>
                                            <p:strVal val="#ppt_x"/>
                                          </p:val>
                                        </p:tav>
                                      </p:tavLst>
                                    </p:anim>
                                    <p:anim calcmode="lin" valueType="num">
                                      <p:cBhvr additive="base">
                                        <p:cTn id="57" dur="1000" fill="hold"/>
                                        <p:tgtEl>
                                          <p:spTgt spid="87"/>
                                        </p:tgtEl>
                                        <p:attrNameLst>
                                          <p:attrName>ppt_y</p:attrName>
                                        </p:attrNameLst>
                                      </p:cBhvr>
                                      <p:tavLst>
                                        <p:tav tm="0">
                                          <p:val>
                                            <p:strVal val="1+#ppt_h/2"/>
                                          </p:val>
                                        </p:tav>
                                        <p:tav tm="100000">
                                          <p:val>
                                            <p:strVal val="#ppt_y"/>
                                          </p:val>
                                        </p:tav>
                                      </p:tavLst>
                                    </p:anim>
                                  </p:childTnLst>
                                </p:cTn>
                              </p:par>
                              <p:par>
                                <p:cTn id="58" presetID="10" presetClass="entr" presetSubtype="0" fill="hold" nodeType="withEffect">
                                  <p:stCondLst>
                                    <p:cond delay="8000"/>
                                  </p:stCondLst>
                                  <p:childTnLst>
                                    <p:set>
                                      <p:cBhvr>
                                        <p:cTn id="59" dur="1" fill="hold">
                                          <p:stCondLst>
                                            <p:cond delay="0"/>
                                          </p:stCondLst>
                                        </p:cTn>
                                        <p:tgtEl>
                                          <p:spTgt spid="74"/>
                                        </p:tgtEl>
                                        <p:attrNameLst>
                                          <p:attrName>style.visibility</p:attrName>
                                        </p:attrNameLst>
                                      </p:cBhvr>
                                      <p:to>
                                        <p:strVal val="visible"/>
                                      </p:to>
                                    </p:set>
                                    <p:animEffect transition="in" filter="fade">
                                      <p:cBhvr>
                                        <p:cTn id="60" dur="750"/>
                                        <p:tgtEl>
                                          <p:spTgt spid="74"/>
                                        </p:tgtEl>
                                      </p:cBhvr>
                                    </p:animEffect>
                                  </p:childTnLst>
                                </p:cTn>
                              </p:par>
                              <p:par>
                                <p:cTn id="61" presetID="10" presetClass="entr" presetSubtype="0" fill="hold" nodeType="withEffect">
                                  <p:stCondLst>
                                    <p:cond delay="8000"/>
                                  </p:stCondLst>
                                  <p:childTnLst>
                                    <p:set>
                                      <p:cBhvr>
                                        <p:cTn id="62" dur="1" fill="hold">
                                          <p:stCondLst>
                                            <p:cond delay="0"/>
                                          </p:stCondLst>
                                        </p:cTn>
                                        <p:tgtEl>
                                          <p:spTgt spid="68"/>
                                        </p:tgtEl>
                                        <p:attrNameLst>
                                          <p:attrName>style.visibility</p:attrName>
                                        </p:attrNameLst>
                                      </p:cBhvr>
                                      <p:to>
                                        <p:strVal val="visible"/>
                                      </p:to>
                                    </p:set>
                                    <p:animEffect transition="in" filter="fade">
                                      <p:cBhvr>
                                        <p:cTn id="63" dur="750"/>
                                        <p:tgtEl>
                                          <p:spTgt spid="68"/>
                                        </p:tgtEl>
                                      </p:cBhvr>
                                    </p:animEffect>
                                  </p:childTnLst>
                                </p:cTn>
                              </p:par>
                              <p:par>
                                <p:cTn id="64" presetID="10" presetClass="entr" presetSubtype="0" fill="hold" nodeType="withEffect">
                                  <p:stCondLst>
                                    <p:cond delay="8000"/>
                                  </p:stCondLst>
                                  <p:childTnLst>
                                    <p:set>
                                      <p:cBhvr>
                                        <p:cTn id="65" dur="1" fill="hold">
                                          <p:stCondLst>
                                            <p:cond delay="0"/>
                                          </p:stCondLst>
                                        </p:cTn>
                                        <p:tgtEl>
                                          <p:spTgt spid="80"/>
                                        </p:tgtEl>
                                        <p:attrNameLst>
                                          <p:attrName>style.visibility</p:attrName>
                                        </p:attrNameLst>
                                      </p:cBhvr>
                                      <p:to>
                                        <p:strVal val="visible"/>
                                      </p:to>
                                    </p:set>
                                    <p:animEffect transition="in" filter="fade">
                                      <p:cBhvr>
                                        <p:cTn id="66" dur="750"/>
                                        <p:tgtEl>
                                          <p:spTgt spid="80"/>
                                        </p:tgtEl>
                                      </p:cBhvr>
                                    </p:animEffect>
                                  </p:childTnLst>
                                </p:cTn>
                              </p:par>
                              <p:par>
                                <p:cTn id="67" presetID="8" presetClass="emph" presetSubtype="0" fill="hold" nodeType="withEffect">
                                  <p:stCondLst>
                                    <p:cond delay="8000"/>
                                  </p:stCondLst>
                                  <p:childTnLst>
                                    <p:animRot by="21600000">
                                      <p:cBhvr>
                                        <p:cTn id="68" dur="2000" fill="hold"/>
                                        <p:tgtEl>
                                          <p:spTgt spid="74"/>
                                        </p:tgtEl>
                                        <p:attrNameLst>
                                          <p:attrName>r</p:attrName>
                                        </p:attrNameLst>
                                      </p:cBhvr>
                                    </p:animRot>
                                  </p:childTnLst>
                                </p:cTn>
                              </p:par>
                              <p:par>
                                <p:cTn id="69" presetID="8" presetClass="emph" presetSubtype="0" fill="hold" nodeType="withEffect">
                                  <p:stCondLst>
                                    <p:cond delay="8000"/>
                                  </p:stCondLst>
                                  <p:childTnLst>
                                    <p:animRot by="21600000">
                                      <p:cBhvr>
                                        <p:cTn id="70" dur="2000" fill="hold"/>
                                        <p:tgtEl>
                                          <p:spTgt spid="68"/>
                                        </p:tgtEl>
                                        <p:attrNameLst>
                                          <p:attrName>r</p:attrName>
                                        </p:attrNameLst>
                                      </p:cBhvr>
                                    </p:animRot>
                                  </p:childTnLst>
                                </p:cTn>
                              </p:par>
                              <p:par>
                                <p:cTn id="71" presetID="8" presetClass="emph" presetSubtype="0" fill="hold" nodeType="withEffect">
                                  <p:stCondLst>
                                    <p:cond delay="8000"/>
                                  </p:stCondLst>
                                  <p:childTnLst>
                                    <p:animRot by="21600000">
                                      <p:cBhvr>
                                        <p:cTn id="72" dur="2000" fill="hold"/>
                                        <p:tgtEl>
                                          <p:spTgt spid="80"/>
                                        </p:tgtEl>
                                        <p:attrNameLst>
                                          <p:attrName>r</p:attrName>
                                        </p:attrNameLst>
                                      </p:cBhvr>
                                    </p:animRot>
                                  </p:childTnLst>
                                </p:cTn>
                              </p:par>
                              <p:par>
                                <p:cTn id="73" presetID="53" presetClass="entr" presetSubtype="16" fill="hold" nodeType="withEffect">
                                  <p:stCondLst>
                                    <p:cond delay="8000"/>
                                  </p:stCondLst>
                                  <p:childTnLst>
                                    <p:set>
                                      <p:cBhvr>
                                        <p:cTn id="74" dur="1" fill="hold">
                                          <p:stCondLst>
                                            <p:cond delay="0"/>
                                          </p:stCondLst>
                                        </p:cTn>
                                        <p:tgtEl>
                                          <p:spTgt spid="91"/>
                                        </p:tgtEl>
                                        <p:attrNameLst>
                                          <p:attrName>style.visibility</p:attrName>
                                        </p:attrNameLst>
                                      </p:cBhvr>
                                      <p:to>
                                        <p:strVal val="visible"/>
                                      </p:to>
                                    </p:set>
                                    <p:anim calcmode="lin" valueType="num">
                                      <p:cBhvr>
                                        <p:cTn id="75" dur="500" fill="hold"/>
                                        <p:tgtEl>
                                          <p:spTgt spid="91"/>
                                        </p:tgtEl>
                                        <p:attrNameLst>
                                          <p:attrName>ppt_w</p:attrName>
                                        </p:attrNameLst>
                                      </p:cBhvr>
                                      <p:tavLst>
                                        <p:tav tm="0">
                                          <p:val>
                                            <p:fltVal val="0"/>
                                          </p:val>
                                        </p:tav>
                                        <p:tav tm="100000">
                                          <p:val>
                                            <p:strVal val="#ppt_w"/>
                                          </p:val>
                                        </p:tav>
                                      </p:tavLst>
                                    </p:anim>
                                    <p:anim calcmode="lin" valueType="num">
                                      <p:cBhvr>
                                        <p:cTn id="76" dur="500" fill="hold"/>
                                        <p:tgtEl>
                                          <p:spTgt spid="91"/>
                                        </p:tgtEl>
                                        <p:attrNameLst>
                                          <p:attrName>ppt_h</p:attrName>
                                        </p:attrNameLst>
                                      </p:cBhvr>
                                      <p:tavLst>
                                        <p:tav tm="0">
                                          <p:val>
                                            <p:fltVal val="0"/>
                                          </p:val>
                                        </p:tav>
                                        <p:tav tm="100000">
                                          <p:val>
                                            <p:strVal val="#ppt_h"/>
                                          </p:val>
                                        </p:tav>
                                      </p:tavLst>
                                    </p:anim>
                                    <p:animEffect transition="in" filter="fade">
                                      <p:cBhvr>
                                        <p:cTn id="77" dur="500"/>
                                        <p:tgtEl>
                                          <p:spTgt spid="91"/>
                                        </p:tgtEl>
                                      </p:cBhvr>
                                    </p:animEffect>
                                  </p:childTnLst>
                                </p:cTn>
                              </p:par>
                              <p:par>
                                <p:cTn id="78" presetID="8" presetClass="emph" presetSubtype="0" fill="hold" nodeType="withEffect">
                                  <p:stCondLst>
                                    <p:cond delay="8000"/>
                                  </p:stCondLst>
                                  <p:childTnLst>
                                    <p:animRot by="21600000">
                                      <p:cBhvr>
                                        <p:cTn id="79" dur="4000" fill="hold"/>
                                        <p:tgtEl>
                                          <p:spTgt spid="91"/>
                                        </p:tgtEl>
                                        <p:attrNameLst>
                                          <p:attrName>r</p:attrName>
                                        </p:attrNameLst>
                                      </p:cBhvr>
                                    </p:animRot>
                                  </p:childTnLst>
                                </p:cTn>
                              </p:par>
                              <p:par>
                                <p:cTn id="80" presetID="42" presetClass="entr" presetSubtype="0" fill="hold" nodeType="withEffect">
                                  <p:stCondLst>
                                    <p:cond delay="0"/>
                                  </p:stCondLst>
                                  <p:childTnLst>
                                    <p:set>
                                      <p:cBhvr>
                                        <p:cTn id="81" dur="1" fill="hold">
                                          <p:stCondLst>
                                            <p:cond delay="0"/>
                                          </p:stCondLst>
                                        </p:cTn>
                                        <p:tgtEl>
                                          <p:spTgt spid="97"/>
                                        </p:tgtEl>
                                        <p:attrNameLst>
                                          <p:attrName>style.visibility</p:attrName>
                                        </p:attrNameLst>
                                      </p:cBhvr>
                                      <p:to>
                                        <p:strVal val="visible"/>
                                      </p:to>
                                    </p:set>
                                    <p:animEffect transition="in" filter="fade">
                                      <p:cBhvr>
                                        <p:cTn id="82" dur="1750"/>
                                        <p:tgtEl>
                                          <p:spTgt spid="97"/>
                                        </p:tgtEl>
                                      </p:cBhvr>
                                    </p:animEffect>
                                    <p:anim calcmode="lin" valueType="num">
                                      <p:cBhvr>
                                        <p:cTn id="83" dur="1750" fill="hold"/>
                                        <p:tgtEl>
                                          <p:spTgt spid="97"/>
                                        </p:tgtEl>
                                        <p:attrNameLst>
                                          <p:attrName>ppt_x</p:attrName>
                                        </p:attrNameLst>
                                      </p:cBhvr>
                                      <p:tavLst>
                                        <p:tav tm="0">
                                          <p:val>
                                            <p:strVal val="#ppt_x"/>
                                          </p:val>
                                        </p:tav>
                                        <p:tav tm="100000">
                                          <p:val>
                                            <p:strVal val="#ppt_x"/>
                                          </p:val>
                                        </p:tav>
                                      </p:tavLst>
                                    </p:anim>
                                    <p:anim calcmode="lin" valueType="num">
                                      <p:cBhvr>
                                        <p:cTn id="84" dur="1750" fill="hold"/>
                                        <p:tgtEl>
                                          <p:spTgt spid="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65" grpId="0" animBg="1"/>
      <p:bldP spid="65" grpId="1" animBg="1"/>
      <p:bldP spid="3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A_图片 9"/>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5836329" y="2027790"/>
            <a:ext cx="1115570" cy="484633"/>
          </a:xfrm>
          <a:prstGeom prst="rect">
            <a:avLst/>
          </a:prstGeom>
        </p:spPr>
      </p:pic>
      <p:pic>
        <p:nvPicPr>
          <p:cNvPr id="147" name="PA_图片 1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628944" y="587651"/>
            <a:ext cx="1635536" cy="1213568"/>
          </a:xfrm>
          <a:prstGeom prst="rect">
            <a:avLst/>
          </a:prstGeom>
        </p:spPr>
      </p:pic>
      <p:pic>
        <p:nvPicPr>
          <p:cNvPr id="148" name="PA_图片 12"/>
          <p:cNvPicPr>
            <a:picLocks noChangeAspect="1"/>
          </p:cNvPicPr>
          <p:nvPr>
            <p:custDataLst>
              <p:tags r:id="rId5"/>
            </p:custDataLst>
          </p:nvPr>
        </p:nvPicPr>
        <p:blipFill>
          <a:blip r:embed="rId2">
            <a:extLst>
              <a:ext uri="{28A0092B-C50C-407E-A947-70E740481C1C}">
                <a14:useLocalDpi xmlns:a14="http://schemas.microsoft.com/office/drawing/2010/main" val="0"/>
              </a:ext>
            </a:extLst>
          </a:blip>
          <a:stretch>
            <a:fillRect/>
          </a:stretch>
        </p:blipFill>
        <p:spPr>
          <a:xfrm>
            <a:off x="9766159" y="1691588"/>
            <a:ext cx="1943996" cy="844523"/>
          </a:xfrm>
          <a:prstGeom prst="rect">
            <a:avLst/>
          </a:prstGeom>
        </p:spPr>
      </p:pic>
      <p:sp>
        <p:nvSpPr>
          <p:cNvPr id="3" name="TextBox 91"/>
          <p:cNvSpPr>
            <a:spLocks noChangeArrowheads="1"/>
          </p:cNvSpPr>
          <p:nvPr/>
        </p:nvSpPr>
        <p:spPr bwMode="auto">
          <a:xfrm>
            <a:off x="728717" y="341677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育人为</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本</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服务为先</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rcRect t="18309" r="63387" b="43217"/>
          <a:stretch>
            <a:fillRect/>
          </a:stretch>
        </p:blipFill>
        <p:spPr>
          <a:xfrm>
            <a:off x="-96520" y="-46990"/>
            <a:ext cx="5346700" cy="1848485"/>
          </a:xfrm>
          <a:prstGeom prst="rect">
            <a:avLst/>
          </a:prstGeom>
        </p:spPr>
      </p:pic>
      <p:grpSp>
        <p:nvGrpSpPr>
          <p:cNvPr id="9" name="组合 8"/>
          <p:cNvGrpSpPr/>
          <p:nvPr/>
        </p:nvGrpSpPr>
        <p:grpSpPr>
          <a:xfrm rot="920444">
            <a:off x="979639" y="148949"/>
            <a:ext cx="539850" cy="529924"/>
            <a:chOff x="10646778" y="4753862"/>
            <a:chExt cx="751521" cy="737702"/>
          </a:xfrm>
        </p:grpSpPr>
        <p:sp>
          <p:nvSpPr>
            <p:cNvPr id="10"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0646778" y="4762829"/>
              <a:ext cx="749726" cy="728735"/>
              <a:chOff x="11012539" y="4493889"/>
              <a:chExt cx="749726" cy="728735"/>
            </a:xfrm>
          </p:grpSpPr>
          <p:sp>
            <p:nvSpPr>
              <p:cNvPr id="12"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5" name="Text Box 2"/>
          <p:cNvSpPr txBox="1">
            <a:spLocks noChangeArrowheads="1"/>
          </p:cNvSpPr>
          <p:nvPr/>
        </p:nvSpPr>
        <p:spPr bwMode="auto">
          <a:xfrm>
            <a:off x="1240155" y="618490"/>
            <a:ext cx="3003550" cy="70675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4000">
                <a:latin typeface="楷体" panose="02010609060101010101" charset="-122"/>
                <a:ea typeface="楷体" panose="02010609060101010101" charset="-122"/>
                <a:cs typeface="楷体" panose="02010609060101010101" charset="-122"/>
                <a:sym typeface="+mn-ea"/>
              </a:rPr>
              <a:t>我们的策略：</a:t>
            </a:r>
            <a:endParaRPr lang="zh-CN" altLang="en-US" sz="4000" b="1" smtClean="0"/>
          </a:p>
        </p:txBody>
      </p:sp>
      <p:sp>
        <p:nvSpPr>
          <p:cNvPr id="91" name="TextBox 91"/>
          <p:cNvSpPr>
            <a:spLocks noChangeArrowheads="1"/>
          </p:cNvSpPr>
          <p:nvPr/>
        </p:nvSpPr>
        <p:spPr bwMode="auto">
          <a:xfrm>
            <a:off x="5076132" y="3448188"/>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快乐生活</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健康成长</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17" name="TextBox 91"/>
          <p:cNvSpPr>
            <a:spLocks noChangeArrowheads="1"/>
          </p:cNvSpPr>
          <p:nvPr/>
        </p:nvSpPr>
        <p:spPr bwMode="auto">
          <a:xfrm>
            <a:off x="7257988" y="248566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挖掘</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潜能</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发现天赋</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43" name="TextBox 91"/>
          <p:cNvSpPr>
            <a:spLocks noChangeArrowheads="1"/>
          </p:cNvSpPr>
          <p:nvPr/>
        </p:nvSpPr>
        <p:spPr bwMode="auto">
          <a:xfrm>
            <a:off x="9423547" y="3464230"/>
            <a:ext cx="2188724" cy="954107"/>
          </a:xfrm>
          <a:prstGeom prst="rect">
            <a:avLst/>
          </a:prstGeom>
          <a:noFill/>
        </p:spPr>
        <p:txBody>
          <a:bodyPr wrap="square" rtlCol="0">
            <a:spAutoFit/>
          </a:bodyPr>
          <a:lstStyle/>
          <a:p>
            <a:pPr algn="ct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因材施教</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培育栋梁</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144" name="图片 143"/>
          <p:cNvPicPr>
            <a:picLocks noChangeAspect="1"/>
          </p:cNvPicPr>
          <p:nvPr/>
        </p:nvPicPr>
        <p:blipFill>
          <a:blip r:embed="rId7">
            <a:extLst>
              <a:ext uri="{28A0092B-C50C-407E-A947-70E740481C1C}">
                <a14:useLocalDpi xmlns:a14="http://schemas.microsoft.com/office/drawing/2010/main" val="0"/>
              </a:ext>
            </a:extLst>
          </a:blip>
          <a:srcRect t="9293"/>
          <a:stretch>
            <a:fillRect/>
          </a:stretch>
        </p:blipFill>
        <p:spPr>
          <a:xfrm>
            <a:off x="-482125" y="4630507"/>
            <a:ext cx="4062961" cy="2668546"/>
          </a:xfrm>
          <a:prstGeom prst="rect">
            <a:avLst/>
          </a:prstGeom>
        </p:spPr>
      </p:pic>
      <p:pic>
        <p:nvPicPr>
          <p:cNvPr id="145" name="图片 1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284377" y="4844731"/>
            <a:ext cx="1327873" cy="2080791"/>
          </a:xfrm>
          <a:prstGeom prst="rect">
            <a:avLst/>
          </a:prstGeom>
        </p:spPr>
      </p:pic>
      <p:sp>
        <p:nvSpPr>
          <p:cNvPr id="150" name="文本框 149"/>
          <p:cNvSpPr txBox="1"/>
          <p:nvPr/>
        </p:nvSpPr>
        <p:spPr>
          <a:xfrm>
            <a:off x="1339215" y="1691640"/>
            <a:ext cx="9478645" cy="3907790"/>
          </a:xfrm>
          <a:prstGeom prst="rect">
            <a:avLst/>
          </a:prstGeom>
          <a:noFill/>
        </p:spPr>
        <p:txBody>
          <a:bodyPr wrap="square" rtlCol="0">
            <a:spAutoFit/>
          </a:bodyPr>
          <a:p>
            <a:endParaRPr lang="zh-CN" altLang="en-US" sz="2400">
              <a:latin typeface="楷体" panose="02010609060101010101" charset="-122"/>
              <a:ea typeface="楷体" panose="02010609060101010101" charset="-122"/>
              <a:cs typeface="楷体" panose="02010609060101010101" charset="-122"/>
            </a:endParaRPr>
          </a:p>
          <a:p>
            <a:r>
              <a:rPr lang="en-US" altLang="zh-CN" sz="2400">
                <a:latin typeface="楷体" panose="02010609060101010101" charset="-122"/>
                <a:ea typeface="楷体" panose="02010609060101010101" charset="-122"/>
                <a:cs typeface="楷体" panose="02010609060101010101" charset="-122"/>
              </a:rPr>
              <a:t>     </a:t>
            </a:r>
            <a:r>
              <a:rPr lang="zh-CN" altLang="en-US" sz="3200">
                <a:latin typeface="楷体" panose="02010609060101010101" charset="-122"/>
                <a:ea typeface="楷体" panose="02010609060101010101" charset="-122"/>
                <a:cs typeface="楷体" panose="02010609060101010101" charset="-122"/>
              </a:rPr>
              <a:t>幼儿刚入园，对于幼儿园的蹲坑比较陌生，害怕，这是正常现象，《纲要》中提到需支持和满足幼儿通过直接感知、实际操作和亲身体验获取经验，我们带领孩子们进入厕所直接感知了厕所的模样，对于他们的疑问用观看视频的方式拓展了思维，后期我们还在建构区投放了相关照片，让幼儿进行搭建，更深层次的了解厕所的样子。</a:t>
            </a:r>
            <a:endParaRPr lang="zh-CN" altLang="en-US" sz="3200">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900"/>
                                        <p:tgtEl>
                                          <p:spTgt spid="8"/>
                                        </p:tgtEl>
                                      </p:cBhvr>
                                    </p:animEffect>
                                    <p:anim calcmode="lin" valueType="num">
                                      <p:cBhvr>
                                        <p:cTn id="8" dur="900" fill="hold"/>
                                        <p:tgtEl>
                                          <p:spTgt spid="8"/>
                                        </p:tgtEl>
                                        <p:attrNameLst>
                                          <p:attrName>ppt_x</p:attrName>
                                        </p:attrNameLst>
                                      </p:cBhvr>
                                      <p:tavLst>
                                        <p:tav tm="0">
                                          <p:val>
                                            <p:strVal val="#ppt_x"/>
                                          </p:val>
                                        </p:tav>
                                        <p:tav tm="100000">
                                          <p:val>
                                            <p:strVal val="#ppt_x"/>
                                          </p:val>
                                        </p:tav>
                                      </p:tavLst>
                                    </p:anim>
                                    <p:anim calcmode="lin" valueType="num">
                                      <p:cBhvr>
                                        <p:cTn id="9" dur="9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8" presetClass="emph" presetSubtype="0" repeatCount="2000" fill="hold" nodeType="withEffect">
                                  <p:stCondLst>
                                    <p:cond delay="0"/>
                                  </p:stCondLst>
                                  <p:childTnLst>
                                    <p:animRot by="21600000">
                                      <p:cBhvr>
                                        <p:cTn id="20" dur="4000" fill="hold"/>
                                        <p:tgtEl>
                                          <p:spTgt spid="9"/>
                                        </p:tgtEl>
                                        <p:attrNameLst>
                                          <p:attrName>r</p:attrName>
                                        </p:attrNameLst>
                                      </p:cBhvr>
                                    </p:animRot>
                                  </p:childTnLst>
                                </p:cTn>
                              </p:par>
                              <p:par>
                                <p:cTn id="21" presetID="10" presetClass="entr" presetSubtype="0" fill="hold" grpId="0"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26" presetClass="emph" presetSubtype="0" fill="hold" grpId="1" nodeType="withEffect">
                                  <p:stCondLst>
                                    <p:cond delay="100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10" presetClass="entr" presetSubtype="0" fill="hold" grpId="0" nodeType="withEffect">
                                  <p:stCondLst>
                                    <p:cond delay="400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par>
                                <p:cTn id="30" presetID="26" presetClass="emph" presetSubtype="0" fill="hold" grpId="1" nodeType="withEffect">
                                  <p:stCondLst>
                                    <p:cond delay="4000"/>
                                  </p:stCondLst>
                                  <p:childTnLst>
                                    <p:animEffect transition="out" filter="fade">
                                      <p:cBhvr>
                                        <p:cTn id="31" dur="500" tmFilter="0, 0; .2, .5; .8, .5; 1, 0"/>
                                        <p:tgtEl>
                                          <p:spTgt spid="91"/>
                                        </p:tgtEl>
                                      </p:cBhvr>
                                    </p:animEffect>
                                    <p:animScale>
                                      <p:cBhvr>
                                        <p:cTn id="32" dur="250" autoRev="1" fill="hold"/>
                                        <p:tgtEl>
                                          <p:spTgt spid="91"/>
                                        </p:tgtEl>
                                      </p:cBhvr>
                                      <p:by x="105000" y="105000"/>
                                    </p:animScale>
                                  </p:childTnLst>
                                </p:cTn>
                              </p:par>
                              <p:par>
                                <p:cTn id="33" presetID="10" presetClass="entr" presetSubtype="0" fill="hold" grpId="0" nodeType="withEffect">
                                  <p:stCondLst>
                                    <p:cond delay="5500"/>
                                  </p:stCondLst>
                                  <p:childTnLst>
                                    <p:set>
                                      <p:cBhvr>
                                        <p:cTn id="34" dur="1" fill="hold">
                                          <p:stCondLst>
                                            <p:cond delay="0"/>
                                          </p:stCondLst>
                                        </p:cTn>
                                        <p:tgtEl>
                                          <p:spTgt spid="117"/>
                                        </p:tgtEl>
                                        <p:attrNameLst>
                                          <p:attrName>style.visibility</p:attrName>
                                        </p:attrNameLst>
                                      </p:cBhvr>
                                      <p:to>
                                        <p:strVal val="visible"/>
                                      </p:to>
                                    </p:set>
                                    <p:animEffect transition="in" filter="fade">
                                      <p:cBhvr>
                                        <p:cTn id="35" dur="500"/>
                                        <p:tgtEl>
                                          <p:spTgt spid="117"/>
                                        </p:tgtEl>
                                      </p:cBhvr>
                                    </p:animEffect>
                                  </p:childTnLst>
                                </p:cTn>
                              </p:par>
                              <p:par>
                                <p:cTn id="36" presetID="26" presetClass="emph" presetSubtype="0" fill="hold" grpId="1" nodeType="withEffect">
                                  <p:stCondLst>
                                    <p:cond delay="5500"/>
                                  </p:stCondLst>
                                  <p:childTnLst>
                                    <p:animEffect transition="out" filter="fade">
                                      <p:cBhvr>
                                        <p:cTn id="37" dur="500" tmFilter="0, 0; .2, .5; .8, .5; 1, 0"/>
                                        <p:tgtEl>
                                          <p:spTgt spid="117"/>
                                        </p:tgtEl>
                                      </p:cBhvr>
                                    </p:animEffect>
                                    <p:animScale>
                                      <p:cBhvr>
                                        <p:cTn id="38" dur="250" autoRev="1" fill="hold"/>
                                        <p:tgtEl>
                                          <p:spTgt spid="117"/>
                                        </p:tgtEl>
                                      </p:cBhvr>
                                      <p:by x="105000" y="105000"/>
                                    </p:animScale>
                                  </p:childTnLst>
                                </p:cTn>
                              </p:par>
                              <p:par>
                                <p:cTn id="39" presetID="10" presetClass="entr" presetSubtype="0" fill="hold" grpId="0" nodeType="withEffect">
                                  <p:stCondLst>
                                    <p:cond delay="7100"/>
                                  </p:stCondLst>
                                  <p:childTnLst>
                                    <p:set>
                                      <p:cBhvr>
                                        <p:cTn id="40" dur="1" fill="hold">
                                          <p:stCondLst>
                                            <p:cond delay="0"/>
                                          </p:stCondLst>
                                        </p:cTn>
                                        <p:tgtEl>
                                          <p:spTgt spid="143"/>
                                        </p:tgtEl>
                                        <p:attrNameLst>
                                          <p:attrName>style.visibility</p:attrName>
                                        </p:attrNameLst>
                                      </p:cBhvr>
                                      <p:to>
                                        <p:strVal val="visible"/>
                                      </p:to>
                                    </p:set>
                                    <p:animEffect transition="in" filter="fade">
                                      <p:cBhvr>
                                        <p:cTn id="41" dur="500"/>
                                        <p:tgtEl>
                                          <p:spTgt spid="143"/>
                                        </p:tgtEl>
                                      </p:cBhvr>
                                    </p:animEffect>
                                  </p:childTnLst>
                                </p:cTn>
                              </p:par>
                              <p:par>
                                <p:cTn id="42" presetID="26" presetClass="emph" presetSubtype="0" fill="hold" grpId="1" nodeType="withEffect">
                                  <p:stCondLst>
                                    <p:cond delay="7100"/>
                                  </p:stCondLst>
                                  <p:childTnLst>
                                    <p:animEffect transition="out" filter="fade">
                                      <p:cBhvr>
                                        <p:cTn id="43" dur="500" tmFilter="0, 0; .2, .5; .8, .5; 1, 0"/>
                                        <p:tgtEl>
                                          <p:spTgt spid="143"/>
                                        </p:tgtEl>
                                      </p:cBhvr>
                                    </p:animEffect>
                                    <p:animScale>
                                      <p:cBhvr>
                                        <p:cTn id="44" dur="250" autoRev="1" fill="hold"/>
                                        <p:tgtEl>
                                          <p:spTgt spid="143"/>
                                        </p:tgtEl>
                                      </p:cBhvr>
                                      <p:by x="105000" y="105000"/>
                                    </p:animScale>
                                  </p:childTnLst>
                                </p:cTn>
                              </p:par>
                              <p:par>
                                <p:cTn id="45" presetID="42" presetClass="entr" presetSubtype="0"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Effect transition="in" filter="fade">
                                      <p:cBhvr>
                                        <p:cTn id="47" dur="750"/>
                                        <p:tgtEl>
                                          <p:spTgt spid="144"/>
                                        </p:tgtEl>
                                      </p:cBhvr>
                                    </p:animEffect>
                                    <p:anim calcmode="lin" valueType="num">
                                      <p:cBhvr>
                                        <p:cTn id="48" dur="750" fill="hold"/>
                                        <p:tgtEl>
                                          <p:spTgt spid="144"/>
                                        </p:tgtEl>
                                        <p:attrNameLst>
                                          <p:attrName>ppt_x</p:attrName>
                                        </p:attrNameLst>
                                      </p:cBhvr>
                                      <p:tavLst>
                                        <p:tav tm="0">
                                          <p:val>
                                            <p:strVal val="#ppt_x"/>
                                          </p:val>
                                        </p:tav>
                                        <p:tav tm="100000">
                                          <p:val>
                                            <p:strVal val="#ppt_x"/>
                                          </p:val>
                                        </p:tav>
                                      </p:tavLst>
                                    </p:anim>
                                    <p:anim calcmode="lin" valueType="num">
                                      <p:cBhvr>
                                        <p:cTn id="49" dur="750" fill="hold"/>
                                        <p:tgtEl>
                                          <p:spTgt spid="144"/>
                                        </p:tgtEl>
                                        <p:attrNameLst>
                                          <p:attrName>ppt_y</p:attrName>
                                        </p:attrNameLst>
                                      </p:cBhvr>
                                      <p:tavLst>
                                        <p:tav tm="0">
                                          <p:val>
                                            <p:strVal val="#ppt_y+.1"/>
                                          </p:val>
                                        </p:tav>
                                        <p:tav tm="100000">
                                          <p:val>
                                            <p:strVal val="#ppt_y"/>
                                          </p:val>
                                        </p:tav>
                                      </p:tavLst>
                                    </p:anim>
                                  </p:childTnLst>
                                </p:cTn>
                              </p:par>
                              <p:par>
                                <p:cTn id="50" presetID="2" presetClass="entr" presetSubtype="2" fill="hold" nodeType="withEffect">
                                  <p:stCondLst>
                                    <p:cond delay="800"/>
                                  </p:stCondLst>
                                  <p:childTnLst>
                                    <p:set>
                                      <p:cBhvr>
                                        <p:cTn id="51" dur="1" fill="hold">
                                          <p:stCondLst>
                                            <p:cond delay="0"/>
                                          </p:stCondLst>
                                        </p:cTn>
                                        <p:tgtEl>
                                          <p:spTgt spid="145"/>
                                        </p:tgtEl>
                                        <p:attrNameLst>
                                          <p:attrName>style.visibility</p:attrName>
                                        </p:attrNameLst>
                                      </p:cBhvr>
                                      <p:to>
                                        <p:strVal val="visible"/>
                                      </p:to>
                                    </p:set>
                                    <p:anim calcmode="lin" valueType="num">
                                      <p:cBhvr additive="base">
                                        <p:cTn id="52" dur="750" fill="hold"/>
                                        <p:tgtEl>
                                          <p:spTgt spid="145"/>
                                        </p:tgtEl>
                                        <p:attrNameLst>
                                          <p:attrName>ppt_x</p:attrName>
                                        </p:attrNameLst>
                                      </p:cBhvr>
                                      <p:tavLst>
                                        <p:tav tm="0">
                                          <p:val>
                                            <p:strVal val="1+#ppt_w/2"/>
                                          </p:val>
                                        </p:tav>
                                        <p:tav tm="100000">
                                          <p:val>
                                            <p:strVal val="#ppt_x"/>
                                          </p:val>
                                        </p:tav>
                                      </p:tavLst>
                                    </p:anim>
                                    <p:anim calcmode="lin" valueType="num">
                                      <p:cBhvr additive="base">
                                        <p:cTn id="53" dur="750" fill="hold"/>
                                        <p:tgtEl>
                                          <p:spTgt spid="145"/>
                                        </p:tgtEl>
                                        <p:attrNameLst>
                                          <p:attrName>ppt_y</p:attrName>
                                        </p:attrNameLst>
                                      </p:cBhvr>
                                      <p:tavLst>
                                        <p:tav tm="0">
                                          <p:val>
                                            <p:strVal val="#ppt_y"/>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146"/>
                                        </p:tgtEl>
                                        <p:attrNameLst>
                                          <p:attrName>style.visibility</p:attrName>
                                        </p:attrNameLst>
                                      </p:cBhvr>
                                      <p:to>
                                        <p:strVal val="visible"/>
                                      </p:to>
                                    </p:set>
                                    <p:animEffect transition="in" filter="fade">
                                      <p:cBhvr>
                                        <p:cTn id="56" dur="1000"/>
                                        <p:tgtEl>
                                          <p:spTgt spid="146"/>
                                        </p:tgtEl>
                                      </p:cBhvr>
                                    </p:animEffect>
                                  </p:childTnLst>
                                </p:cTn>
                              </p:par>
                              <p:par>
                                <p:cTn id="57" presetID="10" presetClass="entr" presetSubtype="0" fill="hold" nodeType="withEffect">
                                  <p:stCondLst>
                                    <p:cond delay="600"/>
                                  </p:stCondLst>
                                  <p:childTnLst>
                                    <p:set>
                                      <p:cBhvr>
                                        <p:cTn id="58" dur="1" fill="hold">
                                          <p:stCondLst>
                                            <p:cond delay="0"/>
                                          </p:stCondLst>
                                        </p:cTn>
                                        <p:tgtEl>
                                          <p:spTgt spid="148"/>
                                        </p:tgtEl>
                                        <p:attrNameLst>
                                          <p:attrName>style.visibility</p:attrName>
                                        </p:attrNameLst>
                                      </p:cBhvr>
                                      <p:to>
                                        <p:strVal val="visible"/>
                                      </p:to>
                                    </p:set>
                                    <p:animEffect transition="in" filter="fade">
                                      <p:cBhvr>
                                        <p:cTn id="59" dur="1000"/>
                                        <p:tgtEl>
                                          <p:spTgt spid="148"/>
                                        </p:tgtEl>
                                      </p:cBhvr>
                                    </p:animEffect>
                                  </p:childTnLst>
                                </p:cTn>
                              </p:par>
                              <p:par>
                                <p:cTn id="60" presetID="10" presetClass="entr" presetSubtype="0" fill="hold" nodeType="withEffect">
                                  <p:stCondLst>
                                    <p:cond delay="0"/>
                                  </p:stCondLst>
                                  <p:childTnLst>
                                    <p:set>
                                      <p:cBhvr>
                                        <p:cTn id="61" dur="1" fill="hold">
                                          <p:stCondLst>
                                            <p:cond delay="0"/>
                                          </p:stCondLst>
                                        </p:cTn>
                                        <p:tgtEl>
                                          <p:spTgt spid="147"/>
                                        </p:tgtEl>
                                        <p:attrNameLst>
                                          <p:attrName>style.visibility</p:attrName>
                                        </p:attrNameLst>
                                      </p:cBhvr>
                                      <p:to>
                                        <p:strVal val="visible"/>
                                      </p:to>
                                    </p:set>
                                    <p:animEffect transition="in" filter="fade">
                                      <p:cBhvr>
                                        <p:cTn id="62" dur="1000"/>
                                        <p:tgtEl>
                                          <p:spTgt spid="147"/>
                                        </p:tgtEl>
                                      </p:cBhvr>
                                    </p:animEffect>
                                  </p:childTnLst>
                                </p:cTn>
                              </p:par>
                              <p:par>
                                <p:cTn id="63" presetID="35" presetClass="path" presetSubtype="0" repeatCount="2000" accel="50000" decel="50000" autoRev="1" fill="hold" nodeType="withEffect">
                                  <p:stCondLst>
                                    <p:cond delay="1300"/>
                                  </p:stCondLst>
                                  <p:childTnLst>
                                    <p:animMotion origin="layout" path="M 1.04167E-06 1.48148E-06 L -0.03737 1.48148E-06" pathEditMode="relative" rAng="0" ptsTypes="AA">
                                      <p:cBhvr>
                                        <p:cTn id="64" dur="2000" fill="hold"/>
                                        <p:tgtEl>
                                          <p:spTgt spid="146"/>
                                        </p:tgtEl>
                                        <p:attrNameLst>
                                          <p:attrName>ppt_x</p:attrName>
                                          <p:attrName>ppt_y</p:attrName>
                                        </p:attrNameLst>
                                      </p:cBhvr>
                                      <p:rCtr x="-1875" y="0"/>
                                    </p:animMotion>
                                  </p:childTnLst>
                                </p:cTn>
                              </p:par>
                              <p:par>
                                <p:cTn id="65" presetID="35" presetClass="path" presetSubtype="0" repeatCount="2000" accel="50000" decel="50000" autoRev="1" fill="hold" nodeType="withEffect">
                                  <p:stCondLst>
                                    <p:cond delay="1200"/>
                                  </p:stCondLst>
                                  <p:childTnLst>
                                    <p:animMotion origin="layout" path="M 8.33333E-07 -3.33333E-06 L -0.03802 -3.33333E-06" pathEditMode="relative" rAng="0" ptsTypes="AA">
                                      <p:cBhvr>
                                        <p:cTn id="66" dur="2000" fill="hold"/>
                                        <p:tgtEl>
                                          <p:spTgt spid="148"/>
                                        </p:tgtEl>
                                        <p:attrNameLst>
                                          <p:attrName>ppt_x</p:attrName>
                                          <p:attrName>ppt_y</p:attrName>
                                        </p:attrNameLst>
                                      </p:cBhvr>
                                      <p:rCtr x="-1901" y="0"/>
                                    </p:animMotion>
                                  </p:childTnLst>
                                </p:cTn>
                              </p:par>
                              <p:par>
                                <p:cTn id="67" presetID="35" presetClass="path" presetSubtype="0" repeatCount="2000" accel="50000" decel="50000" autoRev="1" fill="hold" nodeType="withEffect">
                                  <p:stCondLst>
                                    <p:cond delay="1700"/>
                                  </p:stCondLst>
                                  <p:childTnLst>
                                    <p:animMotion origin="layout" path="M 2.08333E-07 -4.07407E-06 L -0.04557 -4.07407E-06" pathEditMode="relative" rAng="0" ptsTypes="AA">
                                      <p:cBhvr>
                                        <p:cTn id="68" dur="2000" fill="hold"/>
                                        <p:tgtEl>
                                          <p:spTgt spid="147"/>
                                        </p:tgtEl>
                                        <p:attrNameLst>
                                          <p:attrName>ppt_x</p:attrName>
                                          <p:attrName>ppt_y</p:attrName>
                                        </p:attrNameLst>
                                      </p:cBhvr>
                                      <p:rCtr x="-227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5" grpId="0"/>
      <p:bldP spid="91" grpId="0"/>
      <p:bldP spid="91" grpId="1"/>
      <p:bldP spid="117" grpId="0"/>
      <p:bldP spid="117" grpId="1"/>
      <p:bldP spid="143" grpId="0"/>
      <p:bldP spid="14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01 4"/>
          <p:cNvGrpSpPr/>
          <p:nvPr/>
        </p:nvGrpSpPr>
        <p:grpSpPr>
          <a:xfrm>
            <a:off x="1703991" y="490710"/>
            <a:ext cx="8458114" cy="5741021"/>
            <a:chOff x="1683146" y="182176"/>
            <a:chExt cx="6345238" cy="4306887"/>
          </a:xfrm>
        </p:grpSpPr>
        <p:pic>
          <p:nvPicPr>
            <p:cNvPr id="14" name="01 5" descr="C:\Users\MI\Desktop\新建文件夹\IMG_1676.JPGIMG_1676"/>
            <p:cNvPicPr>
              <a:picLocks noChangeAspect="1" noChangeArrowheads="1"/>
            </p:cNvPicPr>
            <p:nvPr/>
          </p:nvPicPr>
          <p:blipFill>
            <a:blip r:embed="rId1"/>
            <a:srcRect/>
            <a:stretch>
              <a:fillRect/>
            </a:stretch>
          </p:blipFill>
          <p:spPr bwMode="auto">
            <a:xfrm>
              <a:off x="3403188" y="1396015"/>
              <a:ext cx="2792981" cy="209489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 name="01 3" descr="C:\Users\Administrator\Desktop\08.pn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flipH="1">
              <a:off x="1683146" y="182176"/>
              <a:ext cx="6345238" cy="4306887"/>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01 10"/>
          <p:cNvSpPr/>
          <p:nvPr/>
        </p:nvSpPr>
        <p:spPr>
          <a:xfrm>
            <a:off x="-1204961" y="5048765"/>
            <a:ext cx="687380" cy="687380"/>
          </a:xfrm>
          <a:prstGeom prst="ellipse">
            <a:avLst/>
          </a:prstGeom>
          <a:blipFill dpi="0" rotWithShape="1">
            <a:blip r:embed="rId3">
              <a:alphaModFix amt="32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7" name="01 11"/>
          <p:cNvSpPr/>
          <p:nvPr/>
        </p:nvSpPr>
        <p:spPr>
          <a:xfrm>
            <a:off x="-861271" y="4653752"/>
            <a:ext cx="395012" cy="395012"/>
          </a:xfrm>
          <a:prstGeom prst="ellipse">
            <a:avLst/>
          </a:prstGeom>
          <a:blipFill dpi="0" rotWithShape="1">
            <a:blip r:embed="rId3">
              <a:alphaModFix amt="47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8" name="01 12"/>
          <p:cNvSpPr/>
          <p:nvPr/>
        </p:nvSpPr>
        <p:spPr>
          <a:xfrm>
            <a:off x="-1395430" y="5048764"/>
            <a:ext cx="343689" cy="343689"/>
          </a:xfrm>
          <a:prstGeom prst="ellipse">
            <a:avLst/>
          </a:prstGeom>
          <a:blipFill dpi="0" rotWithShape="1">
            <a:blip r:embed="rId3">
              <a:alphaModFix amt="22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9" name="01 13"/>
          <p:cNvSpPr/>
          <p:nvPr/>
        </p:nvSpPr>
        <p:spPr>
          <a:xfrm>
            <a:off x="-951907" y="5679509"/>
            <a:ext cx="343689" cy="343689"/>
          </a:xfrm>
          <a:prstGeom prst="ellipse">
            <a:avLst/>
          </a:prstGeom>
          <a:blipFill dpi="0" rotWithShape="1">
            <a:blip r:embed="rId3">
              <a:alphaModFix amt="32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0" name="01 14"/>
          <p:cNvSpPr/>
          <p:nvPr/>
        </p:nvSpPr>
        <p:spPr>
          <a:xfrm>
            <a:off x="-780063" y="6046926"/>
            <a:ext cx="687380" cy="687380"/>
          </a:xfrm>
          <a:prstGeom prst="ellipse">
            <a:avLst/>
          </a:prstGeom>
          <a:blipFill dpi="0" rotWithShape="1">
            <a:blip r:embed="rId3">
              <a:alphaModFix amt="24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1" name="01 15"/>
          <p:cNvSpPr/>
          <p:nvPr/>
        </p:nvSpPr>
        <p:spPr>
          <a:xfrm>
            <a:off x="-2614374" y="6875303"/>
            <a:ext cx="343689" cy="343689"/>
          </a:xfrm>
          <a:prstGeom prst="ellipse">
            <a:avLst/>
          </a:prstGeom>
          <a:blipFill dpi="0" rotWithShape="1">
            <a:blip r:embed="rId3">
              <a:alphaModFix amt="22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2" name="01 16"/>
          <p:cNvSpPr/>
          <p:nvPr/>
        </p:nvSpPr>
        <p:spPr>
          <a:xfrm>
            <a:off x="-883125" y="7105161"/>
            <a:ext cx="457930" cy="457930"/>
          </a:xfrm>
          <a:prstGeom prst="ellipse">
            <a:avLst/>
          </a:prstGeom>
          <a:blipFill dpi="0" rotWithShape="1">
            <a:blip r:embed="rId3">
              <a:alphaModFix amt="24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3" name="01 17"/>
          <p:cNvSpPr/>
          <p:nvPr/>
        </p:nvSpPr>
        <p:spPr>
          <a:xfrm>
            <a:off x="-2163300" y="6232191"/>
            <a:ext cx="757424" cy="757424"/>
          </a:xfrm>
          <a:prstGeom prst="ellipse">
            <a:avLst/>
          </a:prstGeom>
          <a:blipFill dpi="0"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4" name="01 18"/>
          <p:cNvSpPr/>
          <p:nvPr/>
        </p:nvSpPr>
        <p:spPr>
          <a:xfrm>
            <a:off x="-1436782" y="5274952"/>
            <a:ext cx="473735" cy="473735"/>
          </a:xfrm>
          <a:prstGeom prst="ellipse">
            <a:avLst/>
          </a:prstGeom>
          <a:blipFill dpi="0"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5" name="01 19"/>
          <p:cNvSpPr/>
          <p:nvPr/>
        </p:nvSpPr>
        <p:spPr>
          <a:xfrm>
            <a:off x="-1349445" y="4236376"/>
            <a:ext cx="976351" cy="976351"/>
          </a:xfrm>
          <a:prstGeom prst="ellipse">
            <a:avLst/>
          </a:prstGeom>
          <a:blipFill dpi="0" rotWithShape="1">
            <a:blip r:embed="rId4"/>
            <a:stretch>
              <a:fillRect/>
            </a:stretch>
          </a:blipFill>
          <a:ln>
            <a:noFill/>
          </a:ln>
          <a:effectLst>
            <a:outerShdw blurRad="304800" dist="292100" dir="2700000" algn="tl" rotWithShape="0">
              <a:schemeClr val="bg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6" name="01 20"/>
          <p:cNvSpPr/>
          <p:nvPr/>
        </p:nvSpPr>
        <p:spPr>
          <a:xfrm>
            <a:off x="-845086" y="3425510"/>
            <a:ext cx="473735" cy="473735"/>
          </a:xfrm>
          <a:prstGeom prst="ellipse">
            <a:avLst/>
          </a:prstGeom>
          <a:blipFill dpi="0"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pic>
        <p:nvPicPr>
          <p:cNvPr id="27" name="PA_图片 5"/>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7057007" y="5048764"/>
            <a:ext cx="1703445" cy="1266208"/>
          </a:xfrm>
          <a:prstGeom prst="rect">
            <a:avLst/>
          </a:prstGeom>
        </p:spPr>
      </p:pic>
      <p:pic>
        <p:nvPicPr>
          <p:cNvPr id="28" name="PA_图片 15"/>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8829776" y="5968297"/>
            <a:ext cx="1077620" cy="799594"/>
          </a:xfrm>
          <a:prstGeom prst="rect">
            <a:avLst/>
          </a:prstGeom>
        </p:spPr>
      </p:pic>
      <p:pic>
        <p:nvPicPr>
          <p:cNvPr id="29" name="PA_图片 14"/>
          <p:cNvPicPr>
            <a:picLocks noChangeAspect="1"/>
          </p:cNvPicPr>
          <p:nvPr>
            <p:custDataLst>
              <p:tags r:id="rId9"/>
            </p:custDataLst>
          </p:nvPr>
        </p:nvPicPr>
        <p:blipFill>
          <a:blip r:embed="rId10" cstate="print">
            <a:extLst>
              <a:ext uri="{28A0092B-C50C-407E-A947-70E740481C1C}">
                <a14:useLocalDpi xmlns:a14="http://schemas.microsoft.com/office/drawing/2010/main" val="0"/>
              </a:ext>
            </a:extLst>
          </a:blip>
          <a:stretch>
            <a:fillRect/>
          </a:stretch>
        </p:blipFill>
        <p:spPr>
          <a:xfrm>
            <a:off x="10982753" y="5443957"/>
            <a:ext cx="719018" cy="534462"/>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rcRect t="18309" r="63387" b="43217"/>
          <a:stretch>
            <a:fillRect/>
          </a:stretch>
        </p:blipFill>
        <p:spPr>
          <a:xfrm>
            <a:off x="145744" y="156688"/>
            <a:ext cx="2702402" cy="1597970"/>
          </a:xfrm>
          <a:prstGeom prst="rect">
            <a:avLst/>
          </a:prstGeom>
        </p:spPr>
      </p:pic>
      <p:grpSp>
        <p:nvGrpSpPr>
          <p:cNvPr id="4" name="组合 3"/>
          <p:cNvGrpSpPr/>
          <p:nvPr/>
        </p:nvGrpSpPr>
        <p:grpSpPr>
          <a:xfrm rot="920444">
            <a:off x="979639" y="148949"/>
            <a:ext cx="539850" cy="529924"/>
            <a:chOff x="10646778" y="4753862"/>
            <a:chExt cx="751521" cy="737702"/>
          </a:xfrm>
        </p:grpSpPr>
        <p:sp>
          <p:nvSpPr>
            <p:cNvPr id="5"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10646778" y="4762829"/>
              <a:ext cx="749726" cy="728735"/>
              <a:chOff x="11012539" y="4493889"/>
              <a:chExt cx="749726" cy="728735"/>
            </a:xfrm>
          </p:grpSpPr>
          <p:sp>
            <p:nvSpPr>
              <p:cNvPr id="7"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0" name="Text Box 2"/>
          <p:cNvSpPr txBox="1">
            <a:spLocks noChangeArrowheads="1"/>
          </p:cNvSpPr>
          <p:nvPr/>
        </p:nvSpPr>
        <p:spPr bwMode="auto">
          <a:xfrm>
            <a:off x="856946" y="693809"/>
            <a:ext cx="1280160" cy="52197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r>
              <a:rPr lang="zh-CN" altLang="en-US" sz="2800" b="1" smtClean="0"/>
              <a:t>建构区</a:t>
            </a:r>
            <a:endParaRPr lang="zh-CN" altLang="en-US" sz="2800" b="1" smtClean="0"/>
          </a:p>
        </p:txBody>
      </p:sp>
      <p:pic>
        <p:nvPicPr>
          <p:cNvPr id="11" name="图片 10"/>
          <p:cNvPicPr>
            <a:picLocks noChangeAspect="1"/>
          </p:cNvPicPr>
          <p:nvPr/>
        </p:nvPicPr>
        <p:blipFill>
          <a:blip r:embed="rId12">
            <a:extLst>
              <a:ext uri="{28A0092B-C50C-407E-A947-70E740481C1C}">
                <a14:useLocalDpi xmlns:a14="http://schemas.microsoft.com/office/drawing/2010/main" val="0"/>
              </a:ext>
            </a:extLst>
          </a:blip>
          <a:stretch>
            <a:fillRect/>
          </a:stretch>
        </p:blipFill>
        <p:spPr bwMode="auto">
          <a:xfrm>
            <a:off x="9115024" y="3654363"/>
            <a:ext cx="3076976" cy="32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257221" y="4021932"/>
            <a:ext cx="2590925" cy="290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900"/>
                                        <p:tgtEl>
                                          <p:spTgt spid="3"/>
                                        </p:tgtEl>
                                      </p:cBhvr>
                                    </p:animEffect>
                                    <p:anim calcmode="lin" valueType="num">
                                      <p:cBhvr>
                                        <p:cTn id="8" dur="900" fill="hold"/>
                                        <p:tgtEl>
                                          <p:spTgt spid="3"/>
                                        </p:tgtEl>
                                        <p:attrNameLst>
                                          <p:attrName>ppt_x</p:attrName>
                                        </p:attrNameLst>
                                      </p:cBhvr>
                                      <p:tavLst>
                                        <p:tav tm="0">
                                          <p:val>
                                            <p:strVal val="#ppt_x"/>
                                          </p:val>
                                        </p:tav>
                                        <p:tav tm="100000">
                                          <p:val>
                                            <p:strVal val="#ppt_x"/>
                                          </p:val>
                                        </p:tav>
                                      </p:tavLst>
                                    </p:anim>
                                    <p:anim calcmode="lin" valueType="num">
                                      <p:cBhvr>
                                        <p:cTn id="9" dur="9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8" presetClass="emph" presetSubtype="0" fill="hold" nodeType="withEffect">
                                  <p:stCondLst>
                                    <p:cond delay="0"/>
                                  </p:stCondLst>
                                  <p:childTnLst>
                                    <p:animRot by="21600000">
                                      <p:cBhvr>
                                        <p:cTn id="20" dur="4000" fill="hold"/>
                                        <p:tgtEl>
                                          <p:spTgt spid="4"/>
                                        </p:tgtEl>
                                        <p:attrNameLst>
                                          <p:attrName>r</p:attrName>
                                        </p:attrNameLst>
                                      </p:cBhvr>
                                    </p:animRot>
                                  </p:childTnLst>
                                </p:cTn>
                              </p:par>
                              <p:par>
                                <p:cTn id="21" presetID="42"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par>
                                <p:cTn id="31" presetID="37" presetClass="path" presetSubtype="0" accel="50000" decel="50000" fill="hold" grpId="0" nodeType="withEffect">
                                  <p:stCondLst>
                                    <p:cond delay="500"/>
                                  </p:stCondLst>
                                  <p:childTnLst>
                                    <p:animMotion origin="layout" path="M -0.00157 -0.00717 L 0.30846 -0.15579 C 0.37343 -0.18657 0.46823 -0.24514 0.56393 -0.31273 C 0.67474 -0.39282 0.76172 -0.46435 0.81979 -0.52222 L 1.10182 -0.79954" pathEditMode="relative" rAng="20280000" ptsTypes="AAAAA">
                                      <p:cBhvr>
                                        <p:cTn id="32" dur="6750" fill="hold"/>
                                        <p:tgtEl>
                                          <p:spTgt spid="16"/>
                                        </p:tgtEl>
                                        <p:attrNameLst>
                                          <p:attrName>ppt_x</p:attrName>
                                          <p:attrName>ppt_y</p:attrName>
                                        </p:attrNameLst>
                                      </p:cBhvr>
                                      <p:rCtr x="56146" y="-35301"/>
                                    </p:animMotion>
                                  </p:childTnLst>
                                </p:cTn>
                              </p:par>
                              <p:par>
                                <p:cTn id="33" presetID="37" presetClass="path" presetSubtype="0" accel="50000" decel="50000" fill="hold" grpId="0" nodeType="withEffect">
                                  <p:stCondLst>
                                    <p:cond delay="200"/>
                                  </p:stCondLst>
                                  <p:childTnLst>
                                    <p:animMotion origin="layout" path="M -2.91667E-06 -0.00024 L 0.31354 -0.09098 C 0.37995 -0.11042 0.47631 -0.15139 0.57435 -0.19954 C 0.68841 -0.25834 0.77813 -0.31274 0.83985 -0.35926 L 1.1336 -0.57801" pathEditMode="relative" rAng="20640000" ptsTypes="AAAAA">
                                      <p:cBhvr>
                                        <p:cTn id="34" dur="8000" fill="hold"/>
                                        <p:tgtEl>
                                          <p:spTgt spid="17"/>
                                        </p:tgtEl>
                                        <p:attrNameLst>
                                          <p:attrName>ppt_x</p:attrName>
                                          <p:attrName>ppt_y</p:attrName>
                                        </p:attrNameLst>
                                      </p:cBhvr>
                                      <p:rCtr x="57370" y="-24560"/>
                                    </p:animMotion>
                                  </p:childTnLst>
                                </p:cTn>
                              </p:par>
                              <p:par>
                                <p:cTn id="35" presetID="37" presetClass="path" presetSubtype="0" accel="50000" decel="50000" fill="hold" grpId="0" nodeType="withEffect">
                                  <p:stCondLst>
                                    <p:cond delay="2000"/>
                                  </p:stCondLst>
                                  <p:childTnLst>
                                    <p:animMotion origin="layout" path="M -0.00313 -0.01227 L 0.2569 -0.18356 C 0.31224 -0.22037 0.39219 -0.28333 0.47305 -0.35023 C 0.56588 -0.4331 0.63932 -0.50231 0.68919 -0.55787 L 0.92643 -0.81875" pathEditMode="relative" rAng="20040000" ptsTypes="AAAAA">
                                      <p:cBhvr>
                                        <p:cTn id="36" dur="8000" fill="hold"/>
                                        <p:tgtEl>
                                          <p:spTgt spid="18"/>
                                        </p:tgtEl>
                                        <p:attrNameLst>
                                          <p:attrName>ppt_x</p:attrName>
                                          <p:attrName>ppt_y</p:attrName>
                                        </p:attrNameLst>
                                      </p:cBhvr>
                                      <p:rCtr x="47305" y="-37315"/>
                                    </p:animMotion>
                                  </p:childTnLst>
                                </p:cTn>
                              </p:par>
                              <p:par>
                                <p:cTn id="37" presetID="37" presetClass="path" presetSubtype="0" accel="50000" decel="50000" fill="hold" grpId="0" nodeType="withEffect">
                                  <p:stCondLst>
                                    <p:cond delay="0"/>
                                  </p:stCondLst>
                                  <p:childTnLst>
                                    <p:animMotion origin="layout" path="M -0.00352 -0.00903 L 0.25846 -0.21852 C 0.31445 -0.26319 0.39518 -0.33704 0.47617 -0.41551 C 0.57031 -0.5081 0.64414 -0.5875 0.69401 -0.64768 L 0.93437 -0.93356" pathEditMode="relative" rAng="19860000" ptsTypes="AAAAA">
                                      <p:cBhvr>
                                        <p:cTn id="38" dur="9500" fill="hold"/>
                                        <p:tgtEl>
                                          <p:spTgt spid="19"/>
                                        </p:tgtEl>
                                        <p:attrNameLst>
                                          <p:attrName>ppt_x</p:attrName>
                                          <p:attrName>ppt_y</p:attrName>
                                        </p:attrNameLst>
                                      </p:cBhvr>
                                      <p:rCtr x="47682" y="-43704"/>
                                    </p:animMotion>
                                  </p:childTnLst>
                                </p:cTn>
                              </p:par>
                              <p:par>
                                <p:cTn id="39" presetID="37" presetClass="path" presetSubtype="0" accel="50000" decel="50000" fill="hold" grpId="0" nodeType="withEffect">
                                  <p:stCondLst>
                                    <p:cond delay="500"/>
                                  </p:stCondLst>
                                  <p:childTnLst>
                                    <p:animMotion origin="layout" path="M -0.00573 -0.01967 L 0.30521 -0.23356 C 0.37149 -0.2794 0.46615 -0.35902 0.56146 -0.44652 C 0.67123 -0.55185 0.75703 -0.64213 0.81367 -0.71389 L 1.08959 -1.05416" pathEditMode="relative" rAng="19920000" ptsTypes="AAAAA">
                                      <p:cBhvr>
                                        <p:cTn id="40" dur="8000" fill="hold"/>
                                        <p:tgtEl>
                                          <p:spTgt spid="20"/>
                                        </p:tgtEl>
                                        <p:attrNameLst>
                                          <p:attrName>ppt_x</p:attrName>
                                          <p:attrName>ppt_y</p:attrName>
                                        </p:attrNameLst>
                                      </p:cBhvr>
                                      <p:rCtr x="56029" y="-47500"/>
                                    </p:animMotion>
                                  </p:childTnLst>
                                </p:cTn>
                              </p:par>
                              <p:par>
                                <p:cTn id="41" presetID="37" presetClass="path" presetSubtype="0" accel="50000" decel="50000" fill="hold" grpId="0" nodeType="withEffect">
                                  <p:stCondLst>
                                    <p:cond delay="0"/>
                                  </p:stCondLst>
                                  <p:childTnLst>
                                    <p:animMotion origin="layout" path="M -0.00417 -0.01505 L 0.3388 -0.24422 C 0.4112 -0.29306 0.51615 -0.37662 0.62305 -0.46598 C 0.74635 -0.57385 0.84271 -0.66598 0.90833 -0.73797 L 1.22279 -1.07824" pathEditMode="relative" rAng="20040000" ptsTypes="AAAAA">
                                      <p:cBhvr>
                                        <p:cTn id="42" dur="8750" fill="hold"/>
                                        <p:tgtEl>
                                          <p:spTgt spid="21"/>
                                        </p:tgtEl>
                                        <p:attrNameLst>
                                          <p:attrName>ppt_x</p:attrName>
                                          <p:attrName>ppt_y</p:attrName>
                                        </p:attrNameLst>
                                      </p:cBhvr>
                                      <p:rCtr x="62357" y="-49444"/>
                                    </p:animMotion>
                                  </p:childTnLst>
                                </p:cTn>
                              </p:par>
                              <p:par>
                                <p:cTn id="43" presetID="37" presetClass="path" presetSubtype="0" accel="50000" decel="50000" fill="hold" grpId="0" nodeType="withEffect">
                                  <p:stCondLst>
                                    <p:cond delay="500"/>
                                  </p:stCondLst>
                                  <p:childTnLst>
                                    <p:animMotion origin="layout" path="M -0.00286 -0.01111 L 0.29506 -0.25787 C 0.35899 -0.31088 0.45209 -0.39259 0.54727 -0.47731 C 0.65743 -0.57847 0.74532 -0.66041 0.80573 -0.7206 L 1.09532 -1.00694" pathEditMode="relative" rAng="19980000" ptsTypes="AAAAA">
                                      <p:cBhvr>
                                        <p:cTn id="44" dur="7000" fill="hold"/>
                                        <p:tgtEl>
                                          <p:spTgt spid="22"/>
                                        </p:tgtEl>
                                        <p:attrNameLst>
                                          <p:attrName>ppt_x</p:attrName>
                                          <p:attrName>ppt_y</p:attrName>
                                        </p:attrNameLst>
                                      </p:cBhvr>
                                      <p:rCtr x="55273" y="-48519"/>
                                    </p:animMotion>
                                  </p:childTnLst>
                                </p:cTn>
                              </p:par>
                              <p:par>
                                <p:cTn id="45" presetID="37" presetClass="path" presetSubtype="0" accel="50000" decel="50000" fill="hold" grpId="0" nodeType="withEffect">
                                  <p:stCondLst>
                                    <p:cond delay="200"/>
                                  </p:stCondLst>
                                  <p:childTnLst>
                                    <p:animMotion origin="layout" path="M 4.16667E-06 -0.00023 L 0.33684 -0.10324 C 0.40794 -0.125 0.51184 -0.16991 0.61809 -0.22153 C 0.74101 -0.28495 0.83632 -0.34283 0.90208 -0.3919 L 1.22148 -0.62245" pathEditMode="relative" rAng="20640000" ptsTypes="AAAAA">
                                      <p:cBhvr>
                                        <p:cTn id="46" dur="7000" fill="hold"/>
                                        <p:tgtEl>
                                          <p:spTgt spid="23"/>
                                        </p:tgtEl>
                                        <p:attrNameLst>
                                          <p:attrName>ppt_x</p:attrName>
                                          <p:attrName>ppt_y</p:attrName>
                                        </p:attrNameLst>
                                      </p:cBhvr>
                                      <p:rCtr x="61758" y="-26806"/>
                                    </p:animMotion>
                                  </p:childTnLst>
                                </p:cTn>
                              </p:par>
                              <p:par>
                                <p:cTn id="47" presetID="37" presetClass="path" presetSubtype="0" accel="50000" decel="50000" fill="hold" grpId="0" nodeType="withEffect">
                                  <p:stCondLst>
                                    <p:cond delay="1500"/>
                                  </p:stCondLst>
                                  <p:childTnLst>
                                    <p:animMotion origin="layout" path="M -0.00013 -0.01643 L 0.32709 -0.05208 C 0.39714 -0.05972 0.49831 -0.08449 0.60274 -0.11389 C 0.72318 -0.15301 0.81966 -0.19143 0.88477 -0.22731 L 1.20209 -0.39305" pathEditMode="relative" rAng="21000000" ptsTypes="AAAAA">
                                      <p:cBhvr>
                                        <p:cTn id="48" dur="7000" fill="hold"/>
                                        <p:tgtEl>
                                          <p:spTgt spid="24"/>
                                        </p:tgtEl>
                                        <p:attrNameLst>
                                          <p:attrName>ppt_x</p:attrName>
                                          <p:attrName>ppt_y</p:attrName>
                                        </p:attrNameLst>
                                      </p:cBhvr>
                                      <p:rCtr x="60547" y="-14421"/>
                                    </p:animMotion>
                                  </p:childTnLst>
                                </p:cTn>
                              </p:par>
                              <p:par>
                                <p:cTn id="49" presetID="37" presetClass="path" presetSubtype="0" accel="50000" decel="50000" fill="hold" grpId="0" nodeType="withEffect">
                                  <p:stCondLst>
                                    <p:cond delay="750"/>
                                  </p:stCondLst>
                                  <p:childTnLst>
                                    <p:animMotion origin="layout" path="M 2.91667E-06 -0.00023 L 0.33685 -0.10324 C 0.40794 -0.125 0.51185 -0.16991 0.6181 -0.22153 C 0.74101 -0.28495 0.83633 -0.34283 0.90208 -0.3919 L 1.22148 -0.62245" pathEditMode="relative" rAng="20640000" ptsTypes="AAAAA">
                                      <p:cBhvr>
                                        <p:cTn id="50" dur="8500" fill="hold"/>
                                        <p:tgtEl>
                                          <p:spTgt spid="25"/>
                                        </p:tgtEl>
                                        <p:attrNameLst>
                                          <p:attrName>ppt_x</p:attrName>
                                          <p:attrName>ppt_y</p:attrName>
                                        </p:attrNameLst>
                                      </p:cBhvr>
                                      <p:rCtr x="61758" y="-26806"/>
                                    </p:animMotion>
                                  </p:childTnLst>
                                </p:cTn>
                              </p:par>
                              <p:par>
                                <p:cTn id="51" presetID="37" presetClass="path" presetSubtype="0" accel="50000" decel="50000" fill="hold" grpId="0" nodeType="withEffect">
                                  <p:stCondLst>
                                    <p:cond delay="5500"/>
                                  </p:stCondLst>
                                  <p:childTnLst>
                                    <p:animMotion origin="layout" path="M -0.0013 -0.01574 L 0.30794 -0.04584 C 0.37331 -0.05139 0.46914 -0.075 0.56732 -0.10209 C 0.68034 -0.13797 0.77161 -0.17616 0.83333 -0.21019 L 1.13099 -0.37037" pathEditMode="relative" rAng="21000000" ptsTypes="AAAAA">
                                      <p:cBhvr>
                                        <p:cTn id="52" dur="4600" fill="hold"/>
                                        <p:tgtEl>
                                          <p:spTgt spid="26"/>
                                        </p:tgtEl>
                                        <p:attrNameLst>
                                          <p:attrName>ppt_x</p:attrName>
                                          <p:attrName>ppt_y</p:attrName>
                                        </p:attrNameLst>
                                      </p:cBhvr>
                                      <p:rCtr x="57057" y="-13287"/>
                                    </p:animMotion>
                                  </p:childTnLst>
                                </p:cTn>
                              </p:par>
                              <p:par>
                                <p:cTn id="53" presetID="10" presetClass="entr" presetSubtype="0" fill="hold" nodeType="withEffect">
                                  <p:stCondLst>
                                    <p:cond delay="90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000"/>
                                        <p:tgtEl>
                                          <p:spTgt spid="29"/>
                                        </p:tgtEl>
                                      </p:cBhvr>
                                    </p:animEffect>
                                  </p:childTnLst>
                                </p:cTn>
                              </p:par>
                              <p:par>
                                <p:cTn id="56" presetID="10" presetClass="entr" presetSubtype="0" fill="hold" nodeType="withEffect">
                                  <p:stCondLst>
                                    <p:cond delay="50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1000"/>
                                        <p:tgtEl>
                                          <p:spTgt spid="27"/>
                                        </p:tgtEl>
                                      </p:cBhvr>
                                    </p:animEffect>
                                  </p:childTnLst>
                                </p:cTn>
                              </p:par>
                              <p:par>
                                <p:cTn id="59" presetID="10" presetClass="entr" presetSubtype="0" fill="hold" nodeType="withEffect">
                                  <p:stCondLst>
                                    <p:cond delay="130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1000"/>
                                        <p:tgtEl>
                                          <p:spTgt spid="28"/>
                                        </p:tgtEl>
                                      </p:cBhvr>
                                    </p:animEffect>
                                  </p:childTnLst>
                                </p:cTn>
                              </p:par>
                              <p:par>
                                <p:cTn id="62" presetID="63" presetClass="path" presetSubtype="0" repeatCount="2000" accel="50000" decel="50000" autoRev="1" fill="hold" nodeType="withEffect">
                                  <p:stCondLst>
                                    <p:cond delay="1300"/>
                                  </p:stCondLst>
                                  <p:childTnLst>
                                    <p:animMotion origin="layout" path="M 2.29167E-06 -2.22222E-06 L 0.0819 -2.22222E-06" pathEditMode="relative" rAng="0" ptsTypes="AA">
                                      <p:cBhvr>
                                        <p:cTn id="63" dur="2000" fill="hold"/>
                                        <p:tgtEl>
                                          <p:spTgt spid="27"/>
                                        </p:tgtEl>
                                        <p:attrNameLst>
                                          <p:attrName>ppt_x</p:attrName>
                                          <p:attrName>ppt_y</p:attrName>
                                        </p:attrNameLst>
                                      </p:cBhvr>
                                      <p:rCtr x="4089" y="0"/>
                                    </p:animMotion>
                                  </p:childTnLst>
                                </p:cTn>
                              </p:par>
                              <p:par>
                                <p:cTn id="64" presetID="63" presetClass="path" presetSubtype="0" repeatCount="2000" accel="50000" decel="50000" autoRev="1" fill="hold" nodeType="withEffect">
                                  <p:stCondLst>
                                    <p:cond delay="900"/>
                                  </p:stCondLst>
                                  <p:childTnLst>
                                    <p:animMotion origin="layout" path="M 6.25E-07 -2.22222E-06 L 0.04987 -2.22222E-06" pathEditMode="relative" rAng="0" ptsTypes="AA">
                                      <p:cBhvr>
                                        <p:cTn id="65" dur="2000" fill="hold"/>
                                        <p:tgtEl>
                                          <p:spTgt spid="28"/>
                                        </p:tgtEl>
                                        <p:attrNameLst>
                                          <p:attrName>ppt_x</p:attrName>
                                          <p:attrName>ppt_y</p:attrName>
                                        </p:attrNameLst>
                                      </p:cBhvr>
                                      <p:rCtr x="2487" y="0"/>
                                    </p:animMotion>
                                  </p:childTnLst>
                                </p:cTn>
                              </p:par>
                              <p:par>
                                <p:cTn id="66" presetID="35" presetClass="path" presetSubtype="0" repeatCount="2000" accel="50000" decel="50000" autoRev="1" fill="hold" nodeType="withEffect">
                                  <p:stCondLst>
                                    <p:cond delay="700"/>
                                  </p:stCondLst>
                                  <p:childTnLst>
                                    <p:animMotion origin="layout" path="M 1.66667E-06 1.11111E-06 L -0.05742 1.11111E-06" pathEditMode="relative" rAng="0" ptsTypes="AA">
                                      <p:cBhvr>
                                        <p:cTn id="67" dur="2000" fill="hold"/>
                                        <p:tgtEl>
                                          <p:spTgt spid="29"/>
                                        </p:tgtEl>
                                        <p:attrNameLst>
                                          <p:attrName>ppt_x</p:attrName>
                                          <p:attrName>ppt_y</p:attrName>
                                        </p:attrNameLst>
                                      </p:cBhvr>
                                      <p:rCtr x="-2878" y="0"/>
                                    </p:animMotion>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additive="base">
                                        <p:cTn id="72" dur="500" fill="hold"/>
                                        <p:tgtEl>
                                          <p:spTgt spid="13"/>
                                        </p:tgtEl>
                                        <p:attrNameLst>
                                          <p:attrName>ppt_x</p:attrName>
                                        </p:attrNameLst>
                                      </p:cBhvr>
                                      <p:tavLst>
                                        <p:tav tm="0">
                                          <p:val>
                                            <p:strVal val="#ppt_x"/>
                                          </p:val>
                                        </p:tav>
                                        <p:tav tm="100000">
                                          <p:val>
                                            <p:strVal val="#ppt_x"/>
                                          </p:val>
                                        </p:tav>
                                      </p:tavLst>
                                    </p:anim>
                                    <p:anim calcmode="lin" valueType="num">
                                      <p:cBhvr additive="base">
                                        <p:cTn id="7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A_图片 5"/>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127195" y="2660384"/>
            <a:ext cx="1703445" cy="1266208"/>
          </a:xfrm>
          <a:prstGeom prst="rect">
            <a:avLst/>
          </a:prstGeom>
        </p:spPr>
      </p:pic>
      <p:pic>
        <p:nvPicPr>
          <p:cNvPr id="22" name="PA_图片 15"/>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4068993" y="1333663"/>
            <a:ext cx="1077620" cy="799594"/>
          </a:xfrm>
          <a:prstGeom prst="rect">
            <a:avLst/>
          </a:prstGeom>
        </p:spPr>
      </p:pic>
      <p:pic>
        <p:nvPicPr>
          <p:cNvPr id="23" name="PA_图片 13"/>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0439754" y="4533960"/>
            <a:ext cx="1635536" cy="1213568"/>
          </a:xfrm>
          <a:prstGeom prst="rect">
            <a:avLst/>
          </a:prstGeom>
        </p:spPr>
      </p:pic>
      <p:pic>
        <p:nvPicPr>
          <p:cNvPr id="24" name="PA_图片 12"/>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9999597" y="5815325"/>
            <a:ext cx="1943996" cy="844523"/>
          </a:xfrm>
          <a:prstGeom prst="rect">
            <a:avLst/>
          </a:prstGeom>
        </p:spPr>
      </p:pic>
      <p:pic>
        <p:nvPicPr>
          <p:cNvPr id="4" name="图片 3"/>
          <p:cNvPicPr>
            <a:picLocks noChangeAspect="1"/>
          </p:cNvPicPr>
          <p:nvPr/>
        </p:nvPicPr>
        <p:blipFill>
          <a:blip r:embed="rId9" cstate="print">
            <a:extLst>
              <a:ext uri="{28A0092B-C50C-407E-A947-70E740481C1C}">
                <a14:useLocalDpi xmlns:a14="http://schemas.microsoft.com/office/drawing/2010/main" val="0"/>
              </a:ext>
            </a:extLst>
          </a:blip>
          <a:srcRect t="18309" r="63387" b="43217"/>
          <a:stretch>
            <a:fillRect/>
          </a:stretch>
        </p:blipFill>
        <p:spPr>
          <a:xfrm>
            <a:off x="-169545" y="-95885"/>
            <a:ext cx="4039870" cy="1828800"/>
          </a:xfrm>
          <a:prstGeom prst="rect">
            <a:avLst/>
          </a:prstGeom>
        </p:spPr>
      </p:pic>
      <p:grpSp>
        <p:nvGrpSpPr>
          <p:cNvPr id="5" name="组合 4"/>
          <p:cNvGrpSpPr/>
          <p:nvPr/>
        </p:nvGrpSpPr>
        <p:grpSpPr>
          <a:xfrm rot="920444">
            <a:off x="979639" y="148949"/>
            <a:ext cx="539850" cy="529924"/>
            <a:chOff x="10646778" y="4753862"/>
            <a:chExt cx="751521" cy="737702"/>
          </a:xfrm>
        </p:grpSpPr>
        <p:sp>
          <p:nvSpPr>
            <p:cNvPr id="6"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10646778" y="4762829"/>
              <a:ext cx="749726" cy="728735"/>
              <a:chOff x="11012539" y="4493889"/>
              <a:chExt cx="749726" cy="728735"/>
            </a:xfrm>
          </p:grpSpPr>
          <p:sp>
            <p:nvSpPr>
              <p:cNvPr id="8"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1" name="Text Box 2"/>
          <p:cNvSpPr txBox="1">
            <a:spLocks noChangeArrowheads="1"/>
          </p:cNvSpPr>
          <p:nvPr/>
        </p:nvSpPr>
        <p:spPr bwMode="auto">
          <a:xfrm>
            <a:off x="295606" y="287409"/>
            <a:ext cx="3108960" cy="52197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2800" b="1" smtClean="0">
                <a:sym typeface="+mn-ea"/>
              </a:rPr>
              <a:t>（一）厕所的模样</a:t>
            </a:r>
            <a:endParaRPr lang="zh-CN" altLang="en-US" sz="2800" b="1"/>
          </a:p>
        </p:txBody>
      </p:sp>
      <p:pic>
        <p:nvPicPr>
          <p:cNvPr id="13" name="Picture 8" descr="C:\Users\MI\Desktop\新建文件夹\IMG_1686.JPGIMG_1686"/>
          <p:cNvPicPr>
            <a:picLocks noChangeAspect="1" noChangeArrowheads="1"/>
          </p:cNvPicPr>
          <p:nvPr/>
        </p:nvPicPr>
        <p:blipFill>
          <a:blip r:embed="rId10"/>
          <a:srcRect/>
          <a:stretch>
            <a:fillRect/>
          </a:stretch>
        </p:blipFill>
        <p:spPr bwMode="auto">
          <a:xfrm rot="20970570">
            <a:off x="1798955" y="1957070"/>
            <a:ext cx="2823845" cy="376491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9" descr="C:\Users\MI\Desktop\新建文件夹\IMG_1688.JPGIMG_1688"/>
          <p:cNvPicPr>
            <a:picLocks noChangeAspect="1" noChangeArrowheads="1"/>
          </p:cNvPicPr>
          <p:nvPr/>
        </p:nvPicPr>
        <p:blipFill>
          <a:blip r:embed="rId11"/>
          <a:srcRect/>
          <a:stretch>
            <a:fillRect/>
          </a:stretch>
        </p:blipFill>
        <p:spPr bwMode="auto">
          <a:xfrm>
            <a:off x="7686675" y="1205865"/>
            <a:ext cx="2913380" cy="38855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0" descr="C:\Users\MI\Desktop\新建文件夹\IMG_1687.JPGIMG_1687"/>
          <p:cNvPicPr>
            <a:picLocks noChangeAspect="1" noChangeArrowheads="1"/>
          </p:cNvPicPr>
          <p:nvPr/>
        </p:nvPicPr>
        <p:blipFill>
          <a:blip r:embed="rId12"/>
          <a:srcRect/>
          <a:stretch>
            <a:fillRect/>
          </a:stretch>
        </p:blipFill>
        <p:spPr bwMode="auto">
          <a:xfrm rot="660000">
            <a:off x="4949190" y="1444625"/>
            <a:ext cx="2870200" cy="382651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9748" y="4251598"/>
            <a:ext cx="1840522" cy="2436345"/>
          </a:xfrm>
          <a:prstGeom prst="rect">
            <a:avLst/>
          </a:prstGeom>
        </p:spPr>
      </p:pic>
      <p:grpSp>
        <p:nvGrpSpPr>
          <p:cNvPr id="17" name="Group 36"/>
          <p:cNvGrpSpPr/>
          <p:nvPr/>
        </p:nvGrpSpPr>
        <p:grpSpPr>
          <a:xfrm>
            <a:off x="9678118" y="82858"/>
            <a:ext cx="2513882" cy="1973483"/>
            <a:chOff x="917853" y="3727778"/>
            <a:chExt cx="2513882" cy="1973483"/>
          </a:xfrm>
        </p:grpSpPr>
        <p:pic>
          <p:nvPicPr>
            <p:cNvPr id="18" name="Picture 3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1028676">
              <a:off x="1395352" y="4927601"/>
              <a:ext cx="994334" cy="773660"/>
            </a:xfrm>
            <a:prstGeom prst="rect">
              <a:avLst/>
            </a:prstGeom>
          </p:spPr>
        </p:pic>
        <p:pic>
          <p:nvPicPr>
            <p:cNvPr id="19" name="Picture 3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826084">
              <a:off x="2157526" y="3851728"/>
              <a:ext cx="1398159" cy="1150259"/>
            </a:xfrm>
            <a:prstGeom prst="rect">
              <a:avLst/>
            </a:prstGeom>
          </p:spPr>
        </p:pic>
        <p:pic>
          <p:nvPicPr>
            <p:cNvPr id="20" name="Picture 3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806120">
              <a:off x="917853" y="4253387"/>
              <a:ext cx="642958" cy="419380"/>
            </a:xfrm>
            <a:prstGeom prst="rect">
              <a:avLst/>
            </a:prstGeom>
          </p:spPr>
        </p:pic>
      </p:grpSp>
      <p:sp>
        <p:nvSpPr>
          <p:cNvPr id="2" name="Text Box 2"/>
          <p:cNvSpPr txBox="1">
            <a:spLocks noChangeArrowheads="1"/>
          </p:cNvSpPr>
          <p:nvPr/>
        </p:nvSpPr>
        <p:spPr bwMode="auto">
          <a:xfrm>
            <a:off x="302591" y="811284"/>
            <a:ext cx="3296920" cy="52197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2800" b="1" smtClean="0">
                <a:sym typeface="+mn-ea"/>
              </a:rPr>
              <a:t>2、厕所环境大变身</a:t>
            </a:r>
            <a:endParaRPr lang="zh-CN" altLang="en-US" sz="2800" b="1"/>
          </a:p>
        </p:txBody>
      </p:sp>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900"/>
                                        <p:tgtEl>
                                          <p:spTgt spid="4"/>
                                        </p:tgtEl>
                                      </p:cBhvr>
                                    </p:animEffect>
                                    <p:anim calcmode="lin" valueType="num">
                                      <p:cBhvr>
                                        <p:cTn id="8" dur="900" fill="hold"/>
                                        <p:tgtEl>
                                          <p:spTgt spid="4"/>
                                        </p:tgtEl>
                                        <p:attrNameLst>
                                          <p:attrName>ppt_x</p:attrName>
                                        </p:attrNameLst>
                                      </p:cBhvr>
                                      <p:tavLst>
                                        <p:tav tm="0">
                                          <p:val>
                                            <p:strVal val="#ppt_x"/>
                                          </p:val>
                                        </p:tav>
                                        <p:tav tm="100000">
                                          <p:val>
                                            <p:strVal val="#ppt_x"/>
                                          </p:val>
                                        </p:tav>
                                      </p:tavLst>
                                    </p:anim>
                                    <p:anim calcmode="lin" valueType="num">
                                      <p:cBhvr>
                                        <p:cTn id="9" dur="9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42"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par>
                                <p:cTn id="24" presetID="8" presetClass="emph" presetSubtype="0" fill="hold" nodeType="withEffect">
                                  <p:stCondLst>
                                    <p:cond delay="0"/>
                                  </p:stCondLst>
                                  <p:childTnLst>
                                    <p:animRot by="21600000">
                                      <p:cBhvr>
                                        <p:cTn id="25" dur="4000" fill="hold"/>
                                        <p:tgtEl>
                                          <p:spTgt spid="5"/>
                                        </p:tgtEl>
                                        <p:attrNameLst>
                                          <p:attrName>r</p:attrName>
                                        </p:attrNameLst>
                                      </p:cBhvr>
                                    </p:animRot>
                                  </p:childTnLst>
                                </p:cTn>
                              </p:par>
                              <p:par>
                                <p:cTn id="26" presetID="26" presetClass="entr" presetSubtype="0" fill="hold" nodeType="withEffect">
                                  <p:stCondLst>
                                    <p:cond delay="125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80">
                                          <p:stCondLst>
                                            <p:cond delay="0"/>
                                          </p:stCondLst>
                                        </p:cTn>
                                        <p:tgtEl>
                                          <p:spTgt spid="17"/>
                                        </p:tgtEl>
                                      </p:cBhvr>
                                    </p:animEffect>
                                    <p:anim calcmode="lin" valueType="num">
                                      <p:cBhvr>
                                        <p:cTn id="29"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4" dur="26">
                                          <p:stCondLst>
                                            <p:cond delay="650"/>
                                          </p:stCondLst>
                                        </p:cTn>
                                        <p:tgtEl>
                                          <p:spTgt spid="17"/>
                                        </p:tgtEl>
                                      </p:cBhvr>
                                      <p:to x="100000" y="60000"/>
                                    </p:animScale>
                                    <p:animScale>
                                      <p:cBhvr>
                                        <p:cTn id="35" dur="166" decel="50000">
                                          <p:stCondLst>
                                            <p:cond delay="676"/>
                                          </p:stCondLst>
                                        </p:cTn>
                                        <p:tgtEl>
                                          <p:spTgt spid="17"/>
                                        </p:tgtEl>
                                      </p:cBhvr>
                                      <p:to x="100000" y="100000"/>
                                    </p:animScale>
                                    <p:animScale>
                                      <p:cBhvr>
                                        <p:cTn id="36" dur="26">
                                          <p:stCondLst>
                                            <p:cond delay="1312"/>
                                          </p:stCondLst>
                                        </p:cTn>
                                        <p:tgtEl>
                                          <p:spTgt spid="17"/>
                                        </p:tgtEl>
                                      </p:cBhvr>
                                      <p:to x="100000" y="80000"/>
                                    </p:animScale>
                                    <p:animScale>
                                      <p:cBhvr>
                                        <p:cTn id="37" dur="166" decel="50000">
                                          <p:stCondLst>
                                            <p:cond delay="1338"/>
                                          </p:stCondLst>
                                        </p:cTn>
                                        <p:tgtEl>
                                          <p:spTgt spid="17"/>
                                        </p:tgtEl>
                                      </p:cBhvr>
                                      <p:to x="100000" y="100000"/>
                                    </p:animScale>
                                    <p:animScale>
                                      <p:cBhvr>
                                        <p:cTn id="38" dur="26">
                                          <p:stCondLst>
                                            <p:cond delay="1642"/>
                                          </p:stCondLst>
                                        </p:cTn>
                                        <p:tgtEl>
                                          <p:spTgt spid="17"/>
                                        </p:tgtEl>
                                      </p:cBhvr>
                                      <p:to x="100000" y="90000"/>
                                    </p:animScale>
                                    <p:animScale>
                                      <p:cBhvr>
                                        <p:cTn id="39" dur="166" decel="50000">
                                          <p:stCondLst>
                                            <p:cond delay="1668"/>
                                          </p:stCondLst>
                                        </p:cTn>
                                        <p:tgtEl>
                                          <p:spTgt spid="17"/>
                                        </p:tgtEl>
                                      </p:cBhvr>
                                      <p:to x="100000" y="100000"/>
                                    </p:animScale>
                                    <p:animScale>
                                      <p:cBhvr>
                                        <p:cTn id="40" dur="26">
                                          <p:stCondLst>
                                            <p:cond delay="1808"/>
                                          </p:stCondLst>
                                        </p:cTn>
                                        <p:tgtEl>
                                          <p:spTgt spid="17"/>
                                        </p:tgtEl>
                                      </p:cBhvr>
                                      <p:to x="100000" y="95000"/>
                                    </p:animScale>
                                    <p:animScale>
                                      <p:cBhvr>
                                        <p:cTn id="41" dur="166" decel="50000">
                                          <p:stCondLst>
                                            <p:cond delay="1834"/>
                                          </p:stCondLst>
                                        </p:cTn>
                                        <p:tgtEl>
                                          <p:spTgt spid="17"/>
                                        </p:tgtEl>
                                      </p:cBhvr>
                                      <p:to x="100000" y="100000"/>
                                    </p:animScale>
                                  </p:childTnLst>
                                </p:cTn>
                              </p:par>
                              <p:par>
                                <p:cTn id="42" presetID="10" presetClass="entr" presetSubtype="0" fill="hold" nodeType="withEffect">
                                  <p:stCondLst>
                                    <p:cond delay="60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1000"/>
                                        <p:tgtEl>
                                          <p:spTgt spid="24"/>
                                        </p:tgtEl>
                                      </p:cBhvr>
                                    </p:animEffect>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childTnLst>
                                </p:cTn>
                              </p:par>
                              <p:par>
                                <p:cTn id="48" presetID="10" presetClass="entr" presetSubtype="0" fill="hold" nodeType="withEffect">
                                  <p:stCondLst>
                                    <p:cond delay="50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childTnLst>
                                </p:cTn>
                              </p:par>
                              <p:par>
                                <p:cTn id="51" presetID="10" presetClass="entr" presetSubtype="0" fill="hold" nodeType="withEffect">
                                  <p:stCondLst>
                                    <p:cond delay="130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1000"/>
                                        <p:tgtEl>
                                          <p:spTgt spid="22"/>
                                        </p:tgtEl>
                                      </p:cBhvr>
                                    </p:animEffect>
                                  </p:childTnLst>
                                </p:cTn>
                              </p:par>
                              <p:par>
                                <p:cTn id="54" presetID="63" presetClass="path" presetSubtype="0" accel="50000" decel="50000" autoRev="1" fill="hold" nodeType="withEffect">
                                  <p:stCondLst>
                                    <p:cond delay="1300"/>
                                  </p:stCondLst>
                                  <p:childTnLst>
                                    <p:animMotion origin="layout" path="M 1.66667E-06 -2.59259E-06 L 0.0819 -2.59259E-06" pathEditMode="relative" rAng="0" ptsTypes="AA">
                                      <p:cBhvr>
                                        <p:cTn id="55" dur="2000" fill="hold"/>
                                        <p:tgtEl>
                                          <p:spTgt spid="21"/>
                                        </p:tgtEl>
                                        <p:attrNameLst>
                                          <p:attrName>ppt_x</p:attrName>
                                          <p:attrName>ppt_y</p:attrName>
                                        </p:attrNameLst>
                                      </p:cBhvr>
                                      <p:rCtr x="4089" y="0"/>
                                    </p:animMotion>
                                  </p:childTnLst>
                                </p:cTn>
                              </p:par>
                              <p:par>
                                <p:cTn id="56" presetID="63" presetClass="path" presetSubtype="0" accel="50000" decel="50000" autoRev="1" fill="hold" nodeType="withEffect">
                                  <p:stCondLst>
                                    <p:cond delay="900"/>
                                  </p:stCondLst>
                                  <p:childTnLst>
                                    <p:animMotion origin="layout" path="M -4.58333E-06 2.22222E-06 L 0.04987 2.22222E-06" pathEditMode="relative" rAng="0" ptsTypes="AA">
                                      <p:cBhvr>
                                        <p:cTn id="57" dur="2000" fill="hold"/>
                                        <p:tgtEl>
                                          <p:spTgt spid="22"/>
                                        </p:tgtEl>
                                        <p:attrNameLst>
                                          <p:attrName>ppt_x</p:attrName>
                                          <p:attrName>ppt_y</p:attrName>
                                        </p:attrNameLst>
                                      </p:cBhvr>
                                      <p:rCtr x="2487" y="0"/>
                                    </p:animMotion>
                                  </p:childTnLst>
                                </p:cTn>
                              </p:par>
                              <p:par>
                                <p:cTn id="58" presetID="35" presetClass="path" presetSubtype="0" accel="50000" decel="50000" autoRev="1" fill="hold" nodeType="withEffect">
                                  <p:stCondLst>
                                    <p:cond delay="1200"/>
                                  </p:stCondLst>
                                  <p:childTnLst>
                                    <p:animMotion origin="layout" path="M 2.08333E-07 -7.40741E-07 L -0.03802 -7.40741E-07" pathEditMode="relative" rAng="0" ptsTypes="AA">
                                      <p:cBhvr>
                                        <p:cTn id="59" dur="2000" fill="hold"/>
                                        <p:tgtEl>
                                          <p:spTgt spid="24"/>
                                        </p:tgtEl>
                                        <p:attrNameLst>
                                          <p:attrName>ppt_x</p:attrName>
                                          <p:attrName>ppt_y</p:attrName>
                                        </p:attrNameLst>
                                      </p:cBhvr>
                                      <p:rCtr x="-1901" y="0"/>
                                    </p:animMotion>
                                  </p:childTnLst>
                                </p:cTn>
                              </p:par>
                              <p:par>
                                <p:cTn id="60" presetID="35" presetClass="path" presetSubtype="0" accel="50000" decel="50000" autoRev="1" fill="hold" nodeType="withEffect">
                                  <p:stCondLst>
                                    <p:cond delay="1700"/>
                                  </p:stCondLst>
                                  <p:childTnLst>
                                    <p:animMotion origin="layout" path="M 2.70833E-06 2.96296E-06 L -0.04558 2.96296E-06" pathEditMode="relative" rAng="0" ptsTypes="AA">
                                      <p:cBhvr>
                                        <p:cTn id="61" dur="2000" fill="hold"/>
                                        <p:tgtEl>
                                          <p:spTgt spid="23"/>
                                        </p:tgtEl>
                                        <p:attrNameLst>
                                          <p:attrName>ppt_x</p:attrName>
                                          <p:attrName>ppt_y</p:attrName>
                                        </p:attrNameLst>
                                      </p:cBhvr>
                                      <p:rCtr x="-2279" y="0"/>
                                    </p:animMotion>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500"/>
                                        <p:tgtEl>
                                          <p:spTgt spid="2"/>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1000"/>
                                        <p:tgtEl>
                                          <p:spTgt spid="13"/>
                                        </p:tgtEl>
                                      </p:cBhvr>
                                    </p:animEffect>
                                    <p:anim calcmode="lin" valueType="num">
                                      <p:cBhvr>
                                        <p:cTn id="72" dur="1000" fill="hold"/>
                                        <p:tgtEl>
                                          <p:spTgt spid="13"/>
                                        </p:tgtEl>
                                        <p:attrNameLst>
                                          <p:attrName>ppt_x</p:attrName>
                                        </p:attrNameLst>
                                      </p:cBhvr>
                                      <p:tavLst>
                                        <p:tav tm="0">
                                          <p:val>
                                            <p:strVal val="#ppt_x"/>
                                          </p:val>
                                        </p:tav>
                                        <p:tav tm="100000">
                                          <p:val>
                                            <p:strVal val="#ppt_x"/>
                                          </p:val>
                                        </p:tav>
                                      </p:tavLst>
                                    </p:anim>
                                    <p:anim calcmode="lin" valueType="num">
                                      <p:cBhvr>
                                        <p:cTn id="7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1000"/>
                                        <p:tgtEl>
                                          <p:spTgt spid="15"/>
                                        </p:tgtEl>
                                      </p:cBhvr>
                                    </p:animEffect>
                                    <p:anim calcmode="lin" valueType="num">
                                      <p:cBhvr>
                                        <p:cTn id="79" dur="1000" fill="hold"/>
                                        <p:tgtEl>
                                          <p:spTgt spid="15"/>
                                        </p:tgtEl>
                                        <p:attrNameLst>
                                          <p:attrName>ppt_x</p:attrName>
                                        </p:attrNameLst>
                                      </p:cBhvr>
                                      <p:tavLst>
                                        <p:tav tm="0">
                                          <p:val>
                                            <p:strVal val="#ppt_x"/>
                                          </p:val>
                                        </p:tav>
                                        <p:tav tm="100000">
                                          <p:val>
                                            <p:strVal val="#ppt_x"/>
                                          </p:val>
                                        </p:tav>
                                      </p:tavLst>
                                    </p:anim>
                                    <p:anim calcmode="lin" valueType="num">
                                      <p:cBhvr>
                                        <p:cTn id="8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1000"/>
                                        <p:tgtEl>
                                          <p:spTgt spid="14"/>
                                        </p:tgtEl>
                                      </p:cBhvr>
                                    </p:animEffect>
                                    <p:anim calcmode="lin" valueType="num">
                                      <p:cBhvr>
                                        <p:cTn id="86" dur="1000" fill="hold"/>
                                        <p:tgtEl>
                                          <p:spTgt spid="14"/>
                                        </p:tgtEl>
                                        <p:attrNameLst>
                                          <p:attrName>ppt_x</p:attrName>
                                        </p:attrNameLst>
                                      </p:cBhvr>
                                      <p:tavLst>
                                        <p:tav tm="0">
                                          <p:val>
                                            <p:strVal val="#ppt_x"/>
                                          </p:val>
                                        </p:tav>
                                        <p:tav tm="100000">
                                          <p:val>
                                            <p:strVal val="#ppt_x"/>
                                          </p:val>
                                        </p:tav>
                                      </p:tavLst>
                                    </p:anim>
                                    <p:anim calcmode="lin" valueType="num">
                                      <p:cBhvr>
                                        <p:cTn id="8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A_图片 9"/>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5836329" y="2027790"/>
            <a:ext cx="1115570" cy="484633"/>
          </a:xfrm>
          <a:prstGeom prst="rect">
            <a:avLst/>
          </a:prstGeom>
        </p:spPr>
      </p:pic>
      <p:pic>
        <p:nvPicPr>
          <p:cNvPr id="147" name="PA_图片 1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628944" y="587651"/>
            <a:ext cx="1635536" cy="1213568"/>
          </a:xfrm>
          <a:prstGeom prst="rect">
            <a:avLst/>
          </a:prstGeom>
        </p:spPr>
      </p:pic>
      <p:pic>
        <p:nvPicPr>
          <p:cNvPr id="148" name="PA_图片 12"/>
          <p:cNvPicPr>
            <a:picLocks noChangeAspect="1"/>
          </p:cNvPicPr>
          <p:nvPr>
            <p:custDataLst>
              <p:tags r:id="rId5"/>
            </p:custDataLst>
          </p:nvPr>
        </p:nvPicPr>
        <p:blipFill>
          <a:blip r:embed="rId2">
            <a:extLst>
              <a:ext uri="{28A0092B-C50C-407E-A947-70E740481C1C}">
                <a14:useLocalDpi xmlns:a14="http://schemas.microsoft.com/office/drawing/2010/main" val="0"/>
              </a:ext>
            </a:extLst>
          </a:blip>
          <a:stretch>
            <a:fillRect/>
          </a:stretch>
        </p:blipFill>
        <p:spPr>
          <a:xfrm>
            <a:off x="9766159" y="1691588"/>
            <a:ext cx="1943996" cy="844523"/>
          </a:xfrm>
          <a:prstGeom prst="rect">
            <a:avLst/>
          </a:prstGeom>
        </p:spPr>
      </p:pic>
      <p:sp>
        <p:nvSpPr>
          <p:cNvPr id="3" name="TextBox 91"/>
          <p:cNvSpPr>
            <a:spLocks noChangeArrowheads="1"/>
          </p:cNvSpPr>
          <p:nvPr/>
        </p:nvSpPr>
        <p:spPr bwMode="auto">
          <a:xfrm>
            <a:off x="728717" y="341677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育人为</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本</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服务为先</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rcRect t="18309" r="63387" b="43217"/>
          <a:stretch>
            <a:fillRect/>
          </a:stretch>
        </p:blipFill>
        <p:spPr>
          <a:xfrm>
            <a:off x="-96520" y="-46990"/>
            <a:ext cx="5346700" cy="1848485"/>
          </a:xfrm>
          <a:prstGeom prst="rect">
            <a:avLst/>
          </a:prstGeom>
        </p:spPr>
      </p:pic>
      <p:grpSp>
        <p:nvGrpSpPr>
          <p:cNvPr id="9" name="组合 8"/>
          <p:cNvGrpSpPr/>
          <p:nvPr/>
        </p:nvGrpSpPr>
        <p:grpSpPr>
          <a:xfrm rot="920444">
            <a:off x="979639" y="148949"/>
            <a:ext cx="539850" cy="529924"/>
            <a:chOff x="10646778" y="4753862"/>
            <a:chExt cx="751521" cy="737702"/>
          </a:xfrm>
        </p:grpSpPr>
        <p:sp>
          <p:nvSpPr>
            <p:cNvPr id="10"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0646778" y="4762829"/>
              <a:ext cx="749726" cy="728735"/>
              <a:chOff x="11012539" y="4493889"/>
              <a:chExt cx="749726" cy="728735"/>
            </a:xfrm>
          </p:grpSpPr>
          <p:sp>
            <p:nvSpPr>
              <p:cNvPr id="12"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5" name="Text Box 2"/>
          <p:cNvSpPr txBox="1">
            <a:spLocks noChangeArrowheads="1"/>
          </p:cNvSpPr>
          <p:nvPr/>
        </p:nvSpPr>
        <p:spPr bwMode="auto">
          <a:xfrm>
            <a:off x="1133171" y="402979"/>
            <a:ext cx="3108960" cy="52197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2800" b="1" smtClean="0"/>
              <a:t>（一）厕所的模样</a:t>
            </a:r>
            <a:endParaRPr lang="zh-CN" altLang="en-US" sz="2800" b="1" smtClean="0"/>
          </a:p>
        </p:txBody>
      </p:sp>
      <p:sp>
        <p:nvSpPr>
          <p:cNvPr id="91" name="TextBox 91"/>
          <p:cNvSpPr>
            <a:spLocks noChangeArrowheads="1"/>
          </p:cNvSpPr>
          <p:nvPr/>
        </p:nvSpPr>
        <p:spPr bwMode="auto">
          <a:xfrm>
            <a:off x="5076132" y="3448188"/>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快乐生活</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健康成长</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17" name="TextBox 91"/>
          <p:cNvSpPr>
            <a:spLocks noChangeArrowheads="1"/>
          </p:cNvSpPr>
          <p:nvPr/>
        </p:nvSpPr>
        <p:spPr bwMode="auto">
          <a:xfrm>
            <a:off x="7257988" y="248566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挖掘</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潜能</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发现天赋</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43" name="TextBox 91"/>
          <p:cNvSpPr>
            <a:spLocks noChangeArrowheads="1"/>
          </p:cNvSpPr>
          <p:nvPr/>
        </p:nvSpPr>
        <p:spPr bwMode="auto">
          <a:xfrm>
            <a:off x="9423547" y="3464230"/>
            <a:ext cx="2188724" cy="954107"/>
          </a:xfrm>
          <a:prstGeom prst="rect">
            <a:avLst/>
          </a:prstGeom>
          <a:noFill/>
        </p:spPr>
        <p:txBody>
          <a:bodyPr wrap="square" rtlCol="0">
            <a:spAutoFit/>
          </a:bodyPr>
          <a:lstStyle/>
          <a:p>
            <a:pPr algn="ct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因材施教</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培育栋梁</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144" name="图片 143"/>
          <p:cNvPicPr>
            <a:picLocks noChangeAspect="1"/>
          </p:cNvPicPr>
          <p:nvPr/>
        </p:nvPicPr>
        <p:blipFill>
          <a:blip r:embed="rId7">
            <a:extLst>
              <a:ext uri="{28A0092B-C50C-407E-A947-70E740481C1C}">
                <a14:useLocalDpi xmlns:a14="http://schemas.microsoft.com/office/drawing/2010/main" val="0"/>
              </a:ext>
            </a:extLst>
          </a:blip>
          <a:srcRect t="9293"/>
          <a:stretch>
            <a:fillRect/>
          </a:stretch>
        </p:blipFill>
        <p:spPr>
          <a:xfrm>
            <a:off x="-482125" y="4630507"/>
            <a:ext cx="4062961" cy="2668546"/>
          </a:xfrm>
          <a:prstGeom prst="rect">
            <a:avLst/>
          </a:prstGeom>
        </p:spPr>
      </p:pic>
      <p:pic>
        <p:nvPicPr>
          <p:cNvPr id="145" name="图片 1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284377" y="4844731"/>
            <a:ext cx="1327873" cy="2080791"/>
          </a:xfrm>
          <a:prstGeom prst="rect">
            <a:avLst/>
          </a:prstGeom>
        </p:spPr>
      </p:pic>
      <p:sp>
        <p:nvSpPr>
          <p:cNvPr id="6" name="Text Box 2"/>
          <p:cNvSpPr txBox="1">
            <a:spLocks noChangeArrowheads="1"/>
          </p:cNvSpPr>
          <p:nvPr/>
        </p:nvSpPr>
        <p:spPr bwMode="auto">
          <a:xfrm>
            <a:off x="1130631" y="886849"/>
            <a:ext cx="3296920" cy="52197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2800" b="1" smtClean="0"/>
              <a:t>2、厕所环境大变身</a:t>
            </a:r>
            <a:endParaRPr lang="zh-CN" altLang="en-US" sz="2800" b="1" smtClean="0"/>
          </a:p>
        </p:txBody>
      </p:sp>
      <p:graphicFrame>
        <p:nvGraphicFramePr>
          <p:cNvPr id="4" name="表格 3"/>
          <p:cNvGraphicFramePr/>
          <p:nvPr>
            <p:custDataLst>
              <p:tags r:id="rId9"/>
            </p:custDataLst>
          </p:nvPr>
        </p:nvGraphicFramePr>
        <p:xfrm>
          <a:off x="1339215" y="1687830"/>
          <a:ext cx="8711565" cy="4411345"/>
        </p:xfrm>
        <a:graphic>
          <a:graphicData uri="http://schemas.openxmlformats.org/drawingml/2006/table">
            <a:tbl>
              <a:tblPr firstRow="1" bandRow="1">
                <a:tableStyleId>{5940675A-B579-460E-94D1-54222C63F5DA}</a:tableStyleId>
              </a:tblPr>
              <a:tblGrid>
                <a:gridCol w="736600"/>
                <a:gridCol w="4203065"/>
                <a:gridCol w="959485"/>
                <a:gridCol w="2812415"/>
              </a:tblGrid>
              <a:tr h="488315">
                <a:tc>
                  <a:txBody>
                    <a:bodyPr/>
                    <a:p>
                      <a:pPr indent="0">
                        <a:buNone/>
                      </a:pPr>
                      <a:r>
                        <a:rPr lang="en-US" sz="2000" b="1">
                          <a:latin typeface="宋体" panose="02010600030101010101" pitchFamily="2" charset="-122"/>
                          <a:ea typeface="宋体" panose="02010600030101010101" pitchFamily="2" charset="-122"/>
                          <a:cs typeface="宋体" panose="02010600030101010101" pitchFamily="2" charset="-122"/>
                        </a:rPr>
                        <a:t>类型</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1">
                          <a:latin typeface="宋体" panose="02010600030101010101" pitchFamily="2" charset="-122"/>
                          <a:ea typeface="宋体" panose="02010600030101010101" pitchFamily="2" charset="-122"/>
                          <a:cs typeface="宋体" panose="02010600030101010101" pitchFamily="2" charset="-122"/>
                        </a:rPr>
                        <a:t>分享语言</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1">
                          <a:latin typeface="宋体" panose="02010600030101010101" pitchFamily="2" charset="-122"/>
                          <a:ea typeface="宋体" panose="02010600030101010101" pitchFamily="2" charset="-122"/>
                          <a:cs typeface="宋体" panose="02010600030101010101" pitchFamily="2" charset="-122"/>
                        </a:rPr>
                        <a:t>票数</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1">
                          <a:latin typeface="宋体" panose="02010600030101010101" pitchFamily="2" charset="-122"/>
                          <a:ea typeface="宋体" panose="02010600030101010101" pitchFamily="2" charset="-122"/>
                          <a:cs typeface="宋体" panose="02010600030101010101" pitchFamily="2" charset="-122"/>
                        </a:rPr>
                        <a:t>我们的解读</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9745">
                <a:tc rowSpan="2">
                  <a:txBody>
                    <a:bodyPr/>
                    <a:p>
                      <a:pPr indent="0">
                        <a:buNone/>
                      </a:pPr>
                      <a:r>
                        <a:rPr lang="en-US" sz="2000" b="1">
                          <a:latin typeface="宋体" panose="02010600030101010101" pitchFamily="2" charset="-122"/>
                          <a:ea typeface="宋体" panose="02010600030101010101" pitchFamily="2" charset="-122"/>
                          <a:cs typeface="宋体" panose="02010600030101010101" pitchFamily="2" charset="-122"/>
                        </a:rPr>
                        <a:t>卡通人物</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1">
                          <a:latin typeface="宋体" panose="02010600030101010101" pitchFamily="2" charset="-122"/>
                          <a:ea typeface="宋体" panose="02010600030101010101" pitchFamily="2" charset="-122"/>
                          <a:cs typeface="宋体" panose="02010600030101010101" pitchFamily="2" charset="-122"/>
                        </a:rPr>
                        <a:t>李奕淼说：“我想要有艾莎公主。”</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1">
                          <a:latin typeface="宋体" panose="02010600030101010101" pitchFamily="2" charset="-122"/>
                          <a:ea typeface="宋体" panose="02010600030101010101" pitchFamily="2" charset="-122"/>
                          <a:cs typeface="宋体" panose="02010600030101010101" pitchFamily="2" charset="-122"/>
                        </a:rPr>
                        <a:t>3</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buNone/>
                      </a:pPr>
                      <a:r>
                        <a:rPr lang="en-US" sz="2000" b="1">
                          <a:latin typeface="宋体" panose="02010600030101010101" pitchFamily="2" charset="-122"/>
                          <a:ea typeface="宋体" panose="02010600030101010101" pitchFamily="2" charset="-122"/>
                          <a:cs typeface="宋体" panose="02010600030101010101" pitchFamily="2" charset="-122"/>
                        </a:rPr>
                        <a:t>赞同的幼儿偏向于女生。</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038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2000" b="1">
                          <a:latin typeface="宋体" panose="02010600030101010101" pitchFamily="2" charset="-122"/>
                          <a:ea typeface="宋体" panose="02010600030101010101" pitchFamily="2" charset="-122"/>
                          <a:cs typeface="宋体" panose="02010600030101010101" pitchFamily="2" charset="-122"/>
                        </a:rPr>
                        <a:t>茅筱野说：“我想要有白雪公主。”</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1">
                          <a:latin typeface="宋体" panose="02010600030101010101" pitchFamily="2" charset="-122"/>
                          <a:ea typeface="宋体" panose="02010600030101010101" pitchFamily="2" charset="-122"/>
                          <a:cs typeface="宋体" panose="02010600030101010101" pitchFamily="2" charset="-122"/>
                        </a:rPr>
                        <a:t>4</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r h="976630">
                <a:tc>
                  <a:txBody>
                    <a:bodyPr/>
                    <a:p>
                      <a:pPr indent="0">
                        <a:buNone/>
                      </a:pPr>
                      <a:r>
                        <a:rPr lang="en-US" sz="2000" b="1">
                          <a:latin typeface="宋体" panose="02010600030101010101" pitchFamily="2" charset="-122"/>
                          <a:ea typeface="宋体" panose="02010600030101010101" pitchFamily="2" charset="-122"/>
                          <a:cs typeface="宋体" panose="02010600030101010101" pitchFamily="2" charset="-122"/>
                        </a:rPr>
                        <a:t>星空</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1">
                          <a:latin typeface="宋体" panose="02010600030101010101" pitchFamily="2" charset="-122"/>
                          <a:ea typeface="宋体" panose="02010600030101010101" pitchFamily="2" charset="-122"/>
                          <a:cs typeface="宋体" panose="02010600030101010101" pitchFamily="2" charset="-122"/>
                        </a:rPr>
                        <a:t>董锦昊说：“我想要有星星。”李毅说：“我想要有月亮。”</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1">
                          <a:latin typeface="宋体" panose="02010600030101010101" pitchFamily="2" charset="-122"/>
                          <a:ea typeface="宋体" panose="02010600030101010101" pitchFamily="2" charset="-122"/>
                          <a:cs typeface="宋体" panose="02010600030101010101" pitchFamily="2" charset="-122"/>
                        </a:rPr>
                        <a:t>3</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1">
                          <a:latin typeface="宋体" panose="02010600030101010101" pitchFamily="2" charset="-122"/>
                          <a:ea typeface="宋体" panose="02010600030101010101" pitchFamily="2" charset="-122"/>
                          <a:cs typeface="宋体" panose="02010600030101010101" pitchFamily="2" charset="-122"/>
                        </a:rPr>
                        <a:t>只有一点点幼儿喜欢，大多数人觉得太黑了，不好看。</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42975">
                <a:tc>
                  <a:txBody>
                    <a:bodyPr/>
                    <a:p>
                      <a:pPr indent="0">
                        <a:buNone/>
                      </a:pPr>
                      <a:r>
                        <a:rPr lang="en-US" sz="2000" b="1">
                          <a:latin typeface="宋体" panose="02010600030101010101" pitchFamily="2" charset="-122"/>
                          <a:ea typeface="宋体" panose="02010600030101010101" pitchFamily="2" charset="-122"/>
                          <a:cs typeface="宋体" panose="02010600030101010101" pitchFamily="2" charset="-122"/>
                        </a:rPr>
                        <a:t>天空</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1">
                          <a:latin typeface="宋体" panose="02010600030101010101" pitchFamily="2" charset="-122"/>
                          <a:ea typeface="宋体" panose="02010600030101010101" pitchFamily="2" charset="-122"/>
                          <a:cs typeface="宋体" panose="02010600030101010101" pitchFamily="2" charset="-122"/>
                        </a:rPr>
                        <a:t>庄雨泽说：“我想要有彩虹。” </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1">
                          <a:latin typeface="宋体" panose="02010600030101010101" pitchFamily="2" charset="-122"/>
                          <a:ea typeface="宋体" panose="02010600030101010101" pitchFamily="2" charset="-122"/>
                          <a:cs typeface="宋体" panose="02010600030101010101" pitchFamily="2" charset="-122"/>
                        </a:rPr>
                        <a:t>10</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1">
                          <a:latin typeface="宋体" panose="02010600030101010101" pitchFamily="2" charset="-122"/>
                          <a:ea typeface="宋体" panose="02010600030101010101" pitchFamily="2" charset="-122"/>
                          <a:cs typeface="宋体" panose="02010600030101010101" pitchFamily="2" charset="-122"/>
                        </a:rPr>
                        <a:t>孩子们最喜欢彩虹，有各种各样的颜色，延伸出蓝天白云。</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7680">
                <a:tc rowSpan="2">
                  <a:txBody>
                    <a:bodyPr/>
                    <a:p>
                      <a:pPr indent="0">
                        <a:buNone/>
                      </a:pPr>
                      <a:r>
                        <a:rPr lang="en-US" sz="2000" b="1">
                          <a:latin typeface="宋体" panose="02010600030101010101" pitchFamily="2" charset="-122"/>
                          <a:ea typeface="宋体" panose="02010600030101010101" pitchFamily="2" charset="-122"/>
                          <a:cs typeface="宋体" panose="02010600030101010101" pitchFamily="2" charset="-122"/>
                        </a:rPr>
                        <a:t>动物</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1">
                          <a:latin typeface="宋体" panose="02010600030101010101" pitchFamily="2" charset="-122"/>
                          <a:ea typeface="宋体" panose="02010600030101010101" pitchFamily="2" charset="-122"/>
                          <a:cs typeface="宋体" panose="02010600030101010101" pitchFamily="2" charset="-122"/>
                        </a:rPr>
                        <a:t>顾胜男说：“我想要有兔子。”</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1">
                          <a:latin typeface="宋体" panose="02010600030101010101" pitchFamily="2" charset="-122"/>
                          <a:ea typeface="宋体" panose="02010600030101010101" pitchFamily="2" charset="-122"/>
                          <a:cs typeface="宋体" panose="02010600030101010101" pitchFamily="2" charset="-122"/>
                        </a:rPr>
                        <a:t>5</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buNone/>
                      </a:pPr>
                      <a:r>
                        <a:rPr lang="en-US" sz="2000" b="1">
                          <a:latin typeface="宋体" panose="02010600030101010101" pitchFamily="2" charset="-122"/>
                          <a:ea typeface="宋体" panose="02010600030101010101" pitchFamily="2" charset="-122"/>
                          <a:cs typeface="宋体" panose="02010600030101010101" pitchFamily="2" charset="-122"/>
                        </a:rPr>
                        <a:t>想要动物的投票人数加起来偏多，最终决定把动物放在蹲坑上装饰。</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1562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2000" b="1">
                          <a:latin typeface="宋体" panose="02010600030101010101" pitchFamily="2" charset="-122"/>
                          <a:ea typeface="宋体" panose="02010600030101010101" pitchFamily="2" charset="-122"/>
                          <a:cs typeface="宋体" panose="02010600030101010101" pitchFamily="2" charset="-122"/>
                        </a:rPr>
                        <a:t>阚嘉一说：“我想要有狮子。”</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1">
                          <a:latin typeface="宋体" panose="02010600030101010101" pitchFamily="2" charset="-122"/>
                          <a:ea typeface="宋体" panose="02010600030101010101" pitchFamily="2" charset="-122"/>
                          <a:cs typeface="宋体" panose="02010600030101010101" pitchFamily="2" charset="-122"/>
                        </a:rPr>
                        <a:t>4</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900"/>
                                        <p:tgtEl>
                                          <p:spTgt spid="8"/>
                                        </p:tgtEl>
                                      </p:cBhvr>
                                    </p:animEffect>
                                    <p:anim calcmode="lin" valueType="num">
                                      <p:cBhvr>
                                        <p:cTn id="8" dur="900" fill="hold"/>
                                        <p:tgtEl>
                                          <p:spTgt spid="8"/>
                                        </p:tgtEl>
                                        <p:attrNameLst>
                                          <p:attrName>ppt_x</p:attrName>
                                        </p:attrNameLst>
                                      </p:cBhvr>
                                      <p:tavLst>
                                        <p:tav tm="0">
                                          <p:val>
                                            <p:strVal val="#ppt_x"/>
                                          </p:val>
                                        </p:tav>
                                        <p:tav tm="100000">
                                          <p:val>
                                            <p:strVal val="#ppt_x"/>
                                          </p:val>
                                        </p:tav>
                                      </p:tavLst>
                                    </p:anim>
                                    <p:anim calcmode="lin" valueType="num">
                                      <p:cBhvr>
                                        <p:cTn id="9" dur="9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8" presetClass="emph" presetSubtype="0" repeatCount="2000" fill="hold" nodeType="withEffect">
                                  <p:stCondLst>
                                    <p:cond delay="0"/>
                                  </p:stCondLst>
                                  <p:childTnLst>
                                    <p:animRot by="21600000">
                                      <p:cBhvr>
                                        <p:cTn id="20" dur="4000" fill="hold"/>
                                        <p:tgtEl>
                                          <p:spTgt spid="9"/>
                                        </p:tgtEl>
                                        <p:attrNameLst>
                                          <p:attrName>r</p:attrName>
                                        </p:attrNameLst>
                                      </p:cBhvr>
                                    </p:animRot>
                                  </p:childTnLst>
                                </p:cTn>
                              </p:par>
                              <p:par>
                                <p:cTn id="21" presetID="10" presetClass="entr" presetSubtype="0" fill="hold" grpId="0"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26" presetClass="emph" presetSubtype="0" fill="hold" grpId="1" nodeType="withEffect">
                                  <p:stCondLst>
                                    <p:cond delay="100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10" presetClass="entr" presetSubtype="0" fill="hold" grpId="0" nodeType="withEffect">
                                  <p:stCondLst>
                                    <p:cond delay="400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par>
                                <p:cTn id="30" presetID="26" presetClass="emph" presetSubtype="0" fill="hold" grpId="1" nodeType="withEffect">
                                  <p:stCondLst>
                                    <p:cond delay="4000"/>
                                  </p:stCondLst>
                                  <p:childTnLst>
                                    <p:animEffect transition="out" filter="fade">
                                      <p:cBhvr>
                                        <p:cTn id="31" dur="500" tmFilter="0, 0; .2, .5; .8, .5; 1, 0"/>
                                        <p:tgtEl>
                                          <p:spTgt spid="91"/>
                                        </p:tgtEl>
                                      </p:cBhvr>
                                    </p:animEffect>
                                    <p:animScale>
                                      <p:cBhvr>
                                        <p:cTn id="32" dur="250" autoRev="1" fill="hold"/>
                                        <p:tgtEl>
                                          <p:spTgt spid="91"/>
                                        </p:tgtEl>
                                      </p:cBhvr>
                                      <p:by x="105000" y="105000"/>
                                    </p:animScale>
                                  </p:childTnLst>
                                </p:cTn>
                              </p:par>
                              <p:par>
                                <p:cTn id="33" presetID="10" presetClass="entr" presetSubtype="0" fill="hold" grpId="0" nodeType="withEffect">
                                  <p:stCondLst>
                                    <p:cond delay="5500"/>
                                  </p:stCondLst>
                                  <p:childTnLst>
                                    <p:set>
                                      <p:cBhvr>
                                        <p:cTn id="34" dur="1" fill="hold">
                                          <p:stCondLst>
                                            <p:cond delay="0"/>
                                          </p:stCondLst>
                                        </p:cTn>
                                        <p:tgtEl>
                                          <p:spTgt spid="117"/>
                                        </p:tgtEl>
                                        <p:attrNameLst>
                                          <p:attrName>style.visibility</p:attrName>
                                        </p:attrNameLst>
                                      </p:cBhvr>
                                      <p:to>
                                        <p:strVal val="visible"/>
                                      </p:to>
                                    </p:set>
                                    <p:animEffect transition="in" filter="fade">
                                      <p:cBhvr>
                                        <p:cTn id="35" dur="500"/>
                                        <p:tgtEl>
                                          <p:spTgt spid="117"/>
                                        </p:tgtEl>
                                      </p:cBhvr>
                                    </p:animEffect>
                                  </p:childTnLst>
                                </p:cTn>
                              </p:par>
                              <p:par>
                                <p:cTn id="36" presetID="26" presetClass="emph" presetSubtype="0" fill="hold" grpId="1" nodeType="withEffect">
                                  <p:stCondLst>
                                    <p:cond delay="5500"/>
                                  </p:stCondLst>
                                  <p:childTnLst>
                                    <p:animEffect transition="out" filter="fade">
                                      <p:cBhvr>
                                        <p:cTn id="37" dur="500" tmFilter="0, 0; .2, .5; .8, .5; 1, 0"/>
                                        <p:tgtEl>
                                          <p:spTgt spid="117"/>
                                        </p:tgtEl>
                                      </p:cBhvr>
                                    </p:animEffect>
                                    <p:animScale>
                                      <p:cBhvr>
                                        <p:cTn id="38" dur="250" autoRev="1" fill="hold"/>
                                        <p:tgtEl>
                                          <p:spTgt spid="117"/>
                                        </p:tgtEl>
                                      </p:cBhvr>
                                      <p:by x="105000" y="105000"/>
                                    </p:animScale>
                                  </p:childTnLst>
                                </p:cTn>
                              </p:par>
                              <p:par>
                                <p:cTn id="39" presetID="10" presetClass="entr" presetSubtype="0" fill="hold" grpId="0" nodeType="withEffect">
                                  <p:stCondLst>
                                    <p:cond delay="7100"/>
                                  </p:stCondLst>
                                  <p:childTnLst>
                                    <p:set>
                                      <p:cBhvr>
                                        <p:cTn id="40" dur="1" fill="hold">
                                          <p:stCondLst>
                                            <p:cond delay="0"/>
                                          </p:stCondLst>
                                        </p:cTn>
                                        <p:tgtEl>
                                          <p:spTgt spid="143"/>
                                        </p:tgtEl>
                                        <p:attrNameLst>
                                          <p:attrName>style.visibility</p:attrName>
                                        </p:attrNameLst>
                                      </p:cBhvr>
                                      <p:to>
                                        <p:strVal val="visible"/>
                                      </p:to>
                                    </p:set>
                                    <p:animEffect transition="in" filter="fade">
                                      <p:cBhvr>
                                        <p:cTn id="41" dur="500"/>
                                        <p:tgtEl>
                                          <p:spTgt spid="143"/>
                                        </p:tgtEl>
                                      </p:cBhvr>
                                    </p:animEffect>
                                  </p:childTnLst>
                                </p:cTn>
                              </p:par>
                              <p:par>
                                <p:cTn id="42" presetID="26" presetClass="emph" presetSubtype="0" fill="hold" grpId="1" nodeType="withEffect">
                                  <p:stCondLst>
                                    <p:cond delay="7100"/>
                                  </p:stCondLst>
                                  <p:childTnLst>
                                    <p:animEffect transition="out" filter="fade">
                                      <p:cBhvr>
                                        <p:cTn id="43" dur="500" tmFilter="0, 0; .2, .5; .8, .5; 1, 0"/>
                                        <p:tgtEl>
                                          <p:spTgt spid="143"/>
                                        </p:tgtEl>
                                      </p:cBhvr>
                                    </p:animEffect>
                                    <p:animScale>
                                      <p:cBhvr>
                                        <p:cTn id="44" dur="250" autoRev="1" fill="hold"/>
                                        <p:tgtEl>
                                          <p:spTgt spid="143"/>
                                        </p:tgtEl>
                                      </p:cBhvr>
                                      <p:by x="105000" y="105000"/>
                                    </p:animScale>
                                  </p:childTnLst>
                                </p:cTn>
                              </p:par>
                              <p:par>
                                <p:cTn id="45" presetID="42" presetClass="entr" presetSubtype="0"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Effect transition="in" filter="fade">
                                      <p:cBhvr>
                                        <p:cTn id="47" dur="750"/>
                                        <p:tgtEl>
                                          <p:spTgt spid="144"/>
                                        </p:tgtEl>
                                      </p:cBhvr>
                                    </p:animEffect>
                                    <p:anim calcmode="lin" valueType="num">
                                      <p:cBhvr>
                                        <p:cTn id="48" dur="750" fill="hold"/>
                                        <p:tgtEl>
                                          <p:spTgt spid="144"/>
                                        </p:tgtEl>
                                        <p:attrNameLst>
                                          <p:attrName>ppt_x</p:attrName>
                                        </p:attrNameLst>
                                      </p:cBhvr>
                                      <p:tavLst>
                                        <p:tav tm="0">
                                          <p:val>
                                            <p:strVal val="#ppt_x"/>
                                          </p:val>
                                        </p:tav>
                                        <p:tav tm="100000">
                                          <p:val>
                                            <p:strVal val="#ppt_x"/>
                                          </p:val>
                                        </p:tav>
                                      </p:tavLst>
                                    </p:anim>
                                    <p:anim calcmode="lin" valueType="num">
                                      <p:cBhvr>
                                        <p:cTn id="49" dur="750" fill="hold"/>
                                        <p:tgtEl>
                                          <p:spTgt spid="144"/>
                                        </p:tgtEl>
                                        <p:attrNameLst>
                                          <p:attrName>ppt_y</p:attrName>
                                        </p:attrNameLst>
                                      </p:cBhvr>
                                      <p:tavLst>
                                        <p:tav tm="0">
                                          <p:val>
                                            <p:strVal val="#ppt_y+.1"/>
                                          </p:val>
                                        </p:tav>
                                        <p:tav tm="100000">
                                          <p:val>
                                            <p:strVal val="#ppt_y"/>
                                          </p:val>
                                        </p:tav>
                                      </p:tavLst>
                                    </p:anim>
                                  </p:childTnLst>
                                </p:cTn>
                              </p:par>
                              <p:par>
                                <p:cTn id="50" presetID="2" presetClass="entr" presetSubtype="2" fill="hold" nodeType="withEffect">
                                  <p:stCondLst>
                                    <p:cond delay="800"/>
                                  </p:stCondLst>
                                  <p:childTnLst>
                                    <p:set>
                                      <p:cBhvr>
                                        <p:cTn id="51" dur="1" fill="hold">
                                          <p:stCondLst>
                                            <p:cond delay="0"/>
                                          </p:stCondLst>
                                        </p:cTn>
                                        <p:tgtEl>
                                          <p:spTgt spid="145"/>
                                        </p:tgtEl>
                                        <p:attrNameLst>
                                          <p:attrName>style.visibility</p:attrName>
                                        </p:attrNameLst>
                                      </p:cBhvr>
                                      <p:to>
                                        <p:strVal val="visible"/>
                                      </p:to>
                                    </p:set>
                                    <p:anim calcmode="lin" valueType="num">
                                      <p:cBhvr additive="base">
                                        <p:cTn id="52" dur="750" fill="hold"/>
                                        <p:tgtEl>
                                          <p:spTgt spid="145"/>
                                        </p:tgtEl>
                                        <p:attrNameLst>
                                          <p:attrName>ppt_x</p:attrName>
                                        </p:attrNameLst>
                                      </p:cBhvr>
                                      <p:tavLst>
                                        <p:tav tm="0">
                                          <p:val>
                                            <p:strVal val="1+#ppt_w/2"/>
                                          </p:val>
                                        </p:tav>
                                        <p:tav tm="100000">
                                          <p:val>
                                            <p:strVal val="#ppt_x"/>
                                          </p:val>
                                        </p:tav>
                                      </p:tavLst>
                                    </p:anim>
                                    <p:anim calcmode="lin" valueType="num">
                                      <p:cBhvr additive="base">
                                        <p:cTn id="53" dur="750" fill="hold"/>
                                        <p:tgtEl>
                                          <p:spTgt spid="145"/>
                                        </p:tgtEl>
                                        <p:attrNameLst>
                                          <p:attrName>ppt_y</p:attrName>
                                        </p:attrNameLst>
                                      </p:cBhvr>
                                      <p:tavLst>
                                        <p:tav tm="0">
                                          <p:val>
                                            <p:strVal val="#ppt_y"/>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146"/>
                                        </p:tgtEl>
                                        <p:attrNameLst>
                                          <p:attrName>style.visibility</p:attrName>
                                        </p:attrNameLst>
                                      </p:cBhvr>
                                      <p:to>
                                        <p:strVal val="visible"/>
                                      </p:to>
                                    </p:set>
                                    <p:animEffect transition="in" filter="fade">
                                      <p:cBhvr>
                                        <p:cTn id="56" dur="1000"/>
                                        <p:tgtEl>
                                          <p:spTgt spid="146"/>
                                        </p:tgtEl>
                                      </p:cBhvr>
                                    </p:animEffect>
                                  </p:childTnLst>
                                </p:cTn>
                              </p:par>
                              <p:par>
                                <p:cTn id="57" presetID="10" presetClass="entr" presetSubtype="0" fill="hold" nodeType="withEffect">
                                  <p:stCondLst>
                                    <p:cond delay="600"/>
                                  </p:stCondLst>
                                  <p:childTnLst>
                                    <p:set>
                                      <p:cBhvr>
                                        <p:cTn id="58" dur="1" fill="hold">
                                          <p:stCondLst>
                                            <p:cond delay="0"/>
                                          </p:stCondLst>
                                        </p:cTn>
                                        <p:tgtEl>
                                          <p:spTgt spid="148"/>
                                        </p:tgtEl>
                                        <p:attrNameLst>
                                          <p:attrName>style.visibility</p:attrName>
                                        </p:attrNameLst>
                                      </p:cBhvr>
                                      <p:to>
                                        <p:strVal val="visible"/>
                                      </p:to>
                                    </p:set>
                                    <p:animEffect transition="in" filter="fade">
                                      <p:cBhvr>
                                        <p:cTn id="59" dur="1000"/>
                                        <p:tgtEl>
                                          <p:spTgt spid="148"/>
                                        </p:tgtEl>
                                      </p:cBhvr>
                                    </p:animEffect>
                                  </p:childTnLst>
                                </p:cTn>
                              </p:par>
                              <p:par>
                                <p:cTn id="60" presetID="10" presetClass="entr" presetSubtype="0" fill="hold" nodeType="withEffect">
                                  <p:stCondLst>
                                    <p:cond delay="0"/>
                                  </p:stCondLst>
                                  <p:childTnLst>
                                    <p:set>
                                      <p:cBhvr>
                                        <p:cTn id="61" dur="1" fill="hold">
                                          <p:stCondLst>
                                            <p:cond delay="0"/>
                                          </p:stCondLst>
                                        </p:cTn>
                                        <p:tgtEl>
                                          <p:spTgt spid="147"/>
                                        </p:tgtEl>
                                        <p:attrNameLst>
                                          <p:attrName>style.visibility</p:attrName>
                                        </p:attrNameLst>
                                      </p:cBhvr>
                                      <p:to>
                                        <p:strVal val="visible"/>
                                      </p:to>
                                    </p:set>
                                    <p:animEffect transition="in" filter="fade">
                                      <p:cBhvr>
                                        <p:cTn id="62" dur="1000"/>
                                        <p:tgtEl>
                                          <p:spTgt spid="147"/>
                                        </p:tgtEl>
                                      </p:cBhvr>
                                    </p:animEffect>
                                  </p:childTnLst>
                                </p:cTn>
                              </p:par>
                              <p:par>
                                <p:cTn id="63" presetID="35" presetClass="path" presetSubtype="0" repeatCount="2000" accel="50000" decel="50000" autoRev="1" fill="hold" nodeType="withEffect">
                                  <p:stCondLst>
                                    <p:cond delay="1300"/>
                                  </p:stCondLst>
                                  <p:childTnLst>
                                    <p:animMotion origin="layout" path="M 1.04167E-06 1.48148E-06 L -0.03737 1.48148E-06" pathEditMode="relative" rAng="0" ptsTypes="AA">
                                      <p:cBhvr>
                                        <p:cTn id="64" dur="2000" fill="hold"/>
                                        <p:tgtEl>
                                          <p:spTgt spid="146"/>
                                        </p:tgtEl>
                                        <p:attrNameLst>
                                          <p:attrName>ppt_x</p:attrName>
                                          <p:attrName>ppt_y</p:attrName>
                                        </p:attrNameLst>
                                      </p:cBhvr>
                                      <p:rCtr x="-1875" y="0"/>
                                    </p:animMotion>
                                  </p:childTnLst>
                                </p:cTn>
                              </p:par>
                              <p:par>
                                <p:cTn id="65" presetID="35" presetClass="path" presetSubtype="0" repeatCount="2000" accel="50000" decel="50000" autoRev="1" fill="hold" nodeType="withEffect">
                                  <p:stCondLst>
                                    <p:cond delay="1200"/>
                                  </p:stCondLst>
                                  <p:childTnLst>
                                    <p:animMotion origin="layout" path="M 8.33333E-07 -3.33333E-06 L -0.03802 -3.33333E-06" pathEditMode="relative" rAng="0" ptsTypes="AA">
                                      <p:cBhvr>
                                        <p:cTn id="66" dur="2000" fill="hold"/>
                                        <p:tgtEl>
                                          <p:spTgt spid="148"/>
                                        </p:tgtEl>
                                        <p:attrNameLst>
                                          <p:attrName>ppt_x</p:attrName>
                                          <p:attrName>ppt_y</p:attrName>
                                        </p:attrNameLst>
                                      </p:cBhvr>
                                      <p:rCtr x="-1901" y="0"/>
                                    </p:animMotion>
                                  </p:childTnLst>
                                </p:cTn>
                              </p:par>
                              <p:par>
                                <p:cTn id="67" presetID="35" presetClass="path" presetSubtype="0" repeatCount="2000" accel="50000" decel="50000" autoRev="1" fill="hold" nodeType="withEffect">
                                  <p:stCondLst>
                                    <p:cond delay="1700"/>
                                  </p:stCondLst>
                                  <p:childTnLst>
                                    <p:animMotion origin="layout" path="M 2.08333E-07 -4.07407E-06 L -0.04557 -4.07407E-06" pathEditMode="relative" rAng="0" ptsTypes="AA">
                                      <p:cBhvr>
                                        <p:cTn id="68" dur="2000" fill="hold"/>
                                        <p:tgtEl>
                                          <p:spTgt spid="147"/>
                                        </p:tgtEl>
                                        <p:attrNameLst>
                                          <p:attrName>ppt_x</p:attrName>
                                          <p:attrName>ppt_y</p:attrName>
                                        </p:attrNameLst>
                                      </p:cBhvr>
                                      <p:rCtr x="-2279" y="0"/>
                                    </p:animMotion>
                                  </p:childTnLst>
                                </p:cTn>
                              </p:par>
                            </p:childTnLst>
                          </p:cTn>
                        </p:par>
                        <p:par>
                          <p:cTn id="69" fill="hold">
                            <p:stCondLst>
                              <p:cond delay="1500"/>
                            </p:stCondLst>
                            <p:childTnLst>
                              <p:par>
                                <p:cTn id="70" presetID="10" presetClass="entr" presetSubtype="0" fill="hold" grpId="0" nodeType="after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5" grpId="0"/>
      <p:bldP spid="91" grpId="0"/>
      <p:bldP spid="91" grpId="1"/>
      <p:bldP spid="117" grpId="0"/>
      <p:bldP spid="117" grpId="1"/>
      <p:bldP spid="143" grpId="0"/>
      <p:bldP spid="143" grpId="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A_图片 9"/>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5836329" y="2027790"/>
            <a:ext cx="1115570" cy="484633"/>
          </a:xfrm>
          <a:prstGeom prst="rect">
            <a:avLst/>
          </a:prstGeom>
        </p:spPr>
      </p:pic>
      <p:pic>
        <p:nvPicPr>
          <p:cNvPr id="147" name="PA_图片 1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628944" y="587651"/>
            <a:ext cx="1635536" cy="1213568"/>
          </a:xfrm>
          <a:prstGeom prst="rect">
            <a:avLst/>
          </a:prstGeom>
        </p:spPr>
      </p:pic>
      <p:pic>
        <p:nvPicPr>
          <p:cNvPr id="148" name="PA_图片 12"/>
          <p:cNvPicPr>
            <a:picLocks noChangeAspect="1"/>
          </p:cNvPicPr>
          <p:nvPr>
            <p:custDataLst>
              <p:tags r:id="rId5"/>
            </p:custDataLst>
          </p:nvPr>
        </p:nvPicPr>
        <p:blipFill>
          <a:blip r:embed="rId2">
            <a:extLst>
              <a:ext uri="{28A0092B-C50C-407E-A947-70E740481C1C}">
                <a14:useLocalDpi xmlns:a14="http://schemas.microsoft.com/office/drawing/2010/main" val="0"/>
              </a:ext>
            </a:extLst>
          </a:blip>
          <a:stretch>
            <a:fillRect/>
          </a:stretch>
        </p:blipFill>
        <p:spPr>
          <a:xfrm>
            <a:off x="9766159" y="1691588"/>
            <a:ext cx="1943996" cy="844523"/>
          </a:xfrm>
          <a:prstGeom prst="rect">
            <a:avLst/>
          </a:prstGeom>
        </p:spPr>
      </p:pic>
      <p:sp>
        <p:nvSpPr>
          <p:cNvPr id="3" name="TextBox 91"/>
          <p:cNvSpPr>
            <a:spLocks noChangeArrowheads="1"/>
          </p:cNvSpPr>
          <p:nvPr/>
        </p:nvSpPr>
        <p:spPr bwMode="auto">
          <a:xfrm>
            <a:off x="728717" y="341677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育人为</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本</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服务为先</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rcRect t="18309" r="63387" b="43217"/>
          <a:stretch>
            <a:fillRect/>
          </a:stretch>
        </p:blipFill>
        <p:spPr>
          <a:xfrm>
            <a:off x="-96520" y="-46990"/>
            <a:ext cx="5346700" cy="1848485"/>
          </a:xfrm>
          <a:prstGeom prst="rect">
            <a:avLst/>
          </a:prstGeom>
        </p:spPr>
      </p:pic>
      <p:grpSp>
        <p:nvGrpSpPr>
          <p:cNvPr id="9" name="组合 8"/>
          <p:cNvGrpSpPr/>
          <p:nvPr/>
        </p:nvGrpSpPr>
        <p:grpSpPr>
          <a:xfrm rot="920444">
            <a:off x="979639" y="148949"/>
            <a:ext cx="539850" cy="529924"/>
            <a:chOff x="10646778" y="4753862"/>
            <a:chExt cx="751521" cy="737702"/>
          </a:xfrm>
        </p:grpSpPr>
        <p:sp>
          <p:nvSpPr>
            <p:cNvPr id="10"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0646778" y="4762829"/>
              <a:ext cx="749726" cy="728735"/>
              <a:chOff x="11012539" y="4493889"/>
              <a:chExt cx="749726" cy="728735"/>
            </a:xfrm>
          </p:grpSpPr>
          <p:sp>
            <p:nvSpPr>
              <p:cNvPr id="12"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5" name="Text Box 2"/>
          <p:cNvSpPr txBox="1">
            <a:spLocks noChangeArrowheads="1"/>
          </p:cNvSpPr>
          <p:nvPr/>
        </p:nvSpPr>
        <p:spPr bwMode="auto">
          <a:xfrm>
            <a:off x="1133171" y="402979"/>
            <a:ext cx="3108960" cy="52197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2800" b="1" smtClean="0"/>
              <a:t>（一）厕所的模样</a:t>
            </a:r>
            <a:endParaRPr lang="zh-CN" altLang="en-US" sz="2800" b="1" smtClean="0"/>
          </a:p>
        </p:txBody>
      </p:sp>
      <p:sp>
        <p:nvSpPr>
          <p:cNvPr id="91" name="TextBox 91"/>
          <p:cNvSpPr>
            <a:spLocks noChangeArrowheads="1"/>
          </p:cNvSpPr>
          <p:nvPr/>
        </p:nvSpPr>
        <p:spPr bwMode="auto">
          <a:xfrm>
            <a:off x="5076132" y="3448188"/>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快乐生活</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健康成长</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17" name="TextBox 91"/>
          <p:cNvSpPr>
            <a:spLocks noChangeArrowheads="1"/>
          </p:cNvSpPr>
          <p:nvPr/>
        </p:nvSpPr>
        <p:spPr bwMode="auto">
          <a:xfrm>
            <a:off x="7257988" y="248566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挖掘</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潜能</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发现天赋</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43" name="TextBox 91"/>
          <p:cNvSpPr>
            <a:spLocks noChangeArrowheads="1"/>
          </p:cNvSpPr>
          <p:nvPr/>
        </p:nvSpPr>
        <p:spPr bwMode="auto">
          <a:xfrm>
            <a:off x="9423547" y="3464230"/>
            <a:ext cx="2188724" cy="954107"/>
          </a:xfrm>
          <a:prstGeom prst="rect">
            <a:avLst/>
          </a:prstGeom>
          <a:noFill/>
        </p:spPr>
        <p:txBody>
          <a:bodyPr wrap="square" rtlCol="0">
            <a:spAutoFit/>
          </a:bodyPr>
          <a:lstStyle/>
          <a:p>
            <a:pPr algn="ct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因材施教</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培育栋梁</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144" name="图片 143"/>
          <p:cNvPicPr>
            <a:picLocks noChangeAspect="1"/>
          </p:cNvPicPr>
          <p:nvPr/>
        </p:nvPicPr>
        <p:blipFill>
          <a:blip r:embed="rId7">
            <a:extLst>
              <a:ext uri="{28A0092B-C50C-407E-A947-70E740481C1C}">
                <a14:useLocalDpi xmlns:a14="http://schemas.microsoft.com/office/drawing/2010/main" val="0"/>
              </a:ext>
            </a:extLst>
          </a:blip>
          <a:srcRect t="9293"/>
          <a:stretch>
            <a:fillRect/>
          </a:stretch>
        </p:blipFill>
        <p:spPr>
          <a:xfrm>
            <a:off x="-482125" y="4630507"/>
            <a:ext cx="4062961" cy="2668546"/>
          </a:xfrm>
          <a:prstGeom prst="rect">
            <a:avLst/>
          </a:prstGeom>
        </p:spPr>
      </p:pic>
      <p:pic>
        <p:nvPicPr>
          <p:cNvPr id="145" name="图片 1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284377" y="4844731"/>
            <a:ext cx="1327873" cy="2080791"/>
          </a:xfrm>
          <a:prstGeom prst="rect">
            <a:avLst/>
          </a:prstGeom>
        </p:spPr>
      </p:pic>
      <p:sp>
        <p:nvSpPr>
          <p:cNvPr id="6" name="Text Box 2"/>
          <p:cNvSpPr txBox="1">
            <a:spLocks noChangeArrowheads="1"/>
          </p:cNvSpPr>
          <p:nvPr/>
        </p:nvSpPr>
        <p:spPr bwMode="auto">
          <a:xfrm>
            <a:off x="1130631" y="886849"/>
            <a:ext cx="3296920" cy="52197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2800" b="1" smtClean="0"/>
              <a:t>2、厕所环境大变身</a:t>
            </a:r>
            <a:endParaRPr lang="zh-CN" altLang="en-US" sz="2800" b="1" smtClean="0"/>
          </a:p>
        </p:txBody>
      </p:sp>
      <p:pic>
        <p:nvPicPr>
          <p:cNvPr id="2" name="图片 1" descr="C158CE93F9F222BC6EF8D2C15B33A038"/>
          <p:cNvPicPr>
            <a:picLocks noChangeAspect="1"/>
          </p:cNvPicPr>
          <p:nvPr/>
        </p:nvPicPr>
        <p:blipFill>
          <a:blip r:embed="rId9"/>
          <a:stretch>
            <a:fillRect/>
          </a:stretch>
        </p:blipFill>
        <p:spPr>
          <a:xfrm>
            <a:off x="3328670" y="1962150"/>
            <a:ext cx="5684520" cy="3937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900"/>
                                        <p:tgtEl>
                                          <p:spTgt spid="8"/>
                                        </p:tgtEl>
                                      </p:cBhvr>
                                    </p:animEffect>
                                    <p:anim calcmode="lin" valueType="num">
                                      <p:cBhvr>
                                        <p:cTn id="8" dur="900" fill="hold"/>
                                        <p:tgtEl>
                                          <p:spTgt spid="8"/>
                                        </p:tgtEl>
                                        <p:attrNameLst>
                                          <p:attrName>ppt_x</p:attrName>
                                        </p:attrNameLst>
                                      </p:cBhvr>
                                      <p:tavLst>
                                        <p:tav tm="0">
                                          <p:val>
                                            <p:strVal val="#ppt_x"/>
                                          </p:val>
                                        </p:tav>
                                        <p:tav tm="100000">
                                          <p:val>
                                            <p:strVal val="#ppt_x"/>
                                          </p:val>
                                        </p:tav>
                                      </p:tavLst>
                                    </p:anim>
                                    <p:anim calcmode="lin" valueType="num">
                                      <p:cBhvr>
                                        <p:cTn id="9" dur="9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8" presetClass="emph" presetSubtype="0" repeatCount="2000" fill="hold" nodeType="withEffect">
                                  <p:stCondLst>
                                    <p:cond delay="0"/>
                                  </p:stCondLst>
                                  <p:childTnLst>
                                    <p:animRot by="21600000">
                                      <p:cBhvr>
                                        <p:cTn id="20" dur="4000" fill="hold"/>
                                        <p:tgtEl>
                                          <p:spTgt spid="9"/>
                                        </p:tgtEl>
                                        <p:attrNameLst>
                                          <p:attrName>r</p:attrName>
                                        </p:attrNameLst>
                                      </p:cBhvr>
                                    </p:animRot>
                                  </p:childTnLst>
                                </p:cTn>
                              </p:par>
                              <p:par>
                                <p:cTn id="21" presetID="10" presetClass="entr" presetSubtype="0" fill="hold" grpId="0"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26" presetClass="emph" presetSubtype="0" fill="hold" grpId="1" nodeType="withEffect">
                                  <p:stCondLst>
                                    <p:cond delay="100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10" presetClass="entr" presetSubtype="0" fill="hold" grpId="0" nodeType="withEffect">
                                  <p:stCondLst>
                                    <p:cond delay="400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par>
                                <p:cTn id="30" presetID="26" presetClass="emph" presetSubtype="0" fill="hold" grpId="1" nodeType="withEffect">
                                  <p:stCondLst>
                                    <p:cond delay="4000"/>
                                  </p:stCondLst>
                                  <p:childTnLst>
                                    <p:animEffect transition="out" filter="fade">
                                      <p:cBhvr>
                                        <p:cTn id="31" dur="500" tmFilter="0, 0; .2, .5; .8, .5; 1, 0"/>
                                        <p:tgtEl>
                                          <p:spTgt spid="91"/>
                                        </p:tgtEl>
                                      </p:cBhvr>
                                    </p:animEffect>
                                    <p:animScale>
                                      <p:cBhvr>
                                        <p:cTn id="32" dur="250" autoRev="1" fill="hold"/>
                                        <p:tgtEl>
                                          <p:spTgt spid="91"/>
                                        </p:tgtEl>
                                      </p:cBhvr>
                                      <p:by x="105000" y="105000"/>
                                    </p:animScale>
                                  </p:childTnLst>
                                </p:cTn>
                              </p:par>
                              <p:par>
                                <p:cTn id="33" presetID="10" presetClass="entr" presetSubtype="0" fill="hold" grpId="0" nodeType="withEffect">
                                  <p:stCondLst>
                                    <p:cond delay="5500"/>
                                  </p:stCondLst>
                                  <p:childTnLst>
                                    <p:set>
                                      <p:cBhvr>
                                        <p:cTn id="34" dur="1" fill="hold">
                                          <p:stCondLst>
                                            <p:cond delay="0"/>
                                          </p:stCondLst>
                                        </p:cTn>
                                        <p:tgtEl>
                                          <p:spTgt spid="117"/>
                                        </p:tgtEl>
                                        <p:attrNameLst>
                                          <p:attrName>style.visibility</p:attrName>
                                        </p:attrNameLst>
                                      </p:cBhvr>
                                      <p:to>
                                        <p:strVal val="visible"/>
                                      </p:to>
                                    </p:set>
                                    <p:animEffect transition="in" filter="fade">
                                      <p:cBhvr>
                                        <p:cTn id="35" dur="500"/>
                                        <p:tgtEl>
                                          <p:spTgt spid="117"/>
                                        </p:tgtEl>
                                      </p:cBhvr>
                                    </p:animEffect>
                                  </p:childTnLst>
                                </p:cTn>
                              </p:par>
                              <p:par>
                                <p:cTn id="36" presetID="26" presetClass="emph" presetSubtype="0" fill="hold" grpId="1" nodeType="withEffect">
                                  <p:stCondLst>
                                    <p:cond delay="5500"/>
                                  </p:stCondLst>
                                  <p:childTnLst>
                                    <p:animEffect transition="out" filter="fade">
                                      <p:cBhvr>
                                        <p:cTn id="37" dur="500" tmFilter="0, 0; .2, .5; .8, .5; 1, 0"/>
                                        <p:tgtEl>
                                          <p:spTgt spid="117"/>
                                        </p:tgtEl>
                                      </p:cBhvr>
                                    </p:animEffect>
                                    <p:animScale>
                                      <p:cBhvr>
                                        <p:cTn id="38" dur="250" autoRev="1" fill="hold"/>
                                        <p:tgtEl>
                                          <p:spTgt spid="117"/>
                                        </p:tgtEl>
                                      </p:cBhvr>
                                      <p:by x="105000" y="105000"/>
                                    </p:animScale>
                                  </p:childTnLst>
                                </p:cTn>
                              </p:par>
                              <p:par>
                                <p:cTn id="39" presetID="10" presetClass="entr" presetSubtype="0" fill="hold" grpId="0" nodeType="withEffect">
                                  <p:stCondLst>
                                    <p:cond delay="7100"/>
                                  </p:stCondLst>
                                  <p:childTnLst>
                                    <p:set>
                                      <p:cBhvr>
                                        <p:cTn id="40" dur="1" fill="hold">
                                          <p:stCondLst>
                                            <p:cond delay="0"/>
                                          </p:stCondLst>
                                        </p:cTn>
                                        <p:tgtEl>
                                          <p:spTgt spid="143"/>
                                        </p:tgtEl>
                                        <p:attrNameLst>
                                          <p:attrName>style.visibility</p:attrName>
                                        </p:attrNameLst>
                                      </p:cBhvr>
                                      <p:to>
                                        <p:strVal val="visible"/>
                                      </p:to>
                                    </p:set>
                                    <p:animEffect transition="in" filter="fade">
                                      <p:cBhvr>
                                        <p:cTn id="41" dur="500"/>
                                        <p:tgtEl>
                                          <p:spTgt spid="143"/>
                                        </p:tgtEl>
                                      </p:cBhvr>
                                    </p:animEffect>
                                  </p:childTnLst>
                                </p:cTn>
                              </p:par>
                              <p:par>
                                <p:cTn id="42" presetID="26" presetClass="emph" presetSubtype="0" fill="hold" grpId="1" nodeType="withEffect">
                                  <p:stCondLst>
                                    <p:cond delay="7100"/>
                                  </p:stCondLst>
                                  <p:childTnLst>
                                    <p:animEffect transition="out" filter="fade">
                                      <p:cBhvr>
                                        <p:cTn id="43" dur="500" tmFilter="0, 0; .2, .5; .8, .5; 1, 0"/>
                                        <p:tgtEl>
                                          <p:spTgt spid="143"/>
                                        </p:tgtEl>
                                      </p:cBhvr>
                                    </p:animEffect>
                                    <p:animScale>
                                      <p:cBhvr>
                                        <p:cTn id="44" dur="250" autoRev="1" fill="hold"/>
                                        <p:tgtEl>
                                          <p:spTgt spid="143"/>
                                        </p:tgtEl>
                                      </p:cBhvr>
                                      <p:by x="105000" y="105000"/>
                                    </p:animScale>
                                  </p:childTnLst>
                                </p:cTn>
                              </p:par>
                              <p:par>
                                <p:cTn id="45" presetID="42" presetClass="entr" presetSubtype="0"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Effect transition="in" filter="fade">
                                      <p:cBhvr>
                                        <p:cTn id="47" dur="750"/>
                                        <p:tgtEl>
                                          <p:spTgt spid="144"/>
                                        </p:tgtEl>
                                      </p:cBhvr>
                                    </p:animEffect>
                                    <p:anim calcmode="lin" valueType="num">
                                      <p:cBhvr>
                                        <p:cTn id="48" dur="750" fill="hold"/>
                                        <p:tgtEl>
                                          <p:spTgt spid="144"/>
                                        </p:tgtEl>
                                        <p:attrNameLst>
                                          <p:attrName>ppt_x</p:attrName>
                                        </p:attrNameLst>
                                      </p:cBhvr>
                                      <p:tavLst>
                                        <p:tav tm="0">
                                          <p:val>
                                            <p:strVal val="#ppt_x"/>
                                          </p:val>
                                        </p:tav>
                                        <p:tav tm="100000">
                                          <p:val>
                                            <p:strVal val="#ppt_x"/>
                                          </p:val>
                                        </p:tav>
                                      </p:tavLst>
                                    </p:anim>
                                    <p:anim calcmode="lin" valueType="num">
                                      <p:cBhvr>
                                        <p:cTn id="49" dur="750" fill="hold"/>
                                        <p:tgtEl>
                                          <p:spTgt spid="144"/>
                                        </p:tgtEl>
                                        <p:attrNameLst>
                                          <p:attrName>ppt_y</p:attrName>
                                        </p:attrNameLst>
                                      </p:cBhvr>
                                      <p:tavLst>
                                        <p:tav tm="0">
                                          <p:val>
                                            <p:strVal val="#ppt_y+.1"/>
                                          </p:val>
                                        </p:tav>
                                        <p:tav tm="100000">
                                          <p:val>
                                            <p:strVal val="#ppt_y"/>
                                          </p:val>
                                        </p:tav>
                                      </p:tavLst>
                                    </p:anim>
                                  </p:childTnLst>
                                </p:cTn>
                              </p:par>
                              <p:par>
                                <p:cTn id="50" presetID="2" presetClass="entr" presetSubtype="2" fill="hold" nodeType="withEffect">
                                  <p:stCondLst>
                                    <p:cond delay="800"/>
                                  </p:stCondLst>
                                  <p:childTnLst>
                                    <p:set>
                                      <p:cBhvr>
                                        <p:cTn id="51" dur="1" fill="hold">
                                          <p:stCondLst>
                                            <p:cond delay="0"/>
                                          </p:stCondLst>
                                        </p:cTn>
                                        <p:tgtEl>
                                          <p:spTgt spid="145"/>
                                        </p:tgtEl>
                                        <p:attrNameLst>
                                          <p:attrName>style.visibility</p:attrName>
                                        </p:attrNameLst>
                                      </p:cBhvr>
                                      <p:to>
                                        <p:strVal val="visible"/>
                                      </p:to>
                                    </p:set>
                                    <p:anim calcmode="lin" valueType="num">
                                      <p:cBhvr additive="base">
                                        <p:cTn id="52" dur="750" fill="hold"/>
                                        <p:tgtEl>
                                          <p:spTgt spid="145"/>
                                        </p:tgtEl>
                                        <p:attrNameLst>
                                          <p:attrName>ppt_x</p:attrName>
                                        </p:attrNameLst>
                                      </p:cBhvr>
                                      <p:tavLst>
                                        <p:tav tm="0">
                                          <p:val>
                                            <p:strVal val="1+#ppt_w/2"/>
                                          </p:val>
                                        </p:tav>
                                        <p:tav tm="100000">
                                          <p:val>
                                            <p:strVal val="#ppt_x"/>
                                          </p:val>
                                        </p:tav>
                                      </p:tavLst>
                                    </p:anim>
                                    <p:anim calcmode="lin" valueType="num">
                                      <p:cBhvr additive="base">
                                        <p:cTn id="53" dur="750" fill="hold"/>
                                        <p:tgtEl>
                                          <p:spTgt spid="145"/>
                                        </p:tgtEl>
                                        <p:attrNameLst>
                                          <p:attrName>ppt_y</p:attrName>
                                        </p:attrNameLst>
                                      </p:cBhvr>
                                      <p:tavLst>
                                        <p:tav tm="0">
                                          <p:val>
                                            <p:strVal val="#ppt_y"/>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146"/>
                                        </p:tgtEl>
                                        <p:attrNameLst>
                                          <p:attrName>style.visibility</p:attrName>
                                        </p:attrNameLst>
                                      </p:cBhvr>
                                      <p:to>
                                        <p:strVal val="visible"/>
                                      </p:to>
                                    </p:set>
                                    <p:animEffect transition="in" filter="fade">
                                      <p:cBhvr>
                                        <p:cTn id="56" dur="1000"/>
                                        <p:tgtEl>
                                          <p:spTgt spid="146"/>
                                        </p:tgtEl>
                                      </p:cBhvr>
                                    </p:animEffect>
                                  </p:childTnLst>
                                </p:cTn>
                              </p:par>
                              <p:par>
                                <p:cTn id="57" presetID="10" presetClass="entr" presetSubtype="0" fill="hold" nodeType="withEffect">
                                  <p:stCondLst>
                                    <p:cond delay="600"/>
                                  </p:stCondLst>
                                  <p:childTnLst>
                                    <p:set>
                                      <p:cBhvr>
                                        <p:cTn id="58" dur="1" fill="hold">
                                          <p:stCondLst>
                                            <p:cond delay="0"/>
                                          </p:stCondLst>
                                        </p:cTn>
                                        <p:tgtEl>
                                          <p:spTgt spid="148"/>
                                        </p:tgtEl>
                                        <p:attrNameLst>
                                          <p:attrName>style.visibility</p:attrName>
                                        </p:attrNameLst>
                                      </p:cBhvr>
                                      <p:to>
                                        <p:strVal val="visible"/>
                                      </p:to>
                                    </p:set>
                                    <p:animEffect transition="in" filter="fade">
                                      <p:cBhvr>
                                        <p:cTn id="59" dur="1000"/>
                                        <p:tgtEl>
                                          <p:spTgt spid="148"/>
                                        </p:tgtEl>
                                      </p:cBhvr>
                                    </p:animEffect>
                                  </p:childTnLst>
                                </p:cTn>
                              </p:par>
                              <p:par>
                                <p:cTn id="60" presetID="10" presetClass="entr" presetSubtype="0" fill="hold" nodeType="withEffect">
                                  <p:stCondLst>
                                    <p:cond delay="0"/>
                                  </p:stCondLst>
                                  <p:childTnLst>
                                    <p:set>
                                      <p:cBhvr>
                                        <p:cTn id="61" dur="1" fill="hold">
                                          <p:stCondLst>
                                            <p:cond delay="0"/>
                                          </p:stCondLst>
                                        </p:cTn>
                                        <p:tgtEl>
                                          <p:spTgt spid="147"/>
                                        </p:tgtEl>
                                        <p:attrNameLst>
                                          <p:attrName>style.visibility</p:attrName>
                                        </p:attrNameLst>
                                      </p:cBhvr>
                                      <p:to>
                                        <p:strVal val="visible"/>
                                      </p:to>
                                    </p:set>
                                    <p:animEffect transition="in" filter="fade">
                                      <p:cBhvr>
                                        <p:cTn id="62" dur="1000"/>
                                        <p:tgtEl>
                                          <p:spTgt spid="147"/>
                                        </p:tgtEl>
                                      </p:cBhvr>
                                    </p:animEffect>
                                  </p:childTnLst>
                                </p:cTn>
                              </p:par>
                              <p:par>
                                <p:cTn id="63" presetID="35" presetClass="path" presetSubtype="0" repeatCount="2000" accel="50000" decel="50000" autoRev="1" fill="hold" nodeType="withEffect">
                                  <p:stCondLst>
                                    <p:cond delay="1300"/>
                                  </p:stCondLst>
                                  <p:childTnLst>
                                    <p:animMotion origin="layout" path="M 1.04167E-06 1.48148E-06 L -0.03737 1.48148E-06" pathEditMode="relative" rAng="0" ptsTypes="AA">
                                      <p:cBhvr>
                                        <p:cTn id="64" dur="2000" fill="hold"/>
                                        <p:tgtEl>
                                          <p:spTgt spid="146"/>
                                        </p:tgtEl>
                                        <p:attrNameLst>
                                          <p:attrName>ppt_x</p:attrName>
                                          <p:attrName>ppt_y</p:attrName>
                                        </p:attrNameLst>
                                      </p:cBhvr>
                                      <p:rCtr x="-1875" y="0"/>
                                    </p:animMotion>
                                  </p:childTnLst>
                                </p:cTn>
                              </p:par>
                              <p:par>
                                <p:cTn id="65" presetID="35" presetClass="path" presetSubtype="0" repeatCount="2000" accel="50000" decel="50000" autoRev="1" fill="hold" nodeType="withEffect">
                                  <p:stCondLst>
                                    <p:cond delay="1200"/>
                                  </p:stCondLst>
                                  <p:childTnLst>
                                    <p:animMotion origin="layout" path="M 8.33333E-07 -3.33333E-06 L -0.03802 -3.33333E-06" pathEditMode="relative" rAng="0" ptsTypes="AA">
                                      <p:cBhvr>
                                        <p:cTn id="66" dur="2000" fill="hold"/>
                                        <p:tgtEl>
                                          <p:spTgt spid="148"/>
                                        </p:tgtEl>
                                        <p:attrNameLst>
                                          <p:attrName>ppt_x</p:attrName>
                                          <p:attrName>ppt_y</p:attrName>
                                        </p:attrNameLst>
                                      </p:cBhvr>
                                      <p:rCtr x="-1901" y="0"/>
                                    </p:animMotion>
                                  </p:childTnLst>
                                </p:cTn>
                              </p:par>
                              <p:par>
                                <p:cTn id="67" presetID="35" presetClass="path" presetSubtype="0" repeatCount="2000" accel="50000" decel="50000" autoRev="1" fill="hold" nodeType="withEffect">
                                  <p:stCondLst>
                                    <p:cond delay="1700"/>
                                  </p:stCondLst>
                                  <p:childTnLst>
                                    <p:animMotion origin="layout" path="M 2.08333E-07 -4.07407E-06 L -0.04557 -4.07407E-06" pathEditMode="relative" rAng="0" ptsTypes="AA">
                                      <p:cBhvr>
                                        <p:cTn id="68" dur="2000" fill="hold"/>
                                        <p:tgtEl>
                                          <p:spTgt spid="147"/>
                                        </p:tgtEl>
                                        <p:attrNameLst>
                                          <p:attrName>ppt_x</p:attrName>
                                          <p:attrName>ppt_y</p:attrName>
                                        </p:attrNameLst>
                                      </p:cBhvr>
                                      <p:rCtr x="-2279" y="0"/>
                                    </p:animMotion>
                                  </p:childTnLst>
                                </p:cTn>
                              </p:par>
                            </p:childTnLst>
                          </p:cTn>
                        </p:par>
                        <p:par>
                          <p:cTn id="69" fill="hold">
                            <p:stCondLst>
                              <p:cond delay="1500"/>
                            </p:stCondLst>
                            <p:childTnLst>
                              <p:par>
                                <p:cTn id="70" presetID="10" presetClass="entr" presetSubtype="0" fill="hold" grpId="0" nodeType="after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additive="base">
                                        <p:cTn id="77" dur="500" fill="hold"/>
                                        <p:tgtEl>
                                          <p:spTgt spid="2"/>
                                        </p:tgtEl>
                                        <p:attrNameLst>
                                          <p:attrName>ppt_x</p:attrName>
                                        </p:attrNameLst>
                                      </p:cBhvr>
                                      <p:tavLst>
                                        <p:tav tm="0">
                                          <p:val>
                                            <p:strVal val="#ppt_x"/>
                                          </p:val>
                                        </p:tav>
                                        <p:tav tm="100000">
                                          <p:val>
                                            <p:strVal val="#ppt_x"/>
                                          </p:val>
                                        </p:tav>
                                      </p:tavLst>
                                    </p:anim>
                                    <p:anim calcmode="lin" valueType="num">
                                      <p:cBhvr additive="base">
                                        <p:cTn id="7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5" grpId="0"/>
      <p:bldP spid="91" grpId="0"/>
      <p:bldP spid="91" grpId="1"/>
      <p:bldP spid="117" grpId="0"/>
      <p:bldP spid="117" grpId="1"/>
      <p:bldP spid="143" grpId="0"/>
      <p:bldP spid="143" grpId="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A_图片 9"/>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5836329" y="2027790"/>
            <a:ext cx="1115570" cy="484633"/>
          </a:xfrm>
          <a:prstGeom prst="rect">
            <a:avLst/>
          </a:prstGeom>
        </p:spPr>
      </p:pic>
      <p:pic>
        <p:nvPicPr>
          <p:cNvPr id="147" name="PA_图片 1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628944" y="587651"/>
            <a:ext cx="1635536" cy="1213568"/>
          </a:xfrm>
          <a:prstGeom prst="rect">
            <a:avLst/>
          </a:prstGeom>
        </p:spPr>
      </p:pic>
      <p:pic>
        <p:nvPicPr>
          <p:cNvPr id="148" name="PA_图片 12"/>
          <p:cNvPicPr>
            <a:picLocks noChangeAspect="1"/>
          </p:cNvPicPr>
          <p:nvPr>
            <p:custDataLst>
              <p:tags r:id="rId5"/>
            </p:custDataLst>
          </p:nvPr>
        </p:nvPicPr>
        <p:blipFill>
          <a:blip r:embed="rId2">
            <a:extLst>
              <a:ext uri="{28A0092B-C50C-407E-A947-70E740481C1C}">
                <a14:useLocalDpi xmlns:a14="http://schemas.microsoft.com/office/drawing/2010/main" val="0"/>
              </a:ext>
            </a:extLst>
          </a:blip>
          <a:stretch>
            <a:fillRect/>
          </a:stretch>
        </p:blipFill>
        <p:spPr>
          <a:xfrm>
            <a:off x="9766159" y="1691588"/>
            <a:ext cx="1943996" cy="844523"/>
          </a:xfrm>
          <a:prstGeom prst="rect">
            <a:avLst/>
          </a:prstGeom>
        </p:spPr>
      </p:pic>
      <p:sp>
        <p:nvSpPr>
          <p:cNvPr id="3" name="TextBox 91"/>
          <p:cNvSpPr>
            <a:spLocks noChangeArrowheads="1"/>
          </p:cNvSpPr>
          <p:nvPr/>
        </p:nvSpPr>
        <p:spPr bwMode="auto">
          <a:xfrm>
            <a:off x="728717" y="341677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育人为</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本</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服务为先</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rcRect t="18309" r="63387" b="43217"/>
          <a:stretch>
            <a:fillRect/>
          </a:stretch>
        </p:blipFill>
        <p:spPr>
          <a:xfrm>
            <a:off x="-96520" y="-46990"/>
            <a:ext cx="5346700" cy="1848485"/>
          </a:xfrm>
          <a:prstGeom prst="rect">
            <a:avLst/>
          </a:prstGeom>
        </p:spPr>
      </p:pic>
      <p:grpSp>
        <p:nvGrpSpPr>
          <p:cNvPr id="9" name="组合 8"/>
          <p:cNvGrpSpPr/>
          <p:nvPr/>
        </p:nvGrpSpPr>
        <p:grpSpPr>
          <a:xfrm rot="920444">
            <a:off x="979639" y="148949"/>
            <a:ext cx="539850" cy="529924"/>
            <a:chOff x="10646778" y="4753862"/>
            <a:chExt cx="751521" cy="737702"/>
          </a:xfrm>
        </p:grpSpPr>
        <p:sp>
          <p:nvSpPr>
            <p:cNvPr id="10"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0646778" y="4762829"/>
              <a:ext cx="749726" cy="728735"/>
              <a:chOff x="11012539" y="4493889"/>
              <a:chExt cx="749726" cy="728735"/>
            </a:xfrm>
          </p:grpSpPr>
          <p:sp>
            <p:nvSpPr>
              <p:cNvPr id="12"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5" name="Text Box 2"/>
          <p:cNvSpPr txBox="1">
            <a:spLocks noChangeArrowheads="1"/>
          </p:cNvSpPr>
          <p:nvPr/>
        </p:nvSpPr>
        <p:spPr bwMode="auto">
          <a:xfrm>
            <a:off x="961086" y="694444"/>
            <a:ext cx="3280410" cy="132207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4000">
                <a:latin typeface="楷体" panose="02010609060101010101" charset="-122"/>
                <a:ea typeface="楷体" panose="02010609060101010101" charset="-122"/>
                <a:cs typeface="楷体" panose="02010609060101010101" charset="-122"/>
                <a:sym typeface="+mn-ea"/>
              </a:rPr>
              <a:t>幼儿的发展：</a:t>
            </a:r>
            <a:endParaRPr lang="zh-CN" altLang="en-US" sz="4000">
              <a:latin typeface="楷体" panose="02010609060101010101" charset="-122"/>
              <a:ea typeface="楷体" panose="02010609060101010101" charset="-122"/>
              <a:cs typeface="楷体" panose="02010609060101010101" charset="-122"/>
            </a:endParaRPr>
          </a:p>
          <a:p>
            <a:pPr algn="ctr"/>
            <a:endParaRPr lang="zh-CN" altLang="en-US" sz="4000" b="1" smtClean="0"/>
          </a:p>
        </p:txBody>
      </p:sp>
      <p:sp>
        <p:nvSpPr>
          <p:cNvPr id="91" name="TextBox 91"/>
          <p:cNvSpPr>
            <a:spLocks noChangeArrowheads="1"/>
          </p:cNvSpPr>
          <p:nvPr/>
        </p:nvSpPr>
        <p:spPr bwMode="auto">
          <a:xfrm>
            <a:off x="5076132" y="3448188"/>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快乐生活</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健康成长</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17" name="TextBox 91"/>
          <p:cNvSpPr>
            <a:spLocks noChangeArrowheads="1"/>
          </p:cNvSpPr>
          <p:nvPr/>
        </p:nvSpPr>
        <p:spPr bwMode="auto">
          <a:xfrm>
            <a:off x="7257988" y="248566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挖掘</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潜能</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发现天赋</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43" name="TextBox 91"/>
          <p:cNvSpPr>
            <a:spLocks noChangeArrowheads="1"/>
          </p:cNvSpPr>
          <p:nvPr/>
        </p:nvSpPr>
        <p:spPr bwMode="auto">
          <a:xfrm>
            <a:off x="9423547" y="3464230"/>
            <a:ext cx="2188724" cy="954107"/>
          </a:xfrm>
          <a:prstGeom prst="rect">
            <a:avLst/>
          </a:prstGeom>
          <a:noFill/>
        </p:spPr>
        <p:txBody>
          <a:bodyPr wrap="square" rtlCol="0">
            <a:spAutoFit/>
          </a:bodyPr>
          <a:lstStyle/>
          <a:p>
            <a:pPr algn="ct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因材施教</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培育栋梁</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144" name="图片 143"/>
          <p:cNvPicPr>
            <a:picLocks noChangeAspect="1"/>
          </p:cNvPicPr>
          <p:nvPr/>
        </p:nvPicPr>
        <p:blipFill>
          <a:blip r:embed="rId7">
            <a:extLst>
              <a:ext uri="{28A0092B-C50C-407E-A947-70E740481C1C}">
                <a14:useLocalDpi xmlns:a14="http://schemas.microsoft.com/office/drawing/2010/main" val="0"/>
              </a:ext>
            </a:extLst>
          </a:blip>
          <a:srcRect t="9293"/>
          <a:stretch>
            <a:fillRect/>
          </a:stretch>
        </p:blipFill>
        <p:spPr>
          <a:xfrm>
            <a:off x="-482125" y="4630507"/>
            <a:ext cx="4062961" cy="2668546"/>
          </a:xfrm>
          <a:prstGeom prst="rect">
            <a:avLst/>
          </a:prstGeom>
        </p:spPr>
      </p:pic>
      <p:pic>
        <p:nvPicPr>
          <p:cNvPr id="145" name="图片 1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284377" y="4844731"/>
            <a:ext cx="1327873" cy="2080791"/>
          </a:xfrm>
          <a:prstGeom prst="rect">
            <a:avLst/>
          </a:prstGeom>
        </p:spPr>
      </p:pic>
      <p:sp>
        <p:nvSpPr>
          <p:cNvPr id="150" name="文本框 149"/>
          <p:cNvSpPr txBox="1"/>
          <p:nvPr/>
        </p:nvSpPr>
        <p:spPr>
          <a:xfrm>
            <a:off x="883285" y="2206625"/>
            <a:ext cx="9105900" cy="3046095"/>
          </a:xfrm>
          <a:prstGeom prst="rect">
            <a:avLst/>
          </a:prstGeom>
          <a:noFill/>
        </p:spPr>
        <p:txBody>
          <a:bodyPr wrap="square" rtlCol="0">
            <a:spAutoFit/>
          </a:bodyPr>
          <a:p>
            <a:r>
              <a:rPr lang="zh-CN" altLang="en-US" sz="3200">
                <a:latin typeface="楷体" panose="02010609060101010101" charset="-122"/>
                <a:ea typeface="楷体" panose="02010609060101010101" charset="-122"/>
                <a:cs typeface="楷体" panose="02010609060101010101" charset="-122"/>
              </a:rPr>
              <a:t>①、部分幼儿能够说出想要装饰墙面的事物，从而引起所有幼儿能够参与进来，进行投票，并拓展延伸，变成场景。</a:t>
            </a:r>
            <a:endParaRPr lang="zh-CN" altLang="en-US" sz="3200">
              <a:latin typeface="楷体" panose="02010609060101010101" charset="-122"/>
              <a:ea typeface="楷体" panose="02010609060101010101" charset="-122"/>
              <a:cs typeface="楷体" panose="02010609060101010101" charset="-122"/>
            </a:endParaRPr>
          </a:p>
          <a:p>
            <a:r>
              <a:rPr lang="zh-CN" altLang="en-US" sz="3200">
                <a:latin typeface="楷体" panose="02010609060101010101" charset="-122"/>
                <a:ea typeface="楷体" panose="02010609060101010101" charset="-122"/>
                <a:cs typeface="楷体" panose="02010609060101010101" charset="-122"/>
              </a:rPr>
              <a:t>②、幼儿能够通过自身的已有经验拓展出各种动物进行装饰。</a:t>
            </a:r>
            <a:endParaRPr lang="zh-CN" altLang="en-US" sz="3200">
              <a:latin typeface="楷体" panose="02010609060101010101" charset="-122"/>
              <a:ea typeface="楷体" panose="02010609060101010101" charset="-122"/>
              <a:cs typeface="楷体" panose="02010609060101010101" charset="-122"/>
            </a:endParaRPr>
          </a:p>
          <a:p>
            <a:endParaRPr lang="zh-CN" altLang="en-US" sz="3200">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900"/>
                                        <p:tgtEl>
                                          <p:spTgt spid="8"/>
                                        </p:tgtEl>
                                      </p:cBhvr>
                                    </p:animEffect>
                                    <p:anim calcmode="lin" valueType="num">
                                      <p:cBhvr>
                                        <p:cTn id="8" dur="900" fill="hold"/>
                                        <p:tgtEl>
                                          <p:spTgt spid="8"/>
                                        </p:tgtEl>
                                        <p:attrNameLst>
                                          <p:attrName>ppt_x</p:attrName>
                                        </p:attrNameLst>
                                      </p:cBhvr>
                                      <p:tavLst>
                                        <p:tav tm="0">
                                          <p:val>
                                            <p:strVal val="#ppt_x"/>
                                          </p:val>
                                        </p:tav>
                                        <p:tav tm="100000">
                                          <p:val>
                                            <p:strVal val="#ppt_x"/>
                                          </p:val>
                                        </p:tav>
                                      </p:tavLst>
                                    </p:anim>
                                    <p:anim calcmode="lin" valueType="num">
                                      <p:cBhvr>
                                        <p:cTn id="9" dur="9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8" presetClass="emph" presetSubtype="0" repeatCount="2000" fill="hold" nodeType="withEffect">
                                  <p:stCondLst>
                                    <p:cond delay="0"/>
                                  </p:stCondLst>
                                  <p:childTnLst>
                                    <p:animRot by="21600000">
                                      <p:cBhvr>
                                        <p:cTn id="20" dur="4000" fill="hold"/>
                                        <p:tgtEl>
                                          <p:spTgt spid="9"/>
                                        </p:tgtEl>
                                        <p:attrNameLst>
                                          <p:attrName>r</p:attrName>
                                        </p:attrNameLst>
                                      </p:cBhvr>
                                    </p:animRot>
                                  </p:childTnLst>
                                </p:cTn>
                              </p:par>
                              <p:par>
                                <p:cTn id="21" presetID="10" presetClass="entr" presetSubtype="0" fill="hold" grpId="0"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26" presetClass="emph" presetSubtype="0" fill="hold" grpId="1" nodeType="withEffect">
                                  <p:stCondLst>
                                    <p:cond delay="100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10" presetClass="entr" presetSubtype="0" fill="hold" grpId="0" nodeType="withEffect">
                                  <p:stCondLst>
                                    <p:cond delay="400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par>
                                <p:cTn id="30" presetID="26" presetClass="emph" presetSubtype="0" fill="hold" grpId="1" nodeType="withEffect">
                                  <p:stCondLst>
                                    <p:cond delay="4000"/>
                                  </p:stCondLst>
                                  <p:childTnLst>
                                    <p:animEffect transition="out" filter="fade">
                                      <p:cBhvr>
                                        <p:cTn id="31" dur="500" tmFilter="0, 0; .2, .5; .8, .5; 1, 0"/>
                                        <p:tgtEl>
                                          <p:spTgt spid="91"/>
                                        </p:tgtEl>
                                      </p:cBhvr>
                                    </p:animEffect>
                                    <p:animScale>
                                      <p:cBhvr>
                                        <p:cTn id="32" dur="250" autoRev="1" fill="hold"/>
                                        <p:tgtEl>
                                          <p:spTgt spid="91"/>
                                        </p:tgtEl>
                                      </p:cBhvr>
                                      <p:by x="105000" y="105000"/>
                                    </p:animScale>
                                  </p:childTnLst>
                                </p:cTn>
                              </p:par>
                              <p:par>
                                <p:cTn id="33" presetID="10" presetClass="entr" presetSubtype="0" fill="hold" grpId="0" nodeType="withEffect">
                                  <p:stCondLst>
                                    <p:cond delay="5500"/>
                                  </p:stCondLst>
                                  <p:childTnLst>
                                    <p:set>
                                      <p:cBhvr>
                                        <p:cTn id="34" dur="1" fill="hold">
                                          <p:stCondLst>
                                            <p:cond delay="0"/>
                                          </p:stCondLst>
                                        </p:cTn>
                                        <p:tgtEl>
                                          <p:spTgt spid="117"/>
                                        </p:tgtEl>
                                        <p:attrNameLst>
                                          <p:attrName>style.visibility</p:attrName>
                                        </p:attrNameLst>
                                      </p:cBhvr>
                                      <p:to>
                                        <p:strVal val="visible"/>
                                      </p:to>
                                    </p:set>
                                    <p:animEffect transition="in" filter="fade">
                                      <p:cBhvr>
                                        <p:cTn id="35" dur="500"/>
                                        <p:tgtEl>
                                          <p:spTgt spid="117"/>
                                        </p:tgtEl>
                                      </p:cBhvr>
                                    </p:animEffect>
                                  </p:childTnLst>
                                </p:cTn>
                              </p:par>
                              <p:par>
                                <p:cTn id="36" presetID="26" presetClass="emph" presetSubtype="0" fill="hold" grpId="1" nodeType="withEffect">
                                  <p:stCondLst>
                                    <p:cond delay="5500"/>
                                  </p:stCondLst>
                                  <p:childTnLst>
                                    <p:animEffect transition="out" filter="fade">
                                      <p:cBhvr>
                                        <p:cTn id="37" dur="500" tmFilter="0, 0; .2, .5; .8, .5; 1, 0"/>
                                        <p:tgtEl>
                                          <p:spTgt spid="117"/>
                                        </p:tgtEl>
                                      </p:cBhvr>
                                    </p:animEffect>
                                    <p:animScale>
                                      <p:cBhvr>
                                        <p:cTn id="38" dur="250" autoRev="1" fill="hold"/>
                                        <p:tgtEl>
                                          <p:spTgt spid="117"/>
                                        </p:tgtEl>
                                      </p:cBhvr>
                                      <p:by x="105000" y="105000"/>
                                    </p:animScale>
                                  </p:childTnLst>
                                </p:cTn>
                              </p:par>
                              <p:par>
                                <p:cTn id="39" presetID="10" presetClass="entr" presetSubtype="0" fill="hold" grpId="0" nodeType="withEffect">
                                  <p:stCondLst>
                                    <p:cond delay="7100"/>
                                  </p:stCondLst>
                                  <p:childTnLst>
                                    <p:set>
                                      <p:cBhvr>
                                        <p:cTn id="40" dur="1" fill="hold">
                                          <p:stCondLst>
                                            <p:cond delay="0"/>
                                          </p:stCondLst>
                                        </p:cTn>
                                        <p:tgtEl>
                                          <p:spTgt spid="143"/>
                                        </p:tgtEl>
                                        <p:attrNameLst>
                                          <p:attrName>style.visibility</p:attrName>
                                        </p:attrNameLst>
                                      </p:cBhvr>
                                      <p:to>
                                        <p:strVal val="visible"/>
                                      </p:to>
                                    </p:set>
                                    <p:animEffect transition="in" filter="fade">
                                      <p:cBhvr>
                                        <p:cTn id="41" dur="500"/>
                                        <p:tgtEl>
                                          <p:spTgt spid="143"/>
                                        </p:tgtEl>
                                      </p:cBhvr>
                                    </p:animEffect>
                                  </p:childTnLst>
                                </p:cTn>
                              </p:par>
                              <p:par>
                                <p:cTn id="42" presetID="26" presetClass="emph" presetSubtype="0" fill="hold" grpId="1" nodeType="withEffect">
                                  <p:stCondLst>
                                    <p:cond delay="7100"/>
                                  </p:stCondLst>
                                  <p:childTnLst>
                                    <p:animEffect transition="out" filter="fade">
                                      <p:cBhvr>
                                        <p:cTn id="43" dur="500" tmFilter="0, 0; .2, .5; .8, .5; 1, 0"/>
                                        <p:tgtEl>
                                          <p:spTgt spid="143"/>
                                        </p:tgtEl>
                                      </p:cBhvr>
                                    </p:animEffect>
                                    <p:animScale>
                                      <p:cBhvr>
                                        <p:cTn id="44" dur="250" autoRev="1" fill="hold"/>
                                        <p:tgtEl>
                                          <p:spTgt spid="143"/>
                                        </p:tgtEl>
                                      </p:cBhvr>
                                      <p:by x="105000" y="105000"/>
                                    </p:animScale>
                                  </p:childTnLst>
                                </p:cTn>
                              </p:par>
                              <p:par>
                                <p:cTn id="45" presetID="42" presetClass="entr" presetSubtype="0"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Effect transition="in" filter="fade">
                                      <p:cBhvr>
                                        <p:cTn id="47" dur="750"/>
                                        <p:tgtEl>
                                          <p:spTgt spid="144"/>
                                        </p:tgtEl>
                                      </p:cBhvr>
                                    </p:animEffect>
                                    <p:anim calcmode="lin" valueType="num">
                                      <p:cBhvr>
                                        <p:cTn id="48" dur="750" fill="hold"/>
                                        <p:tgtEl>
                                          <p:spTgt spid="144"/>
                                        </p:tgtEl>
                                        <p:attrNameLst>
                                          <p:attrName>ppt_x</p:attrName>
                                        </p:attrNameLst>
                                      </p:cBhvr>
                                      <p:tavLst>
                                        <p:tav tm="0">
                                          <p:val>
                                            <p:strVal val="#ppt_x"/>
                                          </p:val>
                                        </p:tav>
                                        <p:tav tm="100000">
                                          <p:val>
                                            <p:strVal val="#ppt_x"/>
                                          </p:val>
                                        </p:tav>
                                      </p:tavLst>
                                    </p:anim>
                                    <p:anim calcmode="lin" valueType="num">
                                      <p:cBhvr>
                                        <p:cTn id="49" dur="750" fill="hold"/>
                                        <p:tgtEl>
                                          <p:spTgt spid="144"/>
                                        </p:tgtEl>
                                        <p:attrNameLst>
                                          <p:attrName>ppt_y</p:attrName>
                                        </p:attrNameLst>
                                      </p:cBhvr>
                                      <p:tavLst>
                                        <p:tav tm="0">
                                          <p:val>
                                            <p:strVal val="#ppt_y+.1"/>
                                          </p:val>
                                        </p:tav>
                                        <p:tav tm="100000">
                                          <p:val>
                                            <p:strVal val="#ppt_y"/>
                                          </p:val>
                                        </p:tav>
                                      </p:tavLst>
                                    </p:anim>
                                  </p:childTnLst>
                                </p:cTn>
                              </p:par>
                              <p:par>
                                <p:cTn id="50" presetID="2" presetClass="entr" presetSubtype="2" fill="hold" nodeType="withEffect">
                                  <p:stCondLst>
                                    <p:cond delay="800"/>
                                  </p:stCondLst>
                                  <p:childTnLst>
                                    <p:set>
                                      <p:cBhvr>
                                        <p:cTn id="51" dur="1" fill="hold">
                                          <p:stCondLst>
                                            <p:cond delay="0"/>
                                          </p:stCondLst>
                                        </p:cTn>
                                        <p:tgtEl>
                                          <p:spTgt spid="145"/>
                                        </p:tgtEl>
                                        <p:attrNameLst>
                                          <p:attrName>style.visibility</p:attrName>
                                        </p:attrNameLst>
                                      </p:cBhvr>
                                      <p:to>
                                        <p:strVal val="visible"/>
                                      </p:to>
                                    </p:set>
                                    <p:anim calcmode="lin" valueType="num">
                                      <p:cBhvr additive="base">
                                        <p:cTn id="52" dur="750" fill="hold"/>
                                        <p:tgtEl>
                                          <p:spTgt spid="145"/>
                                        </p:tgtEl>
                                        <p:attrNameLst>
                                          <p:attrName>ppt_x</p:attrName>
                                        </p:attrNameLst>
                                      </p:cBhvr>
                                      <p:tavLst>
                                        <p:tav tm="0">
                                          <p:val>
                                            <p:strVal val="1+#ppt_w/2"/>
                                          </p:val>
                                        </p:tav>
                                        <p:tav tm="100000">
                                          <p:val>
                                            <p:strVal val="#ppt_x"/>
                                          </p:val>
                                        </p:tav>
                                      </p:tavLst>
                                    </p:anim>
                                    <p:anim calcmode="lin" valueType="num">
                                      <p:cBhvr additive="base">
                                        <p:cTn id="53" dur="750" fill="hold"/>
                                        <p:tgtEl>
                                          <p:spTgt spid="145"/>
                                        </p:tgtEl>
                                        <p:attrNameLst>
                                          <p:attrName>ppt_y</p:attrName>
                                        </p:attrNameLst>
                                      </p:cBhvr>
                                      <p:tavLst>
                                        <p:tav tm="0">
                                          <p:val>
                                            <p:strVal val="#ppt_y"/>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146"/>
                                        </p:tgtEl>
                                        <p:attrNameLst>
                                          <p:attrName>style.visibility</p:attrName>
                                        </p:attrNameLst>
                                      </p:cBhvr>
                                      <p:to>
                                        <p:strVal val="visible"/>
                                      </p:to>
                                    </p:set>
                                    <p:animEffect transition="in" filter="fade">
                                      <p:cBhvr>
                                        <p:cTn id="56" dur="1000"/>
                                        <p:tgtEl>
                                          <p:spTgt spid="146"/>
                                        </p:tgtEl>
                                      </p:cBhvr>
                                    </p:animEffect>
                                  </p:childTnLst>
                                </p:cTn>
                              </p:par>
                              <p:par>
                                <p:cTn id="57" presetID="10" presetClass="entr" presetSubtype="0" fill="hold" nodeType="withEffect">
                                  <p:stCondLst>
                                    <p:cond delay="600"/>
                                  </p:stCondLst>
                                  <p:childTnLst>
                                    <p:set>
                                      <p:cBhvr>
                                        <p:cTn id="58" dur="1" fill="hold">
                                          <p:stCondLst>
                                            <p:cond delay="0"/>
                                          </p:stCondLst>
                                        </p:cTn>
                                        <p:tgtEl>
                                          <p:spTgt spid="148"/>
                                        </p:tgtEl>
                                        <p:attrNameLst>
                                          <p:attrName>style.visibility</p:attrName>
                                        </p:attrNameLst>
                                      </p:cBhvr>
                                      <p:to>
                                        <p:strVal val="visible"/>
                                      </p:to>
                                    </p:set>
                                    <p:animEffect transition="in" filter="fade">
                                      <p:cBhvr>
                                        <p:cTn id="59" dur="1000"/>
                                        <p:tgtEl>
                                          <p:spTgt spid="148"/>
                                        </p:tgtEl>
                                      </p:cBhvr>
                                    </p:animEffect>
                                  </p:childTnLst>
                                </p:cTn>
                              </p:par>
                              <p:par>
                                <p:cTn id="60" presetID="10" presetClass="entr" presetSubtype="0" fill="hold" nodeType="withEffect">
                                  <p:stCondLst>
                                    <p:cond delay="0"/>
                                  </p:stCondLst>
                                  <p:childTnLst>
                                    <p:set>
                                      <p:cBhvr>
                                        <p:cTn id="61" dur="1" fill="hold">
                                          <p:stCondLst>
                                            <p:cond delay="0"/>
                                          </p:stCondLst>
                                        </p:cTn>
                                        <p:tgtEl>
                                          <p:spTgt spid="147"/>
                                        </p:tgtEl>
                                        <p:attrNameLst>
                                          <p:attrName>style.visibility</p:attrName>
                                        </p:attrNameLst>
                                      </p:cBhvr>
                                      <p:to>
                                        <p:strVal val="visible"/>
                                      </p:to>
                                    </p:set>
                                    <p:animEffect transition="in" filter="fade">
                                      <p:cBhvr>
                                        <p:cTn id="62" dur="1000"/>
                                        <p:tgtEl>
                                          <p:spTgt spid="147"/>
                                        </p:tgtEl>
                                      </p:cBhvr>
                                    </p:animEffect>
                                  </p:childTnLst>
                                </p:cTn>
                              </p:par>
                              <p:par>
                                <p:cTn id="63" presetID="35" presetClass="path" presetSubtype="0" repeatCount="2000" accel="50000" decel="50000" autoRev="1" fill="hold" nodeType="withEffect">
                                  <p:stCondLst>
                                    <p:cond delay="1300"/>
                                  </p:stCondLst>
                                  <p:childTnLst>
                                    <p:animMotion origin="layout" path="M 1.04167E-06 1.48148E-06 L -0.03737 1.48148E-06" pathEditMode="relative" rAng="0" ptsTypes="AA">
                                      <p:cBhvr>
                                        <p:cTn id="64" dur="2000" fill="hold"/>
                                        <p:tgtEl>
                                          <p:spTgt spid="146"/>
                                        </p:tgtEl>
                                        <p:attrNameLst>
                                          <p:attrName>ppt_x</p:attrName>
                                          <p:attrName>ppt_y</p:attrName>
                                        </p:attrNameLst>
                                      </p:cBhvr>
                                      <p:rCtr x="-1875" y="0"/>
                                    </p:animMotion>
                                  </p:childTnLst>
                                </p:cTn>
                              </p:par>
                              <p:par>
                                <p:cTn id="65" presetID="35" presetClass="path" presetSubtype="0" repeatCount="2000" accel="50000" decel="50000" autoRev="1" fill="hold" nodeType="withEffect">
                                  <p:stCondLst>
                                    <p:cond delay="1200"/>
                                  </p:stCondLst>
                                  <p:childTnLst>
                                    <p:animMotion origin="layout" path="M 8.33333E-07 -3.33333E-06 L -0.03802 -3.33333E-06" pathEditMode="relative" rAng="0" ptsTypes="AA">
                                      <p:cBhvr>
                                        <p:cTn id="66" dur="2000" fill="hold"/>
                                        <p:tgtEl>
                                          <p:spTgt spid="148"/>
                                        </p:tgtEl>
                                        <p:attrNameLst>
                                          <p:attrName>ppt_x</p:attrName>
                                          <p:attrName>ppt_y</p:attrName>
                                        </p:attrNameLst>
                                      </p:cBhvr>
                                      <p:rCtr x="-1901" y="0"/>
                                    </p:animMotion>
                                  </p:childTnLst>
                                </p:cTn>
                              </p:par>
                              <p:par>
                                <p:cTn id="67" presetID="35" presetClass="path" presetSubtype="0" repeatCount="2000" accel="50000" decel="50000" autoRev="1" fill="hold" nodeType="withEffect">
                                  <p:stCondLst>
                                    <p:cond delay="1700"/>
                                  </p:stCondLst>
                                  <p:childTnLst>
                                    <p:animMotion origin="layout" path="M 2.08333E-07 -4.07407E-06 L -0.04557 -4.07407E-06" pathEditMode="relative" rAng="0" ptsTypes="AA">
                                      <p:cBhvr>
                                        <p:cTn id="68" dur="2000" fill="hold"/>
                                        <p:tgtEl>
                                          <p:spTgt spid="147"/>
                                        </p:tgtEl>
                                        <p:attrNameLst>
                                          <p:attrName>ppt_x</p:attrName>
                                          <p:attrName>ppt_y</p:attrName>
                                        </p:attrNameLst>
                                      </p:cBhvr>
                                      <p:rCtr x="-227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5" grpId="0"/>
      <p:bldP spid="91" grpId="0"/>
      <p:bldP spid="91" grpId="1"/>
      <p:bldP spid="117" grpId="0"/>
      <p:bldP spid="117" grpId="1"/>
      <p:bldP spid="143" grpId="0"/>
      <p:bldP spid="14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A_图片 9"/>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5836329" y="2027790"/>
            <a:ext cx="1115570" cy="484633"/>
          </a:xfrm>
          <a:prstGeom prst="rect">
            <a:avLst/>
          </a:prstGeom>
        </p:spPr>
      </p:pic>
      <p:pic>
        <p:nvPicPr>
          <p:cNvPr id="147" name="PA_图片 1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628944" y="587651"/>
            <a:ext cx="1635536" cy="1213568"/>
          </a:xfrm>
          <a:prstGeom prst="rect">
            <a:avLst/>
          </a:prstGeom>
        </p:spPr>
      </p:pic>
      <p:pic>
        <p:nvPicPr>
          <p:cNvPr id="148" name="PA_图片 12"/>
          <p:cNvPicPr>
            <a:picLocks noChangeAspect="1"/>
          </p:cNvPicPr>
          <p:nvPr>
            <p:custDataLst>
              <p:tags r:id="rId5"/>
            </p:custDataLst>
          </p:nvPr>
        </p:nvPicPr>
        <p:blipFill>
          <a:blip r:embed="rId2">
            <a:extLst>
              <a:ext uri="{28A0092B-C50C-407E-A947-70E740481C1C}">
                <a14:useLocalDpi xmlns:a14="http://schemas.microsoft.com/office/drawing/2010/main" val="0"/>
              </a:ext>
            </a:extLst>
          </a:blip>
          <a:stretch>
            <a:fillRect/>
          </a:stretch>
        </p:blipFill>
        <p:spPr>
          <a:xfrm>
            <a:off x="9766159" y="1691588"/>
            <a:ext cx="1943996" cy="844523"/>
          </a:xfrm>
          <a:prstGeom prst="rect">
            <a:avLst/>
          </a:prstGeom>
        </p:spPr>
      </p:pic>
      <p:sp>
        <p:nvSpPr>
          <p:cNvPr id="3" name="TextBox 91"/>
          <p:cNvSpPr>
            <a:spLocks noChangeArrowheads="1"/>
          </p:cNvSpPr>
          <p:nvPr/>
        </p:nvSpPr>
        <p:spPr bwMode="auto">
          <a:xfrm>
            <a:off x="728717" y="341677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育人为</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本</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服务为先</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rcRect t="18309" r="63387" b="43217"/>
          <a:stretch>
            <a:fillRect/>
          </a:stretch>
        </p:blipFill>
        <p:spPr>
          <a:xfrm>
            <a:off x="-96520" y="-46990"/>
            <a:ext cx="5346700" cy="1848485"/>
          </a:xfrm>
          <a:prstGeom prst="rect">
            <a:avLst/>
          </a:prstGeom>
        </p:spPr>
      </p:pic>
      <p:grpSp>
        <p:nvGrpSpPr>
          <p:cNvPr id="9" name="组合 8"/>
          <p:cNvGrpSpPr/>
          <p:nvPr/>
        </p:nvGrpSpPr>
        <p:grpSpPr>
          <a:xfrm rot="920444">
            <a:off x="979639" y="148949"/>
            <a:ext cx="539850" cy="529924"/>
            <a:chOff x="10646778" y="4753862"/>
            <a:chExt cx="751521" cy="737702"/>
          </a:xfrm>
        </p:grpSpPr>
        <p:sp>
          <p:nvSpPr>
            <p:cNvPr id="10"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0646778" y="4762829"/>
              <a:ext cx="749726" cy="728735"/>
              <a:chOff x="11012539" y="4493889"/>
              <a:chExt cx="749726" cy="728735"/>
            </a:xfrm>
          </p:grpSpPr>
          <p:sp>
            <p:nvSpPr>
              <p:cNvPr id="12"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5" name="Text Box 2"/>
          <p:cNvSpPr txBox="1">
            <a:spLocks noChangeArrowheads="1"/>
          </p:cNvSpPr>
          <p:nvPr/>
        </p:nvSpPr>
        <p:spPr bwMode="auto">
          <a:xfrm>
            <a:off x="961086" y="694444"/>
            <a:ext cx="3280410" cy="132207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4000">
                <a:latin typeface="楷体" panose="02010609060101010101" charset="-122"/>
                <a:ea typeface="楷体" panose="02010609060101010101" charset="-122"/>
                <a:cs typeface="楷体" panose="02010609060101010101" charset="-122"/>
                <a:sym typeface="+mn-ea"/>
              </a:rPr>
              <a:t>活动的</a:t>
            </a:r>
            <a:r>
              <a:rPr lang="zh-CN" altLang="en-US" sz="4000">
                <a:latin typeface="楷体" panose="02010609060101010101" charset="-122"/>
                <a:ea typeface="楷体" panose="02010609060101010101" charset="-122"/>
                <a:cs typeface="楷体" panose="02010609060101010101" charset="-122"/>
                <a:sym typeface="+mn-ea"/>
              </a:rPr>
              <a:t>价值：</a:t>
            </a:r>
            <a:endParaRPr lang="zh-CN" altLang="en-US" sz="4000">
              <a:latin typeface="楷体" panose="02010609060101010101" charset="-122"/>
              <a:ea typeface="楷体" panose="02010609060101010101" charset="-122"/>
              <a:cs typeface="楷体" panose="02010609060101010101" charset="-122"/>
            </a:endParaRPr>
          </a:p>
          <a:p>
            <a:pPr algn="ctr"/>
            <a:endParaRPr lang="zh-CN" altLang="en-US" sz="4000" b="1" smtClean="0"/>
          </a:p>
        </p:txBody>
      </p:sp>
      <p:sp>
        <p:nvSpPr>
          <p:cNvPr id="91" name="TextBox 91"/>
          <p:cNvSpPr>
            <a:spLocks noChangeArrowheads="1"/>
          </p:cNvSpPr>
          <p:nvPr/>
        </p:nvSpPr>
        <p:spPr bwMode="auto">
          <a:xfrm>
            <a:off x="5076132" y="3448188"/>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快乐生活</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健康成长</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17" name="TextBox 91"/>
          <p:cNvSpPr>
            <a:spLocks noChangeArrowheads="1"/>
          </p:cNvSpPr>
          <p:nvPr/>
        </p:nvSpPr>
        <p:spPr bwMode="auto">
          <a:xfrm>
            <a:off x="7257988" y="248566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挖掘</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潜能</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发现天赋</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43" name="TextBox 91"/>
          <p:cNvSpPr>
            <a:spLocks noChangeArrowheads="1"/>
          </p:cNvSpPr>
          <p:nvPr/>
        </p:nvSpPr>
        <p:spPr bwMode="auto">
          <a:xfrm>
            <a:off x="9423547" y="3464230"/>
            <a:ext cx="2188724" cy="954107"/>
          </a:xfrm>
          <a:prstGeom prst="rect">
            <a:avLst/>
          </a:prstGeom>
          <a:noFill/>
        </p:spPr>
        <p:txBody>
          <a:bodyPr wrap="square" rtlCol="0">
            <a:spAutoFit/>
          </a:bodyPr>
          <a:lstStyle/>
          <a:p>
            <a:pPr algn="ct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因材施教</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培育栋梁</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144" name="图片 143"/>
          <p:cNvPicPr>
            <a:picLocks noChangeAspect="1"/>
          </p:cNvPicPr>
          <p:nvPr/>
        </p:nvPicPr>
        <p:blipFill>
          <a:blip r:embed="rId7">
            <a:extLst>
              <a:ext uri="{28A0092B-C50C-407E-A947-70E740481C1C}">
                <a14:useLocalDpi xmlns:a14="http://schemas.microsoft.com/office/drawing/2010/main" val="0"/>
              </a:ext>
            </a:extLst>
          </a:blip>
          <a:srcRect t="9293"/>
          <a:stretch>
            <a:fillRect/>
          </a:stretch>
        </p:blipFill>
        <p:spPr>
          <a:xfrm>
            <a:off x="-482125" y="4630507"/>
            <a:ext cx="4062961" cy="2668546"/>
          </a:xfrm>
          <a:prstGeom prst="rect">
            <a:avLst/>
          </a:prstGeom>
        </p:spPr>
      </p:pic>
      <p:pic>
        <p:nvPicPr>
          <p:cNvPr id="145" name="图片 1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284377" y="4844731"/>
            <a:ext cx="1327873" cy="2080791"/>
          </a:xfrm>
          <a:prstGeom prst="rect">
            <a:avLst/>
          </a:prstGeom>
        </p:spPr>
      </p:pic>
      <p:sp>
        <p:nvSpPr>
          <p:cNvPr id="150" name="文本框 149"/>
          <p:cNvSpPr txBox="1"/>
          <p:nvPr/>
        </p:nvSpPr>
        <p:spPr>
          <a:xfrm>
            <a:off x="1677035" y="2016760"/>
            <a:ext cx="8587740" cy="2922905"/>
          </a:xfrm>
          <a:prstGeom prst="rect">
            <a:avLst/>
          </a:prstGeom>
          <a:noFill/>
        </p:spPr>
        <p:txBody>
          <a:bodyPr wrap="square" rtlCol="0">
            <a:spAutoFit/>
          </a:bodyPr>
          <a:p>
            <a:endParaRPr lang="zh-CN" altLang="en-US" sz="2400">
              <a:latin typeface="楷体" panose="02010609060101010101" charset="-122"/>
              <a:ea typeface="楷体" panose="02010609060101010101" charset="-122"/>
              <a:cs typeface="楷体" panose="02010609060101010101" charset="-122"/>
            </a:endParaRPr>
          </a:p>
          <a:p>
            <a:r>
              <a:rPr lang="en-US" altLang="zh-CN" sz="2400">
                <a:latin typeface="楷体" panose="02010609060101010101" charset="-122"/>
                <a:ea typeface="楷体" panose="02010609060101010101" charset="-122"/>
                <a:cs typeface="楷体" panose="02010609060101010101" charset="-122"/>
                <a:sym typeface="+mn-ea"/>
              </a:rPr>
              <a:t>  </a:t>
            </a:r>
            <a:r>
              <a:rPr lang="en-US" altLang="zh-CN" sz="3200">
                <a:latin typeface="楷体" panose="02010609060101010101" charset="-122"/>
                <a:ea typeface="楷体" panose="02010609060101010101" charset="-122"/>
                <a:cs typeface="楷体" panose="02010609060101010101" charset="-122"/>
                <a:sym typeface="+mn-ea"/>
              </a:rPr>
              <a:t>  </a:t>
            </a:r>
            <a:r>
              <a:rPr sz="3200">
                <a:latin typeface="楷体" panose="02010609060101010101" charset="-122"/>
                <a:ea typeface="楷体" panose="02010609060101010101" charset="-122"/>
                <a:cs typeface="楷体" panose="02010609060101010101" charset="-122"/>
                <a:sym typeface="+mn-ea"/>
              </a:rPr>
              <a:t>初次入园的幼儿面对环境的改变，对于幼儿来说是个挑战，《纲要》中艺术邻域指出孩子能初步感受事物、生活和艺术中的美，本次活动让幼儿与老师一起商讨，共同创设厕所环境，初步尝试做计划。</a:t>
            </a:r>
            <a:endParaRPr sz="3200">
              <a:latin typeface="楷体" panose="02010609060101010101" charset="-122"/>
              <a:ea typeface="楷体" panose="02010609060101010101" charset="-122"/>
              <a:cs typeface="楷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900"/>
                                        <p:tgtEl>
                                          <p:spTgt spid="8"/>
                                        </p:tgtEl>
                                      </p:cBhvr>
                                    </p:animEffect>
                                    <p:anim calcmode="lin" valueType="num">
                                      <p:cBhvr>
                                        <p:cTn id="8" dur="900" fill="hold"/>
                                        <p:tgtEl>
                                          <p:spTgt spid="8"/>
                                        </p:tgtEl>
                                        <p:attrNameLst>
                                          <p:attrName>ppt_x</p:attrName>
                                        </p:attrNameLst>
                                      </p:cBhvr>
                                      <p:tavLst>
                                        <p:tav tm="0">
                                          <p:val>
                                            <p:strVal val="#ppt_x"/>
                                          </p:val>
                                        </p:tav>
                                        <p:tav tm="100000">
                                          <p:val>
                                            <p:strVal val="#ppt_x"/>
                                          </p:val>
                                        </p:tav>
                                      </p:tavLst>
                                    </p:anim>
                                    <p:anim calcmode="lin" valueType="num">
                                      <p:cBhvr>
                                        <p:cTn id="9" dur="9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8" presetClass="emph" presetSubtype="0" repeatCount="2000" fill="hold" nodeType="withEffect">
                                  <p:stCondLst>
                                    <p:cond delay="0"/>
                                  </p:stCondLst>
                                  <p:childTnLst>
                                    <p:animRot by="21600000">
                                      <p:cBhvr>
                                        <p:cTn id="20" dur="4000" fill="hold"/>
                                        <p:tgtEl>
                                          <p:spTgt spid="9"/>
                                        </p:tgtEl>
                                        <p:attrNameLst>
                                          <p:attrName>r</p:attrName>
                                        </p:attrNameLst>
                                      </p:cBhvr>
                                    </p:animRot>
                                  </p:childTnLst>
                                </p:cTn>
                              </p:par>
                              <p:par>
                                <p:cTn id="21" presetID="10" presetClass="entr" presetSubtype="0" fill="hold" grpId="0"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26" presetClass="emph" presetSubtype="0" fill="hold" grpId="1" nodeType="withEffect">
                                  <p:stCondLst>
                                    <p:cond delay="100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10" presetClass="entr" presetSubtype="0" fill="hold" grpId="0" nodeType="withEffect">
                                  <p:stCondLst>
                                    <p:cond delay="400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par>
                                <p:cTn id="30" presetID="26" presetClass="emph" presetSubtype="0" fill="hold" grpId="1" nodeType="withEffect">
                                  <p:stCondLst>
                                    <p:cond delay="4000"/>
                                  </p:stCondLst>
                                  <p:childTnLst>
                                    <p:animEffect transition="out" filter="fade">
                                      <p:cBhvr>
                                        <p:cTn id="31" dur="500" tmFilter="0, 0; .2, .5; .8, .5; 1, 0"/>
                                        <p:tgtEl>
                                          <p:spTgt spid="91"/>
                                        </p:tgtEl>
                                      </p:cBhvr>
                                    </p:animEffect>
                                    <p:animScale>
                                      <p:cBhvr>
                                        <p:cTn id="32" dur="250" autoRev="1" fill="hold"/>
                                        <p:tgtEl>
                                          <p:spTgt spid="91"/>
                                        </p:tgtEl>
                                      </p:cBhvr>
                                      <p:by x="105000" y="105000"/>
                                    </p:animScale>
                                  </p:childTnLst>
                                </p:cTn>
                              </p:par>
                              <p:par>
                                <p:cTn id="33" presetID="10" presetClass="entr" presetSubtype="0" fill="hold" grpId="0" nodeType="withEffect">
                                  <p:stCondLst>
                                    <p:cond delay="5500"/>
                                  </p:stCondLst>
                                  <p:childTnLst>
                                    <p:set>
                                      <p:cBhvr>
                                        <p:cTn id="34" dur="1" fill="hold">
                                          <p:stCondLst>
                                            <p:cond delay="0"/>
                                          </p:stCondLst>
                                        </p:cTn>
                                        <p:tgtEl>
                                          <p:spTgt spid="117"/>
                                        </p:tgtEl>
                                        <p:attrNameLst>
                                          <p:attrName>style.visibility</p:attrName>
                                        </p:attrNameLst>
                                      </p:cBhvr>
                                      <p:to>
                                        <p:strVal val="visible"/>
                                      </p:to>
                                    </p:set>
                                    <p:animEffect transition="in" filter="fade">
                                      <p:cBhvr>
                                        <p:cTn id="35" dur="500"/>
                                        <p:tgtEl>
                                          <p:spTgt spid="117"/>
                                        </p:tgtEl>
                                      </p:cBhvr>
                                    </p:animEffect>
                                  </p:childTnLst>
                                </p:cTn>
                              </p:par>
                              <p:par>
                                <p:cTn id="36" presetID="26" presetClass="emph" presetSubtype="0" fill="hold" grpId="1" nodeType="withEffect">
                                  <p:stCondLst>
                                    <p:cond delay="5500"/>
                                  </p:stCondLst>
                                  <p:childTnLst>
                                    <p:animEffect transition="out" filter="fade">
                                      <p:cBhvr>
                                        <p:cTn id="37" dur="500" tmFilter="0, 0; .2, .5; .8, .5; 1, 0"/>
                                        <p:tgtEl>
                                          <p:spTgt spid="117"/>
                                        </p:tgtEl>
                                      </p:cBhvr>
                                    </p:animEffect>
                                    <p:animScale>
                                      <p:cBhvr>
                                        <p:cTn id="38" dur="250" autoRev="1" fill="hold"/>
                                        <p:tgtEl>
                                          <p:spTgt spid="117"/>
                                        </p:tgtEl>
                                      </p:cBhvr>
                                      <p:by x="105000" y="105000"/>
                                    </p:animScale>
                                  </p:childTnLst>
                                </p:cTn>
                              </p:par>
                              <p:par>
                                <p:cTn id="39" presetID="10" presetClass="entr" presetSubtype="0" fill="hold" grpId="0" nodeType="withEffect">
                                  <p:stCondLst>
                                    <p:cond delay="7100"/>
                                  </p:stCondLst>
                                  <p:childTnLst>
                                    <p:set>
                                      <p:cBhvr>
                                        <p:cTn id="40" dur="1" fill="hold">
                                          <p:stCondLst>
                                            <p:cond delay="0"/>
                                          </p:stCondLst>
                                        </p:cTn>
                                        <p:tgtEl>
                                          <p:spTgt spid="143"/>
                                        </p:tgtEl>
                                        <p:attrNameLst>
                                          <p:attrName>style.visibility</p:attrName>
                                        </p:attrNameLst>
                                      </p:cBhvr>
                                      <p:to>
                                        <p:strVal val="visible"/>
                                      </p:to>
                                    </p:set>
                                    <p:animEffect transition="in" filter="fade">
                                      <p:cBhvr>
                                        <p:cTn id="41" dur="500"/>
                                        <p:tgtEl>
                                          <p:spTgt spid="143"/>
                                        </p:tgtEl>
                                      </p:cBhvr>
                                    </p:animEffect>
                                  </p:childTnLst>
                                </p:cTn>
                              </p:par>
                              <p:par>
                                <p:cTn id="42" presetID="26" presetClass="emph" presetSubtype="0" fill="hold" grpId="1" nodeType="withEffect">
                                  <p:stCondLst>
                                    <p:cond delay="7100"/>
                                  </p:stCondLst>
                                  <p:childTnLst>
                                    <p:animEffect transition="out" filter="fade">
                                      <p:cBhvr>
                                        <p:cTn id="43" dur="500" tmFilter="0, 0; .2, .5; .8, .5; 1, 0"/>
                                        <p:tgtEl>
                                          <p:spTgt spid="143"/>
                                        </p:tgtEl>
                                      </p:cBhvr>
                                    </p:animEffect>
                                    <p:animScale>
                                      <p:cBhvr>
                                        <p:cTn id="44" dur="250" autoRev="1" fill="hold"/>
                                        <p:tgtEl>
                                          <p:spTgt spid="143"/>
                                        </p:tgtEl>
                                      </p:cBhvr>
                                      <p:by x="105000" y="105000"/>
                                    </p:animScale>
                                  </p:childTnLst>
                                </p:cTn>
                              </p:par>
                              <p:par>
                                <p:cTn id="45" presetID="42" presetClass="entr" presetSubtype="0"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Effect transition="in" filter="fade">
                                      <p:cBhvr>
                                        <p:cTn id="47" dur="750"/>
                                        <p:tgtEl>
                                          <p:spTgt spid="144"/>
                                        </p:tgtEl>
                                      </p:cBhvr>
                                    </p:animEffect>
                                    <p:anim calcmode="lin" valueType="num">
                                      <p:cBhvr>
                                        <p:cTn id="48" dur="750" fill="hold"/>
                                        <p:tgtEl>
                                          <p:spTgt spid="144"/>
                                        </p:tgtEl>
                                        <p:attrNameLst>
                                          <p:attrName>ppt_x</p:attrName>
                                        </p:attrNameLst>
                                      </p:cBhvr>
                                      <p:tavLst>
                                        <p:tav tm="0">
                                          <p:val>
                                            <p:strVal val="#ppt_x"/>
                                          </p:val>
                                        </p:tav>
                                        <p:tav tm="100000">
                                          <p:val>
                                            <p:strVal val="#ppt_x"/>
                                          </p:val>
                                        </p:tav>
                                      </p:tavLst>
                                    </p:anim>
                                    <p:anim calcmode="lin" valueType="num">
                                      <p:cBhvr>
                                        <p:cTn id="49" dur="750" fill="hold"/>
                                        <p:tgtEl>
                                          <p:spTgt spid="144"/>
                                        </p:tgtEl>
                                        <p:attrNameLst>
                                          <p:attrName>ppt_y</p:attrName>
                                        </p:attrNameLst>
                                      </p:cBhvr>
                                      <p:tavLst>
                                        <p:tav tm="0">
                                          <p:val>
                                            <p:strVal val="#ppt_y+.1"/>
                                          </p:val>
                                        </p:tav>
                                        <p:tav tm="100000">
                                          <p:val>
                                            <p:strVal val="#ppt_y"/>
                                          </p:val>
                                        </p:tav>
                                      </p:tavLst>
                                    </p:anim>
                                  </p:childTnLst>
                                </p:cTn>
                              </p:par>
                              <p:par>
                                <p:cTn id="50" presetID="2" presetClass="entr" presetSubtype="2" fill="hold" nodeType="withEffect">
                                  <p:stCondLst>
                                    <p:cond delay="800"/>
                                  </p:stCondLst>
                                  <p:childTnLst>
                                    <p:set>
                                      <p:cBhvr>
                                        <p:cTn id="51" dur="1" fill="hold">
                                          <p:stCondLst>
                                            <p:cond delay="0"/>
                                          </p:stCondLst>
                                        </p:cTn>
                                        <p:tgtEl>
                                          <p:spTgt spid="145"/>
                                        </p:tgtEl>
                                        <p:attrNameLst>
                                          <p:attrName>style.visibility</p:attrName>
                                        </p:attrNameLst>
                                      </p:cBhvr>
                                      <p:to>
                                        <p:strVal val="visible"/>
                                      </p:to>
                                    </p:set>
                                    <p:anim calcmode="lin" valueType="num">
                                      <p:cBhvr additive="base">
                                        <p:cTn id="52" dur="750" fill="hold"/>
                                        <p:tgtEl>
                                          <p:spTgt spid="145"/>
                                        </p:tgtEl>
                                        <p:attrNameLst>
                                          <p:attrName>ppt_x</p:attrName>
                                        </p:attrNameLst>
                                      </p:cBhvr>
                                      <p:tavLst>
                                        <p:tav tm="0">
                                          <p:val>
                                            <p:strVal val="1+#ppt_w/2"/>
                                          </p:val>
                                        </p:tav>
                                        <p:tav tm="100000">
                                          <p:val>
                                            <p:strVal val="#ppt_x"/>
                                          </p:val>
                                        </p:tav>
                                      </p:tavLst>
                                    </p:anim>
                                    <p:anim calcmode="lin" valueType="num">
                                      <p:cBhvr additive="base">
                                        <p:cTn id="53" dur="750" fill="hold"/>
                                        <p:tgtEl>
                                          <p:spTgt spid="145"/>
                                        </p:tgtEl>
                                        <p:attrNameLst>
                                          <p:attrName>ppt_y</p:attrName>
                                        </p:attrNameLst>
                                      </p:cBhvr>
                                      <p:tavLst>
                                        <p:tav tm="0">
                                          <p:val>
                                            <p:strVal val="#ppt_y"/>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146"/>
                                        </p:tgtEl>
                                        <p:attrNameLst>
                                          <p:attrName>style.visibility</p:attrName>
                                        </p:attrNameLst>
                                      </p:cBhvr>
                                      <p:to>
                                        <p:strVal val="visible"/>
                                      </p:to>
                                    </p:set>
                                    <p:animEffect transition="in" filter="fade">
                                      <p:cBhvr>
                                        <p:cTn id="56" dur="1000"/>
                                        <p:tgtEl>
                                          <p:spTgt spid="146"/>
                                        </p:tgtEl>
                                      </p:cBhvr>
                                    </p:animEffect>
                                  </p:childTnLst>
                                </p:cTn>
                              </p:par>
                              <p:par>
                                <p:cTn id="57" presetID="10" presetClass="entr" presetSubtype="0" fill="hold" nodeType="withEffect">
                                  <p:stCondLst>
                                    <p:cond delay="600"/>
                                  </p:stCondLst>
                                  <p:childTnLst>
                                    <p:set>
                                      <p:cBhvr>
                                        <p:cTn id="58" dur="1" fill="hold">
                                          <p:stCondLst>
                                            <p:cond delay="0"/>
                                          </p:stCondLst>
                                        </p:cTn>
                                        <p:tgtEl>
                                          <p:spTgt spid="148"/>
                                        </p:tgtEl>
                                        <p:attrNameLst>
                                          <p:attrName>style.visibility</p:attrName>
                                        </p:attrNameLst>
                                      </p:cBhvr>
                                      <p:to>
                                        <p:strVal val="visible"/>
                                      </p:to>
                                    </p:set>
                                    <p:animEffect transition="in" filter="fade">
                                      <p:cBhvr>
                                        <p:cTn id="59" dur="1000"/>
                                        <p:tgtEl>
                                          <p:spTgt spid="148"/>
                                        </p:tgtEl>
                                      </p:cBhvr>
                                    </p:animEffect>
                                  </p:childTnLst>
                                </p:cTn>
                              </p:par>
                              <p:par>
                                <p:cTn id="60" presetID="10" presetClass="entr" presetSubtype="0" fill="hold" nodeType="withEffect">
                                  <p:stCondLst>
                                    <p:cond delay="0"/>
                                  </p:stCondLst>
                                  <p:childTnLst>
                                    <p:set>
                                      <p:cBhvr>
                                        <p:cTn id="61" dur="1" fill="hold">
                                          <p:stCondLst>
                                            <p:cond delay="0"/>
                                          </p:stCondLst>
                                        </p:cTn>
                                        <p:tgtEl>
                                          <p:spTgt spid="147"/>
                                        </p:tgtEl>
                                        <p:attrNameLst>
                                          <p:attrName>style.visibility</p:attrName>
                                        </p:attrNameLst>
                                      </p:cBhvr>
                                      <p:to>
                                        <p:strVal val="visible"/>
                                      </p:to>
                                    </p:set>
                                    <p:animEffect transition="in" filter="fade">
                                      <p:cBhvr>
                                        <p:cTn id="62" dur="1000"/>
                                        <p:tgtEl>
                                          <p:spTgt spid="147"/>
                                        </p:tgtEl>
                                      </p:cBhvr>
                                    </p:animEffect>
                                  </p:childTnLst>
                                </p:cTn>
                              </p:par>
                              <p:par>
                                <p:cTn id="63" presetID="35" presetClass="path" presetSubtype="0" repeatCount="2000" accel="50000" decel="50000" autoRev="1" fill="hold" nodeType="withEffect">
                                  <p:stCondLst>
                                    <p:cond delay="1300"/>
                                  </p:stCondLst>
                                  <p:childTnLst>
                                    <p:animMotion origin="layout" path="M 1.04167E-06 1.48148E-06 L -0.03737 1.48148E-06" pathEditMode="relative" rAng="0" ptsTypes="AA">
                                      <p:cBhvr>
                                        <p:cTn id="64" dur="2000" fill="hold"/>
                                        <p:tgtEl>
                                          <p:spTgt spid="146"/>
                                        </p:tgtEl>
                                        <p:attrNameLst>
                                          <p:attrName>ppt_x</p:attrName>
                                          <p:attrName>ppt_y</p:attrName>
                                        </p:attrNameLst>
                                      </p:cBhvr>
                                      <p:rCtr x="-1875" y="0"/>
                                    </p:animMotion>
                                  </p:childTnLst>
                                </p:cTn>
                              </p:par>
                              <p:par>
                                <p:cTn id="65" presetID="35" presetClass="path" presetSubtype="0" repeatCount="2000" accel="50000" decel="50000" autoRev="1" fill="hold" nodeType="withEffect">
                                  <p:stCondLst>
                                    <p:cond delay="1200"/>
                                  </p:stCondLst>
                                  <p:childTnLst>
                                    <p:animMotion origin="layout" path="M 8.33333E-07 -3.33333E-06 L -0.03802 -3.33333E-06" pathEditMode="relative" rAng="0" ptsTypes="AA">
                                      <p:cBhvr>
                                        <p:cTn id="66" dur="2000" fill="hold"/>
                                        <p:tgtEl>
                                          <p:spTgt spid="148"/>
                                        </p:tgtEl>
                                        <p:attrNameLst>
                                          <p:attrName>ppt_x</p:attrName>
                                          <p:attrName>ppt_y</p:attrName>
                                        </p:attrNameLst>
                                      </p:cBhvr>
                                      <p:rCtr x="-1901" y="0"/>
                                    </p:animMotion>
                                  </p:childTnLst>
                                </p:cTn>
                              </p:par>
                              <p:par>
                                <p:cTn id="67" presetID="35" presetClass="path" presetSubtype="0" repeatCount="2000" accel="50000" decel="50000" autoRev="1" fill="hold" nodeType="withEffect">
                                  <p:stCondLst>
                                    <p:cond delay="1700"/>
                                  </p:stCondLst>
                                  <p:childTnLst>
                                    <p:animMotion origin="layout" path="M 2.08333E-07 -4.07407E-06 L -0.04557 -4.07407E-06" pathEditMode="relative" rAng="0" ptsTypes="AA">
                                      <p:cBhvr>
                                        <p:cTn id="68" dur="2000" fill="hold"/>
                                        <p:tgtEl>
                                          <p:spTgt spid="147"/>
                                        </p:tgtEl>
                                        <p:attrNameLst>
                                          <p:attrName>ppt_x</p:attrName>
                                          <p:attrName>ppt_y</p:attrName>
                                        </p:attrNameLst>
                                      </p:cBhvr>
                                      <p:rCtr x="-227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5" grpId="0"/>
      <p:bldP spid="91" grpId="0"/>
      <p:bldP spid="91" grpId="1"/>
      <p:bldP spid="117" grpId="0"/>
      <p:bldP spid="117" grpId="1"/>
      <p:bldP spid="143" grpId="0"/>
      <p:bldP spid="14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A_图片 9"/>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5836329" y="2027790"/>
            <a:ext cx="1115570" cy="484633"/>
          </a:xfrm>
          <a:prstGeom prst="rect">
            <a:avLst/>
          </a:prstGeom>
        </p:spPr>
      </p:pic>
      <p:pic>
        <p:nvPicPr>
          <p:cNvPr id="147" name="PA_图片 1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628944" y="587651"/>
            <a:ext cx="1635536" cy="1213568"/>
          </a:xfrm>
          <a:prstGeom prst="rect">
            <a:avLst/>
          </a:prstGeom>
        </p:spPr>
      </p:pic>
      <p:pic>
        <p:nvPicPr>
          <p:cNvPr id="148" name="PA_图片 12"/>
          <p:cNvPicPr>
            <a:picLocks noChangeAspect="1"/>
          </p:cNvPicPr>
          <p:nvPr>
            <p:custDataLst>
              <p:tags r:id="rId5"/>
            </p:custDataLst>
          </p:nvPr>
        </p:nvPicPr>
        <p:blipFill>
          <a:blip r:embed="rId2">
            <a:extLst>
              <a:ext uri="{28A0092B-C50C-407E-A947-70E740481C1C}">
                <a14:useLocalDpi xmlns:a14="http://schemas.microsoft.com/office/drawing/2010/main" val="0"/>
              </a:ext>
            </a:extLst>
          </a:blip>
          <a:stretch>
            <a:fillRect/>
          </a:stretch>
        </p:blipFill>
        <p:spPr>
          <a:xfrm>
            <a:off x="9766159" y="1691588"/>
            <a:ext cx="1943996" cy="844523"/>
          </a:xfrm>
          <a:prstGeom prst="rect">
            <a:avLst/>
          </a:prstGeom>
        </p:spPr>
      </p:pic>
      <p:sp>
        <p:nvSpPr>
          <p:cNvPr id="3" name="TextBox 91"/>
          <p:cNvSpPr>
            <a:spLocks noChangeArrowheads="1"/>
          </p:cNvSpPr>
          <p:nvPr/>
        </p:nvSpPr>
        <p:spPr bwMode="auto">
          <a:xfrm>
            <a:off x="728717" y="341677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育人为</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本</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服务为先</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rcRect t="18309" r="63387" b="43217"/>
          <a:stretch>
            <a:fillRect/>
          </a:stretch>
        </p:blipFill>
        <p:spPr>
          <a:xfrm>
            <a:off x="-96520" y="-46990"/>
            <a:ext cx="5346700" cy="1848485"/>
          </a:xfrm>
          <a:prstGeom prst="rect">
            <a:avLst/>
          </a:prstGeom>
        </p:spPr>
      </p:pic>
      <p:grpSp>
        <p:nvGrpSpPr>
          <p:cNvPr id="9" name="组合 8"/>
          <p:cNvGrpSpPr/>
          <p:nvPr/>
        </p:nvGrpSpPr>
        <p:grpSpPr>
          <a:xfrm rot="920444">
            <a:off x="979639" y="148949"/>
            <a:ext cx="539850" cy="529924"/>
            <a:chOff x="10646778" y="4753862"/>
            <a:chExt cx="751521" cy="737702"/>
          </a:xfrm>
        </p:grpSpPr>
        <p:sp>
          <p:nvSpPr>
            <p:cNvPr id="10"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0646778" y="4762829"/>
              <a:ext cx="749726" cy="728735"/>
              <a:chOff x="11012539" y="4493889"/>
              <a:chExt cx="749726" cy="728735"/>
            </a:xfrm>
          </p:grpSpPr>
          <p:sp>
            <p:nvSpPr>
              <p:cNvPr id="12"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5" name="Text Box 2"/>
          <p:cNvSpPr txBox="1">
            <a:spLocks noChangeArrowheads="1"/>
          </p:cNvSpPr>
          <p:nvPr/>
        </p:nvSpPr>
        <p:spPr bwMode="auto">
          <a:xfrm>
            <a:off x="795986" y="618244"/>
            <a:ext cx="3840480" cy="52197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2800" b="1" smtClean="0"/>
              <a:t>（二）正确的使用方法</a:t>
            </a:r>
            <a:endParaRPr lang="zh-CN" altLang="en-US" sz="2800" b="1" smtClean="0"/>
          </a:p>
        </p:txBody>
      </p:sp>
      <p:sp>
        <p:nvSpPr>
          <p:cNvPr id="91" name="TextBox 91"/>
          <p:cNvSpPr>
            <a:spLocks noChangeArrowheads="1"/>
          </p:cNvSpPr>
          <p:nvPr/>
        </p:nvSpPr>
        <p:spPr bwMode="auto">
          <a:xfrm>
            <a:off x="5076132" y="3448188"/>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快乐生活</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健康成长</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17" name="TextBox 91"/>
          <p:cNvSpPr>
            <a:spLocks noChangeArrowheads="1"/>
          </p:cNvSpPr>
          <p:nvPr/>
        </p:nvSpPr>
        <p:spPr bwMode="auto">
          <a:xfrm>
            <a:off x="7257988" y="248566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挖掘</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潜能</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发现天赋</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43" name="TextBox 91"/>
          <p:cNvSpPr>
            <a:spLocks noChangeArrowheads="1"/>
          </p:cNvSpPr>
          <p:nvPr/>
        </p:nvSpPr>
        <p:spPr bwMode="auto">
          <a:xfrm>
            <a:off x="9423547" y="3464230"/>
            <a:ext cx="2188724" cy="954107"/>
          </a:xfrm>
          <a:prstGeom prst="rect">
            <a:avLst/>
          </a:prstGeom>
          <a:noFill/>
        </p:spPr>
        <p:txBody>
          <a:bodyPr wrap="square" rtlCol="0">
            <a:spAutoFit/>
          </a:bodyPr>
          <a:lstStyle/>
          <a:p>
            <a:pPr algn="ct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因材施教</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培育栋梁</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144" name="图片 143"/>
          <p:cNvPicPr>
            <a:picLocks noChangeAspect="1"/>
          </p:cNvPicPr>
          <p:nvPr/>
        </p:nvPicPr>
        <p:blipFill>
          <a:blip r:embed="rId7">
            <a:extLst>
              <a:ext uri="{28A0092B-C50C-407E-A947-70E740481C1C}">
                <a14:useLocalDpi xmlns:a14="http://schemas.microsoft.com/office/drawing/2010/main" val="0"/>
              </a:ext>
            </a:extLst>
          </a:blip>
          <a:srcRect t="9293"/>
          <a:stretch>
            <a:fillRect/>
          </a:stretch>
        </p:blipFill>
        <p:spPr>
          <a:xfrm>
            <a:off x="-482125" y="4630507"/>
            <a:ext cx="4062961" cy="2668546"/>
          </a:xfrm>
          <a:prstGeom prst="rect">
            <a:avLst/>
          </a:prstGeom>
        </p:spPr>
      </p:pic>
      <p:pic>
        <p:nvPicPr>
          <p:cNvPr id="145" name="图片 1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284377" y="4844731"/>
            <a:ext cx="1327873" cy="2080791"/>
          </a:xfrm>
          <a:prstGeom prst="rect">
            <a:avLst/>
          </a:prstGeom>
        </p:spPr>
      </p:pic>
      <p:pic>
        <p:nvPicPr>
          <p:cNvPr id="2" name="图片 1" descr="C:\Users\MI\Desktop\新建文件夹\QQ图片20220105202835.pngQQ图片20220105202835"/>
          <p:cNvPicPr>
            <a:picLocks noChangeAspect="1"/>
          </p:cNvPicPr>
          <p:nvPr/>
        </p:nvPicPr>
        <p:blipFill>
          <a:blip r:embed="rId9"/>
          <a:srcRect/>
          <a:stretch>
            <a:fillRect/>
          </a:stretch>
        </p:blipFill>
        <p:spPr>
          <a:xfrm>
            <a:off x="805498" y="1801495"/>
            <a:ext cx="4724400" cy="3695065"/>
          </a:xfrm>
          <a:prstGeom prst="rect">
            <a:avLst/>
          </a:prstGeom>
        </p:spPr>
      </p:pic>
      <p:pic>
        <p:nvPicPr>
          <p:cNvPr id="4" name="图片 3" descr="C:\Users\MI\Desktop\新建文件夹\~4F3F@JDQJK$}7HE[MNI[E2.png~4F3F@JDQJK$}7HE[MNI[E2"/>
          <p:cNvPicPr>
            <a:picLocks noChangeAspect="1"/>
          </p:cNvPicPr>
          <p:nvPr/>
        </p:nvPicPr>
        <p:blipFill>
          <a:blip r:embed="rId10"/>
          <a:srcRect/>
          <a:stretch>
            <a:fillRect/>
          </a:stretch>
        </p:blipFill>
        <p:spPr>
          <a:xfrm>
            <a:off x="5989955" y="2143125"/>
            <a:ext cx="4724400" cy="29114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900"/>
                                        <p:tgtEl>
                                          <p:spTgt spid="8"/>
                                        </p:tgtEl>
                                      </p:cBhvr>
                                    </p:animEffect>
                                    <p:anim calcmode="lin" valueType="num">
                                      <p:cBhvr>
                                        <p:cTn id="8" dur="900" fill="hold"/>
                                        <p:tgtEl>
                                          <p:spTgt spid="8"/>
                                        </p:tgtEl>
                                        <p:attrNameLst>
                                          <p:attrName>ppt_x</p:attrName>
                                        </p:attrNameLst>
                                      </p:cBhvr>
                                      <p:tavLst>
                                        <p:tav tm="0">
                                          <p:val>
                                            <p:strVal val="#ppt_x"/>
                                          </p:val>
                                        </p:tav>
                                        <p:tav tm="100000">
                                          <p:val>
                                            <p:strVal val="#ppt_x"/>
                                          </p:val>
                                        </p:tav>
                                      </p:tavLst>
                                    </p:anim>
                                    <p:anim calcmode="lin" valueType="num">
                                      <p:cBhvr>
                                        <p:cTn id="9" dur="9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8" presetClass="emph" presetSubtype="0" repeatCount="2000" fill="hold" nodeType="withEffect">
                                  <p:stCondLst>
                                    <p:cond delay="0"/>
                                  </p:stCondLst>
                                  <p:childTnLst>
                                    <p:animRot by="21600000">
                                      <p:cBhvr>
                                        <p:cTn id="20" dur="4000" fill="hold"/>
                                        <p:tgtEl>
                                          <p:spTgt spid="9"/>
                                        </p:tgtEl>
                                        <p:attrNameLst>
                                          <p:attrName>r</p:attrName>
                                        </p:attrNameLst>
                                      </p:cBhvr>
                                    </p:animRot>
                                  </p:childTnLst>
                                </p:cTn>
                              </p:par>
                              <p:par>
                                <p:cTn id="21" presetID="10" presetClass="entr" presetSubtype="0" fill="hold" grpId="0"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26" presetClass="emph" presetSubtype="0" fill="hold" grpId="1" nodeType="withEffect">
                                  <p:stCondLst>
                                    <p:cond delay="100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10" presetClass="entr" presetSubtype="0" fill="hold" grpId="0" nodeType="withEffect">
                                  <p:stCondLst>
                                    <p:cond delay="400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par>
                                <p:cTn id="30" presetID="26" presetClass="emph" presetSubtype="0" fill="hold" grpId="1" nodeType="withEffect">
                                  <p:stCondLst>
                                    <p:cond delay="4000"/>
                                  </p:stCondLst>
                                  <p:childTnLst>
                                    <p:animEffect transition="out" filter="fade">
                                      <p:cBhvr>
                                        <p:cTn id="31" dur="500" tmFilter="0, 0; .2, .5; .8, .5; 1, 0"/>
                                        <p:tgtEl>
                                          <p:spTgt spid="91"/>
                                        </p:tgtEl>
                                      </p:cBhvr>
                                    </p:animEffect>
                                    <p:animScale>
                                      <p:cBhvr>
                                        <p:cTn id="32" dur="250" autoRev="1" fill="hold"/>
                                        <p:tgtEl>
                                          <p:spTgt spid="91"/>
                                        </p:tgtEl>
                                      </p:cBhvr>
                                      <p:by x="105000" y="105000"/>
                                    </p:animScale>
                                  </p:childTnLst>
                                </p:cTn>
                              </p:par>
                              <p:par>
                                <p:cTn id="33" presetID="10" presetClass="entr" presetSubtype="0" fill="hold" grpId="0" nodeType="withEffect">
                                  <p:stCondLst>
                                    <p:cond delay="5500"/>
                                  </p:stCondLst>
                                  <p:childTnLst>
                                    <p:set>
                                      <p:cBhvr>
                                        <p:cTn id="34" dur="1" fill="hold">
                                          <p:stCondLst>
                                            <p:cond delay="0"/>
                                          </p:stCondLst>
                                        </p:cTn>
                                        <p:tgtEl>
                                          <p:spTgt spid="117"/>
                                        </p:tgtEl>
                                        <p:attrNameLst>
                                          <p:attrName>style.visibility</p:attrName>
                                        </p:attrNameLst>
                                      </p:cBhvr>
                                      <p:to>
                                        <p:strVal val="visible"/>
                                      </p:to>
                                    </p:set>
                                    <p:animEffect transition="in" filter="fade">
                                      <p:cBhvr>
                                        <p:cTn id="35" dur="500"/>
                                        <p:tgtEl>
                                          <p:spTgt spid="117"/>
                                        </p:tgtEl>
                                      </p:cBhvr>
                                    </p:animEffect>
                                  </p:childTnLst>
                                </p:cTn>
                              </p:par>
                              <p:par>
                                <p:cTn id="36" presetID="26" presetClass="emph" presetSubtype="0" fill="hold" grpId="1" nodeType="withEffect">
                                  <p:stCondLst>
                                    <p:cond delay="5500"/>
                                  </p:stCondLst>
                                  <p:childTnLst>
                                    <p:animEffect transition="out" filter="fade">
                                      <p:cBhvr>
                                        <p:cTn id="37" dur="500" tmFilter="0, 0; .2, .5; .8, .5; 1, 0"/>
                                        <p:tgtEl>
                                          <p:spTgt spid="117"/>
                                        </p:tgtEl>
                                      </p:cBhvr>
                                    </p:animEffect>
                                    <p:animScale>
                                      <p:cBhvr>
                                        <p:cTn id="38" dur="250" autoRev="1" fill="hold"/>
                                        <p:tgtEl>
                                          <p:spTgt spid="117"/>
                                        </p:tgtEl>
                                      </p:cBhvr>
                                      <p:by x="105000" y="105000"/>
                                    </p:animScale>
                                  </p:childTnLst>
                                </p:cTn>
                              </p:par>
                              <p:par>
                                <p:cTn id="39" presetID="10" presetClass="entr" presetSubtype="0" fill="hold" grpId="0" nodeType="withEffect">
                                  <p:stCondLst>
                                    <p:cond delay="7100"/>
                                  </p:stCondLst>
                                  <p:childTnLst>
                                    <p:set>
                                      <p:cBhvr>
                                        <p:cTn id="40" dur="1" fill="hold">
                                          <p:stCondLst>
                                            <p:cond delay="0"/>
                                          </p:stCondLst>
                                        </p:cTn>
                                        <p:tgtEl>
                                          <p:spTgt spid="143"/>
                                        </p:tgtEl>
                                        <p:attrNameLst>
                                          <p:attrName>style.visibility</p:attrName>
                                        </p:attrNameLst>
                                      </p:cBhvr>
                                      <p:to>
                                        <p:strVal val="visible"/>
                                      </p:to>
                                    </p:set>
                                    <p:animEffect transition="in" filter="fade">
                                      <p:cBhvr>
                                        <p:cTn id="41" dur="500"/>
                                        <p:tgtEl>
                                          <p:spTgt spid="143"/>
                                        </p:tgtEl>
                                      </p:cBhvr>
                                    </p:animEffect>
                                  </p:childTnLst>
                                </p:cTn>
                              </p:par>
                              <p:par>
                                <p:cTn id="42" presetID="26" presetClass="emph" presetSubtype="0" fill="hold" grpId="1" nodeType="withEffect">
                                  <p:stCondLst>
                                    <p:cond delay="7100"/>
                                  </p:stCondLst>
                                  <p:childTnLst>
                                    <p:animEffect transition="out" filter="fade">
                                      <p:cBhvr>
                                        <p:cTn id="43" dur="500" tmFilter="0, 0; .2, .5; .8, .5; 1, 0"/>
                                        <p:tgtEl>
                                          <p:spTgt spid="143"/>
                                        </p:tgtEl>
                                      </p:cBhvr>
                                    </p:animEffect>
                                    <p:animScale>
                                      <p:cBhvr>
                                        <p:cTn id="44" dur="250" autoRev="1" fill="hold"/>
                                        <p:tgtEl>
                                          <p:spTgt spid="143"/>
                                        </p:tgtEl>
                                      </p:cBhvr>
                                      <p:by x="105000" y="105000"/>
                                    </p:animScale>
                                  </p:childTnLst>
                                </p:cTn>
                              </p:par>
                              <p:par>
                                <p:cTn id="45" presetID="42" presetClass="entr" presetSubtype="0"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Effect transition="in" filter="fade">
                                      <p:cBhvr>
                                        <p:cTn id="47" dur="750"/>
                                        <p:tgtEl>
                                          <p:spTgt spid="144"/>
                                        </p:tgtEl>
                                      </p:cBhvr>
                                    </p:animEffect>
                                    <p:anim calcmode="lin" valueType="num">
                                      <p:cBhvr>
                                        <p:cTn id="48" dur="750" fill="hold"/>
                                        <p:tgtEl>
                                          <p:spTgt spid="144"/>
                                        </p:tgtEl>
                                        <p:attrNameLst>
                                          <p:attrName>ppt_x</p:attrName>
                                        </p:attrNameLst>
                                      </p:cBhvr>
                                      <p:tavLst>
                                        <p:tav tm="0">
                                          <p:val>
                                            <p:strVal val="#ppt_x"/>
                                          </p:val>
                                        </p:tav>
                                        <p:tav tm="100000">
                                          <p:val>
                                            <p:strVal val="#ppt_x"/>
                                          </p:val>
                                        </p:tav>
                                      </p:tavLst>
                                    </p:anim>
                                    <p:anim calcmode="lin" valueType="num">
                                      <p:cBhvr>
                                        <p:cTn id="49" dur="750" fill="hold"/>
                                        <p:tgtEl>
                                          <p:spTgt spid="144"/>
                                        </p:tgtEl>
                                        <p:attrNameLst>
                                          <p:attrName>ppt_y</p:attrName>
                                        </p:attrNameLst>
                                      </p:cBhvr>
                                      <p:tavLst>
                                        <p:tav tm="0">
                                          <p:val>
                                            <p:strVal val="#ppt_y+.1"/>
                                          </p:val>
                                        </p:tav>
                                        <p:tav tm="100000">
                                          <p:val>
                                            <p:strVal val="#ppt_y"/>
                                          </p:val>
                                        </p:tav>
                                      </p:tavLst>
                                    </p:anim>
                                  </p:childTnLst>
                                </p:cTn>
                              </p:par>
                              <p:par>
                                <p:cTn id="50" presetID="2" presetClass="entr" presetSubtype="2" fill="hold" nodeType="withEffect">
                                  <p:stCondLst>
                                    <p:cond delay="800"/>
                                  </p:stCondLst>
                                  <p:childTnLst>
                                    <p:set>
                                      <p:cBhvr>
                                        <p:cTn id="51" dur="1" fill="hold">
                                          <p:stCondLst>
                                            <p:cond delay="0"/>
                                          </p:stCondLst>
                                        </p:cTn>
                                        <p:tgtEl>
                                          <p:spTgt spid="145"/>
                                        </p:tgtEl>
                                        <p:attrNameLst>
                                          <p:attrName>style.visibility</p:attrName>
                                        </p:attrNameLst>
                                      </p:cBhvr>
                                      <p:to>
                                        <p:strVal val="visible"/>
                                      </p:to>
                                    </p:set>
                                    <p:anim calcmode="lin" valueType="num">
                                      <p:cBhvr additive="base">
                                        <p:cTn id="52" dur="750" fill="hold"/>
                                        <p:tgtEl>
                                          <p:spTgt spid="145"/>
                                        </p:tgtEl>
                                        <p:attrNameLst>
                                          <p:attrName>ppt_x</p:attrName>
                                        </p:attrNameLst>
                                      </p:cBhvr>
                                      <p:tavLst>
                                        <p:tav tm="0">
                                          <p:val>
                                            <p:strVal val="1+#ppt_w/2"/>
                                          </p:val>
                                        </p:tav>
                                        <p:tav tm="100000">
                                          <p:val>
                                            <p:strVal val="#ppt_x"/>
                                          </p:val>
                                        </p:tav>
                                      </p:tavLst>
                                    </p:anim>
                                    <p:anim calcmode="lin" valueType="num">
                                      <p:cBhvr additive="base">
                                        <p:cTn id="53" dur="750" fill="hold"/>
                                        <p:tgtEl>
                                          <p:spTgt spid="145"/>
                                        </p:tgtEl>
                                        <p:attrNameLst>
                                          <p:attrName>ppt_y</p:attrName>
                                        </p:attrNameLst>
                                      </p:cBhvr>
                                      <p:tavLst>
                                        <p:tav tm="0">
                                          <p:val>
                                            <p:strVal val="#ppt_y"/>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146"/>
                                        </p:tgtEl>
                                        <p:attrNameLst>
                                          <p:attrName>style.visibility</p:attrName>
                                        </p:attrNameLst>
                                      </p:cBhvr>
                                      <p:to>
                                        <p:strVal val="visible"/>
                                      </p:to>
                                    </p:set>
                                    <p:animEffect transition="in" filter="fade">
                                      <p:cBhvr>
                                        <p:cTn id="56" dur="1000"/>
                                        <p:tgtEl>
                                          <p:spTgt spid="146"/>
                                        </p:tgtEl>
                                      </p:cBhvr>
                                    </p:animEffect>
                                  </p:childTnLst>
                                </p:cTn>
                              </p:par>
                              <p:par>
                                <p:cTn id="57" presetID="10" presetClass="entr" presetSubtype="0" fill="hold" nodeType="withEffect">
                                  <p:stCondLst>
                                    <p:cond delay="600"/>
                                  </p:stCondLst>
                                  <p:childTnLst>
                                    <p:set>
                                      <p:cBhvr>
                                        <p:cTn id="58" dur="1" fill="hold">
                                          <p:stCondLst>
                                            <p:cond delay="0"/>
                                          </p:stCondLst>
                                        </p:cTn>
                                        <p:tgtEl>
                                          <p:spTgt spid="148"/>
                                        </p:tgtEl>
                                        <p:attrNameLst>
                                          <p:attrName>style.visibility</p:attrName>
                                        </p:attrNameLst>
                                      </p:cBhvr>
                                      <p:to>
                                        <p:strVal val="visible"/>
                                      </p:to>
                                    </p:set>
                                    <p:animEffect transition="in" filter="fade">
                                      <p:cBhvr>
                                        <p:cTn id="59" dur="1000"/>
                                        <p:tgtEl>
                                          <p:spTgt spid="148"/>
                                        </p:tgtEl>
                                      </p:cBhvr>
                                    </p:animEffect>
                                  </p:childTnLst>
                                </p:cTn>
                              </p:par>
                              <p:par>
                                <p:cTn id="60" presetID="10" presetClass="entr" presetSubtype="0" fill="hold" nodeType="withEffect">
                                  <p:stCondLst>
                                    <p:cond delay="0"/>
                                  </p:stCondLst>
                                  <p:childTnLst>
                                    <p:set>
                                      <p:cBhvr>
                                        <p:cTn id="61" dur="1" fill="hold">
                                          <p:stCondLst>
                                            <p:cond delay="0"/>
                                          </p:stCondLst>
                                        </p:cTn>
                                        <p:tgtEl>
                                          <p:spTgt spid="147"/>
                                        </p:tgtEl>
                                        <p:attrNameLst>
                                          <p:attrName>style.visibility</p:attrName>
                                        </p:attrNameLst>
                                      </p:cBhvr>
                                      <p:to>
                                        <p:strVal val="visible"/>
                                      </p:to>
                                    </p:set>
                                    <p:animEffect transition="in" filter="fade">
                                      <p:cBhvr>
                                        <p:cTn id="62" dur="1000"/>
                                        <p:tgtEl>
                                          <p:spTgt spid="147"/>
                                        </p:tgtEl>
                                      </p:cBhvr>
                                    </p:animEffect>
                                  </p:childTnLst>
                                </p:cTn>
                              </p:par>
                              <p:par>
                                <p:cTn id="63" presetID="35" presetClass="path" presetSubtype="0" repeatCount="2000" accel="50000" decel="50000" autoRev="1" fill="hold" nodeType="withEffect">
                                  <p:stCondLst>
                                    <p:cond delay="1300"/>
                                  </p:stCondLst>
                                  <p:childTnLst>
                                    <p:animMotion origin="layout" path="M 1.04167E-06 1.48148E-06 L -0.03737 1.48148E-06" pathEditMode="relative" rAng="0" ptsTypes="AA">
                                      <p:cBhvr>
                                        <p:cTn id="64" dur="2000" fill="hold"/>
                                        <p:tgtEl>
                                          <p:spTgt spid="146"/>
                                        </p:tgtEl>
                                        <p:attrNameLst>
                                          <p:attrName>ppt_x</p:attrName>
                                          <p:attrName>ppt_y</p:attrName>
                                        </p:attrNameLst>
                                      </p:cBhvr>
                                      <p:rCtr x="-1875" y="0"/>
                                    </p:animMotion>
                                  </p:childTnLst>
                                </p:cTn>
                              </p:par>
                              <p:par>
                                <p:cTn id="65" presetID="35" presetClass="path" presetSubtype="0" repeatCount="2000" accel="50000" decel="50000" autoRev="1" fill="hold" nodeType="withEffect">
                                  <p:stCondLst>
                                    <p:cond delay="1200"/>
                                  </p:stCondLst>
                                  <p:childTnLst>
                                    <p:animMotion origin="layout" path="M 8.33333E-07 -3.33333E-06 L -0.03802 -3.33333E-06" pathEditMode="relative" rAng="0" ptsTypes="AA">
                                      <p:cBhvr>
                                        <p:cTn id="66" dur="2000" fill="hold"/>
                                        <p:tgtEl>
                                          <p:spTgt spid="148"/>
                                        </p:tgtEl>
                                        <p:attrNameLst>
                                          <p:attrName>ppt_x</p:attrName>
                                          <p:attrName>ppt_y</p:attrName>
                                        </p:attrNameLst>
                                      </p:cBhvr>
                                      <p:rCtr x="-1901" y="0"/>
                                    </p:animMotion>
                                  </p:childTnLst>
                                </p:cTn>
                              </p:par>
                              <p:par>
                                <p:cTn id="67" presetID="35" presetClass="path" presetSubtype="0" repeatCount="2000" accel="50000" decel="50000" autoRev="1" fill="hold" nodeType="withEffect">
                                  <p:stCondLst>
                                    <p:cond delay="1700"/>
                                  </p:stCondLst>
                                  <p:childTnLst>
                                    <p:animMotion origin="layout" path="M 2.08333E-07 -4.07407E-06 L -0.04557 -4.07407E-06" pathEditMode="relative" rAng="0" ptsTypes="AA">
                                      <p:cBhvr>
                                        <p:cTn id="68" dur="2000" fill="hold"/>
                                        <p:tgtEl>
                                          <p:spTgt spid="147"/>
                                        </p:tgtEl>
                                        <p:attrNameLst>
                                          <p:attrName>ppt_x</p:attrName>
                                          <p:attrName>ppt_y</p:attrName>
                                        </p:attrNameLst>
                                      </p:cBhvr>
                                      <p:rCtr x="-2279" y="0"/>
                                    </p:animMotion>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additive="base">
                                        <p:cTn id="73" dur="500" fill="hold"/>
                                        <p:tgtEl>
                                          <p:spTgt spid="2"/>
                                        </p:tgtEl>
                                        <p:attrNameLst>
                                          <p:attrName>ppt_x</p:attrName>
                                        </p:attrNameLst>
                                      </p:cBhvr>
                                      <p:tavLst>
                                        <p:tav tm="0">
                                          <p:val>
                                            <p:strVal val="#ppt_x"/>
                                          </p:val>
                                        </p:tav>
                                        <p:tav tm="100000">
                                          <p:val>
                                            <p:strVal val="#ppt_x"/>
                                          </p:val>
                                        </p:tav>
                                      </p:tavLst>
                                    </p:anim>
                                    <p:anim calcmode="lin" valueType="num">
                                      <p:cBhvr additive="base">
                                        <p:cTn id="7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5" grpId="0"/>
      <p:bldP spid="91" grpId="0"/>
      <p:bldP spid="91" grpId="1"/>
      <p:bldP spid="117" grpId="0"/>
      <p:bldP spid="117" grpId="1"/>
      <p:bldP spid="143" grpId="0"/>
      <p:bldP spid="14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A_图片 9"/>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5836329" y="2027790"/>
            <a:ext cx="1115570" cy="484633"/>
          </a:xfrm>
          <a:prstGeom prst="rect">
            <a:avLst/>
          </a:prstGeom>
        </p:spPr>
      </p:pic>
      <p:pic>
        <p:nvPicPr>
          <p:cNvPr id="147" name="PA_图片 1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628944" y="587651"/>
            <a:ext cx="1635536" cy="1213568"/>
          </a:xfrm>
          <a:prstGeom prst="rect">
            <a:avLst/>
          </a:prstGeom>
        </p:spPr>
      </p:pic>
      <p:pic>
        <p:nvPicPr>
          <p:cNvPr id="148" name="PA_图片 12"/>
          <p:cNvPicPr>
            <a:picLocks noChangeAspect="1"/>
          </p:cNvPicPr>
          <p:nvPr>
            <p:custDataLst>
              <p:tags r:id="rId5"/>
            </p:custDataLst>
          </p:nvPr>
        </p:nvPicPr>
        <p:blipFill>
          <a:blip r:embed="rId2">
            <a:extLst>
              <a:ext uri="{28A0092B-C50C-407E-A947-70E740481C1C}">
                <a14:useLocalDpi xmlns:a14="http://schemas.microsoft.com/office/drawing/2010/main" val="0"/>
              </a:ext>
            </a:extLst>
          </a:blip>
          <a:stretch>
            <a:fillRect/>
          </a:stretch>
        </p:blipFill>
        <p:spPr>
          <a:xfrm>
            <a:off x="9766159" y="1691588"/>
            <a:ext cx="1943996" cy="844523"/>
          </a:xfrm>
          <a:prstGeom prst="rect">
            <a:avLst/>
          </a:prstGeom>
        </p:spPr>
      </p:pic>
      <p:sp>
        <p:nvSpPr>
          <p:cNvPr id="3" name="TextBox 91"/>
          <p:cNvSpPr>
            <a:spLocks noChangeArrowheads="1"/>
          </p:cNvSpPr>
          <p:nvPr/>
        </p:nvSpPr>
        <p:spPr bwMode="auto">
          <a:xfrm>
            <a:off x="728717" y="341677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育人为</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本</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服务为先</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rcRect t="18309" r="63387" b="43217"/>
          <a:stretch>
            <a:fillRect/>
          </a:stretch>
        </p:blipFill>
        <p:spPr>
          <a:xfrm>
            <a:off x="-96520" y="-46990"/>
            <a:ext cx="5346700" cy="1848485"/>
          </a:xfrm>
          <a:prstGeom prst="rect">
            <a:avLst/>
          </a:prstGeom>
        </p:spPr>
      </p:pic>
      <p:grpSp>
        <p:nvGrpSpPr>
          <p:cNvPr id="9" name="组合 8"/>
          <p:cNvGrpSpPr/>
          <p:nvPr/>
        </p:nvGrpSpPr>
        <p:grpSpPr>
          <a:xfrm rot="920444">
            <a:off x="979639" y="148949"/>
            <a:ext cx="539850" cy="529924"/>
            <a:chOff x="10646778" y="4753862"/>
            <a:chExt cx="751521" cy="737702"/>
          </a:xfrm>
        </p:grpSpPr>
        <p:sp>
          <p:nvSpPr>
            <p:cNvPr id="10"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0646778" y="4762829"/>
              <a:ext cx="749726" cy="728735"/>
              <a:chOff x="11012539" y="4493889"/>
              <a:chExt cx="749726" cy="728735"/>
            </a:xfrm>
          </p:grpSpPr>
          <p:sp>
            <p:nvSpPr>
              <p:cNvPr id="12"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5" name="Text Box 2"/>
          <p:cNvSpPr txBox="1">
            <a:spLocks noChangeArrowheads="1"/>
          </p:cNvSpPr>
          <p:nvPr/>
        </p:nvSpPr>
        <p:spPr bwMode="auto">
          <a:xfrm>
            <a:off x="1161746" y="618244"/>
            <a:ext cx="3108960" cy="52197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2800" b="1" smtClean="0"/>
              <a:t>（二）我们的</a:t>
            </a:r>
            <a:r>
              <a:rPr lang="zh-CN" altLang="en-US" sz="2800" b="1" smtClean="0"/>
              <a:t>措施</a:t>
            </a:r>
            <a:endParaRPr lang="zh-CN" altLang="en-US" sz="2800" b="1" smtClean="0"/>
          </a:p>
        </p:txBody>
      </p:sp>
      <p:sp>
        <p:nvSpPr>
          <p:cNvPr id="91" name="TextBox 91"/>
          <p:cNvSpPr>
            <a:spLocks noChangeArrowheads="1"/>
          </p:cNvSpPr>
          <p:nvPr/>
        </p:nvSpPr>
        <p:spPr bwMode="auto">
          <a:xfrm>
            <a:off x="1339215" y="1691640"/>
            <a:ext cx="8543925" cy="3538220"/>
          </a:xfrm>
          <a:prstGeom prst="rect">
            <a:avLst/>
          </a:prstGeom>
          <a:noFill/>
        </p:spPr>
        <p:txBody>
          <a:bodyPr wrap="square" rtlCol="0">
            <a:spAutoFit/>
          </a:bodyPr>
          <a:lstStyle/>
          <a:p>
            <a:pPr algn="l"/>
            <a:endParaRPr lang="zh-CN" altLang="en-US" sz="2800" spc="100">
              <a:solidFill>
                <a:schemeClr val="tx1"/>
              </a:solidFill>
              <a:latin typeface="方正喵呜体" panose="02010600010101010101" pitchFamily="2" charset="-122"/>
              <a:ea typeface="方正喵呜体" panose="02010600010101010101" pitchFamily="2" charset="-122"/>
              <a:sym typeface="微软雅黑" panose="020B0503020204020204" pitchFamily="34" charset="-122"/>
            </a:endParaRPr>
          </a:p>
          <a:p>
            <a:pPr algn="l"/>
            <a:r>
              <a:rPr lang="zh-CN" altLang="en-US" sz="2800" spc="100">
                <a:solidFill>
                  <a:schemeClr val="tx1"/>
                </a:solidFill>
                <a:latin typeface="方正喵呜体" panose="02010600010101010101" pitchFamily="2" charset="-122"/>
                <a:ea typeface="方正喵呜体" panose="02010600010101010101" pitchFamily="2" charset="-122"/>
                <a:sym typeface="微软雅黑" panose="020B0503020204020204" pitchFamily="34" charset="-122"/>
              </a:rPr>
              <a:t>①、通过提问的方式引发幼儿思考，如：应该如何正确上厕所，引发幼儿讲述自己的经验。</a:t>
            </a:r>
            <a:endParaRPr lang="zh-CN" altLang="en-US" sz="2800" spc="100">
              <a:solidFill>
                <a:schemeClr val="tx1"/>
              </a:solidFill>
              <a:latin typeface="方正喵呜体" panose="02010600010101010101" pitchFamily="2" charset="-122"/>
              <a:ea typeface="方正喵呜体" panose="02010600010101010101" pitchFamily="2" charset="-122"/>
              <a:sym typeface="微软雅黑" panose="020B0503020204020204" pitchFamily="34" charset="-122"/>
            </a:endParaRPr>
          </a:p>
          <a:p>
            <a:pPr algn="l"/>
            <a:r>
              <a:rPr lang="zh-CN" altLang="en-US" sz="2800" spc="100">
                <a:solidFill>
                  <a:schemeClr val="tx1"/>
                </a:solidFill>
                <a:latin typeface="方正喵呜体" panose="02010600010101010101" pitchFamily="2" charset="-122"/>
                <a:ea typeface="方正喵呜体" panose="02010600010101010101" pitchFamily="2" charset="-122"/>
                <a:sym typeface="微软雅黑" panose="020B0503020204020204" pitchFamily="34" charset="-122"/>
              </a:rPr>
              <a:t>②、借助个体幼儿之间的经验分享引发相互间的碰撞、思考，并帮助小班幼儿将零散的、粗浅的经验系统化、整体化。</a:t>
            </a:r>
            <a:endParaRPr lang="zh-CN" altLang="en-US" sz="2800" spc="100">
              <a:solidFill>
                <a:schemeClr val="tx1"/>
              </a:solidFill>
              <a:latin typeface="方正喵呜体" panose="02010600010101010101" pitchFamily="2" charset="-122"/>
              <a:ea typeface="方正喵呜体" panose="02010600010101010101" pitchFamily="2" charset="-122"/>
              <a:sym typeface="微软雅黑" panose="020B0503020204020204" pitchFamily="34" charset="-122"/>
            </a:endParaRPr>
          </a:p>
          <a:p>
            <a:pPr algn="l"/>
            <a:r>
              <a:rPr lang="zh-CN" altLang="en-US" sz="2800" spc="100">
                <a:solidFill>
                  <a:schemeClr val="tx1"/>
                </a:solidFill>
                <a:latin typeface="方正喵呜体" panose="02010600010101010101" pitchFamily="2" charset="-122"/>
                <a:ea typeface="方正喵呜体" panose="02010600010101010101" pitchFamily="2" charset="-122"/>
                <a:sym typeface="微软雅黑" panose="020B0503020204020204" pitchFamily="34" charset="-122"/>
              </a:rPr>
              <a:t>③、在利用儿歌总结的同时表征下来，帮助幼儿理解、记忆。</a:t>
            </a:r>
            <a:endParaRPr lang="zh-CN" altLang="en-US" sz="2800" spc="100">
              <a:solidFill>
                <a:schemeClr val="tx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17" name="TextBox 91"/>
          <p:cNvSpPr>
            <a:spLocks noChangeArrowheads="1"/>
          </p:cNvSpPr>
          <p:nvPr/>
        </p:nvSpPr>
        <p:spPr bwMode="auto">
          <a:xfrm>
            <a:off x="7257988" y="248566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挖掘</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潜能</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发现天赋</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43" name="TextBox 91"/>
          <p:cNvSpPr>
            <a:spLocks noChangeArrowheads="1"/>
          </p:cNvSpPr>
          <p:nvPr/>
        </p:nvSpPr>
        <p:spPr bwMode="auto">
          <a:xfrm>
            <a:off x="9423547" y="3464230"/>
            <a:ext cx="2188724" cy="954107"/>
          </a:xfrm>
          <a:prstGeom prst="rect">
            <a:avLst/>
          </a:prstGeom>
          <a:noFill/>
        </p:spPr>
        <p:txBody>
          <a:bodyPr wrap="square" rtlCol="0">
            <a:spAutoFit/>
          </a:bodyPr>
          <a:lstStyle/>
          <a:p>
            <a:pPr algn="ct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因材施教</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培育栋梁</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144" name="图片 143"/>
          <p:cNvPicPr>
            <a:picLocks noChangeAspect="1"/>
          </p:cNvPicPr>
          <p:nvPr/>
        </p:nvPicPr>
        <p:blipFill>
          <a:blip r:embed="rId7">
            <a:extLst>
              <a:ext uri="{28A0092B-C50C-407E-A947-70E740481C1C}">
                <a14:useLocalDpi xmlns:a14="http://schemas.microsoft.com/office/drawing/2010/main" val="0"/>
              </a:ext>
            </a:extLst>
          </a:blip>
          <a:srcRect t="9293"/>
          <a:stretch>
            <a:fillRect/>
          </a:stretch>
        </p:blipFill>
        <p:spPr>
          <a:xfrm>
            <a:off x="-482125" y="4630507"/>
            <a:ext cx="4062961" cy="2668546"/>
          </a:xfrm>
          <a:prstGeom prst="rect">
            <a:avLst/>
          </a:prstGeom>
        </p:spPr>
      </p:pic>
      <p:pic>
        <p:nvPicPr>
          <p:cNvPr id="145" name="图片 1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284377" y="4844731"/>
            <a:ext cx="1327873" cy="20807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900"/>
                                        <p:tgtEl>
                                          <p:spTgt spid="8"/>
                                        </p:tgtEl>
                                      </p:cBhvr>
                                    </p:animEffect>
                                    <p:anim calcmode="lin" valueType="num">
                                      <p:cBhvr>
                                        <p:cTn id="8" dur="900" fill="hold"/>
                                        <p:tgtEl>
                                          <p:spTgt spid="8"/>
                                        </p:tgtEl>
                                        <p:attrNameLst>
                                          <p:attrName>ppt_x</p:attrName>
                                        </p:attrNameLst>
                                      </p:cBhvr>
                                      <p:tavLst>
                                        <p:tav tm="0">
                                          <p:val>
                                            <p:strVal val="#ppt_x"/>
                                          </p:val>
                                        </p:tav>
                                        <p:tav tm="100000">
                                          <p:val>
                                            <p:strVal val="#ppt_x"/>
                                          </p:val>
                                        </p:tav>
                                      </p:tavLst>
                                    </p:anim>
                                    <p:anim calcmode="lin" valueType="num">
                                      <p:cBhvr>
                                        <p:cTn id="9" dur="9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8" presetClass="emph" presetSubtype="0" repeatCount="2000" fill="hold" nodeType="withEffect">
                                  <p:stCondLst>
                                    <p:cond delay="0"/>
                                  </p:stCondLst>
                                  <p:childTnLst>
                                    <p:animRot by="21600000">
                                      <p:cBhvr>
                                        <p:cTn id="20" dur="4000" fill="hold"/>
                                        <p:tgtEl>
                                          <p:spTgt spid="9"/>
                                        </p:tgtEl>
                                        <p:attrNameLst>
                                          <p:attrName>r</p:attrName>
                                        </p:attrNameLst>
                                      </p:cBhvr>
                                    </p:animRot>
                                  </p:childTnLst>
                                </p:cTn>
                              </p:par>
                              <p:par>
                                <p:cTn id="21" presetID="10" presetClass="entr" presetSubtype="0" fill="hold" grpId="0"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26" presetClass="emph" presetSubtype="0" fill="hold" grpId="1" nodeType="withEffect">
                                  <p:stCondLst>
                                    <p:cond delay="100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10" presetClass="entr" presetSubtype="0" fill="hold" grpId="0" nodeType="withEffect">
                                  <p:stCondLst>
                                    <p:cond delay="400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par>
                                <p:cTn id="30" presetID="26" presetClass="emph" presetSubtype="0" fill="hold" grpId="1" nodeType="withEffect">
                                  <p:stCondLst>
                                    <p:cond delay="4000"/>
                                  </p:stCondLst>
                                  <p:childTnLst>
                                    <p:animEffect transition="out" filter="fade">
                                      <p:cBhvr>
                                        <p:cTn id="31" dur="500" tmFilter="0, 0; .2, .5; .8, .5; 1, 0"/>
                                        <p:tgtEl>
                                          <p:spTgt spid="91"/>
                                        </p:tgtEl>
                                      </p:cBhvr>
                                    </p:animEffect>
                                    <p:animScale>
                                      <p:cBhvr>
                                        <p:cTn id="32" dur="250" autoRev="1" fill="hold"/>
                                        <p:tgtEl>
                                          <p:spTgt spid="91"/>
                                        </p:tgtEl>
                                      </p:cBhvr>
                                      <p:by x="105000" y="105000"/>
                                    </p:animScale>
                                  </p:childTnLst>
                                </p:cTn>
                              </p:par>
                              <p:par>
                                <p:cTn id="33" presetID="10" presetClass="entr" presetSubtype="0" fill="hold" grpId="0" nodeType="withEffect">
                                  <p:stCondLst>
                                    <p:cond delay="5500"/>
                                  </p:stCondLst>
                                  <p:childTnLst>
                                    <p:set>
                                      <p:cBhvr>
                                        <p:cTn id="34" dur="1" fill="hold">
                                          <p:stCondLst>
                                            <p:cond delay="0"/>
                                          </p:stCondLst>
                                        </p:cTn>
                                        <p:tgtEl>
                                          <p:spTgt spid="117"/>
                                        </p:tgtEl>
                                        <p:attrNameLst>
                                          <p:attrName>style.visibility</p:attrName>
                                        </p:attrNameLst>
                                      </p:cBhvr>
                                      <p:to>
                                        <p:strVal val="visible"/>
                                      </p:to>
                                    </p:set>
                                    <p:animEffect transition="in" filter="fade">
                                      <p:cBhvr>
                                        <p:cTn id="35" dur="500"/>
                                        <p:tgtEl>
                                          <p:spTgt spid="117"/>
                                        </p:tgtEl>
                                      </p:cBhvr>
                                    </p:animEffect>
                                  </p:childTnLst>
                                </p:cTn>
                              </p:par>
                              <p:par>
                                <p:cTn id="36" presetID="26" presetClass="emph" presetSubtype="0" fill="hold" grpId="1" nodeType="withEffect">
                                  <p:stCondLst>
                                    <p:cond delay="5500"/>
                                  </p:stCondLst>
                                  <p:childTnLst>
                                    <p:animEffect transition="out" filter="fade">
                                      <p:cBhvr>
                                        <p:cTn id="37" dur="500" tmFilter="0, 0; .2, .5; .8, .5; 1, 0"/>
                                        <p:tgtEl>
                                          <p:spTgt spid="117"/>
                                        </p:tgtEl>
                                      </p:cBhvr>
                                    </p:animEffect>
                                    <p:animScale>
                                      <p:cBhvr>
                                        <p:cTn id="38" dur="250" autoRev="1" fill="hold"/>
                                        <p:tgtEl>
                                          <p:spTgt spid="117"/>
                                        </p:tgtEl>
                                      </p:cBhvr>
                                      <p:by x="105000" y="105000"/>
                                    </p:animScale>
                                  </p:childTnLst>
                                </p:cTn>
                              </p:par>
                              <p:par>
                                <p:cTn id="39" presetID="10" presetClass="entr" presetSubtype="0" fill="hold" grpId="0" nodeType="withEffect">
                                  <p:stCondLst>
                                    <p:cond delay="7100"/>
                                  </p:stCondLst>
                                  <p:childTnLst>
                                    <p:set>
                                      <p:cBhvr>
                                        <p:cTn id="40" dur="1" fill="hold">
                                          <p:stCondLst>
                                            <p:cond delay="0"/>
                                          </p:stCondLst>
                                        </p:cTn>
                                        <p:tgtEl>
                                          <p:spTgt spid="143"/>
                                        </p:tgtEl>
                                        <p:attrNameLst>
                                          <p:attrName>style.visibility</p:attrName>
                                        </p:attrNameLst>
                                      </p:cBhvr>
                                      <p:to>
                                        <p:strVal val="visible"/>
                                      </p:to>
                                    </p:set>
                                    <p:animEffect transition="in" filter="fade">
                                      <p:cBhvr>
                                        <p:cTn id="41" dur="500"/>
                                        <p:tgtEl>
                                          <p:spTgt spid="143"/>
                                        </p:tgtEl>
                                      </p:cBhvr>
                                    </p:animEffect>
                                  </p:childTnLst>
                                </p:cTn>
                              </p:par>
                              <p:par>
                                <p:cTn id="42" presetID="26" presetClass="emph" presetSubtype="0" fill="hold" grpId="1" nodeType="withEffect">
                                  <p:stCondLst>
                                    <p:cond delay="7100"/>
                                  </p:stCondLst>
                                  <p:childTnLst>
                                    <p:animEffect transition="out" filter="fade">
                                      <p:cBhvr>
                                        <p:cTn id="43" dur="500" tmFilter="0, 0; .2, .5; .8, .5; 1, 0"/>
                                        <p:tgtEl>
                                          <p:spTgt spid="143"/>
                                        </p:tgtEl>
                                      </p:cBhvr>
                                    </p:animEffect>
                                    <p:animScale>
                                      <p:cBhvr>
                                        <p:cTn id="44" dur="250" autoRev="1" fill="hold"/>
                                        <p:tgtEl>
                                          <p:spTgt spid="143"/>
                                        </p:tgtEl>
                                      </p:cBhvr>
                                      <p:by x="105000" y="105000"/>
                                    </p:animScale>
                                  </p:childTnLst>
                                </p:cTn>
                              </p:par>
                              <p:par>
                                <p:cTn id="45" presetID="42" presetClass="entr" presetSubtype="0"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Effect transition="in" filter="fade">
                                      <p:cBhvr>
                                        <p:cTn id="47" dur="750"/>
                                        <p:tgtEl>
                                          <p:spTgt spid="144"/>
                                        </p:tgtEl>
                                      </p:cBhvr>
                                    </p:animEffect>
                                    <p:anim calcmode="lin" valueType="num">
                                      <p:cBhvr>
                                        <p:cTn id="48" dur="750" fill="hold"/>
                                        <p:tgtEl>
                                          <p:spTgt spid="144"/>
                                        </p:tgtEl>
                                        <p:attrNameLst>
                                          <p:attrName>ppt_x</p:attrName>
                                        </p:attrNameLst>
                                      </p:cBhvr>
                                      <p:tavLst>
                                        <p:tav tm="0">
                                          <p:val>
                                            <p:strVal val="#ppt_x"/>
                                          </p:val>
                                        </p:tav>
                                        <p:tav tm="100000">
                                          <p:val>
                                            <p:strVal val="#ppt_x"/>
                                          </p:val>
                                        </p:tav>
                                      </p:tavLst>
                                    </p:anim>
                                    <p:anim calcmode="lin" valueType="num">
                                      <p:cBhvr>
                                        <p:cTn id="49" dur="750" fill="hold"/>
                                        <p:tgtEl>
                                          <p:spTgt spid="144"/>
                                        </p:tgtEl>
                                        <p:attrNameLst>
                                          <p:attrName>ppt_y</p:attrName>
                                        </p:attrNameLst>
                                      </p:cBhvr>
                                      <p:tavLst>
                                        <p:tav tm="0">
                                          <p:val>
                                            <p:strVal val="#ppt_y+.1"/>
                                          </p:val>
                                        </p:tav>
                                        <p:tav tm="100000">
                                          <p:val>
                                            <p:strVal val="#ppt_y"/>
                                          </p:val>
                                        </p:tav>
                                      </p:tavLst>
                                    </p:anim>
                                  </p:childTnLst>
                                </p:cTn>
                              </p:par>
                              <p:par>
                                <p:cTn id="50" presetID="2" presetClass="entr" presetSubtype="2" fill="hold" nodeType="withEffect">
                                  <p:stCondLst>
                                    <p:cond delay="800"/>
                                  </p:stCondLst>
                                  <p:childTnLst>
                                    <p:set>
                                      <p:cBhvr>
                                        <p:cTn id="51" dur="1" fill="hold">
                                          <p:stCondLst>
                                            <p:cond delay="0"/>
                                          </p:stCondLst>
                                        </p:cTn>
                                        <p:tgtEl>
                                          <p:spTgt spid="145"/>
                                        </p:tgtEl>
                                        <p:attrNameLst>
                                          <p:attrName>style.visibility</p:attrName>
                                        </p:attrNameLst>
                                      </p:cBhvr>
                                      <p:to>
                                        <p:strVal val="visible"/>
                                      </p:to>
                                    </p:set>
                                    <p:anim calcmode="lin" valueType="num">
                                      <p:cBhvr additive="base">
                                        <p:cTn id="52" dur="750" fill="hold"/>
                                        <p:tgtEl>
                                          <p:spTgt spid="145"/>
                                        </p:tgtEl>
                                        <p:attrNameLst>
                                          <p:attrName>ppt_x</p:attrName>
                                        </p:attrNameLst>
                                      </p:cBhvr>
                                      <p:tavLst>
                                        <p:tav tm="0">
                                          <p:val>
                                            <p:strVal val="1+#ppt_w/2"/>
                                          </p:val>
                                        </p:tav>
                                        <p:tav tm="100000">
                                          <p:val>
                                            <p:strVal val="#ppt_x"/>
                                          </p:val>
                                        </p:tav>
                                      </p:tavLst>
                                    </p:anim>
                                    <p:anim calcmode="lin" valueType="num">
                                      <p:cBhvr additive="base">
                                        <p:cTn id="53" dur="750" fill="hold"/>
                                        <p:tgtEl>
                                          <p:spTgt spid="145"/>
                                        </p:tgtEl>
                                        <p:attrNameLst>
                                          <p:attrName>ppt_y</p:attrName>
                                        </p:attrNameLst>
                                      </p:cBhvr>
                                      <p:tavLst>
                                        <p:tav tm="0">
                                          <p:val>
                                            <p:strVal val="#ppt_y"/>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146"/>
                                        </p:tgtEl>
                                        <p:attrNameLst>
                                          <p:attrName>style.visibility</p:attrName>
                                        </p:attrNameLst>
                                      </p:cBhvr>
                                      <p:to>
                                        <p:strVal val="visible"/>
                                      </p:to>
                                    </p:set>
                                    <p:animEffect transition="in" filter="fade">
                                      <p:cBhvr>
                                        <p:cTn id="56" dur="1000"/>
                                        <p:tgtEl>
                                          <p:spTgt spid="146"/>
                                        </p:tgtEl>
                                      </p:cBhvr>
                                    </p:animEffect>
                                  </p:childTnLst>
                                </p:cTn>
                              </p:par>
                              <p:par>
                                <p:cTn id="57" presetID="10" presetClass="entr" presetSubtype="0" fill="hold" nodeType="withEffect">
                                  <p:stCondLst>
                                    <p:cond delay="600"/>
                                  </p:stCondLst>
                                  <p:childTnLst>
                                    <p:set>
                                      <p:cBhvr>
                                        <p:cTn id="58" dur="1" fill="hold">
                                          <p:stCondLst>
                                            <p:cond delay="0"/>
                                          </p:stCondLst>
                                        </p:cTn>
                                        <p:tgtEl>
                                          <p:spTgt spid="148"/>
                                        </p:tgtEl>
                                        <p:attrNameLst>
                                          <p:attrName>style.visibility</p:attrName>
                                        </p:attrNameLst>
                                      </p:cBhvr>
                                      <p:to>
                                        <p:strVal val="visible"/>
                                      </p:to>
                                    </p:set>
                                    <p:animEffect transition="in" filter="fade">
                                      <p:cBhvr>
                                        <p:cTn id="59" dur="1000"/>
                                        <p:tgtEl>
                                          <p:spTgt spid="148"/>
                                        </p:tgtEl>
                                      </p:cBhvr>
                                    </p:animEffect>
                                  </p:childTnLst>
                                </p:cTn>
                              </p:par>
                              <p:par>
                                <p:cTn id="60" presetID="10" presetClass="entr" presetSubtype="0" fill="hold" nodeType="withEffect">
                                  <p:stCondLst>
                                    <p:cond delay="0"/>
                                  </p:stCondLst>
                                  <p:childTnLst>
                                    <p:set>
                                      <p:cBhvr>
                                        <p:cTn id="61" dur="1" fill="hold">
                                          <p:stCondLst>
                                            <p:cond delay="0"/>
                                          </p:stCondLst>
                                        </p:cTn>
                                        <p:tgtEl>
                                          <p:spTgt spid="147"/>
                                        </p:tgtEl>
                                        <p:attrNameLst>
                                          <p:attrName>style.visibility</p:attrName>
                                        </p:attrNameLst>
                                      </p:cBhvr>
                                      <p:to>
                                        <p:strVal val="visible"/>
                                      </p:to>
                                    </p:set>
                                    <p:animEffect transition="in" filter="fade">
                                      <p:cBhvr>
                                        <p:cTn id="62" dur="1000"/>
                                        <p:tgtEl>
                                          <p:spTgt spid="147"/>
                                        </p:tgtEl>
                                      </p:cBhvr>
                                    </p:animEffect>
                                  </p:childTnLst>
                                </p:cTn>
                              </p:par>
                              <p:par>
                                <p:cTn id="63" presetID="35" presetClass="path" presetSubtype="0" repeatCount="2000" accel="50000" decel="50000" autoRev="1" fill="hold" nodeType="withEffect">
                                  <p:stCondLst>
                                    <p:cond delay="1300"/>
                                  </p:stCondLst>
                                  <p:childTnLst>
                                    <p:animMotion origin="layout" path="M 1.04167E-06 1.48148E-06 L -0.03737 1.48148E-06" pathEditMode="relative" rAng="0" ptsTypes="AA">
                                      <p:cBhvr>
                                        <p:cTn id="64" dur="2000" fill="hold"/>
                                        <p:tgtEl>
                                          <p:spTgt spid="146"/>
                                        </p:tgtEl>
                                        <p:attrNameLst>
                                          <p:attrName>ppt_x</p:attrName>
                                          <p:attrName>ppt_y</p:attrName>
                                        </p:attrNameLst>
                                      </p:cBhvr>
                                      <p:rCtr x="-1875" y="0"/>
                                    </p:animMotion>
                                  </p:childTnLst>
                                </p:cTn>
                              </p:par>
                              <p:par>
                                <p:cTn id="65" presetID="35" presetClass="path" presetSubtype="0" repeatCount="2000" accel="50000" decel="50000" autoRev="1" fill="hold" nodeType="withEffect">
                                  <p:stCondLst>
                                    <p:cond delay="1200"/>
                                  </p:stCondLst>
                                  <p:childTnLst>
                                    <p:animMotion origin="layout" path="M 8.33333E-07 -3.33333E-06 L -0.03802 -3.33333E-06" pathEditMode="relative" rAng="0" ptsTypes="AA">
                                      <p:cBhvr>
                                        <p:cTn id="66" dur="2000" fill="hold"/>
                                        <p:tgtEl>
                                          <p:spTgt spid="148"/>
                                        </p:tgtEl>
                                        <p:attrNameLst>
                                          <p:attrName>ppt_x</p:attrName>
                                          <p:attrName>ppt_y</p:attrName>
                                        </p:attrNameLst>
                                      </p:cBhvr>
                                      <p:rCtr x="-1901" y="0"/>
                                    </p:animMotion>
                                  </p:childTnLst>
                                </p:cTn>
                              </p:par>
                              <p:par>
                                <p:cTn id="67" presetID="35" presetClass="path" presetSubtype="0" repeatCount="2000" accel="50000" decel="50000" autoRev="1" fill="hold" nodeType="withEffect">
                                  <p:stCondLst>
                                    <p:cond delay="1700"/>
                                  </p:stCondLst>
                                  <p:childTnLst>
                                    <p:animMotion origin="layout" path="M 2.08333E-07 -4.07407E-06 L -0.04557 -4.07407E-06" pathEditMode="relative" rAng="0" ptsTypes="AA">
                                      <p:cBhvr>
                                        <p:cTn id="68" dur="2000" fill="hold"/>
                                        <p:tgtEl>
                                          <p:spTgt spid="147"/>
                                        </p:tgtEl>
                                        <p:attrNameLst>
                                          <p:attrName>ppt_x</p:attrName>
                                          <p:attrName>ppt_y</p:attrName>
                                        </p:attrNameLst>
                                      </p:cBhvr>
                                      <p:rCtr x="-227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5" grpId="0"/>
      <p:bldP spid="91" grpId="0"/>
      <p:bldP spid="91" grpId="1"/>
      <p:bldP spid="117" grpId="0"/>
      <p:bldP spid="117" grpId="1"/>
      <p:bldP spid="143" grpId="0"/>
      <p:bldP spid="14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A_图片 9"/>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5836329" y="2027790"/>
            <a:ext cx="1115570" cy="484633"/>
          </a:xfrm>
          <a:prstGeom prst="rect">
            <a:avLst/>
          </a:prstGeom>
        </p:spPr>
      </p:pic>
      <p:pic>
        <p:nvPicPr>
          <p:cNvPr id="147" name="PA_图片 1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628944" y="587651"/>
            <a:ext cx="1635536" cy="1213568"/>
          </a:xfrm>
          <a:prstGeom prst="rect">
            <a:avLst/>
          </a:prstGeom>
        </p:spPr>
      </p:pic>
      <p:pic>
        <p:nvPicPr>
          <p:cNvPr id="148" name="PA_图片 12"/>
          <p:cNvPicPr>
            <a:picLocks noChangeAspect="1"/>
          </p:cNvPicPr>
          <p:nvPr>
            <p:custDataLst>
              <p:tags r:id="rId5"/>
            </p:custDataLst>
          </p:nvPr>
        </p:nvPicPr>
        <p:blipFill>
          <a:blip r:embed="rId2">
            <a:extLst>
              <a:ext uri="{28A0092B-C50C-407E-A947-70E740481C1C}">
                <a14:useLocalDpi xmlns:a14="http://schemas.microsoft.com/office/drawing/2010/main" val="0"/>
              </a:ext>
            </a:extLst>
          </a:blip>
          <a:stretch>
            <a:fillRect/>
          </a:stretch>
        </p:blipFill>
        <p:spPr>
          <a:xfrm>
            <a:off x="9766159" y="1691588"/>
            <a:ext cx="1943996" cy="844523"/>
          </a:xfrm>
          <a:prstGeom prst="rect">
            <a:avLst/>
          </a:prstGeom>
        </p:spPr>
      </p:pic>
      <p:sp>
        <p:nvSpPr>
          <p:cNvPr id="3" name="TextBox 91"/>
          <p:cNvSpPr>
            <a:spLocks noChangeArrowheads="1"/>
          </p:cNvSpPr>
          <p:nvPr/>
        </p:nvSpPr>
        <p:spPr bwMode="auto">
          <a:xfrm>
            <a:off x="728717" y="341677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育人为</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本</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服务为先</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rcRect t="18309" r="63387" b="43217"/>
          <a:stretch>
            <a:fillRect/>
          </a:stretch>
        </p:blipFill>
        <p:spPr>
          <a:xfrm>
            <a:off x="-96520" y="-46990"/>
            <a:ext cx="5346700" cy="2183765"/>
          </a:xfrm>
          <a:prstGeom prst="rect">
            <a:avLst/>
          </a:prstGeom>
        </p:spPr>
      </p:pic>
      <p:grpSp>
        <p:nvGrpSpPr>
          <p:cNvPr id="9" name="组合 8"/>
          <p:cNvGrpSpPr/>
          <p:nvPr/>
        </p:nvGrpSpPr>
        <p:grpSpPr>
          <a:xfrm rot="920444">
            <a:off x="979639" y="148949"/>
            <a:ext cx="539850" cy="529924"/>
            <a:chOff x="10646778" y="4753862"/>
            <a:chExt cx="751521" cy="737702"/>
          </a:xfrm>
        </p:grpSpPr>
        <p:sp>
          <p:nvSpPr>
            <p:cNvPr id="10"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0646778" y="4762829"/>
              <a:ext cx="749726" cy="728735"/>
              <a:chOff x="11012539" y="4493889"/>
              <a:chExt cx="749726" cy="728735"/>
            </a:xfrm>
          </p:grpSpPr>
          <p:sp>
            <p:nvSpPr>
              <p:cNvPr id="12"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5" name="Text Box 2"/>
          <p:cNvSpPr txBox="1">
            <a:spLocks noChangeArrowheads="1"/>
          </p:cNvSpPr>
          <p:nvPr/>
        </p:nvSpPr>
        <p:spPr bwMode="auto">
          <a:xfrm>
            <a:off x="805511" y="783344"/>
            <a:ext cx="3840480" cy="52197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2800" b="1" smtClean="0"/>
              <a:t>（三）、如厕的小烦恼</a:t>
            </a:r>
            <a:endParaRPr lang="zh-CN" altLang="en-US" sz="2800" b="1" smtClean="0"/>
          </a:p>
        </p:txBody>
      </p:sp>
      <p:sp>
        <p:nvSpPr>
          <p:cNvPr id="91" name="TextBox 91"/>
          <p:cNvSpPr>
            <a:spLocks noChangeArrowheads="1"/>
          </p:cNvSpPr>
          <p:nvPr/>
        </p:nvSpPr>
        <p:spPr bwMode="auto">
          <a:xfrm>
            <a:off x="5076132" y="3448188"/>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快乐生活</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健康成长</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17" name="TextBox 91"/>
          <p:cNvSpPr>
            <a:spLocks noChangeArrowheads="1"/>
          </p:cNvSpPr>
          <p:nvPr/>
        </p:nvSpPr>
        <p:spPr bwMode="auto">
          <a:xfrm>
            <a:off x="7257988" y="248566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挖掘</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潜能</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发现天赋</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43" name="TextBox 91"/>
          <p:cNvSpPr>
            <a:spLocks noChangeArrowheads="1"/>
          </p:cNvSpPr>
          <p:nvPr/>
        </p:nvSpPr>
        <p:spPr bwMode="auto">
          <a:xfrm>
            <a:off x="9423547" y="3464230"/>
            <a:ext cx="2188724" cy="954107"/>
          </a:xfrm>
          <a:prstGeom prst="rect">
            <a:avLst/>
          </a:prstGeom>
          <a:noFill/>
        </p:spPr>
        <p:txBody>
          <a:bodyPr wrap="square" rtlCol="0">
            <a:spAutoFit/>
          </a:bodyPr>
          <a:lstStyle/>
          <a:p>
            <a:pPr algn="ct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因材施教</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培育栋梁</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144" name="图片 143"/>
          <p:cNvPicPr>
            <a:picLocks noChangeAspect="1"/>
          </p:cNvPicPr>
          <p:nvPr/>
        </p:nvPicPr>
        <p:blipFill>
          <a:blip r:embed="rId7">
            <a:extLst>
              <a:ext uri="{28A0092B-C50C-407E-A947-70E740481C1C}">
                <a14:useLocalDpi xmlns:a14="http://schemas.microsoft.com/office/drawing/2010/main" val="0"/>
              </a:ext>
            </a:extLst>
          </a:blip>
          <a:srcRect t="9293"/>
          <a:stretch>
            <a:fillRect/>
          </a:stretch>
        </p:blipFill>
        <p:spPr>
          <a:xfrm>
            <a:off x="-482125" y="4630507"/>
            <a:ext cx="4062961" cy="2668546"/>
          </a:xfrm>
          <a:prstGeom prst="rect">
            <a:avLst/>
          </a:prstGeom>
        </p:spPr>
      </p:pic>
      <p:pic>
        <p:nvPicPr>
          <p:cNvPr id="145" name="图片 1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284377" y="4844731"/>
            <a:ext cx="1327873" cy="2080791"/>
          </a:xfrm>
          <a:prstGeom prst="rect">
            <a:avLst/>
          </a:prstGeom>
        </p:spPr>
      </p:pic>
      <p:graphicFrame>
        <p:nvGraphicFramePr>
          <p:cNvPr id="2" name="表格 1"/>
          <p:cNvGraphicFramePr/>
          <p:nvPr>
            <p:custDataLst>
              <p:tags r:id="rId9"/>
            </p:custDataLst>
          </p:nvPr>
        </p:nvGraphicFramePr>
        <p:xfrm>
          <a:off x="3051175" y="5034280"/>
          <a:ext cx="5973445" cy="1219200"/>
        </p:xfrm>
        <a:graphic>
          <a:graphicData uri="http://schemas.openxmlformats.org/drawingml/2006/table">
            <a:tbl>
              <a:tblPr firstRow="1" bandRow="1">
                <a:tableStyleId>{5940675A-B579-460E-94D1-54222C63F5DA}</a:tableStyleId>
              </a:tblPr>
              <a:tblGrid>
                <a:gridCol w="3020695"/>
                <a:gridCol w="2952750"/>
              </a:tblGrid>
              <a:tr h="0">
                <a:tc>
                  <a:txBody>
                    <a:bodyPr/>
                    <a:p>
                      <a:pPr indent="0">
                        <a:buNone/>
                      </a:pPr>
                      <a:r>
                        <a:rPr lang="en-US" sz="2000" b="0">
                          <a:latin typeface="楷体" panose="02010609060101010101" charset="-122"/>
                          <a:ea typeface="楷体" panose="02010609060101010101" charset="-122"/>
                          <a:cs typeface="宋体" panose="02010600030101010101" pitchFamily="2" charset="-122"/>
                        </a:rPr>
                        <a:t>问题</a:t>
                      </a:r>
                      <a:endParaRPr lang="en-US" altLang="en-US" sz="2000" b="0">
                        <a:latin typeface="楷体" panose="02010609060101010101" charset="-122"/>
                        <a:ea typeface="楷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楷体" panose="02010609060101010101" charset="-122"/>
                          <a:ea typeface="楷体" panose="02010609060101010101" charset="-122"/>
                          <a:cs typeface="宋体" panose="02010600030101010101" pitchFamily="2" charset="-122"/>
                        </a:rPr>
                        <a:t>统计的数据</a:t>
                      </a:r>
                      <a:endParaRPr lang="en-US" altLang="en-US" sz="2000" b="0">
                        <a:latin typeface="楷体" panose="02010609060101010101" charset="-122"/>
                        <a:ea typeface="楷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buNone/>
                      </a:pPr>
                      <a:r>
                        <a:rPr lang="en-US" sz="2000" b="0">
                          <a:latin typeface="楷体" panose="02010609060101010101" charset="-122"/>
                          <a:ea typeface="楷体" panose="02010609060101010101" charset="-122"/>
                          <a:cs typeface="楷体" panose="02010609060101010101" charset="-122"/>
                        </a:rPr>
                        <a:t>1、总是尿在外面</a:t>
                      </a:r>
                      <a:endParaRPr lang="en-US" altLang="en-US" sz="2000" b="0">
                        <a:latin typeface="楷体" panose="02010609060101010101" charset="-122"/>
                        <a:ea typeface="楷体" panose="02010609060101010101" charset="-122"/>
                        <a:cs typeface="楷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楷体" panose="02010609060101010101" charset="-122"/>
                          <a:ea typeface="楷体" panose="02010609060101010101" charset="-122"/>
                          <a:cs typeface="楷体" panose="02010609060101010101" charset="-122"/>
                        </a:rPr>
                        <a:t>80%的人不会尿到外面</a:t>
                      </a:r>
                      <a:endParaRPr lang="en-US" altLang="en-US" sz="2000" b="0">
                        <a:latin typeface="楷体" panose="02010609060101010101" charset="-122"/>
                        <a:ea typeface="楷体" panose="02010609060101010101" charset="-122"/>
                        <a:cs typeface="楷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buNone/>
                      </a:pPr>
                      <a:r>
                        <a:rPr lang="en-US" sz="2000" b="0">
                          <a:latin typeface="楷体" panose="02010609060101010101" charset="-122"/>
                          <a:ea typeface="楷体" panose="02010609060101010101" charset="-122"/>
                          <a:cs typeface="楷体" panose="02010609060101010101" charset="-122"/>
                        </a:rPr>
                        <a:t>2、脱不下来，不知道脱到哪里</a:t>
                      </a:r>
                      <a:endParaRPr lang="en-US" altLang="en-US" sz="2000" b="0">
                        <a:latin typeface="楷体" panose="02010609060101010101" charset="-122"/>
                        <a:ea typeface="楷体" panose="02010609060101010101" charset="-122"/>
                        <a:cs typeface="楷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楷体" panose="02010609060101010101" charset="-122"/>
                          <a:ea typeface="楷体" panose="02010609060101010101" charset="-122"/>
                          <a:cs typeface="楷体" panose="02010609060101010101" charset="-122"/>
                        </a:rPr>
                        <a:t>70%的人知道要</a:t>
                      </a:r>
                      <a:r>
                        <a:rPr lang="zh-CN" altLang="en-US" sz="2000" b="0">
                          <a:latin typeface="楷体" panose="02010609060101010101" charset="-122"/>
                          <a:ea typeface="楷体" panose="02010609060101010101" charset="-122"/>
                          <a:cs typeface="楷体" panose="02010609060101010101" charset="-122"/>
                        </a:rPr>
                        <a:t>脱</a:t>
                      </a:r>
                      <a:r>
                        <a:rPr lang="en-US" sz="2000" b="0">
                          <a:latin typeface="楷体" panose="02010609060101010101" charset="-122"/>
                          <a:ea typeface="楷体" panose="02010609060101010101" charset="-122"/>
                          <a:cs typeface="楷体" panose="02010609060101010101" charset="-122"/>
                        </a:rPr>
                        <a:t>到膝盖</a:t>
                      </a:r>
                      <a:endParaRPr lang="en-US" altLang="en-US" sz="2000" b="0">
                        <a:latin typeface="楷体" panose="02010609060101010101" charset="-122"/>
                        <a:ea typeface="楷体" panose="02010609060101010101" charset="-122"/>
                        <a:cs typeface="楷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5" name="图片 4" descr="IMG_1680"/>
          <p:cNvPicPr>
            <a:picLocks noChangeAspect="1"/>
          </p:cNvPicPr>
          <p:nvPr/>
        </p:nvPicPr>
        <p:blipFill>
          <a:blip r:embed="rId10"/>
          <a:stretch>
            <a:fillRect/>
          </a:stretch>
        </p:blipFill>
        <p:spPr>
          <a:xfrm>
            <a:off x="4309745" y="1685925"/>
            <a:ext cx="3721100" cy="2790825"/>
          </a:xfrm>
          <a:prstGeom prst="rect">
            <a:avLst/>
          </a:prstGeom>
        </p:spPr>
      </p:pic>
      <p:pic>
        <p:nvPicPr>
          <p:cNvPr id="6" name="图片 5" descr="IMG_1681"/>
          <p:cNvPicPr>
            <a:picLocks noChangeAspect="1"/>
          </p:cNvPicPr>
          <p:nvPr/>
        </p:nvPicPr>
        <p:blipFill>
          <a:blip r:embed="rId11"/>
          <a:stretch>
            <a:fillRect/>
          </a:stretch>
        </p:blipFill>
        <p:spPr>
          <a:xfrm>
            <a:off x="8181340" y="567690"/>
            <a:ext cx="3839845" cy="2880360"/>
          </a:xfrm>
          <a:prstGeom prst="rect">
            <a:avLst/>
          </a:prstGeom>
        </p:spPr>
      </p:pic>
      <p:pic>
        <p:nvPicPr>
          <p:cNvPr id="4" name="图片 3" descr="IMG_1809"/>
          <p:cNvPicPr>
            <a:picLocks noChangeAspect="1"/>
          </p:cNvPicPr>
          <p:nvPr/>
        </p:nvPicPr>
        <p:blipFill>
          <a:blip r:embed="rId12"/>
          <a:stretch>
            <a:fillRect/>
          </a:stretch>
        </p:blipFill>
        <p:spPr>
          <a:xfrm>
            <a:off x="347980" y="2136775"/>
            <a:ext cx="3696970" cy="27730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900"/>
                                        <p:tgtEl>
                                          <p:spTgt spid="8"/>
                                        </p:tgtEl>
                                      </p:cBhvr>
                                    </p:animEffect>
                                    <p:anim calcmode="lin" valueType="num">
                                      <p:cBhvr>
                                        <p:cTn id="8" dur="900" fill="hold"/>
                                        <p:tgtEl>
                                          <p:spTgt spid="8"/>
                                        </p:tgtEl>
                                        <p:attrNameLst>
                                          <p:attrName>ppt_x</p:attrName>
                                        </p:attrNameLst>
                                      </p:cBhvr>
                                      <p:tavLst>
                                        <p:tav tm="0">
                                          <p:val>
                                            <p:strVal val="#ppt_x"/>
                                          </p:val>
                                        </p:tav>
                                        <p:tav tm="100000">
                                          <p:val>
                                            <p:strVal val="#ppt_x"/>
                                          </p:val>
                                        </p:tav>
                                      </p:tavLst>
                                    </p:anim>
                                    <p:anim calcmode="lin" valueType="num">
                                      <p:cBhvr>
                                        <p:cTn id="9" dur="9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8" presetClass="emph" presetSubtype="0" repeatCount="2000" fill="hold" nodeType="withEffect">
                                  <p:stCondLst>
                                    <p:cond delay="0"/>
                                  </p:stCondLst>
                                  <p:childTnLst>
                                    <p:animRot by="21600000">
                                      <p:cBhvr>
                                        <p:cTn id="20" dur="4000" fill="hold"/>
                                        <p:tgtEl>
                                          <p:spTgt spid="9"/>
                                        </p:tgtEl>
                                        <p:attrNameLst>
                                          <p:attrName>r</p:attrName>
                                        </p:attrNameLst>
                                      </p:cBhvr>
                                    </p:animRot>
                                  </p:childTnLst>
                                </p:cTn>
                              </p:par>
                              <p:par>
                                <p:cTn id="21" presetID="10" presetClass="entr" presetSubtype="0" fill="hold" grpId="0"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26" presetClass="emph" presetSubtype="0" fill="hold" grpId="1" nodeType="withEffect">
                                  <p:stCondLst>
                                    <p:cond delay="100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10" presetClass="entr" presetSubtype="0" fill="hold" grpId="0" nodeType="withEffect">
                                  <p:stCondLst>
                                    <p:cond delay="400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par>
                                <p:cTn id="30" presetID="26" presetClass="emph" presetSubtype="0" fill="hold" grpId="1" nodeType="withEffect">
                                  <p:stCondLst>
                                    <p:cond delay="4000"/>
                                  </p:stCondLst>
                                  <p:childTnLst>
                                    <p:animEffect transition="out" filter="fade">
                                      <p:cBhvr>
                                        <p:cTn id="31" dur="500" tmFilter="0, 0; .2, .5; .8, .5; 1, 0"/>
                                        <p:tgtEl>
                                          <p:spTgt spid="91"/>
                                        </p:tgtEl>
                                      </p:cBhvr>
                                    </p:animEffect>
                                    <p:animScale>
                                      <p:cBhvr>
                                        <p:cTn id="32" dur="250" autoRev="1" fill="hold"/>
                                        <p:tgtEl>
                                          <p:spTgt spid="91"/>
                                        </p:tgtEl>
                                      </p:cBhvr>
                                      <p:by x="105000" y="105000"/>
                                    </p:animScale>
                                  </p:childTnLst>
                                </p:cTn>
                              </p:par>
                              <p:par>
                                <p:cTn id="33" presetID="10" presetClass="entr" presetSubtype="0" fill="hold" grpId="0" nodeType="withEffect">
                                  <p:stCondLst>
                                    <p:cond delay="5500"/>
                                  </p:stCondLst>
                                  <p:childTnLst>
                                    <p:set>
                                      <p:cBhvr>
                                        <p:cTn id="34" dur="1" fill="hold">
                                          <p:stCondLst>
                                            <p:cond delay="0"/>
                                          </p:stCondLst>
                                        </p:cTn>
                                        <p:tgtEl>
                                          <p:spTgt spid="117"/>
                                        </p:tgtEl>
                                        <p:attrNameLst>
                                          <p:attrName>style.visibility</p:attrName>
                                        </p:attrNameLst>
                                      </p:cBhvr>
                                      <p:to>
                                        <p:strVal val="visible"/>
                                      </p:to>
                                    </p:set>
                                    <p:animEffect transition="in" filter="fade">
                                      <p:cBhvr>
                                        <p:cTn id="35" dur="500"/>
                                        <p:tgtEl>
                                          <p:spTgt spid="117"/>
                                        </p:tgtEl>
                                      </p:cBhvr>
                                    </p:animEffect>
                                  </p:childTnLst>
                                </p:cTn>
                              </p:par>
                              <p:par>
                                <p:cTn id="36" presetID="26" presetClass="emph" presetSubtype="0" fill="hold" grpId="1" nodeType="withEffect">
                                  <p:stCondLst>
                                    <p:cond delay="5500"/>
                                  </p:stCondLst>
                                  <p:childTnLst>
                                    <p:animEffect transition="out" filter="fade">
                                      <p:cBhvr>
                                        <p:cTn id="37" dur="500" tmFilter="0, 0; .2, .5; .8, .5; 1, 0"/>
                                        <p:tgtEl>
                                          <p:spTgt spid="117"/>
                                        </p:tgtEl>
                                      </p:cBhvr>
                                    </p:animEffect>
                                    <p:animScale>
                                      <p:cBhvr>
                                        <p:cTn id="38" dur="250" autoRev="1" fill="hold"/>
                                        <p:tgtEl>
                                          <p:spTgt spid="117"/>
                                        </p:tgtEl>
                                      </p:cBhvr>
                                      <p:by x="105000" y="105000"/>
                                    </p:animScale>
                                  </p:childTnLst>
                                </p:cTn>
                              </p:par>
                              <p:par>
                                <p:cTn id="39" presetID="10" presetClass="entr" presetSubtype="0" fill="hold" grpId="0" nodeType="withEffect">
                                  <p:stCondLst>
                                    <p:cond delay="7100"/>
                                  </p:stCondLst>
                                  <p:childTnLst>
                                    <p:set>
                                      <p:cBhvr>
                                        <p:cTn id="40" dur="1" fill="hold">
                                          <p:stCondLst>
                                            <p:cond delay="0"/>
                                          </p:stCondLst>
                                        </p:cTn>
                                        <p:tgtEl>
                                          <p:spTgt spid="143"/>
                                        </p:tgtEl>
                                        <p:attrNameLst>
                                          <p:attrName>style.visibility</p:attrName>
                                        </p:attrNameLst>
                                      </p:cBhvr>
                                      <p:to>
                                        <p:strVal val="visible"/>
                                      </p:to>
                                    </p:set>
                                    <p:animEffect transition="in" filter="fade">
                                      <p:cBhvr>
                                        <p:cTn id="41" dur="500"/>
                                        <p:tgtEl>
                                          <p:spTgt spid="143"/>
                                        </p:tgtEl>
                                      </p:cBhvr>
                                    </p:animEffect>
                                  </p:childTnLst>
                                </p:cTn>
                              </p:par>
                              <p:par>
                                <p:cTn id="42" presetID="26" presetClass="emph" presetSubtype="0" fill="hold" grpId="1" nodeType="withEffect">
                                  <p:stCondLst>
                                    <p:cond delay="7100"/>
                                  </p:stCondLst>
                                  <p:childTnLst>
                                    <p:animEffect transition="out" filter="fade">
                                      <p:cBhvr>
                                        <p:cTn id="43" dur="500" tmFilter="0, 0; .2, .5; .8, .5; 1, 0"/>
                                        <p:tgtEl>
                                          <p:spTgt spid="143"/>
                                        </p:tgtEl>
                                      </p:cBhvr>
                                    </p:animEffect>
                                    <p:animScale>
                                      <p:cBhvr>
                                        <p:cTn id="44" dur="250" autoRev="1" fill="hold"/>
                                        <p:tgtEl>
                                          <p:spTgt spid="143"/>
                                        </p:tgtEl>
                                      </p:cBhvr>
                                      <p:by x="105000" y="105000"/>
                                    </p:animScale>
                                  </p:childTnLst>
                                </p:cTn>
                              </p:par>
                              <p:par>
                                <p:cTn id="45" presetID="42" presetClass="entr" presetSubtype="0"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Effect transition="in" filter="fade">
                                      <p:cBhvr>
                                        <p:cTn id="47" dur="750"/>
                                        <p:tgtEl>
                                          <p:spTgt spid="144"/>
                                        </p:tgtEl>
                                      </p:cBhvr>
                                    </p:animEffect>
                                    <p:anim calcmode="lin" valueType="num">
                                      <p:cBhvr>
                                        <p:cTn id="48" dur="750" fill="hold"/>
                                        <p:tgtEl>
                                          <p:spTgt spid="144"/>
                                        </p:tgtEl>
                                        <p:attrNameLst>
                                          <p:attrName>ppt_x</p:attrName>
                                        </p:attrNameLst>
                                      </p:cBhvr>
                                      <p:tavLst>
                                        <p:tav tm="0">
                                          <p:val>
                                            <p:strVal val="#ppt_x"/>
                                          </p:val>
                                        </p:tav>
                                        <p:tav tm="100000">
                                          <p:val>
                                            <p:strVal val="#ppt_x"/>
                                          </p:val>
                                        </p:tav>
                                      </p:tavLst>
                                    </p:anim>
                                    <p:anim calcmode="lin" valueType="num">
                                      <p:cBhvr>
                                        <p:cTn id="49" dur="750" fill="hold"/>
                                        <p:tgtEl>
                                          <p:spTgt spid="144"/>
                                        </p:tgtEl>
                                        <p:attrNameLst>
                                          <p:attrName>ppt_y</p:attrName>
                                        </p:attrNameLst>
                                      </p:cBhvr>
                                      <p:tavLst>
                                        <p:tav tm="0">
                                          <p:val>
                                            <p:strVal val="#ppt_y+.1"/>
                                          </p:val>
                                        </p:tav>
                                        <p:tav tm="100000">
                                          <p:val>
                                            <p:strVal val="#ppt_y"/>
                                          </p:val>
                                        </p:tav>
                                      </p:tavLst>
                                    </p:anim>
                                  </p:childTnLst>
                                </p:cTn>
                              </p:par>
                              <p:par>
                                <p:cTn id="50" presetID="2" presetClass="entr" presetSubtype="2" fill="hold" nodeType="withEffect">
                                  <p:stCondLst>
                                    <p:cond delay="800"/>
                                  </p:stCondLst>
                                  <p:childTnLst>
                                    <p:set>
                                      <p:cBhvr>
                                        <p:cTn id="51" dur="1" fill="hold">
                                          <p:stCondLst>
                                            <p:cond delay="0"/>
                                          </p:stCondLst>
                                        </p:cTn>
                                        <p:tgtEl>
                                          <p:spTgt spid="145"/>
                                        </p:tgtEl>
                                        <p:attrNameLst>
                                          <p:attrName>style.visibility</p:attrName>
                                        </p:attrNameLst>
                                      </p:cBhvr>
                                      <p:to>
                                        <p:strVal val="visible"/>
                                      </p:to>
                                    </p:set>
                                    <p:anim calcmode="lin" valueType="num">
                                      <p:cBhvr additive="base">
                                        <p:cTn id="52" dur="750" fill="hold"/>
                                        <p:tgtEl>
                                          <p:spTgt spid="145"/>
                                        </p:tgtEl>
                                        <p:attrNameLst>
                                          <p:attrName>ppt_x</p:attrName>
                                        </p:attrNameLst>
                                      </p:cBhvr>
                                      <p:tavLst>
                                        <p:tav tm="0">
                                          <p:val>
                                            <p:strVal val="1+#ppt_w/2"/>
                                          </p:val>
                                        </p:tav>
                                        <p:tav tm="100000">
                                          <p:val>
                                            <p:strVal val="#ppt_x"/>
                                          </p:val>
                                        </p:tav>
                                      </p:tavLst>
                                    </p:anim>
                                    <p:anim calcmode="lin" valueType="num">
                                      <p:cBhvr additive="base">
                                        <p:cTn id="53" dur="750" fill="hold"/>
                                        <p:tgtEl>
                                          <p:spTgt spid="145"/>
                                        </p:tgtEl>
                                        <p:attrNameLst>
                                          <p:attrName>ppt_y</p:attrName>
                                        </p:attrNameLst>
                                      </p:cBhvr>
                                      <p:tavLst>
                                        <p:tav tm="0">
                                          <p:val>
                                            <p:strVal val="#ppt_y"/>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146"/>
                                        </p:tgtEl>
                                        <p:attrNameLst>
                                          <p:attrName>style.visibility</p:attrName>
                                        </p:attrNameLst>
                                      </p:cBhvr>
                                      <p:to>
                                        <p:strVal val="visible"/>
                                      </p:to>
                                    </p:set>
                                    <p:animEffect transition="in" filter="fade">
                                      <p:cBhvr>
                                        <p:cTn id="56" dur="1000"/>
                                        <p:tgtEl>
                                          <p:spTgt spid="146"/>
                                        </p:tgtEl>
                                      </p:cBhvr>
                                    </p:animEffect>
                                  </p:childTnLst>
                                </p:cTn>
                              </p:par>
                              <p:par>
                                <p:cTn id="57" presetID="10" presetClass="entr" presetSubtype="0" fill="hold" nodeType="withEffect">
                                  <p:stCondLst>
                                    <p:cond delay="600"/>
                                  </p:stCondLst>
                                  <p:childTnLst>
                                    <p:set>
                                      <p:cBhvr>
                                        <p:cTn id="58" dur="1" fill="hold">
                                          <p:stCondLst>
                                            <p:cond delay="0"/>
                                          </p:stCondLst>
                                        </p:cTn>
                                        <p:tgtEl>
                                          <p:spTgt spid="148"/>
                                        </p:tgtEl>
                                        <p:attrNameLst>
                                          <p:attrName>style.visibility</p:attrName>
                                        </p:attrNameLst>
                                      </p:cBhvr>
                                      <p:to>
                                        <p:strVal val="visible"/>
                                      </p:to>
                                    </p:set>
                                    <p:animEffect transition="in" filter="fade">
                                      <p:cBhvr>
                                        <p:cTn id="59" dur="1000"/>
                                        <p:tgtEl>
                                          <p:spTgt spid="148"/>
                                        </p:tgtEl>
                                      </p:cBhvr>
                                    </p:animEffect>
                                  </p:childTnLst>
                                </p:cTn>
                              </p:par>
                              <p:par>
                                <p:cTn id="60" presetID="10" presetClass="entr" presetSubtype="0" fill="hold" nodeType="withEffect">
                                  <p:stCondLst>
                                    <p:cond delay="0"/>
                                  </p:stCondLst>
                                  <p:childTnLst>
                                    <p:set>
                                      <p:cBhvr>
                                        <p:cTn id="61" dur="1" fill="hold">
                                          <p:stCondLst>
                                            <p:cond delay="0"/>
                                          </p:stCondLst>
                                        </p:cTn>
                                        <p:tgtEl>
                                          <p:spTgt spid="147"/>
                                        </p:tgtEl>
                                        <p:attrNameLst>
                                          <p:attrName>style.visibility</p:attrName>
                                        </p:attrNameLst>
                                      </p:cBhvr>
                                      <p:to>
                                        <p:strVal val="visible"/>
                                      </p:to>
                                    </p:set>
                                    <p:animEffect transition="in" filter="fade">
                                      <p:cBhvr>
                                        <p:cTn id="62" dur="1000"/>
                                        <p:tgtEl>
                                          <p:spTgt spid="147"/>
                                        </p:tgtEl>
                                      </p:cBhvr>
                                    </p:animEffect>
                                  </p:childTnLst>
                                </p:cTn>
                              </p:par>
                              <p:par>
                                <p:cTn id="63" presetID="35" presetClass="path" presetSubtype="0" repeatCount="2000" accel="50000" decel="50000" autoRev="1" fill="hold" nodeType="withEffect">
                                  <p:stCondLst>
                                    <p:cond delay="1300"/>
                                  </p:stCondLst>
                                  <p:childTnLst>
                                    <p:animMotion origin="layout" path="M 1.04167E-06 1.48148E-06 L -0.03737 1.48148E-06" pathEditMode="relative" rAng="0" ptsTypes="AA">
                                      <p:cBhvr>
                                        <p:cTn id="64" dur="2000" fill="hold"/>
                                        <p:tgtEl>
                                          <p:spTgt spid="146"/>
                                        </p:tgtEl>
                                        <p:attrNameLst>
                                          <p:attrName>ppt_x</p:attrName>
                                          <p:attrName>ppt_y</p:attrName>
                                        </p:attrNameLst>
                                      </p:cBhvr>
                                      <p:rCtr x="-1875" y="0"/>
                                    </p:animMotion>
                                  </p:childTnLst>
                                </p:cTn>
                              </p:par>
                              <p:par>
                                <p:cTn id="65" presetID="35" presetClass="path" presetSubtype="0" repeatCount="2000" accel="50000" decel="50000" autoRev="1" fill="hold" nodeType="withEffect">
                                  <p:stCondLst>
                                    <p:cond delay="1200"/>
                                  </p:stCondLst>
                                  <p:childTnLst>
                                    <p:animMotion origin="layout" path="M 8.33333E-07 -3.33333E-06 L -0.03802 -3.33333E-06" pathEditMode="relative" rAng="0" ptsTypes="AA">
                                      <p:cBhvr>
                                        <p:cTn id="66" dur="2000" fill="hold"/>
                                        <p:tgtEl>
                                          <p:spTgt spid="148"/>
                                        </p:tgtEl>
                                        <p:attrNameLst>
                                          <p:attrName>ppt_x</p:attrName>
                                          <p:attrName>ppt_y</p:attrName>
                                        </p:attrNameLst>
                                      </p:cBhvr>
                                      <p:rCtr x="-1901" y="0"/>
                                    </p:animMotion>
                                  </p:childTnLst>
                                </p:cTn>
                              </p:par>
                              <p:par>
                                <p:cTn id="67" presetID="35" presetClass="path" presetSubtype="0" repeatCount="2000" accel="50000" decel="50000" autoRev="1" fill="hold" nodeType="withEffect">
                                  <p:stCondLst>
                                    <p:cond delay="1700"/>
                                  </p:stCondLst>
                                  <p:childTnLst>
                                    <p:animMotion origin="layout" path="M 2.08333E-07 -4.07407E-06 L -0.04557 -4.07407E-06" pathEditMode="relative" rAng="0" ptsTypes="AA">
                                      <p:cBhvr>
                                        <p:cTn id="68" dur="2000" fill="hold"/>
                                        <p:tgtEl>
                                          <p:spTgt spid="147"/>
                                        </p:tgtEl>
                                        <p:attrNameLst>
                                          <p:attrName>ppt_x</p:attrName>
                                          <p:attrName>ppt_y</p:attrName>
                                        </p:attrNameLst>
                                      </p:cBhvr>
                                      <p:rCtr x="-2279" y="0"/>
                                    </p:animMotion>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additive="base">
                                        <p:cTn id="73" dur="500" fill="hold"/>
                                        <p:tgtEl>
                                          <p:spTgt spid="4"/>
                                        </p:tgtEl>
                                        <p:attrNameLst>
                                          <p:attrName>ppt_x</p:attrName>
                                        </p:attrNameLst>
                                      </p:cBhvr>
                                      <p:tavLst>
                                        <p:tav tm="0">
                                          <p:val>
                                            <p:strVal val="#ppt_x"/>
                                          </p:val>
                                        </p:tav>
                                        <p:tav tm="100000">
                                          <p:val>
                                            <p:strVal val="#ppt_x"/>
                                          </p:val>
                                        </p:tav>
                                      </p:tavLst>
                                    </p:anim>
                                    <p:anim calcmode="lin" valueType="num">
                                      <p:cBhvr additive="base">
                                        <p:cTn id="7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additive="base">
                                        <p:cTn id="79" dur="500" fill="hold"/>
                                        <p:tgtEl>
                                          <p:spTgt spid="5"/>
                                        </p:tgtEl>
                                        <p:attrNameLst>
                                          <p:attrName>ppt_x</p:attrName>
                                        </p:attrNameLst>
                                      </p:cBhvr>
                                      <p:tavLst>
                                        <p:tav tm="0">
                                          <p:val>
                                            <p:strVal val="#ppt_x"/>
                                          </p:val>
                                        </p:tav>
                                        <p:tav tm="100000">
                                          <p:val>
                                            <p:strVal val="#ppt_x"/>
                                          </p:val>
                                        </p:tav>
                                      </p:tavLst>
                                    </p:anim>
                                    <p:anim calcmode="lin" valueType="num">
                                      <p:cBhvr additive="base">
                                        <p:cTn id="8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 calcmode="lin" valueType="num">
                                      <p:cBhvr additive="base">
                                        <p:cTn id="85" dur="500" fill="hold"/>
                                        <p:tgtEl>
                                          <p:spTgt spid="6"/>
                                        </p:tgtEl>
                                        <p:attrNameLst>
                                          <p:attrName>ppt_x</p:attrName>
                                        </p:attrNameLst>
                                      </p:cBhvr>
                                      <p:tavLst>
                                        <p:tav tm="0">
                                          <p:val>
                                            <p:strVal val="#ppt_x"/>
                                          </p:val>
                                        </p:tav>
                                        <p:tav tm="100000">
                                          <p:val>
                                            <p:strVal val="#ppt_x"/>
                                          </p:val>
                                        </p:tav>
                                      </p:tavLst>
                                    </p:anim>
                                    <p:anim calcmode="lin" valueType="num">
                                      <p:cBhvr additive="base">
                                        <p:cTn id="8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
                                        </p:tgtEl>
                                        <p:attrNameLst>
                                          <p:attrName>style.visibility</p:attrName>
                                        </p:attrNameLst>
                                      </p:cBhvr>
                                      <p:to>
                                        <p:strVal val="visible"/>
                                      </p:to>
                                    </p:set>
                                    <p:anim calcmode="lin" valueType="num">
                                      <p:cBhvr additive="base">
                                        <p:cTn id="91" dur="500" fill="hold"/>
                                        <p:tgtEl>
                                          <p:spTgt spid="2"/>
                                        </p:tgtEl>
                                        <p:attrNameLst>
                                          <p:attrName>ppt_x</p:attrName>
                                        </p:attrNameLst>
                                      </p:cBhvr>
                                      <p:tavLst>
                                        <p:tav tm="0">
                                          <p:val>
                                            <p:strVal val="#ppt_x"/>
                                          </p:val>
                                        </p:tav>
                                        <p:tav tm="100000">
                                          <p:val>
                                            <p:strVal val="#ppt_x"/>
                                          </p:val>
                                        </p:tav>
                                      </p:tavLst>
                                    </p:anim>
                                    <p:anim calcmode="lin" valueType="num">
                                      <p:cBhvr additive="base">
                                        <p:cTn id="9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5" grpId="0"/>
      <p:bldP spid="91" grpId="0"/>
      <p:bldP spid="91" grpId="1"/>
      <p:bldP spid="117" grpId="0"/>
      <p:bldP spid="117" grpId="1"/>
      <p:bldP spid="143" grpId="0"/>
      <p:bldP spid="14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rcRect t="18309" r="63387" b="43217"/>
          <a:stretch>
            <a:fillRect/>
          </a:stretch>
        </p:blipFill>
        <p:spPr>
          <a:xfrm>
            <a:off x="-1250265" y="-1227382"/>
            <a:ext cx="14735735" cy="8713452"/>
          </a:xfrm>
          <a:prstGeom prst="rect">
            <a:avLst/>
          </a:prstGeom>
        </p:spPr>
      </p:pic>
      <p:sp>
        <p:nvSpPr>
          <p:cNvPr id="3" name="矩形 2"/>
          <p:cNvSpPr/>
          <p:nvPr/>
        </p:nvSpPr>
        <p:spPr>
          <a:xfrm>
            <a:off x="2019935" y="1495425"/>
            <a:ext cx="8195945" cy="286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sz="2000" kern="0">
                <a:solidFill>
                  <a:srgbClr val="219B9C"/>
                </a:solidFill>
                <a:latin typeface="迷你简卡通" panose="03000509000000000000" pitchFamily="65" charset="-122"/>
                <a:ea typeface="迷你简卡通" panose="03000509000000000000" pitchFamily="65" charset="-122"/>
              </a:rPr>
              <a:t>    </a:t>
            </a:r>
            <a:r>
              <a:rPr sz="2000" b="1" kern="0">
                <a:solidFill>
                  <a:schemeClr val="tx1"/>
                </a:solidFill>
                <a:latin typeface="楷体" panose="02010609060101010101" charset="-122"/>
                <a:ea typeface="楷体" panose="02010609060101010101" charset="-122"/>
                <a:cs typeface="楷体" panose="02010609060101010101" charset="-122"/>
              </a:rPr>
              <a:t>缘起：小班幼儿的身心发育尚未成熟，又是家里的宝贝，容易养成依赖的不良习惯。入园第一学期，“老师，我不会脱裤子。”“老师，我想上厕所。”……这样的“交响乐”每天都以独奏合奏的方式在班内此起彼伏地响起，各种声音让我们意识到孩子们的如厕问题需要尽快解决，结合本班幼儿身心发展现状和成长需要，构建探索属于小2班的班本课程就此展开，让我们一起去看一看吧！</a:t>
            </a:r>
            <a:endParaRPr sz="2000" b="1" kern="0">
              <a:solidFill>
                <a:schemeClr val="tx1"/>
              </a:solidFill>
              <a:latin typeface="楷体" panose="02010609060101010101" charset="-122"/>
              <a:ea typeface="楷体" panose="02010609060101010101" charset="-122"/>
              <a:cs typeface="楷体" panose="02010609060101010101"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537407"/>
            <a:ext cx="12235543" cy="3320594"/>
          </a:xfrm>
          <a:prstGeom prst="rect">
            <a:avLst/>
          </a:prstGeom>
        </p:spPr>
      </p:pic>
      <p:grpSp>
        <p:nvGrpSpPr>
          <p:cNvPr id="6" name="组合 5"/>
          <p:cNvGrpSpPr/>
          <p:nvPr/>
        </p:nvGrpSpPr>
        <p:grpSpPr>
          <a:xfrm rot="2427509">
            <a:off x="3567955" y="136891"/>
            <a:ext cx="661032" cy="648877"/>
            <a:chOff x="10646778" y="4753862"/>
            <a:chExt cx="751521" cy="737702"/>
          </a:xfrm>
        </p:grpSpPr>
        <p:sp>
          <p:nvSpPr>
            <p:cNvPr id="7"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10646778" y="4762829"/>
              <a:ext cx="749726" cy="728735"/>
              <a:chOff x="11012539" y="4493889"/>
              <a:chExt cx="749726" cy="728735"/>
            </a:xfrm>
          </p:grpSpPr>
          <p:sp>
            <p:nvSpPr>
              <p:cNvPr id="9"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2" name="组合 11"/>
          <p:cNvGrpSpPr/>
          <p:nvPr/>
        </p:nvGrpSpPr>
        <p:grpSpPr>
          <a:xfrm rot="610562">
            <a:off x="7100320" y="4016280"/>
            <a:ext cx="477936" cy="469148"/>
            <a:chOff x="10646778" y="4753862"/>
            <a:chExt cx="751521" cy="737702"/>
          </a:xfrm>
        </p:grpSpPr>
        <p:sp>
          <p:nvSpPr>
            <p:cNvPr id="13"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10646778" y="4762829"/>
              <a:ext cx="749726" cy="728735"/>
              <a:chOff x="11012539" y="4493889"/>
              <a:chExt cx="749726" cy="728735"/>
            </a:xfrm>
          </p:grpSpPr>
          <p:sp>
            <p:nvSpPr>
              <p:cNvPr id="15"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8FA7"/>
              </a:solidFill>
              <a:ln w="15875">
                <a:solidFill>
                  <a:schemeClr val="bg1"/>
                </a:solidFill>
              </a:ln>
              <a:effectLst>
                <a:innerShdw blurRad="292100">
                  <a:srgbClr val="FF5B7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250"/>
                                        <p:tgtEl>
                                          <p:spTgt spid="4"/>
                                        </p:tgtEl>
                                      </p:cBhvr>
                                    </p:animEffect>
                                    <p:anim calcmode="lin" valueType="num">
                                      <p:cBhvr>
                                        <p:cTn id="14" dur="1250" fill="hold"/>
                                        <p:tgtEl>
                                          <p:spTgt spid="4"/>
                                        </p:tgtEl>
                                        <p:attrNameLst>
                                          <p:attrName>ppt_x</p:attrName>
                                        </p:attrNameLst>
                                      </p:cBhvr>
                                      <p:tavLst>
                                        <p:tav tm="0">
                                          <p:val>
                                            <p:strVal val="#ppt_x"/>
                                          </p:val>
                                        </p:tav>
                                        <p:tav tm="100000">
                                          <p:val>
                                            <p:strVal val="#ppt_x"/>
                                          </p:val>
                                        </p:tav>
                                      </p:tavLst>
                                    </p:anim>
                                    <p:anim calcmode="lin" valueType="num">
                                      <p:cBhvr>
                                        <p:cTn id="15" dur="125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175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75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50"/>
                                        <p:tgtEl>
                                          <p:spTgt spid="12"/>
                                        </p:tgtEl>
                                      </p:cBhvr>
                                    </p:animEffect>
                                  </p:childTnLst>
                                </p:cTn>
                              </p:par>
                              <p:par>
                                <p:cTn id="26" presetID="8" presetClass="emph" presetSubtype="0" fill="hold" nodeType="withEffect">
                                  <p:stCondLst>
                                    <p:cond delay="0"/>
                                  </p:stCondLst>
                                  <p:childTnLst>
                                    <p:animRot by="21600000">
                                      <p:cBhvr>
                                        <p:cTn id="27" dur="2000" fill="hold"/>
                                        <p:tgtEl>
                                          <p:spTgt spid="6"/>
                                        </p:tgtEl>
                                        <p:attrNameLst>
                                          <p:attrName>r</p:attrName>
                                        </p:attrNameLst>
                                      </p:cBhvr>
                                    </p:animRot>
                                  </p:childTnLst>
                                </p:cTn>
                              </p:par>
                              <p:par>
                                <p:cTn id="28" presetID="8" presetClass="emph" presetSubtype="0" fill="hold" nodeType="withEffect">
                                  <p:stCondLst>
                                    <p:cond delay="0"/>
                                  </p:stCondLst>
                                  <p:childTnLst>
                                    <p:animRot by="21600000">
                                      <p:cBhvr>
                                        <p:cTn id="29"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A_图片 9"/>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5836329" y="2027790"/>
            <a:ext cx="1115570" cy="484633"/>
          </a:xfrm>
          <a:prstGeom prst="rect">
            <a:avLst/>
          </a:prstGeom>
        </p:spPr>
      </p:pic>
      <p:pic>
        <p:nvPicPr>
          <p:cNvPr id="147" name="PA_图片 1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628944" y="587651"/>
            <a:ext cx="1635536" cy="1213568"/>
          </a:xfrm>
          <a:prstGeom prst="rect">
            <a:avLst/>
          </a:prstGeom>
        </p:spPr>
      </p:pic>
      <p:pic>
        <p:nvPicPr>
          <p:cNvPr id="148" name="PA_图片 12"/>
          <p:cNvPicPr>
            <a:picLocks noChangeAspect="1"/>
          </p:cNvPicPr>
          <p:nvPr>
            <p:custDataLst>
              <p:tags r:id="rId5"/>
            </p:custDataLst>
          </p:nvPr>
        </p:nvPicPr>
        <p:blipFill>
          <a:blip r:embed="rId2">
            <a:extLst>
              <a:ext uri="{28A0092B-C50C-407E-A947-70E740481C1C}">
                <a14:useLocalDpi xmlns:a14="http://schemas.microsoft.com/office/drawing/2010/main" val="0"/>
              </a:ext>
            </a:extLst>
          </a:blip>
          <a:stretch>
            <a:fillRect/>
          </a:stretch>
        </p:blipFill>
        <p:spPr>
          <a:xfrm>
            <a:off x="9766159" y="1691588"/>
            <a:ext cx="1943996" cy="844523"/>
          </a:xfrm>
          <a:prstGeom prst="rect">
            <a:avLst/>
          </a:prstGeom>
        </p:spPr>
      </p:pic>
      <p:sp>
        <p:nvSpPr>
          <p:cNvPr id="3" name="TextBox 91"/>
          <p:cNvSpPr>
            <a:spLocks noChangeArrowheads="1"/>
          </p:cNvSpPr>
          <p:nvPr/>
        </p:nvSpPr>
        <p:spPr bwMode="auto">
          <a:xfrm>
            <a:off x="728717" y="341677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育人为</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本</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服务为先</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rcRect t="18309" r="63387" b="43217"/>
          <a:stretch>
            <a:fillRect/>
          </a:stretch>
        </p:blipFill>
        <p:spPr>
          <a:xfrm>
            <a:off x="-96520" y="-46990"/>
            <a:ext cx="5346700" cy="1848485"/>
          </a:xfrm>
          <a:prstGeom prst="rect">
            <a:avLst/>
          </a:prstGeom>
        </p:spPr>
      </p:pic>
      <p:grpSp>
        <p:nvGrpSpPr>
          <p:cNvPr id="9" name="组合 8"/>
          <p:cNvGrpSpPr/>
          <p:nvPr/>
        </p:nvGrpSpPr>
        <p:grpSpPr>
          <a:xfrm rot="920444">
            <a:off x="979639" y="148949"/>
            <a:ext cx="539850" cy="529924"/>
            <a:chOff x="10646778" y="4753862"/>
            <a:chExt cx="751521" cy="737702"/>
          </a:xfrm>
        </p:grpSpPr>
        <p:sp>
          <p:nvSpPr>
            <p:cNvPr id="10"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0646778" y="4762829"/>
              <a:ext cx="749726" cy="728735"/>
              <a:chOff x="11012539" y="4493889"/>
              <a:chExt cx="749726" cy="728735"/>
            </a:xfrm>
          </p:grpSpPr>
          <p:sp>
            <p:nvSpPr>
              <p:cNvPr id="12"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5" name="Text Box 2"/>
          <p:cNvSpPr txBox="1">
            <a:spLocks noChangeArrowheads="1"/>
          </p:cNvSpPr>
          <p:nvPr/>
        </p:nvSpPr>
        <p:spPr bwMode="auto">
          <a:xfrm>
            <a:off x="767411" y="402979"/>
            <a:ext cx="3840480" cy="52197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2800" b="1" smtClean="0">
                <a:sym typeface="+mn-ea"/>
              </a:rPr>
              <a:t>（三）、如厕的小烦恼</a:t>
            </a:r>
            <a:endParaRPr lang="zh-CN" altLang="en-US" sz="2800" b="1" smtClean="0"/>
          </a:p>
        </p:txBody>
      </p:sp>
      <p:sp>
        <p:nvSpPr>
          <p:cNvPr id="91" name="TextBox 91"/>
          <p:cNvSpPr>
            <a:spLocks noChangeArrowheads="1"/>
          </p:cNvSpPr>
          <p:nvPr/>
        </p:nvSpPr>
        <p:spPr bwMode="auto">
          <a:xfrm>
            <a:off x="5076132" y="3448188"/>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快乐生活</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健康成长</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17" name="TextBox 91"/>
          <p:cNvSpPr>
            <a:spLocks noChangeArrowheads="1"/>
          </p:cNvSpPr>
          <p:nvPr/>
        </p:nvSpPr>
        <p:spPr bwMode="auto">
          <a:xfrm>
            <a:off x="7257988" y="248566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挖掘</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潜能</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发现天赋</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43" name="TextBox 91"/>
          <p:cNvSpPr>
            <a:spLocks noChangeArrowheads="1"/>
          </p:cNvSpPr>
          <p:nvPr/>
        </p:nvSpPr>
        <p:spPr bwMode="auto">
          <a:xfrm>
            <a:off x="9423547" y="3464230"/>
            <a:ext cx="2188724" cy="954107"/>
          </a:xfrm>
          <a:prstGeom prst="rect">
            <a:avLst/>
          </a:prstGeom>
          <a:noFill/>
        </p:spPr>
        <p:txBody>
          <a:bodyPr wrap="square" rtlCol="0">
            <a:spAutoFit/>
          </a:bodyPr>
          <a:lstStyle/>
          <a:p>
            <a:pPr algn="ct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因材施教</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培育栋梁</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144" name="图片 143"/>
          <p:cNvPicPr>
            <a:picLocks noChangeAspect="1"/>
          </p:cNvPicPr>
          <p:nvPr/>
        </p:nvPicPr>
        <p:blipFill>
          <a:blip r:embed="rId7">
            <a:extLst>
              <a:ext uri="{28A0092B-C50C-407E-A947-70E740481C1C}">
                <a14:useLocalDpi xmlns:a14="http://schemas.microsoft.com/office/drawing/2010/main" val="0"/>
              </a:ext>
            </a:extLst>
          </a:blip>
          <a:srcRect t="9293"/>
          <a:stretch>
            <a:fillRect/>
          </a:stretch>
        </p:blipFill>
        <p:spPr>
          <a:xfrm>
            <a:off x="-482125" y="4630507"/>
            <a:ext cx="4062961" cy="2668546"/>
          </a:xfrm>
          <a:prstGeom prst="rect">
            <a:avLst/>
          </a:prstGeom>
        </p:spPr>
      </p:pic>
      <p:pic>
        <p:nvPicPr>
          <p:cNvPr id="145" name="图片 1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284377" y="4844731"/>
            <a:ext cx="1327873" cy="2080791"/>
          </a:xfrm>
          <a:prstGeom prst="rect">
            <a:avLst/>
          </a:prstGeom>
        </p:spPr>
      </p:pic>
      <p:sp>
        <p:nvSpPr>
          <p:cNvPr id="6" name="Text Box 2"/>
          <p:cNvSpPr txBox="1">
            <a:spLocks noChangeArrowheads="1"/>
          </p:cNvSpPr>
          <p:nvPr/>
        </p:nvSpPr>
        <p:spPr bwMode="auto">
          <a:xfrm>
            <a:off x="1684986" y="886849"/>
            <a:ext cx="2188210" cy="52197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2800">
                <a:sym typeface="+mn-ea"/>
              </a:rPr>
              <a:t>1、脱的位置</a:t>
            </a:r>
            <a:endParaRPr lang="zh-CN" altLang="en-US" sz="2800" b="1" smtClean="0"/>
          </a:p>
        </p:txBody>
      </p:sp>
      <p:pic>
        <p:nvPicPr>
          <p:cNvPr id="7" name="图片 6" descr="IMG_1695"/>
          <p:cNvPicPr>
            <a:picLocks noChangeAspect="1"/>
          </p:cNvPicPr>
          <p:nvPr/>
        </p:nvPicPr>
        <p:blipFill>
          <a:blip r:embed="rId9"/>
          <a:stretch>
            <a:fillRect/>
          </a:stretch>
        </p:blipFill>
        <p:spPr>
          <a:xfrm>
            <a:off x="3580765" y="1801495"/>
            <a:ext cx="5412105" cy="3784600"/>
          </a:xfrm>
          <a:prstGeom prst="rect">
            <a:avLst/>
          </a:prstGeom>
        </p:spPr>
      </p:pic>
      <p:sp>
        <p:nvSpPr>
          <p:cNvPr id="2" name="文本框 1"/>
          <p:cNvSpPr txBox="1"/>
          <p:nvPr/>
        </p:nvSpPr>
        <p:spPr>
          <a:xfrm>
            <a:off x="3956050" y="5887720"/>
            <a:ext cx="4533265" cy="645160"/>
          </a:xfrm>
          <a:prstGeom prst="rect">
            <a:avLst/>
          </a:prstGeom>
          <a:noFill/>
        </p:spPr>
        <p:txBody>
          <a:bodyPr wrap="square" rtlCol="0">
            <a:spAutoFit/>
          </a:bodyPr>
          <a:p>
            <a:r>
              <a:rPr lang="zh-CN" altLang="en-US">
                <a:latin typeface="楷体" panose="02010609060101010101" charset="-122"/>
                <a:ea typeface="楷体" panose="02010609060101010101" charset="-122"/>
              </a:rPr>
              <a:t>双手抓紧小裤腰，一条一条往下拉，拖到膝盖处。</a:t>
            </a:r>
            <a:endParaRPr lang="zh-CN" altLang="en-US">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900"/>
                                        <p:tgtEl>
                                          <p:spTgt spid="8"/>
                                        </p:tgtEl>
                                      </p:cBhvr>
                                    </p:animEffect>
                                    <p:anim calcmode="lin" valueType="num">
                                      <p:cBhvr>
                                        <p:cTn id="8" dur="900" fill="hold"/>
                                        <p:tgtEl>
                                          <p:spTgt spid="8"/>
                                        </p:tgtEl>
                                        <p:attrNameLst>
                                          <p:attrName>ppt_x</p:attrName>
                                        </p:attrNameLst>
                                      </p:cBhvr>
                                      <p:tavLst>
                                        <p:tav tm="0">
                                          <p:val>
                                            <p:strVal val="#ppt_x"/>
                                          </p:val>
                                        </p:tav>
                                        <p:tav tm="100000">
                                          <p:val>
                                            <p:strVal val="#ppt_x"/>
                                          </p:val>
                                        </p:tav>
                                      </p:tavLst>
                                    </p:anim>
                                    <p:anim calcmode="lin" valueType="num">
                                      <p:cBhvr>
                                        <p:cTn id="9" dur="9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8" presetClass="emph" presetSubtype="0" repeatCount="2000" fill="hold" nodeType="withEffect">
                                  <p:stCondLst>
                                    <p:cond delay="0"/>
                                  </p:stCondLst>
                                  <p:childTnLst>
                                    <p:animRot by="21600000">
                                      <p:cBhvr>
                                        <p:cTn id="20" dur="4000" fill="hold"/>
                                        <p:tgtEl>
                                          <p:spTgt spid="9"/>
                                        </p:tgtEl>
                                        <p:attrNameLst>
                                          <p:attrName>r</p:attrName>
                                        </p:attrNameLst>
                                      </p:cBhvr>
                                    </p:animRot>
                                  </p:childTnLst>
                                </p:cTn>
                              </p:par>
                              <p:par>
                                <p:cTn id="21" presetID="10" presetClass="entr" presetSubtype="0" fill="hold" grpId="0"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26" presetClass="emph" presetSubtype="0" fill="hold" grpId="1" nodeType="withEffect">
                                  <p:stCondLst>
                                    <p:cond delay="100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10" presetClass="entr" presetSubtype="0" fill="hold" grpId="0" nodeType="withEffect">
                                  <p:stCondLst>
                                    <p:cond delay="400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par>
                                <p:cTn id="30" presetID="26" presetClass="emph" presetSubtype="0" fill="hold" grpId="1" nodeType="withEffect">
                                  <p:stCondLst>
                                    <p:cond delay="4000"/>
                                  </p:stCondLst>
                                  <p:childTnLst>
                                    <p:animEffect transition="out" filter="fade">
                                      <p:cBhvr>
                                        <p:cTn id="31" dur="500" tmFilter="0, 0; .2, .5; .8, .5; 1, 0"/>
                                        <p:tgtEl>
                                          <p:spTgt spid="91"/>
                                        </p:tgtEl>
                                      </p:cBhvr>
                                    </p:animEffect>
                                    <p:animScale>
                                      <p:cBhvr>
                                        <p:cTn id="32" dur="250" autoRev="1" fill="hold"/>
                                        <p:tgtEl>
                                          <p:spTgt spid="91"/>
                                        </p:tgtEl>
                                      </p:cBhvr>
                                      <p:by x="105000" y="105000"/>
                                    </p:animScale>
                                  </p:childTnLst>
                                </p:cTn>
                              </p:par>
                              <p:par>
                                <p:cTn id="33" presetID="10" presetClass="entr" presetSubtype="0" fill="hold" grpId="0" nodeType="withEffect">
                                  <p:stCondLst>
                                    <p:cond delay="5500"/>
                                  </p:stCondLst>
                                  <p:childTnLst>
                                    <p:set>
                                      <p:cBhvr>
                                        <p:cTn id="34" dur="1" fill="hold">
                                          <p:stCondLst>
                                            <p:cond delay="0"/>
                                          </p:stCondLst>
                                        </p:cTn>
                                        <p:tgtEl>
                                          <p:spTgt spid="117"/>
                                        </p:tgtEl>
                                        <p:attrNameLst>
                                          <p:attrName>style.visibility</p:attrName>
                                        </p:attrNameLst>
                                      </p:cBhvr>
                                      <p:to>
                                        <p:strVal val="visible"/>
                                      </p:to>
                                    </p:set>
                                    <p:animEffect transition="in" filter="fade">
                                      <p:cBhvr>
                                        <p:cTn id="35" dur="500"/>
                                        <p:tgtEl>
                                          <p:spTgt spid="117"/>
                                        </p:tgtEl>
                                      </p:cBhvr>
                                    </p:animEffect>
                                  </p:childTnLst>
                                </p:cTn>
                              </p:par>
                              <p:par>
                                <p:cTn id="36" presetID="26" presetClass="emph" presetSubtype="0" fill="hold" grpId="1" nodeType="withEffect">
                                  <p:stCondLst>
                                    <p:cond delay="5500"/>
                                  </p:stCondLst>
                                  <p:childTnLst>
                                    <p:animEffect transition="out" filter="fade">
                                      <p:cBhvr>
                                        <p:cTn id="37" dur="500" tmFilter="0, 0; .2, .5; .8, .5; 1, 0"/>
                                        <p:tgtEl>
                                          <p:spTgt spid="117"/>
                                        </p:tgtEl>
                                      </p:cBhvr>
                                    </p:animEffect>
                                    <p:animScale>
                                      <p:cBhvr>
                                        <p:cTn id="38" dur="250" autoRev="1" fill="hold"/>
                                        <p:tgtEl>
                                          <p:spTgt spid="117"/>
                                        </p:tgtEl>
                                      </p:cBhvr>
                                      <p:by x="105000" y="105000"/>
                                    </p:animScale>
                                  </p:childTnLst>
                                </p:cTn>
                              </p:par>
                              <p:par>
                                <p:cTn id="39" presetID="10" presetClass="entr" presetSubtype="0" fill="hold" grpId="0" nodeType="withEffect">
                                  <p:stCondLst>
                                    <p:cond delay="7100"/>
                                  </p:stCondLst>
                                  <p:childTnLst>
                                    <p:set>
                                      <p:cBhvr>
                                        <p:cTn id="40" dur="1" fill="hold">
                                          <p:stCondLst>
                                            <p:cond delay="0"/>
                                          </p:stCondLst>
                                        </p:cTn>
                                        <p:tgtEl>
                                          <p:spTgt spid="143"/>
                                        </p:tgtEl>
                                        <p:attrNameLst>
                                          <p:attrName>style.visibility</p:attrName>
                                        </p:attrNameLst>
                                      </p:cBhvr>
                                      <p:to>
                                        <p:strVal val="visible"/>
                                      </p:to>
                                    </p:set>
                                    <p:animEffect transition="in" filter="fade">
                                      <p:cBhvr>
                                        <p:cTn id="41" dur="500"/>
                                        <p:tgtEl>
                                          <p:spTgt spid="143"/>
                                        </p:tgtEl>
                                      </p:cBhvr>
                                    </p:animEffect>
                                  </p:childTnLst>
                                </p:cTn>
                              </p:par>
                              <p:par>
                                <p:cTn id="42" presetID="26" presetClass="emph" presetSubtype="0" fill="hold" grpId="1" nodeType="withEffect">
                                  <p:stCondLst>
                                    <p:cond delay="7100"/>
                                  </p:stCondLst>
                                  <p:childTnLst>
                                    <p:animEffect transition="out" filter="fade">
                                      <p:cBhvr>
                                        <p:cTn id="43" dur="500" tmFilter="0, 0; .2, .5; .8, .5; 1, 0"/>
                                        <p:tgtEl>
                                          <p:spTgt spid="143"/>
                                        </p:tgtEl>
                                      </p:cBhvr>
                                    </p:animEffect>
                                    <p:animScale>
                                      <p:cBhvr>
                                        <p:cTn id="44" dur="250" autoRev="1" fill="hold"/>
                                        <p:tgtEl>
                                          <p:spTgt spid="143"/>
                                        </p:tgtEl>
                                      </p:cBhvr>
                                      <p:by x="105000" y="105000"/>
                                    </p:animScale>
                                  </p:childTnLst>
                                </p:cTn>
                              </p:par>
                              <p:par>
                                <p:cTn id="45" presetID="42" presetClass="entr" presetSubtype="0"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Effect transition="in" filter="fade">
                                      <p:cBhvr>
                                        <p:cTn id="47" dur="750"/>
                                        <p:tgtEl>
                                          <p:spTgt spid="144"/>
                                        </p:tgtEl>
                                      </p:cBhvr>
                                    </p:animEffect>
                                    <p:anim calcmode="lin" valueType="num">
                                      <p:cBhvr>
                                        <p:cTn id="48" dur="750" fill="hold"/>
                                        <p:tgtEl>
                                          <p:spTgt spid="144"/>
                                        </p:tgtEl>
                                        <p:attrNameLst>
                                          <p:attrName>ppt_x</p:attrName>
                                        </p:attrNameLst>
                                      </p:cBhvr>
                                      <p:tavLst>
                                        <p:tav tm="0">
                                          <p:val>
                                            <p:strVal val="#ppt_x"/>
                                          </p:val>
                                        </p:tav>
                                        <p:tav tm="100000">
                                          <p:val>
                                            <p:strVal val="#ppt_x"/>
                                          </p:val>
                                        </p:tav>
                                      </p:tavLst>
                                    </p:anim>
                                    <p:anim calcmode="lin" valueType="num">
                                      <p:cBhvr>
                                        <p:cTn id="49" dur="750" fill="hold"/>
                                        <p:tgtEl>
                                          <p:spTgt spid="144"/>
                                        </p:tgtEl>
                                        <p:attrNameLst>
                                          <p:attrName>ppt_y</p:attrName>
                                        </p:attrNameLst>
                                      </p:cBhvr>
                                      <p:tavLst>
                                        <p:tav tm="0">
                                          <p:val>
                                            <p:strVal val="#ppt_y+.1"/>
                                          </p:val>
                                        </p:tav>
                                        <p:tav tm="100000">
                                          <p:val>
                                            <p:strVal val="#ppt_y"/>
                                          </p:val>
                                        </p:tav>
                                      </p:tavLst>
                                    </p:anim>
                                  </p:childTnLst>
                                </p:cTn>
                              </p:par>
                              <p:par>
                                <p:cTn id="50" presetID="2" presetClass="entr" presetSubtype="2" fill="hold" nodeType="withEffect">
                                  <p:stCondLst>
                                    <p:cond delay="800"/>
                                  </p:stCondLst>
                                  <p:childTnLst>
                                    <p:set>
                                      <p:cBhvr>
                                        <p:cTn id="51" dur="1" fill="hold">
                                          <p:stCondLst>
                                            <p:cond delay="0"/>
                                          </p:stCondLst>
                                        </p:cTn>
                                        <p:tgtEl>
                                          <p:spTgt spid="145"/>
                                        </p:tgtEl>
                                        <p:attrNameLst>
                                          <p:attrName>style.visibility</p:attrName>
                                        </p:attrNameLst>
                                      </p:cBhvr>
                                      <p:to>
                                        <p:strVal val="visible"/>
                                      </p:to>
                                    </p:set>
                                    <p:anim calcmode="lin" valueType="num">
                                      <p:cBhvr additive="base">
                                        <p:cTn id="52" dur="750" fill="hold"/>
                                        <p:tgtEl>
                                          <p:spTgt spid="145"/>
                                        </p:tgtEl>
                                        <p:attrNameLst>
                                          <p:attrName>ppt_x</p:attrName>
                                        </p:attrNameLst>
                                      </p:cBhvr>
                                      <p:tavLst>
                                        <p:tav tm="0">
                                          <p:val>
                                            <p:strVal val="1+#ppt_w/2"/>
                                          </p:val>
                                        </p:tav>
                                        <p:tav tm="100000">
                                          <p:val>
                                            <p:strVal val="#ppt_x"/>
                                          </p:val>
                                        </p:tav>
                                      </p:tavLst>
                                    </p:anim>
                                    <p:anim calcmode="lin" valueType="num">
                                      <p:cBhvr additive="base">
                                        <p:cTn id="53" dur="750" fill="hold"/>
                                        <p:tgtEl>
                                          <p:spTgt spid="145"/>
                                        </p:tgtEl>
                                        <p:attrNameLst>
                                          <p:attrName>ppt_y</p:attrName>
                                        </p:attrNameLst>
                                      </p:cBhvr>
                                      <p:tavLst>
                                        <p:tav tm="0">
                                          <p:val>
                                            <p:strVal val="#ppt_y"/>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146"/>
                                        </p:tgtEl>
                                        <p:attrNameLst>
                                          <p:attrName>style.visibility</p:attrName>
                                        </p:attrNameLst>
                                      </p:cBhvr>
                                      <p:to>
                                        <p:strVal val="visible"/>
                                      </p:to>
                                    </p:set>
                                    <p:animEffect transition="in" filter="fade">
                                      <p:cBhvr>
                                        <p:cTn id="56" dur="1000"/>
                                        <p:tgtEl>
                                          <p:spTgt spid="146"/>
                                        </p:tgtEl>
                                      </p:cBhvr>
                                    </p:animEffect>
                                  </p:childTnLst>
                                </p:cTn>
                              </p:par>
                              <p:par>
                                <p:cTn id="57" presetID="10" presetClass="entr" presetSubtype="0" fill="hold" nodeType="withEffect">
                                  <p:stCondLst>
                                    <p:cond delay="600"/>
                                  </p:stCondLst>
                                  <p:childTnLst>
                                    <p:set>
                                      <p:cBhvr>
                                        <p:cTn id="58" dur="1" fill="hold">
                                          <p:stCondLst>
                                            <p:cond delay="0"/>
                                          </p:stCondLst>
                                        </p:cTn>
                                        <p:tgtEl>
                                          <p:spTgt spid="148"/>
                                        </p:tgtEl>
                                        <p:attrNameLst>
                                          <p:attrName>style.visibility</p:attrName>
                                        </p:attrNameLst>
                                      </p:cBhvr>
                                      <p:to>
                                        <p:strVal val="visible"/>
                                      </p:to>
                                    </p:set>
                                    <p:animEffect transition="in" filter="fade">
                                      <p:cBhvr>
                                        <p:cTn id="59" dur="1000"/>
                                        <p:tgtEl>
                                          <p:spTgt spid="148"/>
                                        </p:tgtEl>
                                      </p:cBhvr>
                                    </p:animEffect>
                                  </p:childTnLst>
                                </p:cTn>
                              </p:par>
                              <p:par>
                                <p:cTn id="60" presetID="10" presetClass="entr" presetSubtype="0" fill="hold" nodeType="withEffect">
                                  <p:stCondLst>
                                    <p:cond delay="0"/>
                                  </p:stCondLst>
                                  <p:childTnLst>
                                    <p:set>
                                      <p:cBhvr>
                                        <p:cTn id="61" dur="1" fill="hold">
                                          <p:stCondLst>
                                            <p:cond delay="0"/>
                                          </p:stCondLst>
                                        </p:cTn>
                                        <p:tgtEl>
                                          <p:spTgt spid="147"/>
                                        </p:tgtEl>
                                        <p:attrNameLst>
                                          <p:attrName>style.visibility</p:attrName>
                                        </p:attrNameLst>
                                      </p:cBhvr>
                                      <p:to>
                                        <p:strVal val="visible"/>
                                      </p:to>
                                    </p:set>
                                    <p:animEffect transition="in" filter="fade">
                                      <p:cBhvr>
                                        <p:cTn id="62" dur="1000"/>
                                        <p:tgtEl>
                                          <p:spTgt spid="147"/>
                                        </p:tgtEl>
                                      </p:cBhvr>
                                    </p:animEffect>
                                  </p:childTnLst>
                                </p:cTn>
                              </p:par>
                              <p:par>
                                <p:cTn id="63" presetID="35" presetClass="path" presetSubtype="0" repeatCount="2000" accel="50000" decel="50000" autoRev="1" fill="hold" nodeType="withEffect">
                                  <p:stCondLst>
                                    <p:cond delay="1300"/>
                                  </p:stCondLst>
                                  <p:childTnLst>
                                    <p:animMotion origin="layout" path="M 1.04167E-06 1.48148E-06 L -0.03737 1.48148E-06" pathEditMode="relative" rAng="0" ptsTypes="AA">
                                      <p:cBhvr>
                                        <p:cTn id="64" dur="2000" fill="hold"/>
                                        <p:tgtEl>
                                          <p:spTgt spid="146"/>
                                        </p:tgtEl>
                                        <p:attrNameLst>
                                          <p:attrName>ppt_x</p:attrName>
                                          <p:attrName>ppt_y</p:attrName>
                                        </p:attrNameLst>
                                      </p:cBhvr>
                                      <p:rCtr x="-1875" y="0"/>
                                    </p:animMotion>
                                  </p:childTnLst>
                                </p:cTn>
                              </p:par>
                              <p:par>
                                <p:cTn id="65" presetID="35" presetClass="path" presetSubtype="0" repeatCount="2000" accel="50000" decel="50000" autoRev="1" fill="hold" nodeType="withEffect">
                                  <p:stCondLst>
                                    <p:cond delay="1200"/>
                                  </p:stCondLst>
                                  <p:childTnLst>
                                    <p:animMotion origin="layout" path="M 8.33333E-07 -3.33333E-06 L -0.03802 -3.33333E-06" pathEditMode="relative" rAng="0" ptsTypes="AA">
                                      <p:cBhvr>
                                        <p:cTn id="66" dur="2000" fill="hold"/>
                                        <p:tgtEl>
                                          <p:spTgt spid="148"/>
                                        </p:tgtEl>
                                        <p:attrNameLst>
                                          <p:attrName>ppt_x</p:attrName>
                                          <p:attrName>ppt_y</p:attrName>
                                        </p:attrNameLst>
                                      </p:cBhvr>
                                      <p:rCtr x="-1901" y="0"/>
                                    </p:animMotion>
                                  </p:childTnLst>
                                </p:cTn>
                              </p:par>
                              <p:par>
                                <p:cTn id="67" presetID="35" presetClass="path" presetSubtype="0" repeatCount="2000" accel="50000" decel="50000" autoRev="1" fill="hold" nodeType="withEffect">
                                  <p:stCondLst>
                                    <p:cond delay="1700"/>
                                  </p:stCondLst>
                                  <p:childTnLst>
                                    <p:animMotion origin="layout" path="M 2.08333E-07 -4.07407E-06 L -0.04557 -4.07407E-06" pathEditMode="relative" rAng="0" ptsTypes="AA">
                                      <p:cBhvr>
                                        <p:cTn id="68" dur="2000" fill="hold"/>
                                        <p:tgtEl>
                                          <p:spTgt spid="147"/>
                                        </p:tgtEl>
                                        <p:attrNameLst>
                                          <p:attrName>ppt_x</p:attrName>
                                          <p:attrName>ppt_y</p:attrName>
                                        </p:attrNameLst>
                                      </p:cBhvr>
                                      <p:rCtr x="-2279" y="0"/>
                                    </p:animMotion>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 calcmode="lin" valueType="num">
                                      <p:cBhvr additive="base">
                                        <p:cTn id="73" dur="500" fill="hold"/>
                                        <p:tgtEl>
                                          <p:spTgt spid="6"/>
                                        </p:tgtEl>
                                        <p:attrNameLst>
                                          <p:attrName>ppt_x</p:attrName>
                                        </p:attrNameLst>
                                      </p:cBhvr>
                                      <p:tavLst>
                                        <p:tav tm="0">
                                          <p:val>
                                            <p:strVal val="#ppt_x"/>
                                          </p:val>
                                        </p:tav>
                                        <p:tav tm="100000">
                                          <p:val>
                                            <p:strVal val="#ppt_x"/>
                                          </p:val>
                                        </p:tav>
                                      </p:tavLst>
                                    </p:anim>
                                    <p:anim calcmode="lin" valueType="num">
                                      <p:cBhvr additive="base">
                                        <p:cTn id="7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anim calcmode="lin" valueType="num">
                                      <p:cBhvr additive="base">
                                        <p:cTn id="79" dur="500" fill="hold"/>
                                        <p:tgtEl>
                                          <p:spTgt spid="7"/>
                                        </p:tgtEl>
                                        <p:attrNameLst>
                                          <p:attrName>ppt_x</p:attrName>
                                        </p:attrNameLst>
                                      </p:cBhvr>
                                      <p:tavLst>
                                        <p:tav tm="0">
                                          <p:val>
                                            <p:strVal val="#ppt_x"/>
                                          </p:val>
                                        </p:tav>
                                        <p:tav tm="100000">
                                          <p:val>
                                            <p:strVal val="#ppt_x"/>
                                          </p:val>
                                        </p:tav>
                                      </p:tavLst>
                                    </p:anim>
                                    <p:anim calcmode="lin" valueType="num">
                                      <p:cBhvr additive="base">
                                        <p:cTn id="8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
                                        </p:tgtEl>
                                        <p:attrNameLst>
                                          <p:attrName>style.visibility</p:attrName>
                                        </p:attrNameLst>
                                      </p:cBhvr>
                                      <p:to>
                                        <p:strVal val="visible"/>
                                      </p:to>
                                    </p:set>
                                    <p:anim calcmode="lin" valueType="num">
                                      <p:cBhvr additive="base">
                                        <p:cTn id="85" dur="500" fill="hold"/>
                                        <p:tgtEl>
                                          <p:spTgt spid="2"/>
                                        </p:tgtEl>
                                        <p:attrNameLst>
                                          <p:attrName>ppt_x</p:attrName>
                                        </p:attrNameLst>
                                      </p:cBhvr>
                                      <p:tavLst>
                                        <p:tav tm="0">
                                          <p:val>
                                            <p:strVal val="#ppt_x"/>
                                          </p:val>
                                        </p:tav>
                                        <p:tav tm="100000">
                                          <p:val>
                                            <p:strVal val="#ppt_x"/>
                                          </p:val>
                                        </p:tav>
                                      </p:tavLst>
                                    </p:anim>
                                    <p:anim calcmode="lin" valueType="num">
                                      <p:cBhvr additive="base">
                                        <p:cTn id="8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5" grpId="0"/>
      <p:bldP spid="91" grpId="0"/>
      <p:bldP spid="91" grpId="1"/>
      <p:bldP spid="117" grpId="0"/>
      <p:bldP spid="117" grpId="1"/>
      <p:bldP spid="143" grpId="0"/>
      <p:bldP spid="143" grpId="1"/>
      <p:bldP spid="2" grpId="0"/>
      <p:bldP spid="2" grpId="1"/>
      <p:bldP spid="6" grpId="0"/>
      <p:bldP spid="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A_图片 9"/>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5836329" y="2027790"/>
            <a:ext cx="1115570" cy="484633"/>
          </a:xfrm>
          <a:prstGeom prst="rect">
            <a:avLst/>
          </a:prstGeom>
        </p:spPr>
      </p:pic>
      <p:pic>
        <p:nvPicPr>
          <p:cNvPr id="147" name="PA_图片 1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628944" y="587651"/>
            <a:ext cx="1635536" cy="1213568"/>
          </a:xfrm>
          <a:prstGeom prst="rect">
            <a:avLst/>
          </a:prstGeom>
        </p:spPr>
      </p:pic>
      <p:pic>
        <p:nvPicPr>
          <p:cNvPr id="148" name="PA_图片 12"/>
          <p:cNvPicPr>
            <a:picLocks noChangeAspect="1"/>
          </p:cNvPicPr>
          <p:nvPr>
            <p:custDataLst>
              <p:tags r:id="rId5"/>
            </p:custDataLst>
          </p:nvPr>
        </p:nvPicPr>
        <p:blipFill>
          <a:blip r:embed="rId2">
            <a:extLst>
              <a:ext uri="{28A0092B-C50C-407E-A947-70E740481C1C}">
                <a14:useLocalDpi xmlns:a14="http://schemas.microsoft.com/office/drawing/2010/main" val="0"/>
              </a:ext>
            </a:extLst>
          </a:blip>
          <a:stretch>
            <a:fillRect/>
          </a:stretch>
        </p:blipFill>
        <p:spPr>
          <a:xfrm>
            <a:off x="9766159" y="1691588"/>
            <a:ext cx="1943996" cy="844523"/>
          </a:xfrm>
          <a:prstGeom prst="rect">
            <a:avLst/>
          </a:prstGeom>
        </p:spPr>
      </p:pic>
      <p:sp>
        <p:nvSpPr>
          <p:cNvPr id="3" name="TextBox 91"/>
          <p:cNvSpPr>
            <a:spLocks noChangeArrowheads="1"/>
          </p:cNvSpPr>
          <p:nvPr/>
        </p:nvSpPr>
        <p:spPr bwMode="auto">
          <a:xfrm>
            <a:off x="728717" y="341677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育人为</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本</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服务为先</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rcRect t="18309" r="63387" b="43217"/>
          <a:stretch>
            <a:fillRect/>
          </a:stretch>
        </p:blipFill>
        <p:spPr>
          <a:xfrm>
            <a:off x="-96520" y="-46990"/>
            <a:ext cx="5346700" cy="1848485"/>
          </a:xfrm>
          <a:prstGeom prst="rect">
            <a:avLst/>
          </a:prstGeom>
        </p:spPr>
      </p:pic>
      <p:grpSp>
        <p:nvGrpSpPr>
          <p:cNvPr id="9" name="组合 8"/>
          <p:cNvGrpSpPr/>
          <p:nvPr/>
        </p:nvGrpSpPr>
        <p:grpSpPr>
          <a:xfrm rot="920444">
            <a:off x="979639" y="148949"/>
            <a:ext cx="539850" cy="529924"/>
            <a:chOff x="10646778" y="4753862"/>
            <a:chExt cx="751521" cy="737702"/>
          </a:xfrm>
        </p:grpSpPr>
        <p:sp>
          <p:nvSpPr>
            <p:cNvPr id="10"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0646778" y="4762829"/>
              <a:ext cx="749726" cy="728735"/>
              <a:chOff x="11012539" y="4493889"/>
              <a:chExt cx="749726" cy="728735"/>
            </a:xfrm>
          </p:grpSpPr>
          <p:sp>
            <p:nvSpPr>
              <p:cNvPr id="12"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5" name="Text Box 2"/>
          <p:cNvSpPr txBox="1">
            <a:spLocks noChangeArrowheads="1"/>
          </p:cNvSpPr>
          <p:nvPr/>
        </p:nvSpPr>
        <p:spPr bwMode="auto">
          <a:xfrm>
            <a:off x="767411" y="402979"/>
            <a:ext cx="3840480" cy="52197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2800" b="1" smtClean="0">
                <a:sym typeface="+mn-ea"/>
              </a:rPr>
              <a:t>（三）、如厕的小烦恼</a:t>
            </a:r>
            <a:endParaRPr lang="zh-CN" altLang="en-US" sz="2800" b="1" smtClean="0"/>
          </a:p>
        </p:txBody>
      </p:sp>
      <p:sp>
        <p:nvSpPr>
          <p:cNvPr id="91" name="TextBox 91"/>
          <p:cNvSpPr>
            <a:spLocks noChangeArrowheads="1"/>
          </p:cNvSpPr>
          <p:nvPr/>
        </p:nvSpPr>
        <p:spPr bwMode="auto">
          <a:xfrm>
            <a:off x="5076132" y="3448188"/>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快乐生活</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健康成长</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17" name="TextBox 91"/>
          <p:cNvSpPr>
            <a:spLocks noChangeArrowheads="1"/>
          </p:cNvSpPr>
          <p:nvPr/>
        </p:nvSpPr>
        <p:spPr bwMode="auto">
          <a:xfrm>
            <a:off x="7257988" y="248566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挖掘</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潜能</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发现天赋</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43" name="TextBox 91"/>
          <p:cNvSpPr>
            <a:spLocks noChangeArrowheads="1"/>
          </p:cNvSpPr>
          <p:nvPr/>
        </p:nvSpPr>
        <p:spPr bwMode="auto">
          <a:xfrm>
            <a:off x="9423547" y="3464230"/>
            <a:ext cx="2188724" cy="954107"/>
          </a:xfrm>
          <a:prstGeom prst="rect">
            <a:avLst/>
          </a:prstGeom>
          <a:noFill/>
        </p:spPr>
        <p:txBody>
          <a:bodyPr wrap="square" rtlCol="0">
            <a:spAutoFit/>
          </a:bodyPr>
          <a:lstStyle/>
          <a:p>
            <a:pPr algn="ct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因材施教</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培育栋梁</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144" name="图片 143"/>
          <p:cNvPicPr>
            <a:picLocks noChangeAspect="1"/>
          </p:cNvPicPr>
          <p:nvPr/>
        </p:nvPicPr>
        <p:blipFill>
          <a:blip r:embed="rId7">
            <a:extLst>
              <a:ext uri="{28A0092B-C50C-407E-A947-70E740481C1C}">
                <a14:useLocalDpi xmlns:a14="http://schemas.microsoft.com/office/drawing/2010/main" val="0"/>
              </a:ext>
            </a:extLst>
          </a:blip>
          <a:srcRect t="9293"/>
          <a:stretch>
            <a:fillRect/>
          </a:stretch>
        </p:blipFill>
        <p:spPr>
          <a:xfrm>
            <a:off x="-482125" y="4630507"/>
            <a:ext cx="4062961" cy="2668546"/>
          </a:xfrm>
          <a:prstGeom prst="rect">
            <a:avLst/>
          </a:prstGeom>
        </p:spPr>
      </p:pic>
      <p:pic>
        <p:nvPicPr>
          <p:cNvPr id="145" name="图片 1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284377" y="4844731"/>
            <a:ext cx="1327873" cy="2080791"/>
          </a:xfrm>
          <a:prstGeom prst="rect">
            <a:avLst/>
          </a:prstGeom>
        </p:spPr>
      </p:pic>
      <p:sp>
        <p:nvSpPr>
          <p:cNvPr id="6" name="Text Box 2"/>
          <p:cNvSpPr txBox="1">
            <a:spLocks noChangeArrowheads="1"/>
          </p:cNvSpPr>
          <p:nvPr/>
        </p:nvSpPr>
        <p:spPr bwMode="auto">
          <a:xfrm>
            <a:off x="1684986" y="886849"/>
            <a:ext cx="2188210" cy="52197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2800">
                <a:sym typeface="+mn-ea"/>
              </a:rPr>
              <a:t>2、站的位置</a:t>
            </a:r>
            <a:endParaRPr lang="zh-CN" altLang="en-US" sz="2800">
              <a:sym typeface="+mn-ea"/>
            </a:endParaRPr>
          </a:p>
        </p:txBody>
      </p:sp>
      <p:pic>
        <p:nvPicPr>
          <p:cNvPr id="5" name="图片 4" descr="(~}GJOR86ZYKG%7]HDKH8[W"/>
          <p:cNvPicPr>
            <a:picLocks noChangeAspect="1"/>
          </p:cNvPicPr>
          <p:nvPr/>
        </p:nvPicPr>
        <p:blipFill>
          <a:blip r:embed="rId9"/>
          <a:stretch>
            <a:fillRect/>
          </a:stretch>
        </p:blipFill>
        <p:spPr>
          <a:xfrm>
            <a:off x="767715" y="1962150"/>
            <a:ext cx="3038475" cy="2933700"/>
          </a:xfrm>
          <a:prstGeom prst="rect">
            <a:avLst/>
          </a:prstGeom>
        </p:spPr>
      </p:pic>
      <p:pic>
        <p:nvPicPr>
          <p:cNvPr id="16" name="图片 15" descr="C:\Users\MI\Desktop\IMG_1937.PNGIMG_1937"/>
          <p:cNvPicPr>
            <a:picLocks noChangeAspect="1"/>
          </p:cNvPicPr>
          <p:nvPr/>
        </p:nvPicPr>
        <p:blipFill>
          <a:blip r:embed="rId10"/>
          <a:srcRect/>
          <a:stretch>
            <a:fillRect/>
          </a:stretch>
        </p:blipFill>
        <p:spPr>
          <a:xfrm>
            <a:off x="5546090" y="548005"/>
            <a:ext cx="5986780" cy="2923540"/>
          </a:xfrm>
          <a:prstGeom prst="rect">
            <a:avLst/>
          </a:prstGeom>
        </p:spPr>
      </p:pic>
      <p:pic>
        <p:nvPicPr>
          <p:cNvPr id="17" name="图片 16" descr="C:\Users\MI\Desktop\IMG_1938.PNGIMG_1938"/>
          <p:cNvPicPr>
            <a:picLocks noChangeAspect="1"/>
          </p:cNvPicPr>
          <p:nvPr/>
        </p:nvPicPr>
        <p:blipFill>
          <a:blip r:embed="rId11"/>
          <a:srcRect/>
          <a:stretch>
            <a:fillRect/>
          </a:stretch>
        </p:blipFill>
        <p:spPr>
          <a:xfrm>
            <a:off x="4359910" y="3831273"/>
            <a:ext cx="5617845" cy="29095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900"/>
                                        <p:tgtEl>
                                          <p:spTgt spid="8"/>
                                        </p:tgtEl>
                                      </p:cBhvr>
                                    </p:animEffect>
                                    <p:anim calcmode="lin" valueType="num">
                                      <p:cBhvr>
                                        <p:cTn id="8" dur="900" fill="hold"/>
                                        <p:tgtEl>
                                          <p:spTgt spid="8"/>
                                        </p:tgtEl>
                                        <p:attrNameLst>
                                          <p:attrName>ppt_x</p:attrName>
                                        </p:attrNameLst>
                                      </p:cBhvr>
                                      <p:tavLst>
                                        <p:tav tm="0">
                                          <p:val>
                                            <p:strVal val="#ppt_x"/>
                                          </p:val>
                                        </p:tav>
                                        <p:tav tm="100000">
                                          <p:val>
                                            <p:strVal val="#ppt_x"/>
                                          </p:val>
                                        </p:tav>
                                      </p:tavLst>
                                    </p:anim>
                                    <p:anim calcmode="lin" valueType="num">
                                      <p:cBhvr>
                                        <p:cTn id="9" dur="9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8" presetClass="emph" presetSubtype="0" repeatCount="2000" fill="hold" nodeType="withEffect">
                                  <p:stCondLst>
                                    <p:cond delay="0"/>
                                  </p:stCondLst>
                                  <p:childTnLst>
                                    <p:animRot by="21600000">
                                      <p:cBhvr>
                                        <p:cTn id="20" dur="4000" fill="hold"/>
                                        <p:tgtEl>
                                          <p:spTgt spid="9"/>
                                        </p:tgtEl>
                                        <p:attrNameLst>
                                          <p:attrName>r</p:attrName>
                                        </p:attrNameLst>
                                      </p:cBhvr>
                                    </p:animRot>
                                  </p:childTnLst>
                                </p:cTn>
                              </p:par>
                              <p:par>
                                <p:cTn id="21" presetID="10" presetClass="entr" presetSubtype="0" fill="hold" grpId="0"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26" presetClass="emph" presetSubtype="0" fill="hold" grpId="1" nodeType="withEffect">
                                  <p:stCondLst>
                                    <p:cond delay="100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10" presetClass="entr" presetSubtype="0" fill="hold" grpId="0" nodeType="withEffect">
                                  <p:stCondLst>
                                    <p:cond delay="400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par>
                                <p:cTn id="30" presetID="26" presetClass="emph" presetSubtype="0" fill="hold" grpId="1" nodeType="withEffect">
                                  <p:stCondLst>
                                    <p:cond delay="4000"/>
                                  </p:stCondLst>
                                  <p:childTnLst>
                                    <p:animEffect transition="out" filter="fade">
                                      <p:cBhvr>
                                        <p:cTn id="31" dur="500" tmFilter="0, 0; .2, .5; .8, .5; 1, 0"/>
                                        <p:tgtEl>
                                          <p:spTgt spid="91"/>
                                        </p:tgtEl>
                                      </p:cBhvr>
                                    </p:animEffect>
                                    <p:animScale>
                                      <p:cBhvr>
                                        <p:cTn id="32" dur="250" autoRev="1" fill="hold"/>
                                        <p:tgtEl>
                                          <p:spTgt spid="91"/>
                                        </p:tgtEl>
                                      </p:cBhvr>
                                      <p:by x="105000" y="105000"/>
                                    </p:animScale>
                                  </p:childTnLst>
                                </p:cTn>
                              </p:par>
                              <p:par>
                                <p:cTn id="33" presetID="10" presetClass="entr" presetSubtype="0" fill="hold" grpId="0" nodeType="withEffect">
                                  <p:stCondLst>
                                    <p:cond delay="5500"/>
                                  </p:stCondLst>
                                  <p:childTnLst>
                                    <p:set>
                                      <p:cBhvr>
                                        <p:cTn id="34" dur="1" fill="hold">
                                          <p:stCondLst>
                                            <p:cond delay="0"/>
                                          </p:stCondLst>
                                        </p:cTn>
                                        <p:tgtEl>
                                          <p:spTgt spid="117"/>
                                        </p:tgtEl>
                                        <p:attrNameLst>
                                          <p:attrName>style.visibility</p:attrName>
                                        </p:attrNameLst>
                                      </p:cBhvr>
                                      <p:to>
                                        <p:strVal val="visible"/>
                                      </p:to>
                                    </p:set>
                                    <p:animEffect transition="in" filter="fade">
                                      <p:cBhvr>
                                        <p:cTn id="35" dur="500"/>
                                        <p:tgtEl>
                                          <p:spTgt spid="117"/>
                                        </p:tgtEl>
                                      </p:cBhvr>
                                    </p:animEffect>
                                  </p:childTnLst>
                                </p:cTn>
                              </p:par>
                              <p:par>
                                <p:cTn id="36" presetID="26" presetClass="emph" presetSubtype="0" fill="hold" grpId="1" nodeType="withEffect">
                                  <p:stCondLst>
                                    <p:cond delay="5500"/>
                                  </p:stCondLst>
                                  <p:childTnLst>
                                    <p:animEffect transition="out" filter="fade">
                                      <p:cBhvr>
                                        <p:cTn id="37" dur="500" tmFilter="0, 0; .2, .5; .8, .5; 1, 0"/>
                                        <p:tgtEl>
                                          <p:spTgt spid="117"/>
                                        </p:tgtEl>
                                      </p:cBhvr>
                                    </p:animEffect>
                                    <p:animScale>
                                      <p:cBhvr>
                                        <p:cTn id="38" dur="250" autoRev="1" fill="hold"/>
                                        <p:tgtEl>
                                          <p:spTgt spid="117"/>
                                        </p:tgtEl>
                                      </p:cBhvr>
                                      <p:by x="105000" y="105000"/>
                                    </p:animScale>
                                  </p:childTnLst>
                                </p:cTn>
                              </p:par>
                              <p:par>
                                <p:cTn id="39" presetID="10" presetClass="entr" presetSubtype="0" fill="hold" grpId="0" nodeType="withEffect">
                                  <p:stCondLst>
                                    <p:cond delay="7100"/>
                                  </p:stCondLst>
                                  <p:childTnLst>
                                    <p:set>
                                      <p:cBhvr>
                                        <p:cTn id="40" dur="1" fill="hold">
                                          <p:stCondLst>
                                            <p:cond delay="0"/>
                                          </p:stCondLst>
                                        </p:cTn>
                                        <p:tgtEl>
                                          <p:spTgt spid="143"/>
                                        </p:tgtEl>
                                        <p:attrNameLst>
                                          <p:attrName>style.visibility</p:attrName>
                                        </p:attrNameLst>
                                      </p:cBhvr>
                                      <p:to>
                                        <p:strVal val="visible"/>
                                      </p:to>
                                    </p:set>
                                    <p:animEffect transition="in" filter="fade">
                                      <p:cBhvr>
                                        <p:cTn id="41" dur="500"/>
                                        <p:tgtEl>
                                          <p:spTgt spid="143"/>
                                        </p:tgtEl>
                                      </p:cBhvr>
                                    </p:animEffect>
                                  </p:childTnLst>
                                </p:cTn>
                              </p:par>
                              <p:par>
                                <p:cTn id="42" presetID="26" presetClass="emph" presetSubtype="0" fill="hold" grpId="1" nodeType="withEffect">
                                  <p:stCondLst>
                                    <p:cond delay="7100"/>
                                  </p:stCondLst>
                                  <p:childTnLst>
                                    <p:animEffect transition="out" filter="fade">
                                      <p:cBhvr>
                                        <p:cTn id="43" dur="500" tmFilter="0, 0; .2, .5; .8, .5; 1, 0"/>
                                        <p:tgtEl>
                                          <p:spTgt spid="143"/>
                                        </p:tgtEl>
                                      </p:cBhvr>
                                    </p:animEffect>
                                    <p:animScale>
                                      <p:cBhvr>
                                        <p:cTn id="44" dur="250" autoRev="1" fill="hold"/>
                                        <p:tgtEl>
                                          <p:spTgt spid="143"/>
                                        </p:tgtEl>
                                      </p:cBhvr>
                                      <p:by x="105000" y="105000"/>
                                    </p:animScale>
                                  </p:childTnLst>
                                </p:cTn>
                              </p:par>
                              <p:par>
                                <p:cTn id="45" presetID="42" presetClass="entr" presetSubtype="0"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Effect transition="in" filter="fade">
                                      <p:cBhvr>
                                        <p:cTn id="47" dur="750"/>
                                        <p:tgtEl>
                                          <p:spTgt spid="144"/>
                                        </p:tgtEl>
                                      </p:cBhvr>
                                    </p:animEffect>
                                    <p:anim calcmode="lin" valueType="num">
                                      <p:cBhvr>
                                        <p:cTn id="48" dur="750" fill="hold"/>
                                        <p:tgtEl>
                                          <p:spTgt spid="144"/>
                                        </p:tgtEl>
                                        <p:attrNameLst>
                                          <p:attrName>ppt_x</p:attrName>
                                        </p:attrNameLst>
                                      </p:cBhvr>
                                      <p:tavLst>
                                        <p:tav tm="0">
                                          <p:val>
                                            <p:strVal val="#ppt_x"/>
                                          </p:val>
                                        </p:tav>
                                        <p:tav tm="100000">
                                          <p:val>
                                            <p:strVal val="#ppt_x"/>
                                          </p:val>
                                        </p:tav>
                                      </p:tavLst>
                                    </p:anim>
                                    <p:anim calcmode="lin" valueType="num">
                                      <p:cBhvr>
                                        <p:cTn id="49" dur="750" fill="hold"/>
                                        <p:tgtEl>
                                          <p:spTgt spid="144"/>
                                        </p:tgtEl>
                                        <p:attrNameLst>
                                          <p:attrName>ppt_y</p:attrName>
                                        </p:attrNameLst>
                                      </p:cBhvr>
                                      <p:tavLst>
                                        <p:tav tm="0">
                                          <p:val>
                                            <p:strVal val="#ppt_y+.1"/>
                                          </p:val>
                                        </p:tav>
                                        <p:tav tm="100000">
                                          <p:val>
                                            <p:strVal val="#ppt_y"/>
                                          </p:val>
                                        </p:tav>
                                      </p:tavLst>
                                    </p:anim>
                                  </p:childTnLst>
                                </p:cTn>
                              </p:par>
                              <p:par>
                                <p:cTn id="50" presetID="2" presetClass="entr" presetSubtype="2" fill="hold" nodeType="withEffect">
                                  <p:stCondLst>
                                    <p:cond delay="800"/>
                                  </p:stCondLst>
                                  <p:childTnLst>
                                    <p:set>
                                      <p:cBhvr>
                                        <p:cTn id="51" dur="1" fill="hold">
                                          <p:stCondLst>
                                            <p:cond delay="0"/>
                                          </p:stCondLst>
                                        </p:cTn>
                                        <p:tgtEl>
                                          <p:spTgt spid="145"/>
                                        </p:tgtEl>
                                        <p:attrNameLst>
                                          <p:attrName>style.visibility</p:attrName>
                                        </p:attrNameLst>
                                      </p:cBhvr>
                                      <p:to>
                                        <p:strVal val="visible"/>
                                      </p:to>
                                    </p:set>
                                    <p:anim calcmode="lin" valueType="num">
                                      <p:cBhvr additive="base">
                                        <p:cTn id="52" dur="750" fill="hold"/>
                                        <p:tgtEl>
                                          <p:spTgt spid="145"/>
                                        </p:tgtEl>
                                        <p:attrNameLst>
                                          <p:attrName>ppt_x</p:attrName>
                                        </p:attrNameLst>
                                      </p:cBhvr>
                                      <p:tavLst>
                                        <p:tav tm="0">
                                          <p:val>
                                            <p:strVal val="1+#ppt_w/2"/>
                                          </p:val>
                                        </p:tav>
                                        <p:tav tm="100000">
                                          <p:val>
                                            <p:strVal val="#ppt_x"/>
                                          </p:val>
                                        </p:tav>
                                      </p:tavLst>
                                    </p:anim>
                                    <p:anim calcmode="lin" valueType="num">
                                      <p:cBhvr additive="base">
                                        <p:cTn id="53" dur="750" fill="hold"/>
                                        <p:tgtEl>
                                          <p:spTgt spid="145"/>
                                        </p:tgtEl>
                                        <p:attrNameLst>
                                          <p:attrName>ppt_y</p:attrName>
                                        </p:attrNameLst>
                                      </p:cBhvr>
                                      <p:tavLst>
                                        <p:tav tm="0">
                                          <p:val>
                                            <p:strVal val="#ppt_y"/>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146"/>
                                        </p:tgtEl>
                                        <p:attrNameLst>
                                          <p:attrName>style.visibility</p:attrName>
                                        </p:attrNameLst>
                                      </p:cBhvr>
                                      <p:to>
                                        <p:strVal val="visible"/>
                                      </p:to>
                                    </p:set>
                                    <p:animEffect transition="in" filter="fade">
                                      <p:cBhvr>
                                        <p:cTn id="56" dur="1000"/>
                                        <p:tgtEl>
                                          <p:spTgt spid="146"/>
                                        </p:tgtEl>
                                      </p:cBhvr>
                                    </p:animEffect>
                                  </p:childTnLst>
                                </p:cTn>
                              </p:par>
                              <p:par>
                                <p:cTn id="57" presetID="10" presetClass="entr" presetSubtype="0" fill="hold" nodeType="withEffect">
                                  <p:stCondLst>
                                    <p:cond delay="600"/>
                                  </p:stCondLst>
                                  <p:childTnLst>
                                    <p:set>
                                      <p:cBhvr>
                                        <p:cTn id="58" dur="1" fill="hold">
                                          <p:stCondLst>
                                            <p:cond delay="0"/>
                                          </p:stCondLst>
                                        </p:cTn>
                                        <p:tgtEl>
                                          <p:spTgt spid="148"/>
                                        </p:tgtEl>
                                        <p:attrNameLst>
                                          <p:attrName>style.visibility</p:attrName>
                                        </p:attrNameLst>
                                      </p:cBhvr>
                                      <p:to>
                                        <p:strVal val="visible"/>
                                      </p:to>
                                    </p:set>
                                    <p:animEffect transition="in" filter="fade">
                                      <p:cBhvr>
                                        <p:cTn id="59" dur="1000"/>
                                        <p:tgtEl>
                                          <p:spTgt spid="148"/>
                                        </p:tgtEl>
                                      </p:cBhvr>
                                    </p:animEffect>
                                  </p:childTnLst>
                                </p:cTn>
                              </p:par>
                              <p:par>
                                <p:cTn id="60" presetID="10" presetClass="entr" presetSubtype="0" fill="hold" nodeType="withEffect">
                                  <p:stCondLst>
                                    <p:cond delay="0"/>
                                  </p:stCondLst>
                                  <p:childTnLst>
                                    <p:set>
                                      <p:cBhvr>
                                        <p:cTn id="61" dur="1" fill="hold">
                                          <p:stCondLst>
                                            <p:cond delay="0"/>
                                          </p:stCondLst>
                                        </p:cTn>
                                        <p:tgtEl>
                                          <p:spTgt spid="147"/>
                                        </p:tgtEl>
                                        <p:attrNameLst>
                                          <p:attrName>style.visibility</p:attrName>
                                        </p:attrNameLst>
                                      </p:cBhvr>
                                      <p:to>
                                        <p:strVal val="visible"/>
                                      </p:to>
                                    </p:set>
                                    <p:animEffect transition="in" filter="fade">
                                      <p:cBhvr>
                                        <p:cTn id="62" dur="1000"/>
                                        <p:tgtEl>
                                          <p:spTgt spid="147"/>
                                        </p:tgtEl>
                                      </p:cBhvr>
                                    </p:animEffect>
                                  </p:childTnLst>
                                </p:cTn>
                              </p:par>
                              <p:par>
                                <p:cTn id="63" presetID="35" presetClass="path" presetSubtype="0" repeatCount="2000" accel="50000" decel="50000" autoRev="1" fill="hold" nodeType="withEffect">
                                  <p:stCondLst>
                                    <p:cond delay="1300"/>
                                  </p:stCondLst>
                                  <p:childTnLst>
                                    <p:animMotion origin="layout" path="M 1.04167E-06 1.48148E-06 L -0.03737 1.48148E-06" pathEditMode="relative" rAng="0" ptsTypes="AA">
                                      <p:cBhvr>
                                        <p:cTn id="64" dur="2000" fill="hold"/>
                                        <p:tgtEl>
                                          <p:spTgt spid="146"/>
                                        </p:tgtEl>
                                        <p:attrNameLst>
                                          <p:attrName>ppt_x</p:attrName>
                                          <p:attrName>ppt_y</p:attrName>
                                        </p:attrNameLst>
                                      </p:cBhvr>
                                      <p:rCtr x="-1875" y="0"/>
                                    </p:animMotion>
                                  </p:childTnLst>
                                </p:cTn>
                              </p:par>
                              <p:par>
                                <p:cTn id="65" presetID="35" presetClass="path" presetSubtype="0" repeatCount="2000" accel="50000" decel="50000" autoRev="1" fill="hold" nodeType="withEffect">
                                  <p:stCondLst>
                                    <p:cond delay="1200"/>
                                  </p:stCondLst>
                                  <p:childTnLst>
                                    <p:animMotion origin="layout" path="M 8.33333E-07 -3.33333E-06 L -0.03802 -3.33333E-06" pathEditMode="relative" rAng="0" ptsTypes="AA">
                                      <p:cBhvr>
                                        <p:cTn id="66" dur="2000" fill="hold"/>
                                        <p:tgtEl>
                                          <p:spTgt spid="148"/>
                                        </p:tgtEl>
                                        <p:attrNameLst>
                                          <p:attrName>ppt_x</p:attrName>
                                          <p:attrName>ppt_y</p:attrName>
                                        </p:attrNameLst>
                                      </p:cBhvr>
                                      <p:rCtr x="-1901" y="0"/>
                                    </p:animMotion>
                                  </p:childTnLst>
                                </p:cTn>
                              </p:par>
                              <p:par>
                                <p:cTn id="67" presetID="35" presetClass="path" presetSubtype="0" repeatCount="2000" accel="50000" decel="50000" autoRev="1" fill="hold" nodeType="withEffect">
                                  <p:stCondLst>
                                    <p:cond delay="1700"/>
                                  </p:stCondLst>
                                  <p:childTnLst>
                                    <p:animMotion origin="layout" path="M 2.08333E-07 -4.07407E-06 L -0.04557 -4.07407E-06" pathEditMode="relative" rAng="0" ptsTypes="AA">
                                      <p:cBhvr>
                                        <p:cTn id="68" dur="2000" fill="hold"/>
                                        <p:tgtEl>
                                          <p:spTgt spid="147"/>
                                        </p:tgtEl>
                                        <p:attrNameLst>
                                          <p:attrName>ppt_x</p:attrName>
                                          <p:attrName>ppt_y</p:attrName>
                                        </p:attrNameLst>
                                      </p:cBhvr>
                                      <p:rCtr x="-2279" y="0"/>
                                    </p:animMotion>
                                  </p:childTnLst>
                                </p:cTn>
                              </p:par>
                            </p:childTnLst>
                          </p:cTn>
                        </p:par>
                        <p:par>
                          <p:cTn id="69" fill="hold">
                            <p:stCondLst>
                              <p:cond delay="1500"/>
                            </p:stCondLst>
                            <p:childTnLst>
                              <p:par>
                                <p:cTn id="70" presetID="10" presetClass="entr" presetSubtype="0" fill="hold" grpId="0" nodeType="after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5"/>
                                        </p:tgtEl>
                                        <p:attrNameLst>
                                          <p:attrName>style.visibility</p:attrName>
                                        </p:attrNameLst>
                                      </p:cBhvr>
                                      <p:to>
                                        <p:strVal val="visible"/>
                                      </p:to>
                                    </p:set>
                                    <p:anim calcmode="lin" valueType="num">
                                      <p:cBhvr additive="base">
                                        <p:cTn id="77" dur="500" fill="hold"/>
                                        <p:tgtEl>
                                          <p:spTgt spid="5"/>
                                        </p:tgtEl>
                                        <p:attrNameLst>
                                          <p:attrName>ppt_x</p:attrName>
                                        </p:attrNameLst>
                                      </p:cBhvr>
                                      <p:tavLst>
                                        <p:tav tm="0">
                                          <p:val>
                                            <p:strVal val="#ppt_x"/>
                                          </p:val>
                                        </p:tav>
                                        <p:tav tm="100000">
                                          <p:val>
                                            <p:strVal val="#ppt_x"/>
                                          </p:val>
                                        </p:tav>
                                      </p:tavLst>
                                    </p:anim>
                                    <p:anim calcmode="lin" valueType="num">
                                      <p:cBhvr additive="base">
                                        <p:cTn id="7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additive="base">
                                        <p:cTn id="83" dur="500" fill="hold"/>
                                        <p:tgtEl>
                                          <p:spTgt spid="16"/>
                                        </p:tgtEl>
                                        <p:attrNameLst>
                                          <p:attrName>ppt_x</p:attrName>
                                        </p:attrNameLst>
                                      </p:cBhvr>
                                      <p:tavLst>
                                        <p:tav tm="0">
                                          <p:val>
                                            <p:strVal val="#ppt_x"/>
                                          </p:val>
                                        </p:tav>
                                        <p:tav tm="100000">
                                          <p:val>
                                            <p:strVal val="#ppt_x"/>
                                          </p:val>
                                        </p:tav>
                                      </p:tavLst>
                                    </p:anim>
                                    <p:anim calcmode="lin" valueType="num">
                                      <p:cBhvr additive="base">
                                        <p:cTn id="8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additive="base">
                                        <p:cTn id="89" dur="500" fill="hold"/>
                                        <p:tgtEl>
                                          <p:spTgt spid="17"/>
                                        </p:tgtEl>
                                        <p:attrNameLst>
                                          <p:attrName>ppt_x</p:attrName>
                                        </p:attrNameLst>
                                      </p:cBhvr>
                                      <p:tavLst>
                                        <p:tav tm="0">
                                          <p:val>
                                            <p:strVal val="#ppt_x"/>
                                          </p:val>
                                        </p:tav>
                                        <p:tav tm="100000">
                                          <p:val>
                                            <p:strVal val="#ppt_x"/>
                                          </p:val>
                                        </p:tav>
                                      </p:tavLst>
                                    </p:anim>
                                    <p:anim calcmode="lin" valueType="num">
                                      <p:cBhvr additive="base">
                                        <p:cTn id="9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5" grpId="0"/>
      <p:bldP spid="91" grpId="0"/>
      <p:bldP spid="91" grpId="1"/>
      <p:bldP spid="117" grpId="0"/>
      <p:bldP spid="117" grpId="1"/>
      <p:bldP spid="143" grpId="0"/>
      <p:bldP spid="143" grpId="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A_图片 9"/>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5836329" y="2027790"/>
            <a:ext cx="1115570" cy="484633"/>
          </a:xfrm>
          <a:prstGeom prst="rect">
            <a:avLst/>
          </a:prstGeom>
        </p:spPr>
      </p:pic>
      <p:pic>
        <p:nvPicPr>
          <p:cNvPr id="147" name="PA_图片 1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628944" y="587651"/>
            <a:ext cx="1635536" cy="1213568"/>
          </a:xfrm>
          <a:prstGeom prst="rect">
            <a:avLst/>
          </a:prstGeom>
        </p:spPr>
      </p:pic>
      <p:pic>
        <p:nvPicPr>
          <p:cNvPr id="148" name="PA_图片 12"/>
          <p:cNvPicPr>
            <a:picLocks noChangeAspect="1"/>
          </p:cNvPicPr>
          <p:nvPr>
            <p:custDataLst>
              <p:tags r:id="rId5"/>
            </p:custDataLst>
          </p:nvPr>
        </p:nvPicPr>
        <p:blipFill>
          <a:blip r:embed="rId2">
            <a:extLst>
              <a:ext uri="{28A0092B-C50C-407E-A947-70E740481C1C}">
                <a14:useLocalDpi xmlns:a14="http://schemas.microsoft.com/office/drawing/2010/main" val="0"/>
              </a:ext>
            </a:extLst>
          </a:blip>
          <a:stretch>
            <a:fillRect/>
          </a:stretch>
        </p:blipFill>
        <p:spPr>
          <a:xfrm>
            <a:off x="9766159" y="1691588"/>
            <a:ext cx="1943996" cy="844523"/>
          </a:xfrm>
          <a:prstGeom prst="rect">
            <a:avLst/>
          </a:prstGeom>
        </p:spPr>
      </p:pic>
      <p:sp>
        <p:nvSpPr>
          <p:cNvPr id="3" name="TextBox 91"/>
          <p:cNvSpPr>
            <a:spLocks noChangeArrowheads="1"/>
          </p:cNvSpPr>
          <p:nvPr/>
        </p:nvSpPr>
        <p:spPr bwMode="auto">
          <a:xfrm>
            <a:off x="728717" y="341677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育人为</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本</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服务为先</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rcRect t="18309" r="63387" b="43217"/>
          <a:stretch>
            <a:fillRect/>
          </a:stretch>
        </p:blipFill>
        <p:spPr>
          <a:xfrm>
            <a:off x="-96520" y="-46990"/>
            <a:ext cx="5346700" cy="1848485"/>
          </a:xfrm>
          <a:prstGeom prst="rect">
            <a:avLst/>
          </a:prstGeom>
        </p:spPr>
      </p:pic>
      <p:grpSp>
        <p:nvGrpSpPr>
          <p:cNvPr id="9" name="组合 8"/>
          <p:cNvGrpSpPr/>
          <p:nvPr/>
        </p:nvGrpSpPr>
        <p:grpSpPr>
          <a:xfrm rot="920444">
            <a:off x="979639" y="148949"/>
            <a:ext cx="539850" cy="529924"/>
            <a:chOff x="10646778" y="4753862"/>
            <a:chExt cx="751521" cy="737702"/>
          </a:xfrm>
        </p:grpSpPr>
        <p:sp>
          <p:nvSpPr>
            <p:cNvPr id="10"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0646778" y="4762829"/>
              <a:ext cx="749726" cy="728735"/>
              <a:chOff x="11012539" y="4493889"/>
              <a:chExt cx="749726" cy="728735"/>
            </a:xfrm>
          </p:grpSpPr>
          <p:sp>
            <p:nvSpPr>
              <p:cNvPr id="12"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5" name="Text Box 2"/>
          <p:cNvSpPr txBox="1">
            <a:spLocks noChangeArrowheads="1"/>
          </p:cNvSpPr>
          <p:nvPr/>
        </p:nvSpPr>
        <p:spPr bwMode="auto">
          <a:xfrm>
            <a:off x="961086" y="694444"/>
            <a:ext cx="3280410" cy="70675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4000">
                <a:latin typeface="楷体" panose="02010609060101010101" charset="-122"/>
                <a:ea typeface="楷体" panose="02010609060101010101" charset="-122"/>
                <a:cs typeface="楷体" panose="02010609060101010101" charset="-122"/>
                <a:sym typeface="+mn-ea"/>
              </a:rPr>
              <a:t>我们的策略：</a:t>
            </a:r>
            <a:endParaRPr lang="zh-CN" altLang="en-US" sz="4000" b="1" smtClean="0"/>
          </a:p>
        </p:txBody>
      </p:sp>
      <p:sp>
        <p:nvSpPr>
          <p:cNvPr id="91" name="TextBox 91"/>
          <p:cNvSpPr>
            <a:spLocks noChangeArrowheads="1"/>
          </p:cNvSpPr>
          <p:nvPr/>
        </p:nvSpPr>
        <p:spPr bwMode="auto">
          <a:xfrm>
            <a:off x="5076132" y="3448188"/>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快乐生活</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健康成长</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17" name="TextBox 91"/>
          <p:cNvSpPr>
            <a:spLocks noChangeArrowheads="1"/>
          </p:cNvSpPr>
          <p:nvPr/>
        </p:nvSpPr>
        <p:spPr bwMode="auto">
          <a:xfrm>
            <a:off x="7257988" y="248566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挖掘</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潜能</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发现天赋</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43" name="TextBox 91"/>
          <p:cNvSpPr>
            <a:spLocks noChangeArrowheads="1"/>
          </p:cNvSpPr>
          <p:nvPr/>
        </p:nvSpPr>
        <p:spPr bwMode="auto">
          <a:xfrm>
            <a:off x="9423547" y="3464230"/>
            <a:ext cx="2188724" cy="954107"/>
          </a:xfrm>
          <a:prstGeom prst="rect">
            <a:avLst/>
          </a:prstGeom>
          <a:noFill/>
        </p:spPr>
        <p:txBody>
          <a:bodyPr wrap="square" rtlCol="0">
            <a:spAutoFit/>
          </a:bodyPr>
          <a:lstStyle/>
          <a:p>
            <a:pPr algn="ct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因材施教</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培育栋梁</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144" name="图片 143"/>
          <p:cNvPicPr>
            <a:picLocks noChangeAspect="1"/>
          </p:cNvPicPr>
          <p:nvPr/>
        </p:nvPicPr>
        <p:blipFill>
          <a:blip r:embed="rId7">
            <a:extLst>
              <a:ext uri="{28A0092B-C50C-407E-A947-70E740481C1C}">
                <a14:useLocalDpi xmlns:a14="http://schemas.microsoft.com/office/drawing/2010/main" val="0"/>
              </a:ext>
            </a:extLst>
          </a:blip>
          <a:srcRect t="9293"/>
          <a:stretch>
            <a:fillRect/>
          </a:stretch>
        </p:blipFill>
        <p:spPr>
          <a:xfrm>
            <a:off x="-482125" y="4630507"/>
            <a:ext cx="4062961" cy="2668546"/>
          </a:xfrm>
          <a:prstGeom prst="rect">
            <a:avLst/>
          </a:prstGeom>
        </p:spPr>
      </p:pic>
      <p:pic>
        <p:nvPicPr>
          <p:cNvPr id="145" name="图片 1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284377" y="4844731"/>
            <a:ext cx="1327873" cy="2080791"/>
          </a:xfrm>
          <a:prstGeom prst="rect">
            <a:avLst/>
          </a:prstGeom>
        </p:spPr>
      </p:pic>
      <p:sp>
        <p:nvSpPr>
          <p:cNvPr id="150" name="文本框 149"/>
          <p:cNvSpPr txBox="1"/>
          <p:nvPr/>
        </p:nvSpPr>
        <p:spPr>
          <a:xfrm>
            <a:off x="650240" y="1692910"/>
            <a:ext cx="10427335" cy="3538220"/>
          </a:xfrm>
          <a:prstGeom prst="rect">
            <a:avLst/>
          </a:prstGeom>
          <a:noFill/>
        </p:spPr>
        <p:txBody>
          <a:bodyPr wrap="square" rtlCol="0">
            <a:spAutoFit/>
          </a:bodyPr>
          <a:p>
            <a:r>
              <a:rPr lang="zh-CN" altLang="en-US" sz="3200">
                <a:latin typeface="楷体" panose="02010609060101010101" charset="-122"/>
                <a:ea typeface="楷体" panose="02010609060101010101" charset="-122"/>
                <a:cs typeface="楷体" panose="02010609060101010101" charset="-122"/>
              </a:rPr>
              <a:t>①、教师以幼儿为主体，通过亲身体验从而发现自身问题，如幼儿尝试上厕所，发现总是尿在外面和脱不下来。</a:t>
            </a:r>
            <a:endParaRPr lang="zh-CN" altLang="en-US" sz="3200">
              <a:latin typeface="楷体" panose="02010609060101010101" charset="-122"/>
              <a:ea typeface="楷体" panose="02010609060101010101" charset="-122"/>
              <a:cs typeface="楷体" panose="02010609060101010101" charset="-122"/>
            </a:endParaRPr>
          </a:p>
          <a:p>
            <a:r>
              <a:rPr lang="zh-CN" altLang="en-US" sz="3200">
                <a:latin typeface="楷体" panose="02010609060101010101" charset="-122"/>
                <a:ea typeface="楷体" panose="02010609060101010101" charset="-122"/>
                <a:cs typeface="楷体" panose="02010609060101010101" charset="-122"/>
              </a:rPr>
              <a:t>②、在遇到问题后，能尝试让他们根据自己的生活经验，提出想法和建议，逐渐产生独立思考的能力。</a:t>
            </a:r>
            <a:endParaRPr lang="zh-CN" altLang="en-US" sz="3200">
              <a:latin typeface="楷体" panose="02010609060101010101" charset="-122"/>
              <a:ea typeface="楷体" panose="02010609060101010101" charset="-122"/>
              <a:cs typeface="楷体" panose="02010609060101010101" charset="-122"/>
            </a:endParaRPr>
          </a:p>
          <a:p>
            <a:r>
              <a:rPr lang="zh-CN" altLang="en-US" sz="3200">
                <a:latin typeface="楷体" panose="02010609060101010101" charset="-122"/>
                <a:ea typeface="楷体" panose="02010609060101010101" charset="-122"/>
                <a:cs typeface="楷体" panose="02010609060101010101" charset="-122"/>
              </a:rPr>
              <a:t>③、利用家长资源，带来书籍，让更多幼儿拓展经验并借助书籍帮助他们解决后续问题，之后，还投放到阅读区巩固提升。</a:t>
            </a:r>
            <a:endParaRPr lang="zh-CN" altLang="en-US" sz="3200">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900"/>
                                        <p:tgtEl>
                                          <p:spTgt spid="8"/>
                                        </p:tgtEl>
                                      </p:cBhvr>
                                    </p:animEffect>
                                    <p:anim calcmode="lin" valueType="num">
                                      <p:cBhvr>
                                        <p:cTn id="8" dur="900" fill="hold"/>
                                        <p:tgtEl>
                                          <p:spTgt spid="8"/>
                                        </p:tgtEl>
                                        <p:attrNameLst>
                                          <p:attrName>ppt_x</p:attrName>
                                        </p:attrNameLst>
                                      </p:cBhvr>
                                      <p:tavLst>
                                        <p:tav tm="0">
                                          <p:val>
                                            <p:strVal val="#ppt_x"/>
                                          </p:val>
                                        </p:tav>
                                        <p:tav tm="100000">
                                          <p:val>
                                            <p:strVal val="#ppt_x"/>
                                          </p:val>
                                        </p:tav>
                                      </p:tavLst>
                                    </p:anim>
                                    <p:anim calcmode="lin" valueType="num">
                                      <p:cBhvr>
                                        <p:cTn id="9" dur="9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8" presetClass="emph" presetSubtype="0" repeatCount="2000" fill="hold" nodeType="withEffect">
                                  <p:stCondLst>
                                    <p:cond delay="0"/>
                                  </p:stCondLst>
                                  <p:childTnLst>
                                    <p:animRot by="21600000">
                                      <p:cBhvr>
                                        <p:cTn id="20" dur="4000" fill="hold"/>
                                        <p:tgtEl>
                                          <p:spTgt spid="9"/>
                                        </p:tgtEl>
                                        <p:attrNameLst>
                                          <p:attrName>r</p:attrName>
                                        </p:attrNameLst>
                                      </p:cBhvr>
                                    </p:animRot>
                                  </p:childTnLst>
                                </p:cTn>
                              </p:par>
                              <p:par>
                                <p:cTn id="21" presetID="10" presetClass="entr" presetSubtype="0" fill="hold" grpId="0"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26" presetClass="emph" presetSubtype="0" fill="hold" grpId="1" nodeType="withEffect">
                                  <p:stCondLst>
                                    <p:cond delay="100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10" presetClass="entr" presetSubtype="0" fill="hold" grpId="0" nodeType="withEffect">
                                  <p:stCondLst>
                                    <p:cond delay="400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par>
                                <p:cTn id="30" presetID="26" presetClass="emph" presetSubtype="0" fill="hold" grpId="1" nodeType="withEffect">
                                  <p:stCondLst>
                                    <p:cond delay="4000"/>
                                  </p:stCondLst>
                                  <p:childTnLst>
                                    <p:animEffect transition="out" filter="fade">
                                      <p:cBhvr>
                                        <p:cTn id="31" dur="500" tmFilter="0, 0; .2, .5; .8, .5; 1, 0"/>
                                        <p:tgtEl>
                                          <p:spTgt spid="91"/>
                                        </p:tgtEl>
                                      </p:cBhvr>
                                    </p:animEffect>
                                    <p:animScale>
                                      <p:cBhvr>
                                        <p:cTn id="32" dur="250" autoRev="1" fill="hold"/>
                                        <p:tgtEl>
                                          <p:spTgt spid="91"/>
                                        </p:tgtEl>
                                      </p:cBhvr>
                                      <p:by x="105000" y="105000"/>
                                    </p:animScale>
                                  </p:childTnLst>
                                </p:cTn>
                              </p:par>
                              <p:par>
                                <p:cTn id="33" presetID="10" presetClass="entr" presetSubtype="0" fill="hold" grpId="0" nodeType="withEffect">
                                  <p:stCondLst>
                                    <p:cond delay="5500"/>
                                  </p:stCondLst>
                                  <p:childTnLst>
                                    <p:set>
                                      <p:cBhvr>
                                        <p:cTn id="34" dur="1" fill="hold">
                                          <p:stCondLst>
                                            <p:cond delay="0"/>
                                          </p:stCondLst>
                                        </p:cTn>
                                        <p:tgtEl>
                                          <p:spTgt spid="117"/>
                                        </p:tgtEl>
                                        <p:attrNameLst>
                                          <p:attrName>style.visibility</p:attrName>
                                        </p:attrNameLst>
                                      </p:cBhvr>
                                      <p:to>
                                        <p:strVal val="visible"/>
                                      </p:to>
                                    </p:set>
                                    <p:animEffect transition="in" filter="fade">
                                      <p:cBhvr>
                                        <p:cTn id="35" dur="500"/>
                                        <p:tgtEl>
                                          <p:spTgt spid="117"/>
                                        </p:tgtEl>
                                      </p:cBhvr>
                                    </p:animEffect>
                                  </p:childTnLst>
                                </p:cTn>
                              </p:par>
                              <p:par>
                                <p:cTn id="36" presetID="26" presetClass="emph" presetSubtype="0" fill="hold" grpId="1" nodeType="withEffect">
                                  <p:stCondLst>
                                    <p:cond delay="5500"/>
                                  </p:stCondLst>
                                  <p:childTnLst>
                                    <p:animEffect transition="out" filter="fade">
                                      <p:cBhvr>
                                        <p:cTn id="37" dur="500" tmFilter="0, 0; .2, .5; .8, .5; 1, 0"/>
                                        <p:tgtEl>
                                          <p:spTgt spid="117"/>
                                        </p:tgtEl>
                                      </p:cBhvr>
                                    </p:animEffect>
                                    <p:animScale>
                                      <p:cBhvr>
                                        <p:cTn id="38" dur="250" autoRev="1" fill="hold"/>
                                        <p:tgtEl>
                                          <p:spTgt spid="117"/>
                                        </p:tgtEl>
                                      </p:cBhvr>
                                      <p:by x="105000" y="105000"/>
                                    </p:animScale>
                                  </p:childTnLst>
                                </p:cTn>
                              </p:par>
                              <p:par>
                                <p:cTn id="39" presetID="10" presetClass="entr" presetSubtype="0" fill="hold" grpId="0" nodeType="withEffect">
                                  <p:stCondLst>
                                    <p:cond delay="7100"/>
                                  </p:stCondLst>
                                  <p:childTnLst>
                                    <p:set>
                                      <p:cBhvr>
                                        <p:cTn id="40" dur="1" fill="hold">
                                          <p:stCondLst>
                                            <p:cond delay="0"/>
                                          </p:stCondLst>
                                        </p:cTn>
                                        <p:tgtEl>
                                          <p:spTgt spid="143"/>
                                        </p:tgtEl>
                                        <p:attrNameLst>
                                          <p:attrName>style.visibility</p:attrName>
                                        </p:attrNameLst>
                                      </p:cBhvr>
                                      <p:to>
                                        <p:strVal val="visible"/>
                                      </p:to>
                                    </p:set>
                                    <p:animEffect transition="in" filter="fade">
                                      <p:cBhvr>
                                        <p:cTn id="41" dur="500"/>
                                        <p:tgtEl>
                                          <p:spTgt spid="143"/>
                                        </p:tgtEl>
                                      </p:cBhvr>
                                    </p:animEffect>
                                  </p:childTnLst>
                                </p:cTn>
                              </p:par>
                              <p:par>
                                <p:cTn id="42" presetID="26" presetClass="emph" presetSubtype="0" fill="hold" grpId="1" nodeType="withEffect">
                                  <p:stCondLst>
                                    <p:cond delay="7100"/>
                                  </p:stCondLst>
                                  <p:childTnLst>
                                    <p:animEffect transition="out" filter="fade">
                                      <p:cBhvr>
                                        <p:cTn id="43" dur="500" tmFilter="0, 0; .2, .5; .8, .5; 1, 0"/>
                                        <p:tgtEl>
                                          <p:spTgt spid="143"/>
                                        </p:tgtEl>
                                      </p:cBhvr>
                                    </p:animEffect>
                                    <p:animScale>
                                      <p:cBhvr>
                                        <p:cTn id="44" dur="250" autoRev="1" fill="hold"/>
                                        <p:tgtEl>
                                          <p:spTgt spid="143"/>
                                        </p:tgtEl>
                                      </p:cBhvr>
                                      <p:by x="105000" y="105000"/>
                                    </p:animScale>
                                  </p:childTnLst>
                                </p:cTn>
                              </p:par>
                              <p:par>
                                <p:cTn id="45" presetID="42" presetClass="entr" presetSubtype="0"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Effect transition="in" filter="fade">
                                      <p:cBhvr>
                                        <p:cTn id="47" dur="750"/>
                                        <p:tgtEl>
                                          <p:spTgt spid="144"/>
                                        </p:tgtEl>
                                      </p:cBhvr>
                                    </p:animEffect>
                                    <p:anim calcmode="lin" valueType="num">
                                      <p:cBhvr>
                                        <p:cTn id="48" dur="750" fill="hold"/>
                                        <p:tgtEl>
                                          <p:spTgt spid="144"/>
                                        </p:tgtEl>
                                        <p:attrNameLst>
                                          <p:attrName>ppt_x</p:attrName>
                                        </p:attrNameLst>
                                      </p:cBhvr>
                                      <p:tavLst>
                                        <p:tav tm="0">
                                          <p:val>
                                            <p:strVal val="#ppt_x"/>
                                          </p:val>
                                        </p:tav>
                                        <p:tav tm="100000">
                                          <p:val>
                                            <p:strVal val="#ppt_x"/>
                                          </p:val>
                                        </p:tav>
                                      </p:tavLst>
                                    </p:anim>
                                    <p:anim calcmode="lin" valueType="num">
                                      <p:cBhvr>
                                        <p:cTn id="49" dur="750" fill="hold"/>
                                        <p:tgtEl>
                                          <p:spTgt spid="144"/>
                                        </p:tgtEl>
                                        <p:attrNameLst>
                                          <p:attrName>ppt_y</p:attrName>
                                        </p:attrNameLst>
                                      </p:cBhvr>
                                      <p:tavLst>
                                        <p:tav tm="0">
                                          <p:val>
                                            <p:strVal val="#ppt_y+.1"/>
                                          </p:val>
                                        </p:tav>
                                        <p:tav tm="100000">
                                          <p:val>
                                            <p:strVal val="#ppt_y"/>
                                          </p:val>
                                        </p:tav>
                                      </p:tavLst>
                                    </p:anim>
                                  </p:childTnLst>
                                </p:cTn>
                              </p:par>
                              <p:par>
                                <p:cTn id="50" presetID="2" presetClass="entr" presetSubtype="2" fill="hold" nodeType="withEffect">
                                  <p:stCondLst>
                                    <p:cond delay="800"/>
                                  </p:stCondLst>
                                  <p:childTnLst>
                                    <p:set>
                                      <p:cBhvr>
                                        <p:cTn id="51" dur="1" fill="hold">
                                          <p:stCondLst>
                                            <p:cond delay="0"/>
                                          </p:stCondLst>
                                        </p:cTn>
                                        <p:tgtEl>
                                          <p:spTgt spid="145"/>
                                        </p:tgtEl>
                                        <p:attrNameLst>
                                          <p:attrName>style.visibility</p:attrName>
                                        </p:attrNameLst>
                                      </p:cBhvr>
                                      <p:to>
                                        <p:strVal val="visible"/>
                                      </p:to>
                                    </p:set>
                                    <p:anim calcmode="lin" valueType="num">
                                      <p:cBhvr additive="base">
                                        <p:cTn id="52" dur="750" fill="hold"/>
                                        <p:tgtEl>
                                          <p:spTgt spid="145"/>
                                        </p:tgtEl>
                                        <p:attrNameLst>
                                          <p:attrName>ppt_x</p:attrName>
                                        </p:attrNameLst>
                                      </p:cBhvr>
                                      <p:tavLst>
                                        <p:tav tm="0">
                                          <p:val>
                                            <p:strVal val="1+#ppt_w/2"/>
                                          </p:val>
                                        </p:tav>
                                        <p:tav tm="100000">
                                          <p:val>
                                            <p:strVal val="#ppt_x"/>
                                          </p:val>
                                        </p:tav>
                                      </p:tavLst>
                                    </p:anim>
                                    <p:anim calcmode="lin" valueType="num">
                                      <p:cBhvr additive="base">
                                        <p:cTn id="53" dur="750" fill="hold"/>
                                        <p:tgtEl>
                                          <p:spTgt spid="145"/>
                                        </p:tgtEl>
                                        <p:attrNameLst>
                                          <p:attrName>ppt_y</p:attrName>
                                        </p:attrNameLst>
                                      </p:cBhvr>
                                      <p:tavLst>
                                        <p:tav tm="0">
                                          <p:val>
                                            <p:strVal val="#ppt_y"/>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146"/>
                                        </p:tgtEl>
                                        <p:attrNameLst>
                                          <p:attrName>style.visibility</p:attrName>
                                        </p:attrNameLst>
                                      </p:cBhvr>
                                      <p:to>
                                        <p:strVal val="visible"/>
                                      </p:to>
                                    </p:set>
                                    <p:animEffect transition="in" filter="fade">
                                      <p:cBhvr>
                                        <p:cTn id="56" dur="1000"/>
                                        <p:tgtEl>
                                          <p:spTgt spid="146"/>
                                        </p:tgtEl>
                                      </p:cBhvr>
                                    </p:animEffect>
                                  </p:childTnLst>
                                </p:cTn>
                              </p:par>
                              <p:par>
                                <p:cTn id="57" presetID="10" presetClass="entr" presetSubtype="0" fill="hold" nodeType="withEffect">
                                  <p:stCondLst>
                                    <p:cond delay="600"/>
                                  </p:stCondLst>
                                  <p:childTnLst>
                                    <p:set>
                                      <p:cBhvr>
                                        <p:cTn id="58" dur="1" fill="hold">
                                          <p:stCondLst>
                                            <p:cond delay="0"/>
                                          </p:stCondLst>
                                        </p:cTn>
                                        <p:tgtEl>
                                          <p:spTgt spid="148"/>
                                        </p:tgtEl>
                                        <p:attrNameLst>
                                          <p:attrName>style.visibility</p:attrName>
                                        </p:attrNameLst>
                                      </p:cBhvr>
                                      <p:to>
                                        <p:strVal val="visible"/>
                                      </p:to>
                                    </p:set>
                                    <p:animEffect transition="in" filter="fade">
                                      <p:cBhvr>
                                        <p:cTn id="59" dur="1000"/>
                                        <p:tgtEl>
                                          <p:spTgt spid="148"/>
                                        </p:tgtEl>
                                      </p:cBhvr>
                                    </p:animEffect>
                                  </p:childTnLst>
                                </p:cTn>
                              </p:par>
                              <p:par>
                                <p:cTn id="60" presetID="10" presetClass="entr" presetSubtype="0" fill="hold" nodeType="withEffect">
                                  <p:stCondLst>
                                    <p:cond delay="0"/>
                                  </p:stCondLst>
                                  <p:childTnLst>
                                    <p:set>
                                      <p:cBhvr>
                                        <p:cTn id="61" dur="1" fill="hold">
                                          <p:stCondLst>
                                            <p:cond delay="0"/>
                                          </p:stCondLst>
                                        </p:cTn>
                                        <p:tgtEl>
                                          <p:spTgt spid="147"/>
                                        </p:tgtEl>
                                        <p:attrNameLst>
                                          <p:attrName>style.visibility</p:attrName>
                                        </p:attrNameLst>
                                      </p:cBhvr>
                                      <p:to>
                                        <p:strVal val="visible"/>
                                      </p:to>
                                    </p:set>
                                    <p:animEffect transition="in" filter="fade">
                                      <p:cBhvr>
                                        <p:cTn id="62" dur="1000"/>
                                        <p:tgtEl>
                                          <p:spTgt spid="147"/>
                                        </p:tgtEl>
                                      </p:cBhvr>
                                    </p:animEffect>
                                  </p:childTnLst>
                                </p:cTn>
                              </p:par>
                              <p:par>
                                <p:cTn id="63" presetID="35" presetClass="path" presetSubtype="0" repeatCount="2000" accel="50000" decel="50000" autoRev="1" fill="hold" nodeType="withEffect">
                                  <p:stCondLst>
                                    <p:cond delay="1300"/>
                                  </p:stCondLst>
                                  <p:childTnLst>
                                    <p:animMotion origin="layout" path="M 1.04167E-06 1.48148E-06 L -0.03737 1.48148E-06" pathEditMode="relative" rAng="0" ptsTypes="AA">
                                      <p:cBhvr>
                                        <p:cTn id="64" dur="2000" fill="hold"/>
                                        <p:tgtEl>
                                          <p:spTgt spid="146"/>
                                        </p:tgtEl>
                                        <p:attrNameLst>
                                          <p:attrName>ppt_x</p:attrName>
                                          <p:attrName>ppt_y</p:attrName>
                                        </p:attrNameLst>
                                      </p:cBhvr>
                                      <p:rCtr x="-1875" y="0"/>
                                    </p:animMotion>
                                  </p:childTnLst>
                                </p:cTn>
                              </p:par>
                              <p:par>
                                <p:cTn id="65" presetID="35" presetClass="path" presetSubtype="0" repeatCount="2000" accel="50000" decel="50000" autoRev="1" fill="hold" nodeType="withEffect">
                                  <p:stCondLst>
                                    <p:cond delay="1200"/>
                                  </p:stCondLst>
                                  <p:childTnLst>
                                    <p:animMotion origin="layout" path="M 8.33333E-07 -3.33333E-06 L -0.03802 -3.33333E-06" pathEditMode="relative" rAng="0" ptsTypes="AA">
                                      <p:cBhvr>
                                        <p:cTn id="66" dur="2000" fill="hold"/>
                                        <p:tgtEl>
                                          <p:spTgt spid="148"/>
                                        </p:tgtEl>
                                        <p:attrNameLst>
                                          <p:attrName>ppt_x</p:attrName>
                                          <p:attrName>ppt_y</p:attrName>
                                        </p:attrNameLst>
                                      </p:cBhvr>
                                      <p:rCtr x="-1901" y="0"/>
                                    </p:animMotion>
                                  </p:childTnLst>
                                </p:cTn>
                              </p:par>
                              <p:par>
                                <p:cTn id="67" presetID="35" presetClass="path" presetSubtype="0" repeatCount="2000" accel="50000" decel="50000" autoRev="1" fill="hold" nodeType="withEffect">
                                  <p:stCondLst>
                                    <p:cond delay="1700"/>
                                  </p:stCondLst>
                                  <p:childTnLst>
                                    <p:animMotion origin="layout" path="M 2.08333E-07 -4.07407E-06 L -0.04557 -4.07407E-06" pathEditMode="relative" rAng="0" ptsTypes="AA">
                                      <p:cBhvr>
                                        <p:cTn id="68" dur="2000" fill="hold"/>
                                        <p:tgtEl>
                                          <p:spTgt spid="147"/>
                                        </p:tgtEl>
                                        <p:attrNameLst>
                                          <p:attrName>ppt_x</p:attrName>
                                          <p:attrName>ppt_y</p:attrName>
                                        </p:attrNameLst>
                                      </p:cBhvr>
                                      <p:rCtr x="-227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5" grpId="0"/>
      <p:bldP spid="91" grpId="0"/>
      <p:bldP spid="91" grpId="1"/>
      <p:bldP spid="117" grpId="0"/>
      <p:bldP spid="117" grpId="1"/>
      <p:bldP spid="143" grpId="0"/>
      <p:bldP spid="143"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rcRect t="18309" r="63387" b="43217"/>
          <a:stretch>
            <a:fillRect/>
          </a:stretch>
        </p:blipFill>
        <p:spPr>
          <a:xfrm>
            <a:off x="-252095" y="-76200"/>
            <a:ext cx="5185410" cy="1917065"/>
          </a:xfrm>
          <a:prstGeom prst="rect">
            <a:avLst/>
          </a:prstGeom>
        </p:spPr>
      </p:pic>
      <p:grpSp>
        <p:nvGrpSpPr>
          <p:cNvPr id="10" name="组合 9"/>
          <p:cNvGrpSpPr/>
          <p:nvPr/>
        </p:nvGrpSpPr>
        <p:grpSpPr>
          <a:xfrm rot="920444">
            <a:off x="979639" y="148949"/>
            <a:ext cx="539850" cy="529924"/>
            <a:chOff x="10646778" y="4753862"/>
            <a:chExt cx="751521" cy="737702"/>
          </a:xfrm>
        </p:grpSpPr>
        <p:sp>
          <p:nvSpPr>
            <p:cNvPr id="11"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10646778" y="4762829"/>
              <a:ext cx="749726" cy="728735"/>
              <a:chOff x="11012539" y="4493889"/>
              <a:chExt cx="749726" cy="728735"/>
            </a:xfrm>
          </p:grpSpPr>
          <p:sp>
            <p:nvSpPr>
              <p:cNvPr id="13"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6" name="Text Box 2"/>
          <p:cNvSpPr txBox="1">
            <a:spLocks noChangeArrowheads="1"/>
          </p:cNvSpPr>
          <p:nvPr/>
        </p:nvSpPr>
        <p:spPr bwMode="auto">
          <a:xfrm>
            <a:off x="237187" y="478544"/>
            <a:ext cx="4206240" cy="95313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2800" b="1"/>
              <a:t>（四）、擦屁股的</a:t>
            </a:r>
            <a:r>
              <a:rPr lang="zh-CN" altLang="en-US" sz="2800" b="1"/>
              <a:t>大学问</a:t>
            </a:r>
            <a:endParaRPr lang="zh-CN" altLang="en-US" sz="2800" b="1"/>
          </a:p>
          <a:p>
            <a:pPr algn="ctr"/>
            <a:r>
              <a:rPr lang="zh-CN" altLang="en-US" sz="2800" b="1"/>
              <a:t>1、教授擦屁股方法</a:t>
            </a:r>
            <a:endParaRPr lang="zh-CN" altLang="en-US" sz="2800" b="1"/>
          </a:p>
        </p:txBody>
      </p:sp>
      <p:grpSp>
        <p:nvGrpSpPr>
          <p:cNvPr id="18" name="组合 17"/>
          <p:cNvGrpSpPr/>
          <p:nvPr/>
        </p:nvGrpSpPr>
        <p:grpSpPr>
          <a:xfrm>
            <a:off x="4406265" y="5268595"/>
            <a:ext cx="3398810" cy="1276350"/>
            <a:chOff x="4396608" y="4605488"/>
            <a:chExt cx="3398786" cy="1572071"/>
          </a:xfrm>
        </p:grpSpPr>
        <p:sp>
          <p:nvSpPr>
            <p:cNvPr id="19" name="圆角矩形 18"/>
            <p:cNvSpPr/>
            <p:nvPr/>
          </p:nvSpPr>
          <p:spPr>
            <a:xfrm>
              <a:off x="4396608" y="4605488"/>
              <a:ext cx="3398786" cy="1572071"/>
            </a:xfrm>
            <a:prstGeom prst="roundRect">
              <a:avLst>
                <a:gd name="adj" fmla="val 708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0" name="文本框 59"/>
            <p:cNvSpPr txBox="1"/>
            <p:nvPr/>
          </p:nvSpPr>
          <p:spPr>
            <a:xfrm>
              <a:off x="4507474" y="4885887"/>
              <a:ext cx="3176506" cy="1022237"/>
            </a:xfrm>
            <a:prstGeom prst="rect">
              <a:avLst/>
            </a:prstGeom>
            <a:noFill/>
          </p:spPr>
          <p:txBody>
            <a:bodyPr wrap="square" rtlCol="0">
              <a:spAutoFit/>
            </a:bodyPr>
            <a:lstStyle>
              <a:defPPr>
                <a:defRPr lang="zh-CN"/>
              </a:defPPr>
              <a:lvl1pPr>
                <a:lnSpc>
                  <a:spcPct val="150000"/>
                </a:lnSpc>
                <a:defRPr sz="1600" spc="100">
                  <a:solidFill>
                    <a:schemeClr val="tx1">
                      <a:lumMod val="75000"/>
                      <a:lumOff val="25000"/>
                    </a:schemeClr>
                  </a:solidFill>
                  <a:latin typeface="方正喵呜体" panose="02010600010101010101" pitchFamily="2" charset="-122"/>
                  <a:ea typeface="方正喵呜体" panose="02010600010101010101" pitchFamily="2" charset="-122"/>
                </a:defRPr>
              </a:lvl1pPr>
            </a:lstStyle>
            <a:p>
              <a:r>
                <a:rPr lang="zh-CN" altLang="en-US">
                  <a:solidFill>
                    <a:schemeClr val="bg1"/>
                  </a:solidFill>
                  <a:sym typeface="微软雅黑" panose="020B0503020204020204" pitchFamily="34" charset="-122"/>
                </a:rPr>
                <a:t>②、10%的小朋友随意拿一堆纸一擦就扔掉。</a:t>
              </a:r>
              <a:endParaRPr lang="zh-CN" altLang="en-US">
                <a:solidFill>
                  <a:schemeClr val="bg1"/>
                </a:solidFill>
                <a:sym typeface="微软雅黑" panose="020B0503020204020204" pitchFamily="34" charset="-122"/>
              </a:endParaRPr>
            </a:p>
          </p:txBody>
        </p:sp>
      </p:grpSp>
      <p:grpSp>
        <p:nvGrpSpPr>
          <p:cNvPr id="22" name="组合 21"/>
          <p:cNvGrpSpPr/>
          <p:nvPr/>
        </p:nvGrpSpPr>
        <p:grpSpPr>
          <a:xfrm>
            <a:off x="8061960" y="5268595"/>
            <a:ext cx="3398520" cy="1276350"/>
            <a:chOff x="8046389" y="4605488"/>
            <a:chExt cx="3398786" cy="1572071"/>
          </a:xfrm>
        </p:grpSpPr>
        <p:sp>
          <p:nvSpPr>
            <p:cNvPr id="23" name="圆角矩形 22"/>
            <p:cNvSpPr/>
            <p:nvPr/>
          </p:nvSpPr>
          <p:spPr>
            <a:xfrm>
              <a:off x="8046389" y="4605488"/>
              <a:ext cx="3398786" cy="1572071"/>
            </a:xfrm>
            <a:prstGeom prst="roundRect">
              <a:avLst>
                <a:gd name="adj" fmla="val 7089"/>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4" name="文本框 66"/>
            <p:cNvSpPr txBox="1"/>
            <p:nvPr/>
          </p:nvSpPr>
          <p:spPr>
            <a:xfrm>
              <a:off x="8220559" y="4894776"/>
              <a:ext cx="2867918" cy="1022237"/>
            </a:xfrm>
            <a:prstGeom prst="rect">
              <a:avLst/>
            </a:prstGeom>
            <a:noFill/>
          </p:spPr>
          <p:txBody>
            <a:bodyPr wrap="square" rtlCol="0">
              <a:spAutoFit/>
            </a:bodyPr>
            <a:lstStyle>
              <a:defPPr>
                <a:defRPr lang="zh-CN"/>
              </a:defPPr>
              <a:lvl1pPr>
                <a:lnSpc>
                  <a:spcPct val="150000"/>
                </a:lnSpc>
                <a:defRPr sz="1600" spc="100">
                  <a:solidFill>
                    <a:schemeClr val="tx1">
                      <a:lumMod val="75000"/>
                      <a:lumOff val="25000"/>
                    </a:schemeClr>
                  </a:solidFill>
                  <a:latin typeface="方正喵呜体" panose="02010600010101010101" pitchFamily="2" charset="-122"/>
                  <a:ea typeface="方正喵呜体" panose="02010600010101010101" pitchFamily="2" charset="-122"/>
                </a:defRPr>
              </a:lvl1pPr>
            </a:lstStyle>
            <a:p>
              <a:r>
                <a:rPr lang="zh-CN" altLang="en-US">
                  <a:solidFill>
                    <a:schemeClr val="bg1"/>
                  </a:solidFill>
                  <a:sym typeface="微软雅黑" panose="020B0503020204020204" pitchFamily="34" charset="-122"/>
                </a:rPr>
                <a:t>③、20%的小朋友拿一张纸对折擦完扔掉。</a:t>
              </a:r>
              <a:endParaRPr lang="zh-CN" altLang="en-US">
                <a:solidFill>
                  <a:schemeClr val="bg1"/>
                </a:solidFill>
                <a:sym typeface="微软雅黑" panose="020B0503020204020204" pitchFamily="34" charset="-122"/>
              </a:endParaRPr>
            </a:p>
          </p:txBody>
        </p:sp>
      </p:grpSp>
      <p:grpSp>
        <p:nvGrpSpPr>
          <p:cNvPr id="26" name="组合 25"/>
          <p:cNvGrpSpPr/>
          <p:nvPr/>
        </p:nvGrpSpPr>
        <p:grpSpPr>
          <a:xfrm>
            <a:off x="737235" y="5275580"/>
            <a:ext cx="3398520" cy="1275715"/>
            <a:chOff x="746825" y="4605488"/>
            <a:chExt cx="3398786" cy="1572071"/>
          </a:xfrm>
        </p:grpSpPr>
        <p:sp>
          <p:nvSpPr>
            <p:cNvPr id="27" name="圆角矩形 26"/>
            <p:cNvSpPr/>
            <p:nvPr/>
          </p:nvSpPr>
          <p:spPr>
            <a:xfrm>
              <a:off x="746825" y="4605488"/>
              <a:ext cx="3398786" cy="1572071"/>
            </a:xfrm>
            <a:prstGeom prst="roundRect">
              <a:avLst>
                <a:gd name="adj" fmla="val 70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8" name="文本框 69"/>
            <p:cNvSpPr txBox="1"/>
            <p:nvPr/>
          </p:nvSpPr>
          <p:spPr>
            <a:xfrm>
              <a:off x="805327" y="4872344"/>
              <a:ext cx="3223363" cy="1022746"/>
            </a:xfrm>
            <a:prstGeom prst="rect">
              <a:avLst/>
            </a:prstGeom>
            <a:noFill/>
          </p:spPr>
          <p:txBody>
            <a:bodyPr wrap="square" rtlCol="0">
              <a:spAutoFit/>
            </a:bodyPr>
            <a:lstStyle>
              <a:defPPr>
                <a:defRPr lang="zh-CN"/>
              </a:defPPr>
              <a:lvl1pPr>
                <a:lnSpc>
                  <a:spcPct val="150000"/>
                </a:lnSpc>
                <a:defRPr sz="1600" spc="100">
                  <a:solidFill>
                    <a:schemeClr val="tx1">
                      <a:lumMod val="75000"/>
                      <a:lumOff val="25000"/>
                    </a:schemeClr>
                  </a:solidFill>
                  <a:latin typeface="方正喵呜体" panose="02010600010101010101" pitchFamily="2" charset="-122"/>
                  <a:ea typeface="方正喵呜体" panose="02010600010101010101" pitchFamily="2" charset="-122"/>
                </a:defRPr>
              </a:lvl1pPr>
            </a:lstStyle>
            <a:p>
              <a:r>
                <a:rPr lang="zh-CN" altLang="en-US">
                  <a:solidFill>
                    <a:schemeClr val="bg1"/>
                  </a:solidFill>
                  <a:sym typeface="微软雅黑" panose="020B0503020204020204" pitchFamily="34" charset="-122"/>
                </a:rPr>
                <a:t>①、70%的小朋友是随意拿一张纸一擦就扔掉的。</a:t>
              </a:r>
              <a:endParaRPr lang="zh-CN" altLang="en-US">
                <a:solidFill>
                  <a:schemeClr val="bg1"/>
                </a:solidFill>
                <a:sym typeface="微软雅黑" panose="020B0503020204020204" pitchFamily="34" charset="-122"/>
              </a:endParaRPr>
            </a:p>
          </p:txBody>
        </p:sp>
      </p:grpSp>
      <p:sp>
        <p:nvSpPr>
          <p:cNvPr id="29" name="Freeform 5"/>
          <p:cNvSpPr>
            <a:spLocks noEditPoints="1"/>
          </p:cNvSpPr>
          <p:nvPr/>
        </p:nvSpPr>
        <p:spPr bwMode="auto">
          <a:xfrm>
            <a:off x="7368341" y="5837524"/>
            <a:ext cx="436635" cy="411323"/>
          </a:xfrm>
          <a:custGeom>
            <a:avLst/>
            <a:gdLst>
              <a:gd name="T0" fmla="*/ 46 w 57"/>
              <a:gd name="T1" fmla="*/ 20 h 54"/>
              <a:gd name="T2" fmla="*/ 38 w 57"/>
              <a:gd name="T3" fmla="*/ 22 h 54"/>
              <a:gd name="T4" fmla="*/ 43 w 57"/>
              <a:gd name="T5" fmla="*/ 16 h 54"/>
              <a:gd name="T6" fmla="*/ 43 w 57"/>
              <a:gd name="T7" fmla="*/ 2 h 54"/>
              <a:gd name="T8" fmla="*/ 31 w 57"/>
              <a:gd name="T9" fmla="*/ 9 h 54"/>
              <a:gd name="T10" fmla="*/ 29 w 57"/>
              <a:gd name="T11" fmla="*/ 16 h 54"/>
              <a:gd name="T12" fmla="*/ 26 w 57"/>
              <a:gd name="T13" fmla="*/ 9 h 54"/>
              <a:gd name="T14" fmla="*/ 14 w 57"/>
              <a:gd name="T15" fmla="*/ 2 h 54"/>
              <a:gd name="T16" fmla="*/ 14 w 57"/>
              <a:gd name="T17" fmla="*/ 16 h 54"/>
              <a:gd name="T18" fmla="*/ 19 w 57"/>
              <a:gd name="T19" fmla="*/ 22 h 54"/>
              <a:gd name="T20" fmla="*/ 12 w 57"/>
              <a:gd name="T21" fmla="*/ 20 h 54"/>
              <a:gd name="T22" fmla="*/ 0 w 57"/>
              <a:gd name="T23" fmla="*/ 27 h 54"/>
              <a:gd name="T24" fmla="*/ 12 w 57"/>
              <a:gd name="T25" fmla="*/ 34 h 54"/>
              <a:gd name="T26" fmla="*/ 19 w 57"/>
              <a:gd name="T27" fmla="*/ 33 h 54"/>
              <a:gd name="T28" fmla="*/ 14 w 57"/>
              <a:gd name="T29" fmla="*/ 38 h 54"/>
              <a:gd name="T30" fmla="*/ 14 w 57"/>
              <a:gd name="T31" fmla="*/ 52 h 54"/>
              <a:gd name="T32" fmla="*/ 26 w 57"/>
              <a:gd name="T33" fmla="*/ 45 h 54"/>
              <a:gd name="T34" fmla="*/ 29 w 57"/>
              <a:gd name="T35" fmla="*/ 38 h 54"/>
              <a:gd name="T36" fmla="*/ 31 w 57"/>
              <a:gd name="T37" fmla="*/ 45 h 54"/>
              <a:gd name="T38" fmla="*/ 43 w 57"/>
              <a:gd name="T39" fmla="*/ 52 h 54"/>
              <a:gd name="T40" fmla="*/ 43 w 57"/>
              <a:gd name="T41" fmla="*/ 38 h 54"/>
              <a:gd name="T42" fmla="*/ 38 w 57"/>
              <a:gd name="T43" fmla="*/ 33 h 54"/>
              <a:gd name="T44" fmla="*/ 46 w 57"/>
              <a:gd name="T45" fmla="*/ 34 h 54"/>
              <a:gd name="T46" fmla="*/ 57 w 57"/>
              <a:gd name="T47" fmla="*/ 27 h 54"/>
              <a:gd name="T48" fmla="*/ 46 w 57"/>
              <a:gd name="T49" fmla="*/ 20 h 54"/>
              <a:gd name="T50" fmla="*/ 32 w 57"/>
              <a:gd name="T51" fmla="*/ 32 h 54"/>
              <a:gd name="T52" fmla="*/ 24 w 57"/>
              <a:gd name="T53" fmla="*/ 30 h 54"/>
              <a:gd name="T54" fmla="*/ 26 w 57"/>
              <a:gd name="T55" fmla="*/ 22 h 54"/>
              <a:gd name="T56" fmla="*/ 34 w 57"/>
              <a:gd name="T57" fmla="*/ 24 h 54"/>
              <a:gd name="T58" fmla="*/ 32 w 57"/>
              <a:gd name="T59"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 h="54">
                <a:moveTo>
                  <a:pt x="46" y="20"/>
                </a:moveTo>
                <a:cubicBezTo>
                  <a:pt x="43" y="20"/>
                  <a:pt x="41" y="21"/>
                  <a:pt x="38" y="22"/>
                </a:cubicBezTo>
                <a:cubicBezTo>
                  <a:pt x="40" y="20"/>
                  <a:pt x="42" y="18"/>
                  <a:pt x="43" y="16"/>
                </a:cubicBezTo>
                <a:cubicBezTo>
                  <a:pt x="47" y="9"/>
                  <a:pt x="46" y="4"/>
                  <a:pt x="43" y="2"/>
                </a:cubicBezTo>
                <a:cubicBezTo>
                  <a:pt x="40" y="0"/>
                  <a:pt x="35" y="2"/>
                  <a:pt x="31" y="9"/>
                </a:cubicBezTo>
                <a:cubicBezTo>
                  <a:pt x="30" y="11"/>
                  <a:pt x="29" y="14"/>
                  <a:pt x="29" y="16"/>
                </a:cubicBezTo>
                <a:cubicBezTo>
                  <a:pt x="28" y="14"/>
                  <a:pt x="28" y="11"/>
                  <a:pt x="26" y="9"/>
                </a:cubicBezTo>
                <a:cubicBezTo>
                  <a:pt x="22" y="2"/>
                  <a:pt x="18" y="0"/>
                  <a:pt x="14" y="2"/>
                </a:cubicBezTo>
                <a:cubicBezTo>
                  <a:pt x="11" y="4"/>
                  <a:pt x="10" y="9"/>
                  <a:pt x="14" y="16"/>
                </a:cubicBezTo>
                <a:cubicBezTo>
                  <a:pt x="15" y="18"/>
                  <a:pt x="17" y="20"/>
                  <a:pt x="19" y="22"/>
                </a:cubicBezTo>
                <a:cubicBezTo>
                  <a:pt x="17" y="21"/>
                  <a:pt x="14" y="20"/>
                  <a:pt x="12" y="20"/>
                </a:cubicBezTo>
                <a:cubicBezTo>
                  <a:pt x="4" y="20"/>
                  <a:pt x="0" y="23"/>
                  <a:pt x="0" y="27"/>
                </a:cubicBezTo>
                <a:cubicBezTo>
                  <a:pt x="0" y="31"/>
                  <a:pt x="4" y="34"/>
                  <a:pt x="12" y="34"/>
                </a:cubicBezTo>
                <a:cubicBezTo>
                  <a:pt x="14" y="34"/>
                  <a:pt x="17" y="34"/>
                  <a:pt x="19" y="33"/>
                </a:cubicBezTo>
                <a:cubicBezTo>
                  <a:pt x="17" y="34"/>
                  <a:pt x="15" y="36"/>
                  <a:pt x="14" y="38"/>
                </a:cubicBezTo>
                <a:cubicBezTo>
                  <a:pt x="10" y="45"/>
                  <a:pt x="11" y="50"/>
                  <a:pt x="14" y="52"/>
                </a:cubicBezTo>
                <a:cubicBezTo>
                  <a:pt x="18" y="54"/>
                  <a:pt x="22" y="52"/>
                  <a:pt x="26" y="45"/>
                </a:cubicBezTo>
                <a:cubicBezTo>
                  <a:pt x="28" y="43"/>
                  <a:pt x="28" y="41"/>
                  <a:pt x="29" y="38"/>
                </a:cubicBezTo>
                <a:cubicBezTo>
                  <a:pt x="29" y="41"/>
                  <a:pt x="30" y="43"/>
                  <a:pt x="31" y="45"/>
                </a:cubicBezTo>
                <a:cubicBezTo>
                  <a:pt x="35" y="52"/>
                  <a:pt x="40" y="54"/>
                  <a:pt x="43" y="52"/>
                </a:cubicBezTo>
                <a:cubicBezTo>
                  <a:pt x="46" y="50"/>
                  <a:pt x="47" y="45"/>
                  <a:pt x="43" y="38"/>
                </a:cubicBezTo>
                <a:cubicBezTo>
                  <a:pt x="42" y="36"/>
                  <a:pt x="40" y="34"/>
                  <a:pt x="38" y="33"/>
                </a:cubicBezTo>
                <a:cubicBezTo>
                  <a:pt x="41" y="34"/>
                  <a:pt x="43" y="34"/>
                  <a:pt x="46" y="34"/>
                </a:cubicBezTo>
                <a:cubicBezTo>
                  <a:pt x="53" y="34"/>
                  <a:pt x="57" y="31"/>
                  <a:pt x="57" y="27"/>
                </a:cubicBezTo>
                <a:cubicBezTo>
                  <a:pt x="57" y="23"/>
                  <a:pt x="53" y="20"/>
                  <a:pt x="46" y="20"/>
                </a:cubicBezTo>
                <a:close/>
                <a:moveTo>
                  <a:pt x="32" y="32"/>
                </a:moveTo>
                <a:cubicBezTo>
                  <a:pt x="29" y="34"/>
                  <a:pt x="25" y="33"/>
                  <a:pt x="24" y="30"/>
                </a:cubicBezTo>
                <a:cubicBezTo>
                  <a:pt x="22" y="27"/>
                  <a:pt x="23" y="24"/>
                  <a:pt x="26" y="22"/>
                </a:cubicBezTo>
                <a:cubicBezTo>
                  <a:pt x="29" y="21"/>
                  <a:pt x="32" y="22"/>
                  <a:pt x="34" y="24"/>
                </a:cubicBezTo>
                <a:cubicBezTo>
                  <a:pt x="35" y="27"/>
                  <a:pt x="34" y="31"/>
                  <a:pt x="32" y="3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30" name="组合 29"/>
          <p:cNvGrpSpPr/>
          <p:nvPr/>
        </p:nvGrpSpPr>
        <p:grpSpPr>
          <a:xfrm>
            <a:off x="3716449" y="5867983"/>
            <a:ext cx="419578" cy="411323"/>
            <a:chOff x="3835491" y="3064170"/>
            <a:chExt cx="6376210" cy="6250754"/>
          </a:xfrm>
          <a:solidFill>
            <a:schemeClr val="bg1"/>
          </a:solidFill>
        </p:grpSpPr>
        <p:grpSp>
          <p:nvGrpSpPr>
            <p:cNvPr id="31" name="组合 30"/>
            <p:cNvGrpSpPr/>
            <p:nvPr/>
          </p:nvGrpSpPr>
          <p:grpSpPr>
            <a:xfrm>
              <a:off x="3835491" y="3064170"/>
              <a:ext cx="6376210" cy="6250754"/>
              <a:chOff x="3835491" y="3064170"/>
              <a:chExt cx="6376210" cy="6250754"/>
            </a:xfrm>
            <a:grpFill/>
          </p:grpSpPr>
          <p:sp>
            <p:nvSpPr>
              <p:cNvPr id="48" name="椭圆 47"/>
              <p:cNvSpPr/>
              <p:nvPr/>
            </p:nvSpPr>
            <p:spPr>
              <a:xfrm>
                <a:off x="5831033" y="4896315"/>
                <a:ext cx="2512185" cy="2652417"/>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9" name="直接连接符 48"/>
              <p:cNvCxnSpPr/>
              <p:nvPr/>
            </p:nvCxnSpPr>
            <p:spPr>
              <a:xfrm rot="-5400000" flipH="1">
                <a:off x="4521696" y="5503342"/>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rot="-3857143" flipH="1">
                <a:off x="4769462" y="4417808"/>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rot="-2314286" flipH="1">
                <a:off x="5463687" y="3547278"/>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rot="-771429" flipH="1">
                <a:off x="6466871" y="3064170"/>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rot="771428" flipH="1">
                <a:off x="7580321" y="3064170"/>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rot="2314286" flipH="1">
                <a:off x="8583505" y="3547278"/>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rot="3857142" flipH="1">
                <a:off x="9277730" y="4417808"/>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rot="5400000" flipH="1">
                <a:off x="9525496" y="5503342"/>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rot="6942857" flipH="1">
                <a:off x="9277731" y="6588876"/>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rot="8485714" flipH="1">
                <a:off x="8583505" y="7459406"/>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rot="10028571" flipH="1">
                <a:off x="7580321" y="7942514"/>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rot="11571429" flipH="1">
                <a:off x="6466871" y="7942514"/>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rot="13114285" flipH="1">
                <a:off x="5463687" y="7459407"/>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rot="14657142" flipH="1">
                <a:off x="4769462" y="6588876"/>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2" name="组合 31"/>
            <p:cNvGrpSpPr/>
            <p:nvPr/>
          </p:nvGrpSpPr>
          <p:grpSpPr>
            <a:xfrm rot="341608">
              <a:off x="4250496" y="3341449"/>
              <a:ext cx="5689703" cy="5586535"/>
              <a:chOff x="4099476" y="-3298544"/>
              <a:chExt cx="5689703" cy="5586535"/>
            </a:xfrm>
            <a:grpFill/>
          </p:grpSpPr>
          <p:cxnSp>
            <p:nvCxnSpPr>
              <p:cNvPr id="33" name="直接连接符 32"/>
              <p:cNvCxnSpPr/>
              <p:nvPr/>
            </p:nvCxnSpPr>
            <p:spPr>
              <a:xfrm rot="21258392">
                <a:off x="4099476" y="-817344"/>
                <a:ext cx="910196" cy="14218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rot="21258392">
                <a:off x="4477359" y="-2032695"/>
                <a:ext cx="811571" cy="535426"/>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rot="21258392">
                <a:off x="5452766" y="-2841117"/>
                <a:ext cx="414482" cy="774825"/>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rot="-317647" flipH="1">
                <a:off x="6614198" y="-3298544"/>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rot="21258392" flipH="1">
                <a:off x="7458564" y="-3079494"/>
                <a:ext cx="620243" cy="906809"/>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rot="21258392" flipH="1">
                <a:off x="8263008" y="-2532936"/>
                <a:ext cx="849809" cy="663897"/>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rot="21258392" flipH="1">
                <a:off x="8575738" y="-1325556"/>
                <a:ext cx="979196" cy="270859"/>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rot="21258392" flipH="1" flipV="1">
                <a:off x="8692391" y="-249336"/>
                <a:ext cx="1096788" cy="151195"/>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rot="7305882" flipH="1">
                <a:off x="8927945" y="378241"/>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rot="21258392" flipH="1" flipV="1">
                <a:off x="7897033" y="1114108"/>
                <a:ext cx="476949" cy="864198"/>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rot="21258392" flipH="1" flipV="1">
                <a:off x="7061403" y="1317324"/>
                <a:ext cx="43161" cy="958169"/>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rot="11117646" flipH="1">
                <a:off x="6614199" y="1279244"/>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rot="12388235" flipH="1">
                <a:off x="5974551" y="1297391"/>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rot="13658822" flipH="1">
                <a:off x="5176729" y="738964"/>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rot="14929411" flipH="1">
                <a:off x="4682821" y="-179263"/>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3" name="Freeform 5"/>
          <p:cNvSpPr/>
          <p:nvPr/>
        </p:nvSpPr>
        <p:spPr bwMode="auto">
          <a:xfrm rot="809238">
            <a:off x="10968328" y="5785252"/>
            <a:ext cx="445154" cy="4573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4" name="椭圆 63"/>
          <p:cNvSpPr/>
          <p:nvPr/>
        </p:nvSpPr>
        <p:spPr>
          <a:xfrm>
            <a:off x="1139825" y="1976120"/>
            <a:ext cx="2944495" cy="3039745"/>
          </a:xfrm>
          <a:prstGeom prst="ellipse">
            <a:avLst/>
          </a:prstGeom>
          <a:blipFill dpi="0" rotWithShape="1">
            <a:blip r:embed="rId2"/>
            <a:stretch>
              <a:fillRect/>
            </a:stretch>
          </a:blipFill>
          <a:ln w="28575">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
        <p:nvSpPr>
          <p:cNvPr id="65" name="椭圆 64"/>
          <p:cNvSpPr/>
          <p:nvPr/>
        </p:nvSpPr>
        <p:spPr>
          <a:xfrm>
            <a:off x="4824730" y="1976120"/>
            <a:ext cx="2868930" cy="3039745"/>
          </a:xfrm>
          <a:prstGeom prst="ellipse">
            <a:avLst/>
          </a:prstGeom>
          <a:blipFill dpi="0" rotWithShape="1">
            <a:blip r:embed="rId3"/>
            <a:stretch>
              <a:fillRect/>
            </a:stretch>
          </a:blipFill>
          <a:ln w="28575">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
        <p:nvSpPr>
          <p:cNvPr id="66" name="椭圆 65"/>
          <p:cNvSpPr/>
          <p:nvPr/>
        </p:nvSpPr>
        <p:spPr>
          <a:xfrm>
            <a:off x="8485505" y="1840865"/>
            <a:ext cx="3035935" cy="3175000"/>
          </a:xfrm>
          <a:prstGeom prst="ellipse">
            <a:avLst/>
          </a:prstGeom>
          <a:blipFill dpi="0" rotWithShape="1">
            <a:blip r:embed="rId4"/>
            <a:stretch>
              <a:fillRect/>
            </a:stretch>
          </a:blipFill>
          <a:ln w="28575">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900"/>
                                        <p:tgtEl>
                                          <p:spTgt spid="9"/>
                                        </p:tgtEl>
                                      </p:cBhvr>
                                    </p:animEffect>
                                    <p:anim calcmode="lin" valueType="num">
                                      <p:cBhvr>
                                        <p:cTn id="8" dur="900" fill="hold"/>
                                        <p:tgtEl>
                                          <p:spTgt spid="9"/>
                                        </p:tgtEl>
                                        <p:attrNameLst>
                                          <p:attrName>ppt_x</p:attrName>
                                        </p:attrNameLst>
                                      </p:cBhvr>
                                      <p:tavLst>
                                        <p:tav tm="0">
                                          <p:val>
                                            <p:strVal val="#ppt_x"/>
                                          </p:val>
                                        </p:tav>
                                        <p:tav tm="100000">
                                          <p:val>
                                            <p:strVal val="#ppt_x"/>
                                          </p:val>
                                        </p:tav>
                                      </p:tavLst>
                                    </p:anim>
                                    <p:anim calcmode="lin" valueType="num">
                                      <p:cBhvr>
                                        <p:cTn id="9" dur="9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8" presetClass="emph" presetSubtype="0" fill="hold" nodeType="withEffect">
                                  <p:stCondLst>
                                    <p:cond delay="0"/>
                                  </p:stCondLst>
                                  <p:childTnLst>
                                    <p:animRot by="21600000">
                                      <p:cBhvr>
                                        <p:cTn id="20" dur="4000" fill="hold"/>
                                        <p:tgtEl>
                                          <p:spTgt spid="10"/>
                                        </p:tgtEl>
                                        <p:attrNameLst>
                                          <p:attrName>r</p:attrName>
                                        </p:attrNameLst>
                                      </p:cBhvr>
                                    </p:animRot>
                                  </p:childTnLst>
                                </p:cTn>
                              </p:par>
                              <p:par>
                                <p:cTn id="21" presetID="10" presetClass="entr" presetSubtype="0" fill="hold" nodeType="withEffect">
                                  <p:stCondLst>
                                    <p:cond delay="210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childTnLst>
                                </p:cTn>
                              </p:par>
                              <p:par>
                                <p:cTn id="24" presetID="10" presetClass="entr" presetSubtype="0" fill="hold" grpId="0" nodeType="withEffect">
                                  <p:stCondLst>
                                    <p:cond delay="210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childTnLst>
                                </p:cTn>
                              </p:par>
                              <p:par>
                                <p:cTn id="27" presetID="10" presetClass="entr" presetSubtype="0" fill="hold" grpId="0" nodeType="withEffect">
                                  <p:stCondLst>
                                    <p:cond delay="2100"/>
                                  </p:stCondLst>
                                  <p:childTnLst>
                                    <p:set>
                                      <p:cBhvr>
                                        <p:cTn id="28" dur="1" fill="hold">
                                          <p:stCondLst>
                                            <p:cond delay="0"/>
                                          </p:stCondLst>
                                        </p:cTn>
                                        <p:tgtEl>
                                          <p:spTgt spid="63"/>
                                        </p:tgtEl>
                                        <p:attrNameLst>
                                          <p:attrName>style.visibility</p:attrName>
                                        </p:attrNameLst>
                                      </p:cBhvr>
                                      <p:to>
                                        <p:strVal val="visible"/>
                                      </p:to>
                                    </p:set>
                                    <p:animEffect transition="in" filter="fade">
                                      <p:cBhvr>
                                        <p:cTn id="29" dur="1000"/>
                                        <p:tgtEl>
                                          <p:spTgt spid="63"/>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grpId="0" nodeType="clickEffect">
                                  <p:stCondLst>
                                    <p:cond delay="0"/>
                                  </p:stCondLst>
                                  <p:childTnLst>
                                    <p:set>
                                      <p:cBhvr>
                                        <p:cTn id="33" dur="1" fill="hold">
                                          <p:stCondLst>
                                            <p:cond delay="0"/>
                                          </p:stCondLst>
                                        </p:cTn>
                                        <p:tgtEl>
                                          <p:spTgt spid="64"/>
                                        </p:tgtEl>
                                        <p:attrNameLst>
                                          <p:attrName>style.visibility</p:attrName>
                                        </p:attrNameLst>
                                      </p:cBhvr>
                                      <p:to>
                                        <p:strVal val="visible"/>
                                      </p:to>
                                    </p:set>
                                    <p:anim calcmode="lin" valueType="num">
                                      <p:cBhvr>
                                        <p:cTn id="34" dur="500" fill="hold"/>
                                        <p:tgtEl>
                                          <p:spTgt spid="64"/>
                                        </p:tgtEl>
                                        <p:attrNameLst>
                                          <p:attrName>ppt_w</p:attrName>
                                        </p:attrNameLst>
                                      </p:cBhvr>
                                      <p:tavLst>
                                        <p:tav tm="0">
                                          <p:val>
                                            <p:fltVal val="0"/>
                                          </p:val>
                                        </p:tav>
                                        <p:tav tm="100000">
                                          <p:val>
                                            <p:strVal val="#ppt_w"/>
                                          </p:val>
                                        </p:tav>
                                      </p:tavLst>
                                    </p:anim>
                                    <p:anim calcmode="lin" valueType="num">
                                      <p:cBhvr>
                                        <p:cTn id="35" dur="500" fill="hold"/>
                                        <p:tgtEl>
                                          <p:spTgt spid="64"/>
                                        </p:tgtEl>
                                        <p:attrNameLst>
                                          <p:attrName>ppt_h</p:attrName>
                                        </p:attrNameLst>
                                      </p:cBhvr>
                                      <p:tavLst>
                                        <p:tav tm="0">
                                          <p:val>
                                            <p:fltVal val="0"/>
                                          </p:val>
                                        </p:tav>
                                        <p:tav tm="100000">
                                          <p:val>
                                            <p:strVal val="#ppt_h"/>
                                          </p:val>
                                        </p:tav>
                                      </p:tavLst>
                                    </p:anim>
                                    <p:anim calcmode="lin" valueType="num">
                                      <p:cBhvr>
                                        <p:cTn id="36" dur="500" fill="hold"/>
                                        <p:tgtEl>
                                          <p:spTgt spid="64"/>
                                        </p:tgtEl>
                                        <p:attrNameLst>
                                          <p:attrName>style.rotation</p:attrName>
                                        </p:attrNameLst>
                                      </p:cBhvr>
                                      <p:tavLst>
                                        <p:tav tm="0">
                                          <p:val>
                                            <p:fltVal val="360"/>
                                          </p:val>
                                        </p:tav>
                                        <p:tav tm="100000">
                                          <p:val>
                                            <p:fltVal val="0"/>
                                          </p:val>
                                        </p:tav>
                                      </p:tavLst>
                                    </p:anim>
                                    <p:animEffect transition="in" filter="fade">
                                      <p:cBhvr>
                                        <p:cTn id="37" dur="500"/>
                                        <p:tgtEl>
                                          <p:spTgt spid="6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ppt_x"/>
                                          </p:val>
                                        </p:tav>
                                        <p:tav tm="100000">
                                          <p:val>
                                            <p:strVal val="#ppt_x"/>
                                          </p:val>
                                        </p:tav>
                                      </p:tavLst>
                                    </p:anim>
                                    <p:anim calcmode="lin" valueType="num">
                                      <p:cBhvr additive="base">
                                        <p:cTn id="4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fade">
                                      <p:cBhvr>
                                        <p:cTn id="48" dur="1000"/>
                                        <p:tgtEl>
                                          <p:spTgt spid="65"/>
                                        </p:tgtEl>
                                      </p:cBhvr>
                                    </p:animEffect>
                                    <p:anim calcmode="lin" valueType="num">
                                      <p:cBhvr>
                                        <p:cTn id="49" dur="1000" fill="hold"/>
                                        <p:tgtEl>
                                          <p:spTgt spid="65"/>
                                        </p:tgtEl>
                                        <p:attrNameLst>
                                          <p:attrName>ppt_x</p:attrName>
                                        </p:attrNameLst>
                                      </p:cBhvr>
                                      <p:tavLst>
                                        <p:tav tm="0">
                                          <p:val>
                                            <p:strVal val="#ppt_x"/>
                                          </p:val>
                                        </p:tav>
                                        <p:tav tm="100000">
                                          <p:val>
                                            <p:strVal val="#ppt_x"/>
                                          </p:val>
                                        </p:tav>
                                      </p:tavLst>
                                    </p:anim>
                                    <p:anim calcmode="lin" valueType="num">
                                      <p:cBhvr>
                                        <p:cTn id="50"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66"/>
                                        </p:tgtEl>
                                        <p:attrNameLst>
                                          <p:attrName>style.visibility</p:attrName>
                                        </p:attrNameLst>
                                      </p:cBhvr>
                                      <p:to>
                                        <p:strVal val="visible"/>
                                      </p:to>
                                    </p:set>
                                    <p:anim calcmode="lin" valueType="num">
                                      <p:cBhvr additive="base">
                                        <p:cTn id="62" dur="500" fill="hold"/>
                                        <p:tgtEl>
                                          <p:spTgt spid="66"/>
                                        </p:tgtEl>
                                        <p:attrNameLst>
                                          <p:attrName>ppt_x</p:attrName>
                                        </p:attrNameLst>
                                      </p:cBhvr>
                                      <p:tavLst>
                                        <p:tav tm="0">
                                          <p:val>
                                            <p:strVal val="#ppt_x"/>
                                          </p:val>
                                        </p:tav>
                                        <p:tav tm="100000">
                                          <p:val>
                                            <p:strVal val="#ppt_x"/>
                                          </p:val>
                                        </p:tav>
                                      </p:tavLst>
                                    </p:anim>
                                    <p:anim calcmode="lin" valueType="num">
                                      <p:cBhvr additive="base">
                                        <p:cTn id="63"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additive="base">
                                        <p:cTn id="68" dur="500" fill="hold"/>
                                        <p:tgtEl>
                                          <p:spTgt spid="22"/>
                                        </p:tgtEl>
                                        <p:attrNameLst>
                                          <p:attrName>ppt_x</p:attrName>
                                        </p:attrNameLst>
                                      </p:cBhvr>
                                      <p:tavLst>
                                        <p:tav tm="0">
                                          <p:val>
                                            <p:strVal val="#ppt_x"/>
                                          </p:val>
                                        </p:tav>
                                        <p:tav tm="100000">
                                          <p:val>
                                            <p:strVal val="#ppt_x"/>
                                          </p:val>
                                        </p:tav>
                                      </p:tavLst>
                                    </p:anim>
                                    <p:anim calcmode="lin" valueType="num">
                                      <p:cBhvr additive="base">
                                        <p:cTn id="6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9" grpId="0" animBg="1"/>
      <p:bldP spid="63" grpId="0" animBg="1"/>
      <p:bldP spid="64" grpId="0" animBg="1"/>
      <p:bldP spid="64" grpId="1" animBg="1"/>
      <p:bldP spid="65" grpId="0" animBg="1"/>
      <p:bldP spid="65" grpId="1" animBg="1"/>
      <p:bldP spid="66" grpId="0" animBg="1"/>
      <p:bldP spid="6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A_图片 5"/>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127195" y="2660384"/>
            <a:ext cx="1703445" cy="1266208"/>
          </a:xfrm>
          <a:prstGeom prst="rect">
            <a:avLst/>
          </a:prstGeom>
        </p:spPr>
      </p:pic>
      <p:pic>
        <p:nvPicPr>
          <p:cNvPr id="18" name="PA_图片 15"/>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4068993" y="1333663"/>
            <a:ext cx="1077620" cy="799594"/>
          </a:xfrm>
          <a:prstGeom prst="rect">
            <a:avLst/>
          </a:prstGeom>
        </p:spPr>
      </p:pic>
      <p:pic>
        <p:nvPicPr>
          <p:cNvPr id="19" name="PA_图片 13"/>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0439754" y="4533960"/>
            <a:ext cx="1635536" cy="1213568"/>
          </a:xfrm>
          <a:prstGeom prst="rect">
            <a:avLst/>
          </a:prstGeom>
        </p:spPr>
      </p:pic>
      <p:pic>
        <p:nvPicPr>
          <p:cNvPr id="20" name="PA_图片 12"/>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9999597" y="5815325"/>
            <a:ext cx="1943996" cy="844523"/>
          </a:xfrm>
          <a:prstGeom prst="rect">
            <a:avLst/>
          </a:prstGeom>
        </p:spPr>
      </p:pic>
      <p:grpSp>
        <p:nvGrpSpPr>
          <p:cNvPr id="4" name="组合 3"/>
          <p:cNvGrpSpPr/>
          <p:nvPr/>
        </p:nvGrpSpPr>
        <p:grpSpPr>
          <a:xfrm rot="920444">
            <a:off x="979639" y="148949"/>
            <a:ext cx="539850" cy="529924"/>
            <a:chOff x="10646778" y="4753862"/>
            <a:chExt cx="751521" cy="737702"/>
          </a:xfrm>
        </p:grpSpPr>
        <p:sp>
          <p:nvSpPr>
            <p:cNvPr id="6"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10646778" y="4762829"/>
              <a:ext cx="749726" cy="728735"/>
              <a:chOff x="11012539" y="4493889"/>
              <a:chExt cx="749726" cy="728735"/>
            </a:xfrm>
          </p:grpSpPr>
          <p:sp>
            <p:nvSpPr>
              <p:cNvPr id="8"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2" name="照片" descr="C:\Users\MI\Desktop\新建文件夹\IMG_1698.JPGIMG_1698"/>
          <p:cNvPicPr>
            <a:picLocks noChangeAspect="1"/>
          </p:cNvPicPr>
          <p:nvPr/>
        </p:nvPicPr>
        <p:blipFill>
          <a:blip r:embed="rId9"/>
          <a:srcRect/>
          <a:stretch>
            <a:fillRect/>
          </a:stretch>
        </p:blipFill>
        <p:spPr>
          <a:xfrm rot="21203908">
            <a:off x="507365" y="904240"/>
            <a:ext cx="3609340" cy="2708275"/>
          </a:xfrm>
          <a:prstGeom prst="rect">
            <a:avLst/>
          </a:prstGeom>
          <a:ln w="57150">
            <a:solidFill>
              <a:srgbClr val="FEFBF0"/>
            </a:solidFill>
          </a:ln>
          <a:effectLst>
            <a:outerShdw blurRad="76200" dist="76200" dir="2700000" algn="tl" rotWithShape="0">
              <a:prstClr val="black">
                <a:alpha val="40000"/>
              </a:prstClr>
            </a:outerShdw>
          </a:effectLst>
        </p:spPr>
      </p:pic>
      <p:pic>
        <p:nvPicPr>
          <p:cNvPr id="13" name="照片" descr="C:\Users\MI\Desktop\新建文件夹\IMG_1702.JPGIMG_1702"/>
          <p:cNvPicPr>
            <a:picLocks noChangeAspect="1"/>
          </p:cNvPicPr>
          <p:nvPr/>
        </p:nvPicPr>
        <p:blipFill>
          <a:blip r:embed="rId10"/>
          <a:srcRect/>
          <a:stretch>
            <a:fillRect/>
          </a:stretch>
        </p:blipFill>
        <p:spPr>
          <a:xfrm rot="21074340">
            <a:off x="8444865" y="3883660"/>
            <a:ext cx="3162300" cy="2371725"/>
          </a:xfrm>
          <a:prstGeom prst="rect">
            <a:avLst/>
          </a:prstGeom>
          <a:ln w="57150">
            <a:solidFill>
              <a:srgbClr val="FEFBF0"/>
            </a:solidFill>
          </a:ln>
          <a:effectLst>
            <a:outerShdw blurRad="76200" dist="76200" dir="2700000" algn="tl" rotWithShape="0">
              <a:prstClr val="black">
                <a:alpha val="40000"/>
              </a:prstClr>
            </a:outerShdw>
          </a:effectLst>
        </p:spPr>
      </p:pic>
      <p:pic>
        <p:nvPicPr>
          <p:cNvPr id="14" name="照片" descr="C:\Users\MI\Desktop\新建文件夹\IMG_1700.JPGIMG_1700"/>
          <p:cNvPicPr>
            <a:picLocks noChangeAspect="1"/>
          </p:cNvPicPr>
          <p:nvPr/>
        </p:nvPicPr>
        <p:blipFill>
          <a:blip r:embed="rId11"/>
          <a:srcRect/>
          <a:stretch>
            <a:fillRect/>
          </a:stretch>
        </p:blipFill>
        <p:spPr>
          <a:xfrm rot="298629">
            <a:off x="5528945" y="1872615"/>
            <a:ext cx="3239135" cy="2429510"/>
          </a:xfrm>
          <a:prstGeom prst="rect">
            <a:avLst/>
          </a:prstGeom>
          <a:ln w="57150">
            <a:solidFill>
              <a:srgbClr val="FEFBF0"/>
            </a:solidFill>
          </a:ln>
          <a:effectLst>
            <a:outerShdw blurRad="76200" dist="76200" dir="2700000" algn="tl" rotWithShape="0">
              <a:prstClr val="black">
                <a:alpha val="40000"/>
              </a:prstClr>
            </a:outerShdw>
          </a:effectLst>
        </p:spPr>
      </p:pic>
      <p:pic>
        <p:nvPicPr>
          <p:cNvPr id="15" name="照片" descr="C:\Users\MI\Desktop\新建文件夹\IMG_1701.JPGIMG_1701"/>
          <p:cNvPicPr>
            <a:picLocks noChangeAspect="1"/>
          </p:cNvPicPr>
          <p:nvPr/>
        </p:nvPicPr>
        <p:blipFill>
          <a:blip r:embed="rId12"/>
          <a:srcRect/>
          <a:stretch>
            <a:fillRect/>
          </a:stretch>
        </p:blipFill>
        <p:spPr>
          <a:xfrm>
            <a:off x="8638540" y="305435"/>
            <a:ext cx="2927350" cy="2190750"/>
          </a:xfrm>
          <a:prstGeom prst="rect">
            <a:avLst/>
          </a:prstGeom>
          <a:ln w="57150">
            <a:solidFill>
              <a:srgbClr val="FEFBF0"/>
            </a:solidFill>
          </a:ln>
          <a:effectLst>
            <a:outerShdw blurRad="76200" dist="76200" dir="2700000" algn="tl" rotWithShape="0">
              <a:prstClr val="black">
                <a:alpha val="40000"/>
              </a:prstClr>
            </a:outerShdw>
          </a:effectLst>
        </p:spPr>
      </p:pic>
      <p:pic>
        <p:nvPicPr>
          <p:cNvPr id="16" name="照片" descr="C:\Users\MI\Desktop\新建文件夹\IMG_1699.JPGIMG_1699"/>
          <p:cNvPicPr>
            <a:picLocks noChangeAspect="1"/>
          </p:cNvPicPr>
          <p:nvPr/>
        </p:nvPicPr>
        <p:blipFill>
          <a:blip r:embed="rId13"/>
          <a:srcRect/>
          <a:stretch>
            <a:fillRect/>
          </a:stretch>
        </p:blipFill>
        <p:spPr>
          <a:xfrm rot="400428">
            <a:off x="2393315" y="3435350"/>
            <a:ext cx="3557270" cy="2668270"/>
          </a:xfrm>
          <a:prstGeom prst="rect">
            <a:avLst/>
          </a:prstGeom>
          <a:ln w="57150">
            <a:solidFill>
              <a:srgbClr val="FEFBF0"/>
            </a:solidFill>
          </a:ln>
          <a:effectLst>
            <a:outerShdw blurRad="76200" dist="762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8" presetClass="emph" presetSubtype="0" repeatCount="2000" fill="hold" nodeType="withEffect">
                                  <p:stCondLst>
                                    <p:cond delay="0"/>
                                  </p:stCondLst>
                                  <p:childTnLst>
                                    <p:animRot by="21600000">
                                      <p:cBhvr>
                                        <p:cTn id="11" dur="4000" fill="hold"/>
                                        <p:tgtEl>
                                          <p:spTgt spid="4"/>
                                        </p:tgtEl>
                                        <p:attrNameLst>
                                          <p:attrName>r</p:attrName>
                                        </p:attrNameLst>
                                      </p:cBhvr>
                                    </p:animRot>
                                  </p:childTnLst>
                                </p:cTn>
                              </p:par>
                              <p:par>
                                <p:cTn id="12" presetID="10" presetClass="entr" presetSubtype="0" fill="hold" nodeType="withEffect">
                                  <p:stCondLst>
                                    <p:cond delay="60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childTnLst>
                                </p:cTn>
                              </p:par>
                              <p:par>
                                <p:cTn id="15" presetID="10"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childTnLst>
                                </p:cTn>
                              </p:par>
                              <p:par>
                                <p:cTn id="18" presetID="10" presetClass="entr" presetSubtype="0" fill="hold" nodeType="withEffect">
                                  <p:stCondLst>
                                    <p:cond delay="50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childTnLst>
                                </p:cTn>
                              </p:par>
                              <p:par>
                                <p:cTn id="21" presetID="10" presetClass="entr" presetSubtype="0" fill="hold" nodeType="withEffect">
                                  <p:stCondLst>
                                    <p:cond delay="130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childTnLst>
                                </p:cTn>
                              </p:par>
                              <p:par>
                                <p:cTn id="24" presetID="63" presetClass="path" presetSubtype="0" repeatCount="2000" accel="50000" decel="50000" autoRev="1" fill="hold" nodeType="withEffect">
                                  <p:stCondLst>
                                    <p:cond delay="1300"/>
                                  </p:stCondLst>
                                  <p:childTnLst>
                                    <p:animMotion origin="layout" path="M 1.66667E-06 -2.59259E-06 L 0.0819 -2.59259E-06" pathEditMode="relative" rAng="0" ptsTypes="AA">
                                      <p:cBhvr>
                                        <p:cTn id="25" dur="2000" fill="hold"/>
                                        <p:tgtEl>
                                          <p:spTgt spid="17"/>
                                        </p:tgtEl>
                                        <p:attrNameLst>
                                          <p:attrName>ppt_x</p:attrName>
                                          <p:attrName>ppt_y</p:attrName>
                                        </p:attrNameLst>
                                      </p:cBhvr>
                                      <p:rCtr x="4089" y="0"/>
                                    </p:animMotion>
                                  </p:childTnLst>
                                </p:cTn>
                              </p:par>
                              <p:par>
                                <p:cTn id="26" presetID="63" presetClass="path" presetSubtype="0" repeatCount="2000" accel="50000" decel="50000" autoRev="1" fill="hold" nodeType="withEffect">
                                  <p:stCondLst>
                                    <p:cond delay="900"/>
                                  </p:stCondLst>
                                  <p:childTnLst>
                                    <p:animMotion origin="layout" path="M -4.58333E-06 2.22222E-06 L 0.04987 2.22222E-06" pathEditMode="relative" rAng="0" ptsTypes="AA">
                                      <p:cBhvr>
                                        <p:cTn id="27" dur="2000" fill="hold"/>
                                        <p:tgtEl>
                                          <p:spTgt spid="18"/>
                                        </p:tgtEl>
                                        <p:attrNameLst>
                                          <p:attrName>ppt_x</p:attrName>
                                          <p:attrName>ppt_y</p:attrName>
                                        </p:attrNameLst>
                                      </p:cBhvr>
                                      <p:rCtr x="2487" y="0"/>
                                    </p:animMotion>
                                  </p:childTnLst>
                                </p:cTn>
                              </p:par>
                              <p:par>
                                <p:cTn id="28" presetID="35" presetClass="path" presetSubtype="0" repeatCount="2000" accel="50000" decel="50000" autoRev="1" fill="hold" nodeType="withEffect">
                                  <p:stCondLst>
                                    <p:cond delay="1200"/>
                                  </p:stCondLst>
                                  <p:childTnLst>
                                    <p:animMotion origin="layout" path="M 2.08333E-07 -7.40741E-07 L -0.03802 -7.40741E-07" pathEditMode="relative" rAng="0" ptsTypes="AA">
                                      <p:cBhvr>
                                        <p:cTn id="29" dur="2000" fill="hold"/>
                                        <p:tgtEl>
                                          <p:spTgt spid="20"/>
                                        </p:tgtEl>
                                        <p:attrNameLst>
                                          <p:attrName>ppt_x</p:attrName>
                                          <p:attrName>ppt_y</p:attrName>
                                        </p:attrNameLst>
                                      </p:cBhvr>
                                      <p:rCtr x="-1901" y="0"/>
                                    </p:animMotion>
                                  </p:childTnLst>
                                </p:cTn>
                              </p:par>
                              <p:par>
                                <p:cTn id="30" presetID="35" presetClass="path" presetSubtype="0" repeatCount="2000" accel="50000" decel="50000" autoRev="1" fill="hold" nodeType="withEffect">
                                  <p:stCondLst>
                                    <p:cond delay="1700"/>
                                  </p:stCondLst>
                                  <p:childTnLst>
                                    <p:animMotion origin="layout" path="M 2.70833E-06 2.96296E-06 L -0.04558 2.96296E-06" pathEditMode="relative" rAng="0" ptsTypes="AA">
                                      <p:cBhvr>
                                        <p:cTn id="31" dur="2000" fill="hold"/>
                                        <p:tgtEl>
                                          <p:spTgt spid="19"/>
                                        </p:tgtEl>
                                        <p:attrNameLst>
                                          <p:attrName>ppt_x</p:attrName>
                                          <p:attrName>ppt_y</p:attrName>
                                        </p:attrNameLst>
                                      </p:cBhvr>
                                      <p:rCtr x="-2279" y="0"/>
                                    </p:animMotion>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fill="hold"/>
                                        <p:tgtEl>
                                          <p:spTgt spid="13"/>
                                        </p:tgtEl>
                                        <p:attrNameLst>
                                          <p:attrName>ppt_x</p:attrName>
                                        </p:attrNameLst>
                                      </p:cBhvr>
                                      <p:tavLst>
                                        <p:tav tm="0">
                                          <p:val>
                                            <p:strVal val="#ppt_x"/>
                                          </p:val>
                                        </p:tav>
                                        <p:tav tm="100000">
                                          <p:val>
                                            <p:strVal val="#ppt_x"/>
                                          </p:val>
                                        </p:tav>
                                      </p:tavLst>
                                    </p:anim>
                                    <p:anim calcmode="lin" valueType="num">
                                      <p:cBhvr additive="base">
                                        <p:cTn id="6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rcRect t="18309" r="63387" b="43217"/>
          <a:stretch>
            <a:fillRect/>
          </a:stretch>
        </p:blipFill>
        <p:spPr>
          <a:xfrm>
            <a:off x="-252095" y="-76200"/>
            <a:ext cx="5185410" cy="1917065"/>
          </a:xfrm>
          <a:prstGeom prst="rect">
            <a:avLst/>
          </a:prstGeom>
        </p:spPr>
      </p:pic>
      <p:grpSp>
        <p:nvGrpSpPr>
          <p:cNvPr id="10" name="组合 9"/>
          <p:cNvGrpSpPr/>
          <p:nvPr/>
        </p:nvGrpSpPr>
        <p:grpSpPr>
          <a:xfrm rot="920444">
            <a:off x="979639" y="148949"/>
            <a:ext cx="539850" cy="529924"/>
            <a:chOff x="10646778" y="4753862"/>
            <a:chExt cx="751521" cy="737702"/>
          </a:xfrm>
        </p:grpSpPr>
        <p:sp>
          <p:nvSpPr>
            <p:cNvPr id="11"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10646778" y="4762829"/>
              <a:ext cx="749726" cy="728735"/>
              <a:chOff x="11012539" y="4493889"/>
              <a:chExt cx="749726" cy="728735"/>
            </a:xfrm>
          </p:grpSpPr>
          <p:sp>
            <p:nvSpPr>
              <p:cNvPr id="13"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6" name="Text Box 2"/>
          <p:cNvSpPr txBox="1">
            <a:spLocks noChangeArrowheads="1"/>
          </p:cNvSpPr>
          <p:nvPr/>
        </p:nvSpPr>
        <p:spPr bwMode="auto">
          <a:xfrm>
            <a:off x="237187" y="478544"/>
            <a:ext cx="4206240" cy="95313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2800" b="1"/>
              <a:t>（四）、擦屁股的</a:t>
            </a:r>
            <a:r>
              <a:rPr lang="zh-CN" altLang="en-US" sz="2800" b="1"/>
              <a:t>大学问</a:t>
            </a:r>
            <a:endParaRPr lang="zh-CN" altLang="en-US" sz="2800" b="1"/>
          </a:p>
          <a:p>
            <a:pPr algn="ctr"/>
            <a:r>
              <a:rPr lang="zh-CN" altLang="en-US" sz="2800" b="1"/>
              <a:t>2、厕纸的使用方法</a:t>
            </a:r>
            <a:endParaRPr lang="zh-CN" altLang="en-US" sz="2800" b="1"/>
          </a:p>
        </p:txBody>
      </p:sp>
      <p:sp>
        <p:nvSpPr>
          <p:cNvPr id="29" name="Freeform 5"/>
          <p:cNvSpPr>
            <a:spLocks noEditPoints="1"/>
          </p:cNvSpPr>
          <p:nvPr/>
        </p:nvSpPr>
        <p:spPr bwMode="auto">
          <a:xfrm>
            <a:off x="7368341" y="5837524"/>
            <a:ext cx="436635" cy="411323"/>
          </a:xfrm>
          <a:custGeom>
            <a:avLst/>
            <a:gdLst>
              <a:gd name="T0" fmla="*/ 46 w 57"/>
              <a:gd name="T1" fmla="*/ 20 h 54"/>
              <a:gd name="T2" fmla="*/ 38 w 57"/>
              <a:gd name="T3" fmla="*/ 22 h 54"/>
              <a:gd name="T4" fmla="*/ 43 w 57"/>
              <a:gd name="T5" fmla="*/ 16 h 54"/>
              <a:gd name="T6" fmla="*/ 43 w 57"/>
              <a:gd name="T7" fmla="*/ 2 h 54"/>
              <a:gd name="T8" fmla="*/ 31 w 57"/>
              <a:gd name="T9" fmla="*/ 9 h 54"/>
              <a:gd name="T10" fmla="*/ 29 w 57"/>
              <a:gd name="T11" fmla="*/ 16 h 54"/>
              <a:gd name="T12" fmla="*/ 26 w 57"/>
              <a:gd name="T13" fmla="*/ 9 h 54"/>
              <a:gd name="T14" fmla="*/ 14 w 57"/>
              <a:gd name="T15" fmla="*/ 2 h 54"/>
              <a:gd name="T16" fmla="*/ 14 w 57"/>
              <a:gd name="T17" fmla="*/ 16 h 54"/>
              <a:gd name="T18" fmla="*/ 19 w 57"/>
              <a:gd name="T19" fmla="*/ 22 h 54"/>
              <a:gd name="T20" fmla="*/ 12 w 57"/>
              <a:gd name="T21" fmla="*/ 20 h 54"/>
              <a:gd name="T22" fmla="*/ 0 w 57"/>
              <a:gd name="T23" fmla="*/ 27 h 54"/>
              <a:gd name="T24" fmla="*/ 12 w 57"/>
              <a:gd name="T25" fmla="*/ 34 h 54"/>
              <a:gd name="T26" fmla="*/ 19 w 57"/>
              <a:gd name="T27" fmla="*/ 33 h 54"/>
              <a:gd name="T28" fmla="*/ 14 w 57"/>
              <a:gd name="T29" fmla="*/ 38 h 54"/>
              <a:gd name="T30" fmla="*/ 14 w 57"/>
              <a:gd name="T31" fmla="*/ 52 h 54"/>
              <a:gd name="T32" fmla="*/ 26 w 57"/>
              <a:gd name="T33" fmla="*/ 45 h 54"/>
              <a:gd name="T34" fmla="*/ 29 w 57"/>
              <a:gd name="T35" fmla="*/ 38 h 54"/>
              <a:gd name="T36" fmla="*/ 31 w 57"/>
              <a:gd name="T37" fmla="*/ 45 h 54"/>
              <a:gd name="T38" fmla="*/ 43 w 57"/>
              <a:gd name="T39" fmla="*/ 52 h 54"/>
              <a:gd name="T40" fmla="*/ 43 w 57"/>
              <a:gd name="T41" fmla="*/ 38 h 54"/>
              <a:gd name="T42" fmla="*/ 38 w 57"/>
              <a:gd name="T43" fmla="*/ 33 h 54"/>
              <a:gd name="T44" fmla="*/ 46 w 57"/>
              <a:gd name="T45" fmla="*/ 34 h 54"/>
              <a:gd name="T46" fmla="*/ 57 w 57"/>
              <a:gd name="T47" fmla="*/ 27 h 54"/>
              <a:gd name="T48" fmla="*/ 46 w 57"/>
              <a:gd name="T49" fmla="*/ 20 h 54"/>
              <a:gd name="T50" fmla="*/ 32 w 57"/>
              <a:gd name="T51" fmla="*/ 32 h 54"/>
              <a:gd name="T52" fmla="*/ 24 w 57"/>
              <a:gd name="T53" fmla="*/ 30 h 54"/>
              <a:gd name="T54" fmla="*/ 26 w 57"/>
              <a:gd name="T55" fmla="*/ 22 h 54"/>
              <a:gd name="T56" fmla="*/ 34 w 57"/>
              <a:gd name="T57" fmla="*/ 24 h 54"/>
              <a:gd name="T58" fmla="*/ 32 w 57"/>
              <a:gd name="T59"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 h="54">
                <a:moveTo>
                  <a:pt x="46" y="20"/>
                </a:moveTo>
                <a:cubicBezTo>
                  <a:pt x="43" y="20"/>
                  <a:pt x="41" y="21"/>
                  <a:pt x="38" y="22"/>
                </a:cubicBezTo>
                <a:cubicBezTo>
                  <a:pt x="40" y="20"/>
                  <a:pt x="42" y="18"/>
                  <a:pt x="43" y="16"/>
                </a:cubicBezTo>
                <a:cubicBezTo>
                  <a:pt x="47" y="9"/>
                  <a:pt x="46" y="4"/>
                  <a:pt x="43" y="2"/>
                </a:cubicBezTo>
                <a:cubicBezTo>
                  <a:pt x="40" y="0"/>
                  <a:pt x="35" y="2"/>
                  <a:pt x="31" y="9"/>
                </a:cubicBezTo>
                <a:cubicBezTo>
                  <a:pt x="30" y="11"/>
                  <a:pt x="29" y="14"/>
                  <a:pt x="29" y="16"/>
                </a:cubicBezTo>
                <a:cubicBezTo>
                  <a:pt x="28" y="14"/>
                  <a:pt x="28" y="11"/>
                  <a:pt x="26" y="9"/>
                </a:cubicBezTo>
                <a:cubicBezTo>
                  <a:pt x="22" y="2"/>
                  <a:pt x="18" y="0"/>
                  <a:pt x="14" y="2"/>
                </a:cubicBezTo>
                <a:cubicBezTo>
                  <a:pt x="11" y="4"/>
                  <a:pt x="10" y="9"/>
                  <a:pt x="14" y="16"/>
                </a:cubicBezTo>
                <a:cubicBezTo>
                  <a:pt x="15" y="18"/>
                  <a:pt x="17" y="20"/>
                  <a:pt x="19" y="22"/>
                </a:cubicBezTo>
                <a:cubicBezTo>
                  <a:pt x="17" y="21"/>
                  <a:pt x="14" y="20"/>
                  <a:pt x="12" y="20"/>
                </a:cubicBezTo>
                <a:cubicBezTo>
                  <a:pt x="4" y="20"/>
                  <a:pt x="0" y="23"/>
                  <a:pt x="0" y="27"/>
                </a:cubicBezTo>
                <a:cubicBezTo>
                  <a:pt x="0" y="31"/>
                  <a:pt x="4" y="34"/>
                  <a:pt x="12" y="34"/>
                </a:cubicBezTo>
                <a:cubicBezTo>
                  <a:pt x="14" y="34"/>
                  <a:pt x="17" y="34"/>
                  <a:pt x="19" y="33"/>
                </a:cubicBezTo>
                <a:cubicBezTo>
                  <a:pt x="17" y="34"/>
                  <a:pt x="15" y="36"/>
                  <a:pt x="14" y="38"/>
                </a:cubicBezTo>
                <a:cubicBezTo>
                  <a:pt x="10" y="45"/>
                  <a:pt x="11" y="50"/>
                  <a:pt x="14" y="52"/>
                </a:cubicBezTo>
                <a:cubicBezTo>
                  <a:pt x="18" y="54"/>
                  <a:pt x="22" y="52"/>
                  <a:pt x="26" y="45"/>
                </a:cubicBezTo>
                <a:cubicBezTo>
                  <a:pt x="28" y="43"/>
                  <a:pt x="28" y="41"/>
                  <a:pt x="29" y="38"/>
                </a:cubicBezTo>
                <a:cubicBezTo>
                  <a:pt x="29" y="41"/>
                  <a:pt x="30" y="43"/>
                  <a:pt x="31" y="45"/>
                </a:cubicBezTo>
                <a:cubicBezTo>
                  <a:pt x="35" y="52"/>
                  <a:pt x="40" y="54"/>
                  <a:pt x="43" y="52"/>
                </a:cubicBezTo>
                <a:cubicBezTo>
                  <a:pt x="46" y="50"/>
                  <a:pt x="47" y="45"/>
                  <a:pt x="43" y="38"/>
                </a:cubicBezTo>
                <a:cubicBezTo>
                  <a:pt x="42" y="36"/>
                  <a:pt x="40" y="34"/>
                  <a:pt x="38" y="33"/>
                </a:cubicBezTo>
                <a:cubicBezTo>
                  <a:pt x="41" y="34"/>
                  <a:pt x="43" y="34"/>
                  <a:pt x="46" y="34"/>
                </a:cubicBezTo>
                <a:cubicBezTo>
                  <a:pt x="53" y="34"/>
                  <a:pt x="57" y="31"/>
                  <a:pt x="57" y="27"/>
                </a:cubicBezTo>
                <a:cubicBezTo>
                  <a:pt x="57" y="23"/>
                  <a:pt x="53" y="20"/>
                  <a:pt x="46" y="20"/>
                </a:cubicBezTo>
                <a:close/>
                <a:moveTo>
                  <a:pt x="32" y="32"/>
                </a:moveTo>
                <a:cubicBezTo>
                  <a:pt x="29" y="34"/>
                  <a:pt x="25" y="33"/>
                  <a:pt x="24" y="30"/>
                </a:cubicBezTo>
                <a:cubicBezTo>
                  <a:pt x="22" y="27"/>
                  <a:pt x="23" y="24"/>
                  <a:pt x="26" y="22"/>
                </a:cubicBezTo>
                <a:cubicBezTo>
                  <a:pt x="29" y="21"/>
                  <a:pt x="32" y="22"/>
                  <a:pt x="34" y="24"/>
                </a:cubicBezTo>
                <a:cubicBezTo>
                  <a:pt x="35" y="27"/>
                  <a:pt x="34" y="31"/>
                  <a:pt x="32" y="3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30" name="组合 29"/>
          <p:cNvGrpSpPr/>
          <p:nvPr/>
        </p:nvGrpSpPr>
        <p:grpSpPr>
          <a:xfrm>
            <a:off x="3716449" y="5867983"/>
            <a:ext cx="419578" cy="411323"/>
            <a:chOff x="3835491" y="3064170"/>
            <a:chExt cx="6376210" cy="6250754"/>
          </a:xfrm>
          <a:solidFill>
            <a:schemeClr val="bg1"/>
          </a:solidFill>
        </p:grpSpPr>
        <p:grpSp>
          <p:nvGrpSpPr>
            <p:cNvPr id="31" name="组合 30"/>
            <p:cNvGrpSpPr/>
            <p:nvPr/>
          </p:nvGrpSpPr>
          <p:grpSpPr>
            <a:xfrm>
              <a:off x="3835491" y="3064170"/>
              <a:ext cx="6376210" cy="6250754"/>
              <a:chOff x="3835491" y="3064170"/>
              <a:chExt cx="6376210" cy="6250754"/>
            </a:xfrm>
            <a:grpFill/>
          </p:grpSpPr>
          <p:sp>
            <p:nvSpPr>
              <p:cNvPr id="48" name="椭圆 47"/>
              <p:cNvSpPr/>
              <p:nvPr/>
            </p:nvSpPr>
            <p:spPr>
              <a:xfrm>
                <a:off x="5831033" y="4896315"/>
                <a:ext cx="2512185" cy="2652417"/>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9" name="直接连接符 48"/>
              <p:cNvCxnSpPr/>
              <p:nvPr/>
            </p:nvCxnSpPr>
            <p:spPr>
              <a:xfrm rot="-5400000" flipH="1">
                <a:off x="4521696" y="5503342"/>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rot="-3857143" flipH="1">
                <a:off x="4769462" y="4417808"/>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rot="-2314286" flipH="1">
                <a:off x="5463687" y="3547278"/>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rot="-771429" flipH="1">
                <a:off x="6466871" y="3064170"/>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rot="771428" flipH="1">
                <a:off x="7580321" y="3064170"/>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rot="2314286" flipH="1">
                <a:off x="8583505" y="3547278"/>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rot="3857142" flipH="1">
                <a:off x="9277730" y="4417808"/>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rot="5400000" flipH="1">
                <a:off x="9525496" y="5503342"/>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rot="6942857" flipH="1">
                <a:off x="9277731" y="6588876"/>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rot="8485714" flipH="1">
                <a:off x="8583505" y="7459406"/>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rot="10028571" flipH="1">
                <a:off x="7580321" y="7942514"/>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rot="11571429" flipH="1">
                <a:off x="6466871" y="7942514"/>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rot="13114285" flipH="1">
                <a:off x="5463687" y="7459407"/>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rot="14657142" flipH="1">
                <a:off x="4769462" y="6588876"/>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2" name="组合 31"/>
            <p:cNvGrpSpPr/>
            <p:nvPr/>
          </p:nvGrpSpPr>
          <p:grpSpPr>
            <a:xfrm rot="341608">
              <a:off x="4250496" y="3341449"/>
              <a:ext cx="5689703" cy="5586535"/>
              <a:chOff x="4099476" y="-3298544"/>
              <a:chExt cx="5689703" cy="5586535"/>
            </a:xfrm>
            <a:grpFill/>
          </p:grpSpPr>
          <p:cxnSp>
            <p:nvCxnSpPr>
              <p:cNvPr id="33" name="直接连接符 32"/>
              <p:cNvCxnSpPr/>
              <p:nvPr/>
            </p:nvCxnSpPr>
            <p:spPr>
              <a:xfrm rot="21258392">
                <a:off x="4099476" y="-817344"/>
                <a:ext cx="910196" cy="14218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rot="21258392">
                <a:off x="4477359" y="-2032695"/>
                <a:ext cx="811571" cy="535426"/>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rot="21258392">
                <a:off x="5452766" y="-2841117"/>
                <a:ext cx="414482" cy="774825"/>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rot="-317647" flipH="1">
                <a:off x="6614198" y="-3298544"/>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rot="21258392" flipH="1">
                <a:off x="7458564" y="-3079494"/>
                <a:ext cx="620243" cy="906809"/>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rot="21258392" flipH="1">
                <a:off x="8263008" y="-2532936"/>
                <a:ext cx="849809" cy="663897"/>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rot="21258392" flipH="1">
                <a:off x="8575738" y="-1325556"/>
                <a:ext cx="979196" cy="270859"/>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rot="21258392" flipH="1" flipV="1">
                <a:off x="8692391" y="-249336"/>
                <a:ext cx="1096788" cy="151195"/>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rot="7305882" flipH="1">
                <a:off x="8927945" y="378241"/>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rot="21258392" flipH="1" flipV="1">
                <a:off x="7897033" y="1114108"/>
                <a:ext cx="476949" cy="864198"/>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rot="21258392" flipH="1" flipV="1">
                <a:off x="7061403" y="1317324"/>
                <a:ext cx="43161" cy="958169"/>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rot="11117646" flipH="1">
                <a:off x="6614199" y="1279244"/>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rot="12388235" flipH="1">
                <a:off x="5974551" y="1297391"/>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rot="13658822" flipH="1">
                <a:off x="5176729" y="738964"/>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rot="14929411" flipH="1">
                <a:off x="4682821" y="-179263"/>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3" name="Freeform 5"/>
          <p:cNvSpPr/>
          <p:nvPr/>
        </p:nvSpPr>
        <p:spPr bwMode="auto">
          <a:xfrm rot="809238">
            <a:off x="10968328" y="5785252"/>
            <a:ext cx="445154" cy="4573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pic>
        <p:nvPicPr>
          <p:cNvPr id="3" name="图片 2" descr="IMG_1787"/>
          <p:cNvPicPr>
            <a:picLocks noChangeAspect="1"/>
          </p:cNvPicPr>
          <p:nvPr/>
        </p:nvPicPr>
        <p:blipFill>
          <a:blip r:embed="rId2"/>
          <a:stretch>
            <a:fillRect/>
          </a:stretch>
        </p:blipFill>
        <p:spPr>
          <a:xfrm>
            <a:off x="3583940" y="2183765"/>
            <a:ext cx="4563745" cy="3422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900"/>
                                        <p:tgtEl>
                                          <p:spTgt spid="9"/>
                                        </p:tgtEl>
                                      </p:cBhvr>
                                    </p:animEffect>
                                    <p:anim calcmode="lin" valueType="num">
                                      <p:cBhvr>
                                        <p:cTn id="8" dur="900" fill="hold"/>
                                        <p:tgtEl>
                                          <p:spTgt spid="9"/>
                                        </p:tgtEl>
                                        <p:attrNameLst>
                                          <p:attrName>ppt_x</p:attrName>
                                        </p:attrNameLst>
                                      </p:cBhvr>
                                      <p:tavLst>
                                        <p:tav tm="0">
                                          <p:val>
                                            <p:strVal val="#ppt_x"/>
                                          </p:val>
                                        </p:tav>
                                        <p:tav tm="100000">
                                          <p:val>
                                            <p:strVal val="#ppt_x"/>
                                          </p:val>
                                        </p:tav>
                                      </p:tavLst>
                                    </p:anim>
                                    <p:anim calcmode="lin" valueType="num">
                                      <p:cBhvr>
                                        <p:cTn id="9" dur="9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8" presetClass="emph" presetSubtype="0" fill="hold" nodeType="withEffect">
                                  <p:stCondLst>
                                    <p:cond delay="0"/>
                                  </p:stCondLst>
                                  <p:childTnLst>
                                    <p:animRot by="21600000">
                                      <p:cBhvr>
                                        <p:cTn id="20" dur="4000" fill="hold"/>
                                        <p:tgtEl>
                                          <p:spTgt spid="10"/>
                                        </p:tgtEl>
                                        <p:attrNameLst>
                                          <p:attrName>r</p:attrName>
                                        </p:attrNameLst>
                                      </p:cBhvr>
                                    </p:animRot>
                                  </p:childTnLst>
                                </p:cTn>
                              </p:par>
                              <p:par>
                                <p:cTn id="21" presetID="10" presetClass="entr" presetSubtype="0" fill="hold" nodeType="withEffect">
                                  <p:stCondLst>
                                    <p:cond delay="210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childTnLst>
                                </p:cTn>
                              </p:par>
                              <p:par>
                                <p:cTn id="24" presetID="10" presetClass="entr" presetSubtype="0" fill="hold" grpId="0" nodeType="withEffect">
                                  <p:stCondLst>
                                    <p:cond delay="210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childTnLst>
                                </p:cTn>
                              </p:par>
                              <p:par>
                                <p:cTn id="27" presetID="10" presetClass="entr" presetSubtype="0" fill="hold" grpId="0" nodeType="withEffect">
                                  <p:stCondLst>
                                    <p:cond delay="2100"/>
                                  </p:stCondLst>
                                  <p:childTnLst>
                                    <p:set>
                                      <p:cBhvr>
                                        <p:cTn id="28" dur="1" fill="hold">
                                          <p:stCondLst>
                                            <p:cond delay="0"/>
                                          </p:stCondLst>
                                        </p:cTn>
                                        <p:tgtEl>
                                          <p:spTgt spid="63"/>
                                        </p:tgtEl>
                                        <p:attrNameLst>
                                          <p:attrName>style.visibility</p:attrName>
                                        </p:attrNameLst>
                                      </p:cBhvr>
                                      <p:to>
                                        <p:strVal val="visible"/>
                                      </p:to>
                                    </p:set>
                                    <p:animEffect transition="in" filter="fade">
                                      <p:cBhvr>
                                        <p:cTn id="29" dur="1000"/>
                                        <p:tgtEl>
                                          <p:spTgt spid="6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9" grpId="0" bldLvl="0" animBg="1"/>
      <p:bldP spid="63"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rcRect t="18309" r="63387" b="43217"/>
          <a:stretch>
            <a:fillRect/>
          </a:stretch>
        </p:blipFill>
        <p:spPr>
          <a:xfrm>
            <a:off x="-252095" y="-76200"/>
            <a:ext cx="5185410" cy="1917065"/>
          </a:xfrm>
          <a:prstGeom prst="rect">
            <a:avLst/>
          </a:prstGeom>
        </p:spPr>
      </p:pic>
      <p:grpSp>
        <p:nvGrpSpPr>
          <p:cNvPr id="10" name="组合 9"/>
          <p:cNvGrpSpPr/>
          <p:nvPr/>
        </p:nvGrpSpPr>
        <p:grpSpPr>
          <a:xfrm rot="920444">
            <a:off x="979639" y="148949"/>
            <a:ext cx="539850" cy="529924"/>
            <a:chOff x="10646778" y="4753862"/>
            <a:chExt cx="751521" cy="737702"/>
          </a:xfrm>
        </p:grpSpPr>
        <p:sp>
          <p:nvSpPr>
            <p:cNvPr id="11"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10646778" y="4762829"/>
              <a:ext cx="749726" cy="728735"/>
              <a:chOff x="11012539" y="4493889"/>
              <a:chExt cx="749726" cy="728735"/>
            </a:xfrm>
          </p:grpSpPr>
          <p:sp>
            <p:nvSpPr>
              <p:cNvPr id="13"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6" name="Text Box 2"/>
          <p:cNvSpPr txBox="1">
            <a:spLocks noChangeArrowheads="1"/>
          </p:cNvSpPr>
          <p:nvPr/>
        </p:nvSpPr>
        <p:spPr bwMode="auto">
          <a:xfrm>
            <a:off x="237187" y="478544"/>
            <a:ext cx="4206240" cy="95313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2800" b="1"/>
              <a:t>（四）、擦屁股的</a:t>
            </a:r>
            <a:r>
              <a:rPr lang="zh-CN" altLang="en-US" sz="2800" b="1"/>
              <a:t>大学问</a:t>
            </a:r>
            <a:endParaRPr lang="zh-CN" altLang="en-US" sz="2800" b="1"/>
          </a:p>
          <a:p>
            <a:pPr algn="ctr"/>
            <a:r>
              <a:rPr lang="zh-CN" altLang="en-US" sz="2800" b="1"/>
              <a:t>2、厕纸的使用方法</a:t>
            </a:r>
            <a:endParaRPr lang="zh-CN" altLang="en-US" sz="2800" b="1"/>
          </a:p>
        </p:txBody>
      </p:sp>
      <p:sp>
        <p:nvSpPr>
          <p:cNvPr id="29" name="Freeform 5"/>
          <p:cNvSpPr>
            <a:spLocks noEditPoints="1"/>
          </p:cNvSpPr>
          <p:nvPr/>
        </p:nvSpPr>
        <p:spPr bwMode="auto">
          <a:xfrm>
            <a:off x="7368341" y="5837524"/>
            <a:ext cx="436635" cy="411323"/>
          </a:xfrm>
          <a:custGeom>
            <a:avLst/>
            <a:gdLst>
              <a:gd name="T0" fmla="*/ 46 w 57"/>
              <a:gd name="T1" fmla="*/ 20 h 54"/>
              <a:gd name="T2" fmla="*/ 38 w 57"/>
              <a:gd name="T3" fmla="*/ 22 h 54"/>
              <a:gd name="T4" fmla="*/ 43 w 57"/>
              <a:gd name="T5" fmla="*/ 16 h 54"/>
              <a:gd name="T6" fmla="*/ 43 w 57"/>
              <a:gd name="T7" fmla="*/ 2 h 54"/>
              <a:gd name="T8" fmla="*/ 31 w 57"/>
              <a:gd name="T9" fmla="*/ 9 h 54"/>
              <a:gd name="T10" fmla="*/ 29 w 57"/>
              <a:gd name="T11" fmla="*/ 16 h 54"/>
              <a:gd name="T12" fmla="*/ 26 w 57"/>
              <a:gd name="T13" fmla="*/ 9 h 54"/>
              <a:gd name="T14" fmla="*/ 14 w 57"/>
              <a:gd name="T15" fmla="*/ 2 h 54"/>
              <a:gd name="T16" fmla="*/ 14 w 57"/>
              <a:gd name="T17" fmla="*/ 16 h 54"/>
              <a:gd name="T18" fmla="*/ 19 w 57"/>
              <a:gd name="T19" fmla="*/ 22 h 54"/>
              <a:gd name="T20" fmla="*/ 12 w 57"/>
              <a:gd name="T21" fmla="*/ 20 h 54"/>
              <a:gd name="T22" fmla="*/ 0 w 57"/>
              <a:gd name="T23" fmla="*/ 27 h 54"/>
              <a:gd name="T24" fmla="*/ 12 w 57"/>
              <a:gd name="T25" fmla="*/ 34 h 54"/>
              <a:gd name="T26" fmla="*/ 19 w 57"/>
              <a:gd name="T27" fmla="*/ 33 h 54"/>
              <a:gd name="T28" fmla="*/ 14 w 57"/>
              <a:gd name="T29" fmla="*/ 38 h 54"/>
              <a:gd name="T30" fmla="*/ 14 w 57"/>
              <a:gd name="T31" fmla="*/ 52 h 54"/>
              <a:gd name="T32" fmla="*/ 26 w 57"/>
              <a:gd name="T33" fmla="*/ 45 h 54"/>
              <a:gd name="T34" fmla="*/ 29 w 57"/>
              <a:gd name="T35" fmla="*/ 38 h 54"/>
              <a:gd name="T36" fmla="*/ 31 w 57"/>
              <a:gd name="T37" fmla="*/ 45 h 54"/>
              <a:gd name="T38" fmla="*/ 43 w 57"/>
              <a:gd name="T39" fmla="*/ 52 h 54"/>
              <a:gd name="T40" fmla="*/ 43 w 57"/>
              <a:gd name="T41" fmla="*/ 38 h 54"/>
              <a:gd name="T42" fmla="*/ 38 w 57"/>
              <a:gd name="T43" fmla="*/ 33 h 54"/>
              <a:gd name="T44" fmla="*/ 46 w 57"/>
              <a:gd name="T45" fmla="*/ 34 h 54"/>
              <a:gd name="T46" fmla="*/ 57 w 57"/>
              <a:gd name="T47" fmla="*/ 27 h 54"/>
              <a:gd name="T48" fmla="*/ 46 w 57"/>
              <a:gd name="T49" fmla="*/ 20 h 54"/>
              <a:gd name="T50" fmla="*/ 32 w 57"/>
              <a:gd name="T51" fmla="*/ 32 h 54"/>
              <a:gd name="T52" fmla="*/ 24 w 57"/>
              <a:gd name="T53" fmla="*/ 30 h 54"/>
              <a:gd name="T54" fmla="*/ 26 w 57"/>
              <a:gd name="T55" fmla="*/ 22 h 54"/>
              <a:gd name="T56" fmla="*/ 34 w 57"/>
              <a:gd name="T57" fmla="*/ 24 h 54"/>
              <a:gd name="T58" fmla="*/ 32 w 57"/>
              <a:gd name="T59"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 h="54">
                <a:moveTo>
                  <a:pt x="46" y="20"/>
                </a:moveTo>
                <a:cubicBezTo>
                  <a:pt x="43" y="20"/>
                  <a:pt x="41" y="21"/>
                  <a:pt x="38" y="22"/>
                </a:cubicBezTo>
                <a:cubicBezTo>
                  <a:pt x="40" y="20"/>
                  <a:pt x="42" y="18"/>
                  <a:pt x="43" y="16"/>
                </a:cubicBezTo>
                <a:cubicBezTo>
                  <a:pt x="47" y="9"/>
                  <a:pt x="46" y="4"/>
                  <a:pt x="43" y="2"/>
                </a:cubicBezTo>
                <a:cubicBezTo>
                  <a:pt x="40" y="0"/>
                  <a:pt x="35" y="2"/>
                  <a:pt x="31" y="9"/>
                </a:cubicBezTo>
                <a:cubicBezTo>
                  <a:pt x="30" y="11"/>
                  <a:pt x="29" y="14"/>
                  <a:pt x="29" y="16"/>
                </a:cubicBezTo>
                <a:cubicBezTo>
                  <a:pt x="28" y="14"/>
                  <a:pt x="28" y="11"/>
                  <a:pt x="26" y="9"/>
                </a:cubicBezTo>
                <a:cubicBezTo>
                  <a:pt x="22" y="2"/>
                  <a:pt x="18" y="0"/>
                  <a:pt x="14" y="2"/>
                </a:cubicBezTo>
                <a:cubicBezTo>
                  <a:pt x="11" y="4"/>
                  <a:pt x="10" y="9"/>
                  <a:pt x="14" y="16"/>
                </a:cubicBezTo>
                <a:cubicBezTo>
                  <a:pt x="15" y="18"/>
                  <a:pt x="17" y="20"/>
                  <a:pt x="19" y="22"/>
                </a:cubicBezTo>
                <a:cubicBezTo>
                  <a:pt x="17" y="21"/>
                  <a:pt x="14" y="20"/>
                  <a:pt x="12" y="20"/>
                </a:cubicBezTo>
                <a:cubicBezTo>
                  <a:pt x="4" y="20"/>
                  <a:pt x="0" y="23"/>
                  <a:pt x="0" y="27"/>
                </a:cubicBezTo>
                <a:cubicBezTo>
                  <a:pt x="0" y="31"/>
                  <a:pt x="4" y="34"/>
                  <a:pt x="12" y="34"/>
                </a:cubicBezTo>
                <a:cubicBezTo>
                  <a:pt x="14" y="34"/>
                  <a:pt x="17" y="34"/>
                  <a:pt x="19" y="33"/>
                </a:cubicBezTo>
                <a:cubicBezTo>
                  <a:pt x="17" y="34"/>
                  <a:pt x="15" y="36"/>
                  <a:pt x="14" y="38"/>
                </a:cubicBezTo>
                <a:cubicBezTo>
                  <a:pt x="10" y="45"/>
                  <a:pt x="11" y="50"/>
                  <a:pt x="14" y="52"/>
                </a:cubicBezTo>
                <a:cubicBezTo>
                  <a:pt x="18" y="54"/>
                  <a:pt x="22" y="52"/>
                  <a:pt x="26" y="45"/>
                </a:cubicBezTo>
                <a:cubicBezTo>
                  <a:pt x="28" y="43"/>
                  <a:pt x="28" y="41"/>
                  <a:pt x="29" y="38"/>
                </a:cubicBezTo>
                <a:cubicBezTo>
                  <a:pt x="29" y="41"/>
                  <a:pt x="30" y="43"/>
                  <a:pt x="31" y="45"/>
                </a:cubicBezTo>
                <a:cubicBezTo>
                  <a:pt x="35" y="52"/>
                  <a:pt x="40" y="54"/>
                  <a:pt x="43" y="52"/>
                </a:cubicBezTo>
                <a:cubicBezTo>
                  <a:pt x="46" y="50"/>
                  <a:pt x="47" y="45"/>
                  <a:pt x="43" y="38"/>
                </a:cubicBezTo>
                <a:cubicBezTo>
                  <a:pt x="42" y="36"/>
                  <a:pt x="40" y="34"/>
                  <a:pt x="38" y="33"/>
                </a:cubicBezTo>
                <a:cubicBezTo>
                  <a:pt x="41" y="34"/>
                  <a:pt x="43" y="34"/>
                  <a:pt x="46" y="34"/>
                </a:cubicBezTo>
                <a:cubicBezTo>
                  <a:pt x="53" y="34"/>
                  <a:pt x="57" y="31"/>
                  <a:pt x="57" y="27"/>
                </a:cubicBezTo>
                <a:cubicBezTo>
                  <a:pt x="57" y="23"/>
                  <a:pt x="53" y="20"/>
                  <a:pt x="46" y="20"/>
                </a:cubicBezTo>
                <a:close/>
                <a:moveTo>
                  <a:pt x="32" y="32"/>
                </a:moveTo>
                <a:cubicBezTo>
                  <a:pt x="29" y="34"/>
                  <a:pt x="25" y="33"/>
                  <a:pt x="24" y="30"/>
                </a:cubicBezTo>
                <a:cubicBezTo>
                  <a:pt x="22" y="27"/>
                  <a:pt x="23" y="24"/>
                  <a:pt x="26" y="22"/>
                </a:cubicBezTo>
                <a:cubicBezTo>
                  <a:pt x="29" y="21"/>
                  <a:pt x="32" y="22"/>
                  <a:pt x="34" y="24"/>
                </a:cubicBezTo>
                <a:cubicBezTo>
                  <a:pt x="35" y="27"/>
                  <a:pt x="34" y="31"/>
                  <a:pt x="32" y="3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30" name="组合 29"/>
          <p:cNvGrpSpPr/>
          <p:nvPr/>
        </p:nvGrpSpPr>
        <p:grpSpPr>
          <a:xfrm>
            <a:off x="3716449" y="5867983"/>
            <a:ext cx="419578" cy="411323"/>
            <a:chOff x="3835491" y="3064170"/>
            <a:chExt cx="6376210" cy="6250754"/>
          </a:xfrm>
          <a:solidFill>
            <a:schemeClr val="bg1"/>
          </a:solidFill>
        </p:grpSpPr>
        <p:grpSp>
          <p:nvGrpSpPr>
            <p:cNvPr id="31" name="组合 30"/>
            <p:cNvGrpSpPr/>
            <p:nvPr/>
          </p:nvGrpSpPr>
          <p:grpSpPr>
            <a:xfrm>
              <a:off x="3835491" y="3064170"/>
              <a:ext cx="6376210" cy="6250754"/>
              <a:chOff x="3835491" y="3064170"/>
              <a:chExt cx="6376210" cy="6250754"/>
            </a:xfrm>
            <a:grpFill/>
          </p:grpSpPr>
          <p:sp>
            <p:nvSpPr>
              <p:cNvPr id="48" name="椭圆 47"/>
              <p:cNvSpPr/>
              <p:nvPr/>
            </p:nvSpPr>
            <p:spPr>
              <a:xfrm>
                <a:off x="5831033" y="4896315"/>
                <a:ext cx="2512185" cy="2652417"/>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9" name="直接连接符 48"/>
              <p:cNvCxnSpPr/>
              <p:nvPr/>
            </p:nvCxnSpPr>
            <p:spPr>
              <a:xfrm rot="-5400000" flipH="1">
                <a:off x="4521696" y="5503342"/>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rot="-3857143" flipH="1">
                <a:off x="4769462" y="4417808"/>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rot="-2314286" flipH="1">
                <a:off x="5463687" y="3547278"/>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rot="-771429" flipH="1">
                <a:off x="6466871" y="3064170"/>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rot="771428" flipH="1">
                <a:off x="7580321" y="3064170"/>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rot="2314286" flipH="1">
                <a:off x="8583505" y="3547278"/>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rot="3857142" flipH="1">
                <a:off x="9277730" y="4417808"/>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rot="5400000" flipH="1">
                <a:off x="9525496" y="5503342"/>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rot="6942857" flipH="1">
                <a:off x="9277731" y="6588876"/>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rot="8485714" flipH="1">
                <a:off x="8583505" y="7459406"/>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rot="10028571" flipH="1">
                <a:off x="7580321" y="7942514"/>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rot="11571429" flipH="1">
                <a:off x="6466871" y="7942514"/>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rot="13114285" flipH="1">
                <a:off x="5463687" y="7459407"/>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rot="14657142" flipH="1">
                <a:off x="4769462" y="6588876"/>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2" name="组合 31"/>
            <p:cNvGrpSpPr/>
            <p:nvPr/>
          </p:nvGrpSpPr>
          <p:grpSpPr>
            <a:xfrm rot="341608">
              <a:off x="4250496" y="3341449"/>
              <a:ext cx="5689703" cy="5586535"/>
              <a:chOff x="4099476" y="-3298544"/>
              <a:chExt cx="5689703" cy="5586535"/>
            </a:xfrm>
            <a:grpFill/>
          </p:grpSpPr>
          <p:cxnSp>
            <p:nvCxnSpPr>
              <p:cNvPr id="33" name="直接连接符 32"/>
              <p:cNvCxnSpPr/>
              <p:nvPr/>
            </p:nvCxnSpPr>
            <p:spPr>
              <a:xfrm rot="21258392">
                <a:off x="4099476" y="-817344"/>
                <a:ext cx="910196" cy="14218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rot="21258392">
                <a:off x="4477359" y="-2032695"/>
                <a:ext cx="811571" cy="535426"/>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rot="21258392">
                <a:off x="5452766" y="-2841117"/>
                <a:ext cx="414482" cy="774825"/>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rot="-317647" flipH="1">
                <a:off x="6614198" y="-3298544"/>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rot="21258392" flipH="1">
                <a:off x="7458564" y="-3079494"/>
                <a:ext cx="620243" cy="906809"/>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rot="21258392" flipH="1">
                <a:off x="8263008" y="-2532936"/>
                <a:ext cx="849809" cy="663897"/>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rot="21258392" flipH="1">
                <a:off x="8575738" y="-1325556"/>
                <a:ext cx="979196" cy="270859"/>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rot="21258392" flipH="1" flipV="1">
                <a:off x="8692391" y="-249336"/>
                <a:ext cx="1096788" cy="151195"/>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rot="7305882" flipH="1">
                <a:off x="8927945" y="378241"/>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rot="21258392" flipH="1" flipV="1">
                <a:off x="7897033" y="1114108"/>
                <a:ext cx="476949" cy="864198"/>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rot="21258392" flipH="1" flipV="1">
                <a:off x="7061403" y="1317324"/>
                <a:ext cx="43161" cy="958169"/>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rot="11117646" flipH="1">
                <a:off x="6614199" y="1279244"/>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rot="12388235" flipH="1">
                <a:off x="5974551" y="1297391"/>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rot="13658822" flipH="1">
                <a:off x="5176729" y="738964"/>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rot="14929411" flipH="1">
                <a:off x="4682821" y="-179263"/>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3" name="Freeform 5"/>
          <p:cNvSpPr/>
          <p:nvPr/>
        </p:nvSpPr>
        <p:spPr bwMode="auto">
          <a:xfrm rot="809238">
            <a:off x="10968328" y="5785252"/>
            <a:ext cx="445154" cy="4573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aphicFrame>
        <p:nvGraphicFramePr>
          <p:cNvPr id="2" name="表格 1"/>
          <p:cNvGraphicFramePr/>
          <p:nvPr>
            <p:custDataLst>
              <p:tags r:id="rId2"/>
            </p:custDataLst>
          </p:nvPr>
        </p:nvGraphicFramePr>
        <p:xfrm>
          <a:off x="2017395" y="2091055"/>
          <a:ext cx="7780655" cy="3647440"/>
        </p:xfrm>
        <a:graphic>
          <a:graphicData uri="http://schemas.openxmlformats.org/drawingml/2006/table">
            <a:tbl>
              <a:tblPr firstRow="1" bandRow="1">
                <a:tableStyleId>{5940675A-B579-460E-94D1-54222C63F5DA}</a:tableStyleId>
              </a:tblPr>
              <a:tblGrid>
                <a:gridCol w="1943735"/>
                <a:gridCol w="1945640"/>
                <a:gridCol w="1945640"/>
                <a:gridCol w="1945640"/>
              </a:tblGrid>
              <a:tr h="486410">
                <a:tc>
                  <a:txBody>
                    <a:bodyPr/>
                    <a:p>
                      <a:pPr indent="0">
                        <a:buNone/>
                      </a:pPr>
                      <a:r>
                        <a:rPr lang="en-US" sz="2000" b="0">
                          <a:latin typeface="楷体" panose="02010609060101010101" charset="-122"/>
                          <a:ea typeface="楷体" panose="02010609060101010101" charset="-122"/>
                          <a:cs typeface="宋体" panose="02010600030101010101" pitchFamily="2" charset="-122"/>
                        </a:rPr>
                        <a:t>幼儿猜测原因</a:t>
                      </a:r>
                      <a:endParaRPr lang="en-US" altLang="en-US" sz="2000" b="0">
                        <a:latin typeface="楷体" panose="02010609060101010101" charset="-122"/>
                        <a:ea typeface="楷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楷体" panose="02010609060101010101" charset="-122"/>
                          <a:ea typeface="楷体" panose="02010609060101010101" charset="-122"/>
                          <a:cs typeface="宋体" panose="02010600030101010101" pitchFamily="2" charset="-122"/>
                        </a:rPr>
                        <a:t>解决策略</a:t>
                      </a:r>
                      <a:endParaRPr lang="en-US" altLang="en-US" sz="2000" b="0">
                        <a:latin typeface="楷体" panose="02010609060101010101" charset="-122"/>
                        <a:ea typeface="楷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楷体" panose="02010609060101010101" charset="-122"/>
                          <a:ea typeface="楷体" panose="02010609060101010101" charset="-122"/>
                          <a:cs typeface="宋体" panose="02010600030101010101" pitchFamily="2" charset="-122"/>
                        </a:rPr>
                        <a:t>我们的解读</a:t>
                      </a:r>
                      <a:endParaRPr lang="en-US" altLang="en-US" sz="2000" b="0">
                        <a:latin typeface="楷体" panose="02010609060101010101" charset="-122"/>
                        <a:ea typeface="楷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楷体" panose="02010609060101010101" charset="-122"/>
                          <a:ea typeface="楷体" panose="02010609060101010101" charset="-122"/>
                          <a:cs typeface="宋体" panose="02010600030101010101" pitchFamily="2" charset="-122"/>
                        </a:rPr>
                        <a:t>教师的指导</a:t>
                      </a:r>
                      <a:endParaRPr lang="en-US" altLang="en-US" sz="2000" b="0">
                        <a:latin typeface="楷体" panose="02010609060101010101" charset="-122"/>
                        <a:ea typeface="楷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29615">
                <a:tc>
                  <a:txBody>
                    <a:bodyPr/>
                    <a:p>
                      <a:pPr indent="0">
                        <a:buNone/>
                      </a:pPr>
                      <a:r>
                        <a:rPr lang="en-US" sz="2000" b="0">
                          <a:latin typeface="楷体" panose="02010609060101010101" charset="-122"/>
                          <a:ea typeface="楷体" panose="02010609060101010101" charset="-122"/>
                          <a:cs typeface="楷体" panose="02010609060101010101" charset="-122"/>
                        </a:rPr>
                        <a:t>姚欣怡说：“他太用力了。”</a:t>
                      </a:r>
                      <a:endParaRPr lang="en-US" altLang="en-US" sz="2000" b="0">
                        <a:latin typeface="楷体" panose="02010609060101010101" charset="-122"/>
                        <a:ea typeface="楷体" panose="02010609060101010101" charset="-122"/>
                        <a:cs typeface="楷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楷体" panose="02010609060101010101" charset="-122"/>
                          <a:ea typeface="楷体" panose="02010609060101010101" charset="-122"/>
                          <a:cs typeface="宋体" panose="02010600030101010101" pitchFamily="2" charset="-122"/>
                        </a:rPr>
                        <a:t>可以轻一点</a:t>
                      </a:r>
                      <a:endParaRPr lang="en-US" altLang="en-US" sz="2000" b="0">
                        <a:latin typeface="楷体" panose="02010609060101010101" charset="-122"/>
                        <a:ea typeface="楷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a:txBody>
                    <a:bodyPr/>
                    <a:p>
                      <a:pPr indent="0">
                        <a:buNone/>
                      </a:pPr>
                      <a:r>
                        <a:rPr lang="en-US" sz="2000" b="0">
                          <a:latin typeface="楷体" panose="02010609060101010101" charset="-122"/>
                          <a:ea typeface="楷体" panose="02010609060101010101" charset="-122"/>
                          <a:cs typeface="宋体" panose="02010600030101010101" pitchFamily="2" charset="-122"/>
                        </a:rPr>
                        <a:t>孩子会根据在家擦屁股的经验猜测出问题的原因。幼儿一人无法想出解决方法，但根据集体的力量能商量出方法。</a:t>
                      </a:r>
                      <a:endParaRPr lang="en-US" altLang="en-US" sz="2000" b="0">
                        <a:latin typeface="楷体" panose="02010609060101010101" charset="-122"/>
                        <a:ea typeface="楷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a:txBody>
                    <a:bodyPr/>
                    <a:p>
                      <a:pPr indent="0">
                        <a:buNone/>
                      </a:pPr>
                      <a:r>
                        <a:rPr lang="en-US" sz="2000" b="0">
                          <a:latin typeface="楷体" panose="02010609060101010101" charset="-122"/>
                          <a:ea typeface="楷体" panose="02010609060101010101" charset="-122"/>
                          <a:cs typeface="楷体" panose="02010609060101010101" charset="-122"/>
                        </a:rPr>
                        <a:t>通过问题进行追问，从而引发幼儿进行猜测。2、教师根据猜测出来的原因逐步与幼儿商量解决方法。  </a:t>
                      </a:r>
                      <a:endParaRPr lang="en-US" altLang="en-US" sz="2000" b="0">
                        <a:latin typeface="楷体" panose="02010609060101010101" charset="-122"/>
                        <a:ea typeface="楷体" panose="02010609060101010101" charset="-122"/>
                        <a:cs typeface="楷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28980">
                <a:tc>
                  <a:txBody>
                    <a:bodyPr/>
                    <a:p>
                      <a:pPr indent="0">
                        <a:buNone/>
                      </a:pPr>
                      <a:r>
                        <a:rPr lang="en-US" sz="2000" b="0">
                          <a:latin typeface="楷体" panose="02010609060101010101" charset="-122"/>
                          <a:ea typeface="楷体" panose="02010609060101010101" charset="-122"/>
                          <a:cs typeface="楷体" panose="02010609060101010101" charset="-122"/>
                        </a:rPr>
                        <a:t>李锦怡说 ：“纸太薄了。”</a:t>
                      </a:r>
                      <a:endParaRPr lang="en-US" altLang="en-US" sz="2000" b="0">
                        <a:latin typeface="楷体" panose="02010609060101010101" charset="-122"/>
                        <a:ea typeface="楷体" panose="02010609060101010101" charset="-122"/>
                        <a:cs typeface="楷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楷体" panose="02010609060101010101" charset="-122"/>
                          <a:ea typeface="楷体" panose="02010609060101010101" charset="-122"/>
                          <a:cs typeface="楷体" panose="02010609060101010101" charset="-122"/>
                        </a:rPr>
                        <a:t>拿2张纸或对折两次在擦</a:t>
                      </a:r>
                      <a:endParaRPr lang="en-US" altLang="en-US" sz="2000" b="0">
                        <a:latin typeface="楷体" panose="02010609060101010101" charset="-122"/>
                        <a:ea typeface="楷体" panose="02010609060101010101" charset="-122"/>
                        <a:cs typeface="楷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r>
              <a:tr h="1702435">
                <a:tc>
                  <a:txBody>
                    <a:bodyPr/>
                    <a:p>
                      <a:pPr indent="0">
                        <a:buNone/>
                      </a:pPr>
                      <a:r>
                        <a:rPr lang="en-US" sz="2000" b="0">
                          <a:latin typeface="楷体" panose="02010609060101010101" charset="-122"/>
                          <a:ea typeface="楷体" panose="02010609060101010101" charset="-122"/>
                          <a:cs typeface="楷体" panose="02010609060101010101" charset="-122"/>
                        </a:rPr>
                        <a:t>茅筱野说：“被他撕掉的。” </a:t>
                      </a:r>
                      <a:endParaRPr lang="en-US" altLang="en-US" sz="2000" b="0">
                        <a:latin typeface="楷体" panose="02010609060101010101" charset="-122"/>
                        <a:ea typeface="楷体" panose="02010609060101010101" charset="-122"/>
                        <a:cs typeface="楷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楷体" panose="02010609060101010101" charset="-122"/>
                          <a:ea typeface="楷体" panose="02010609060101010101" charset="-122"/>
                          <a:cs typeface="宋体" panose="02010600030101010101" pitchFamily="2" charset="-122"/>
                        </a:rPr>
                        <a:t>可以小心一点</a:t>
                      </a:r>
                      <a:endParaRPr lang="en-US" altLang="en-US" sz="2000" b="0">
                        <a:latin typeface="楷体" panose="02010609060101010101" charset="-122"/>
                        <a:ea typeface="楷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900"/>
                                        <p:tgtEl>
                                          <p:spTgt spid="9"/>
                                        </p:tgtEl>
                                      </p:cBhvr>
                                    </p:animEffect>
                                    <p:anim calcmode="lin" valueType="num">
                                      <p:cBhvr>
                                        <p:cTn id="8" dur="900" fill="hold"/>
                                        <p:tgtEl>
                                          <p:spTgt spid="9"/>
                                        </p:tgtEl>
                                        <p:attrNameLst>
                                          <p:attrName>ppt_x</p:attrName>
                                        </p:attrNameLst>
                                      </p:cBhvr>
                                      <p:tavLst>
                                        <p:tav tm="0">
                                          <p:val>
                                            <p:strVal val="#ppt_x"/>
                                          </p:val>
                                        </p:tav>
                                        <p:tav tm="100000">
                                          <p:val>
                                            <p:strVal val="#ppt_x"/>
                                          </p:val>
                                        </p:tav>
                                      </p:tavLst>
                                    </p:anim>
                                    <p:anim calcmode="lin" valueType="num">
                                      <p:cBhvr>
                                        <p:cTn id="9" dur="9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8" presetClass="emph" presetSubtype="0" fill="hold" nodeType="withEffect">
                                  <p:stCondLst>
                                    <p:cond delay="0"/>
                                  </p:stCondLst>
                                  <p:childTnLst>
                                    <p:animRot by="21600000">
                                      <p:cBhvr>
                                        <p:cTn id="20" dur="4000" fill="hold"/>
                                        <p:tgtEl>
                                          <p:spTgt spid="10"/>
                                        </p:tgtEl>
                                        <p:attrNameLst>
                                          <p:attrName>r</p:attrName>
                                        </p:attrNameLst>
                                      </p:cBhvr>
                                    </p:animRot>
                                  </p:childTnLst>
                                </p:cTn>
                              </p:par>
                              <p:par>
                                <p:cTn id="21" presetID="10" presetClass="entr" presetSubtype="0" fill="hold" nodeType="withEffect">
                                  <p:stCondLst>
                                    <p:cond delay="210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childTnLst>
                                </p:cTn>
                              </p:par>
                              <p:par>
                                <p:cTn id="24" presetID="10" presetClass="entr" presetSubtype="0" fill="hold" grpId="0" nodeType="withEffect">
                                  <p:stCondLst>
                                    <p:cond delay="210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childTnLst>
                                </p:cTn>
                              </p:par>
                              <p:par>
                                <p:cTn id="27" presetID="10" presetClass="entr" presetSubtype="0" fill="hold" grpId="0" nodeType="withEffect">
                                  <p:stCondLst>
                                    <p:cond delay="2100"/>
                                  </p:stCondLst>
                                  <p:childTnLst>
                                    <p:set>
                                      <p:cBhvr>
                                        <p:cTn id="28" dur="1" fill="hold">
                                          <p:stCondLst>
                                            <p:cond delay="0"/>
                                          </p:stCondLst>
                                        </p:cTn>
                                        <p:tgtEl>
                                          <p:spTgt spid="63"/>
                                        </p:tgtEl>
                                        <p:attrNameLst>
                                          <p:attrName>style.visibility</p:attrName>
                                        </p:attrNameLst>
                                      </p:cBhvr>
                                      <p:to>
                                        <p:strVal val="visible"/>
                                      </p:to>
                                    </p:set>
                                    <p:animEffect transition="in" filter="fade">
                                      <p:cBhvr>
                                        <p:cTn id="29" dur="1000"/>
                                        <p:tgtEl>
                                          <p:spTgt spid="6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9" grpId="0" bldLvl="0" animBg="1"/>
      <p:bldP spid="63"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rcRect t="18309" r="63387" b="43217"/>
          <a:stretch>
            <a:fillRect/>
          </a:stretch>
        </p:blipFill>
        <p:spPr>
          <a:xfrm>
            <a:off x="-252095" y="-76200"/>
            <a:ext cx="5185410" cy="1917065"/>
          </a:xfrm>
          <a:prstGeom prst="rect">
            <a:avLst/>
          </a:prstGeom>
        </p:spPr>
      </p:pic>
      <p:grpSp>
        <p:nvGrpSpPr>
          <p:cNvPr id="10" name="组合 9"/>
          <p:cNvGrpSpPr/>
          <p:nvPr/>
        </p:nvGrpSpPr>
        <p:grpSpPr>
          <a:xfrm rot="920444">
            <a:off x="979639" y="148949"/>
            <a:ext cx="539850" cy="529924"/>
            <a:chOff x="10646778" y="4753862"/>
            <a:chExt cx="751521" cy="737702"/>
          </a:xfrm>
        </p:grpSpPr>
        <p:sp>
          <p:nvSpPr>
            <p:cNvPr id="11"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10646778" y="4762829"/>
              <a:ext cx="749726" cy="728735"/>
              <a:chOff x="11012539" y="4493889"/>
              <a:chExt cx="749726" cy="728735"/>
            </a:xfrm>
          </p:grpSpPr>
          <p:sp>
            <p:nvSpPr>
              <p:cNvPr id="13"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6" name="Text Box 2"/>
          <p:cNvSpPr txBox="1">
            <a:spLocks noChangeArrowheads="1"/>
          </p:cNvSpPr>
          <p:nvPr/>
        </p:nvSpPr>
        <p:spPr bwMode="auto">
          <a:xfrm>
            <a:off x="1188417" y="705239"/>
            <a:ext cx="2672080" cy="52197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indent="306070" algn="ctr"/>
            <a:r>
              <a:rPr sz="2800">
                <a:latin typeface="Calibri" panose="020F0502020204030204" charset="0"/>
                <a:ea typeface="宋体" panose="02010600030101010101" pitchFamily="2" charset="-122"/>
                <a:sym typeface="+mn-ea"/>
              </a:rPr>
              <a:t>我们的措施：</a:t>
            </a:r>
            <a:endParaRPr lang="zh-CN" altLang="en-US" sz="2800" b="1"/>
          </a:p>
        </p:txBody>
      </p:sp>
      <p:sp>
        <p:nvSpPr>
          <p:cNvPr id="29" name="Freeform 5"/>
          <p:cNvSpPr>
            <a:spLocks noEditPoints="1"/>
          </p:cNvSpPr>
          <p:nvPr/>
        </p:nvSpPr>
        <p:spPr bwMode="auto">
          <a:xfrm>
            <a:off x="7368341" y="5837524"/>
            <a:ext cx="436635" cy="411323"/>
          </a:xfrm>
          <a:custGeom>
            <a:avLst/>
            <a:gdLst>
              <a:gd name="T0" fmla="*/ 46 w 57"/>
              <a:gd name="T1" fmla="*/ 20 h 54"/>
              <a:gd name="T2" fmla="*/ 38 w 57"/>
              <a:gd name="T3" fmla="*/ 22 h 54"/>
              <a:gd name="T4" fmla="*/ 43 w 57"/>
              <a:gd name="T5" fmla="*/ 16 h 54"/>
              <a:gd name="T6" fmla="*/ 43 w 57"/>
              <a:gd name="T7" fmla="*/ 2 h 54"/>
              <a:gd name="T8" fmla="*/ 31 w 57"/>
              <a:gd name="T9" fmla="*/ 9 h 54"/>
              <a:gd name="T10" fmla="*/ 29 w 57"/>
              <a:gd name="T11" fmla="*/ 16 h 54"/>
              <a:gd name="T12" fmla="*/ 26 w 57"/>
              <a:gd name="T13" fmla="*/ 9 h 54"/>
              <a:gd name="T14" fmla="*/ 14 w 57"/>
              <a:gd name="T15" fmla="*/ 2 h 54"/>
              <a:gd name="T16" fmla="*/ 14 w 57"/>
              <a:gd name="T17" fmla="*/ 16 h 54"/>
              <a:gd name="T18" fmla="*/ 19 w 57"/>
              <a:gd name="T19" fmla="*/ 22 h 54"/>
              <a:gd name="T20" fmla="*/ 12 w 57"/>
              <a:gd name="T21" fmla="*/ 20 h 54"/>
              <a:gd name="T22" fmla="*/ 0 w 57"/>
              <a:gd name="T23" fmla="*/ 27 h 54"/>
              <a:gd name="T24" fmla="*/ 12 w 57"/>
              <a:gd name="T25" fmla="*/ 34 h 54"/>
              <a:gd name="T26" fmla="*/ 19 w 57"/>
              <a:gd name="T27" fmla="*/ 33 h 54"/>
              <a:gd name="T28" fmla="*/ 14 w 57"/>
              <a:gd name="T29" fmla="*/ 38 h 54"/>
              <a:gd name="T30" fmla="*/ 14 w 57"/>
              <a:gd name="T31" fmla="*/ 52 h 54"/>
              <a:gd name="T32" fmla="*/ 26 w 57"/>
              <a:gd name="T33" fmla="*/ 45 h 54"/>
              <a:gd name="T34" fmla="*/ 29 w 57"/>
              <a:gd name="T35" fmla="*/ 38 h 54"/>
              <a:gd name="T36" fmla="*/ 31 w 57"/>
              <a:gd name="T37" fmla="*/ 45 h 54"/>
              <a:gd name="T38" fmla="*/ 43 w 57"/>
              <a:gd name="T39" fmla="*/ 52 h 54"/>
              <a:gd name="T40" fmla="*/ 43 w 57"/>
              <a:gd name="T41" fmla="*/ 38 h 54"/>
              <a:gd name="T42" fmla="*/ 38 w 57"/>
              <a:gd name="T43" fmla="*/ 33 h 54"/>
              <a:gd name="T44" fmla="*/ 46 w 57"/>
              <a:gd name="T45" fmla="*/ 34 h 54"/>
              <a:gd name="T46" fmla="*/ 57 w 57"/>
              <a:gd name="T47" fmla="*/ 27 h 54"/>
              <a:gd name="T48" fmla="*/ 46 w 57"/>
              <a:gd name="T49" fmla="*/ 20 h 54"/>
              <a:gd name="T50" fmla="*/ 32 w 57"/>
              <a:gd name="T51" fmla="*/ 32 h 54"/>
              <a:gd name="T52" fmla="*/ 24 w 57"/>
              <a:gd name="T53" fmla="*/ 30 h 54"/>
              <a:gd name="T54" fmla="*/ 26 w 57"/>
              <a:gd name="T55" fmla="*/ 22 h 54"/>
              <a:gd name="T56" fmla="*/ 34 w 57"/>
              <a:gd name="T57" fmla="*/ 24 h 54"/>
              <a:gd name="T58" fmla="*/ 32 w 57"/>
              <a:gd name="T59"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 h="54">
                <a:moveTo>
                  <a:pt x="46" y="20"/>
                </a:moveTo>
                <a:cubicBezTo>
                  <a:pt x="43" y="20"/>
                  <a:pt x="41" y="21"/>
                  <a:pt x="38" y="22"/>
                </a:cubicBezTo>
                <a:cubicBezTo>
                  <a:pt x="40" y="20"/>
                  <a:pt x="42" y="18"/>
                  <a:pt x="43" y="16"/>
                </a:cubicBezTo>
                <a:cubicBezTo>
                  <a:pt x="47" y="9"/>
                  <a:pt x="46" y="4"/>
                  <a:pt x="43" y="2"/>
                </a:cubicBezTo>
                <a:cubicBezTo>
                  <a:pt x="40" y="0"/>
                  <a:pt x="35" y="2"/>
                  <a:pt x="31" y="9"/>
                </a:cubicBezTo>
                <a:cubicBezTo>
                  <a:pt x="30" y="11"/>
                  <a:pt x="29" y="14"/>
                  <a:pt x="29" y="16"/>
                </a:cubicBezTo>
                <a:cubicBezTo>
                  <a:pt x="28" y="14"/>
                  <a:pt x="28" y="11"/>
                  <a:pt x="26" y="9"/>
                </a:cubicBezTo>
                <a:cubicBezTo>
                  <a:pt x="22" y="2"/>
                  <a:pt x="18" y="0"/>
                  <a:pt x="14" y="2"/>
                </a:cubicBezTo>
                <a:cubicBezTo>
                  <a:pt x="11" y="4"/>
                  <a:pt x="10" y="9"/>
                  <a:pt x="14" y="16"/>
                </a:cubicBezTo>
                <a:cubicBezTo>
                  <a:pt x="15" y="18"/>
                  <a:pt x="17" y="20"/>
                  <a:pt x="19" y="22"/>
                </a:cubicBezTo>
                <a:cubicBezTo>
                  <a:pt x="17" y="21"/>
                  <a:pt x="14" y="20"/>
                  <a:pt x="12" y="20"/>
                </a:cubicBezTo>
                <a:cubicBezTo>
                  <a:pt x="4" y="20"/>
                  <a:pt x="0" y="23"/>
                  <a:pt x="0" y="27"/>
                </a:cubicBezTo>
                <a:cubicBezTo>
                  <a:pt x="0" y="31"/>
                  <a:pt x="4" y="34"/>
                  <a:pt x="12" y="34"/>
                </a:cubicBezTo>
                <a:cubicBezTo>
                  <a:pt x="14" y="34"/>
                  <a:pt x="17" y="34"/>
                  <a:pt x="19" y="33"/>
                </a:cubicBezTo>
                <a:cubicBezTo>
                  <a:pt x="17" y="34"/>
                  <a:pt x="15" y="36"/>
                  <a:pt x="14" y="38"/>
                </a:cubicBezTo>
                <a:cubicBezTo>
                  <a:pt x="10" y="45"/>
                  <a:pt x="11" y="50"/>
                  <a:pt x="14" y="52"/>
                </a:cubicBezTo>
                <a:cubicBezTo>
                  <a:pt x="18" y="54"/>
                  <a:pt x="22" y="52"/>
                  <a:pt x="26" y="45"/>
                </a:cubicBezTo>
                <a:cubicBezTo>
                  <a:pt x="28" y="43"/>
                  <a:pt x="28" y="41"/>
                  <a:pt x="29" y="38"/>
                </a:cubicBezTo>
                <a:cubicBezTo>
                  <a:pt x="29" y="41"/>
                  <a:pt x="30" y="43"/>
                  <a:pt x="31" y="45"/>
                </a:cubicBezTo>
                <a:cubicBezTo>
                  <a:pt x="35" y="52"/>
                  <a:pt x="40" y="54"/>
                  <a:pt x="43" y="52"/>
                </a:cubicBezTo>
                <a:cubicBezTo>
                  <a:pt x="46" y="50"/>
                  <a:pt x="47" y="45"/>
                  <a:pt x="43" y="38"/>
                </a:cubicBezTo>
                <a:cubicBezTo>
                  <a:pt x="42" y="36"/>
                  <a:pt x="40" y="34"/>
                  <a:pt x="38" y="33"/>
                </a:cubicBezTo>
                <a:cubicBezTo>
                  <a:pt x="41" y="34"/>
                  <a:pt x="43" y="34"/>
                  <a:pt x="46" y="34"/>
                </a:cubicBezTo>
                <a:cubicBezTo>
                  <a:pt x="53" y="34"/>
                  <a:pt x="57" y="31"/>
                  <a:pt x="57" y="27"/>
                </a:cubicBezTo>
                <a:cubicBezTo>
                  <a:pt x="57" y="23"/>
                  <a:pt x="53" y="20"/>
                  <a:pt x="46" y="20"/>
                </a:cubicBezTo>
                <a:close/>
                <a:moveTo>
                  <a:pt x="32" y="32"/>
                </a:moveTo>
                <a:cubicBezTo>
                  <a:pt x="29" y="34"/>
                  <a:pt x="25" y="33"/>
                  <a:pt x="24" y="30"/>
                </a:cubicBezTo>
                <a:cubicBezTo>
                  <a:pt x="22" y="27"/>
                  <a:pt x="23" y="24"/>
                  <a:pt x="26" y="22"/>
                </a:cubicBezTo>
                <a:cubicBezTo>
                  <a:pt x="29" y="21"/>
                  <a:pt x="32" y="22"/>
                  <a:pt x="34" y="24"/>
                </a:cubicBezTo>
                <a:cubicBezTo>
                  <a:pt x="35" y="27"/>
                  <a:pt x="34" y="31"/>
                  <a:pt x="32" y="3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30" name="组合 29"/>
          <p:cNvGrpSpPr/>
          <p:nvPr/>
        </p:nvGrpSpPr>
        <p:grpSpPr>
          <a:xfrm>
            <a:off x="3716449" y="5867983"/>
            <a:ext cx="419578" cy="411323"/>
            <a:chOff x="3835491" y="3064170"/>
            <a:chExt cx="6376210" cy="6250754"/>
          </a:xfrm>
          <a:solidFill>
            <a:schemeClr val="bg1"/>
          </a:solidFill>
        </p:grpSpPr>
        <p:grpSp>
          <p:nvGrpSpPr>
            <p:cNvPr id="31" name="组合 30"/>
            <p:cNvGrpSpPr/>
            <p:nvPr/>
          </p:nvGrpSpPr>
          <p:grpSpPr>
            <a:xfrm>
              <a:off x="3835491" y="3064170"/>
              <a:ext cx="6376210" cy="6250754"/>
              <a:chOff x="3835491" y="3064170"/>
              <a:chExt cx="6376210" cy="6250754"/>
            </a:xfrm>
            <a:grpFill/>
          </p:grpSpPr>
          <p:sp>
            <p:nvSpPr>
              <p:cNvPr id="48" name="椭圆 47"/>
              <p:cNvSpPr/>
              <p:nvPr/>
            </p:nvSpPr>
            <p:spPr>
              <a:xfrm>
                <a:off x="5831033" y="4896315"/>
                <a:ext cx="2512185" cy="2652417"/>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9" name="直接连接符 48"/>
              <p:cNvCxnSpPr/>
              <p:nvPr/>
            </p:nvCxnSpPr>
            <p:spPr>
              <a:xfrm rot="-5400000" flipH="1">
                <a:off x="4521696" y="5503342"/>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rot="-3857143" flipH="1">
                <a:off x="4769462" y="4417808"/>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rot="-2314286" flipH="1">
                <a:off x="5463687" y="3547278"/>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rot="-771429" flipH="1">
                <a:off x="6466871" y="3064170"/>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rot="771428" flipH="1">
                <a:off x="7580321" y="3064170"/>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rot="2314286" flipH="1">
                <a:off x="8583505" y="3547278"/>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rot="3857142" flipH="1">
                <a:off x="9277730" y="4417808"/>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rot="5400000" flipH="1">
                <a:off x="9525496" y="5503342"/>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rot="6942857" flipH="1">
                <a:off x="9277731" y="6588876"/>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rot="8485714" flipH="1">
                <a:off x="8583505" y="7459406"/>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rot="10028571" flipH="1">
                <a:off x="7580321" y="7942514"/>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rot="11571429" flipH="1">
                <a:off x="6466871" y="7942514"/>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rot="13114285" flipH="1">
                <a:off x="5463687" y="7459407"/>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rot="14657142" flipH="1">
                <a:off x="4769462" y="6588876"/>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2" name="组合 31"/>
            <p:cNvGrpSpPr/>
            <p:nvPr/>
          </p:nvGrpSpPr>
          <p:grpSpPr>
            <a:xfrm rot="341608">
              <a:off x="4250496" y="3341449"/>
              <a:ext cx="5689703" cy="5586535"/>
              <a:chOff x="4099476" y="-3298544"/>
              <a:chExt cx="5689703" cy="5586535"/>
            </a:xfrm>
            <a:grpFill/>
          </p:grpSpPr>
          <p:cxnSp>
            <p:nvCxnSpPr>
              <p:cNvPr id="33" name="直接连接符 32"/>
              <p:cNvCxnSpPr/>
              <p:nvPr/>
            </p:nvCxnSpPr>
            <p:spPr>
              <a:xfrm rot="21258392">
                <a:off x="4099476" y="-817344"/>
                <a:ext cx="910196" cy="14218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rot="21258392">
                <a:off x="4477359" y="-2032695"/>
                <a:ext cx="811571" cy="535426"/>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rot="21258392">
                <a:off x="5452766" y="-2841117"/>
                <a:ext cx="414482" cy="774825"/>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rot="-317647" flipH="1">
                <a:off x="6614198" y="-3298544"/>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rot="21258392" flipH="1">
                <a:off x="7458564" y="-3079494"/>
                <a:ext cx="620243" cy="906809"/>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rot="21258392" flipH="1">
                <a:off x="8263008" y="-2532936"/>
                <a:ext cx="849809" cy="663897"/>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rot="21258392" flipH="1">
                <a:off x="8575738" y="-1325556"/>
                <a:ext cx="979196" cy="270859"/>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rot="21258392" flipH="1" flipV="1">
                <a:off x="8692391" y="-249336"/>
                <a:ext cx="1096788" cy="151195"/>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rot="7305882" flipH="1">
                <a:off x="8927945" y="378241"/>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rot="21258392" flipH="1" flipV="1">
                <a:off x="7897033" y="1114108"/>
                <a:ext cx="476949" cy="864198"/>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rot="21258392" flipH="1" flipV="1">
                <a:off x="7061403" y="1317324"/>
                <a:ext cx="43161" cy="958169"/>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rot="11117646" flipH="1">
                <a:off x="6614199" y="1279244"/>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rot="12388235" flipH="1">
                <a:off x="5974551" y="1297391"/>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rot="13658822" flipH="1">
                <a:off x="5176729" y="738964"/>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rot="14929411" flipH="1">
                <a:off x="4682821" y="-179263"/>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3" name="Freeform 5"/>
          <p:cNvSpPr/>
          <p:nvPr/>
        </p:nvSpPr>
        <p:spPr bwMode="auto">
          <a:xfrm rot="809238">
            <a:off x="10968328" y="5785252"/>
            <a:ext cx="445154" cy="4573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00" name="文本框 99"/>
          <p:cNvSpPr txBox="1"/>
          <p:nvPr/>
        </p:nvSpPr>
        <p:spPr>
          <a:xfrm>
            <a:off x="1552575" y="1972945"/>
            <a:ext cx="8613140" cy="3969385"/>
          </a:xfrm>
          <a:prstGeom prst="rect">
            <a:avLst/>
          </a:prstGeom>
          <a:noFill/>
          <a:ln w="9525">
            <a:noFill/>
          </a:ln>
        </p:spPr>
        <p:txBody>
          <a:bodyPr wrap="square">
            <a:spAutoFit/>
          </a:bodyPr>
          <a:p>
            <a:pPr indent="306070"/>
            <a:r>
              <a:rPr sz="2800" b="0">
                <a:latin typeface="楷体" panose="02010609060101010101" charset="-122"/>
                <a:ea typeface="楷体" panose="02010609060101010101" charset="-122"/>
                <a:cs typeface="楷体" panose="02010609060101010101" charset="-122"/>
              </a:rPr>
              <a:t>①、我们联合家园互动，给予幼儿更多探索空间。如利用网络资源和身边人了解擦屁股的方法。</a:t>
            </a:r>
            <a:endParaRPr sz="2800" b="0">
              <a:latin typeface="楷体" panose="02010609060101010101" charset="-122"/>
              <a:ea typeface="楷体" panose="02010609060101010101" charset="-122"/>
              <a:cs typeface="楷体" panose="02010609060101010101" charset="-122"/>
            </a:endParaRPr>
          </a:p>
          <a:p>
            <a:pPr indent="306070"/>
            <a:r>
              <a:rPr sz="2800" b="0">
                <a:latin typeface="楷体" panose="02010609060101010101" charset="-122"/>
                <a:ea typeface="楷体" panose="02010609060101010101" charset="-122"/>
                <a:cs typeface="楷体" panose="02010609060101010101" charset="-122"/>
              </a:rPr>
              <a:t>②、我们将出现的问题用“以物代物”的游戏形式帮助幼儿尝试。</a:t>
            </a:r>
            <a:endParaRPr sz="2800" b="0">
              <a:latin typeface="楷体" panose="02010609060101010101" charset="-122"/>
              <a:ea typeface="楷体" panose="02010609060101010101" charset="-122"/>
              <a:cs typeface="楷体" panose="02010609060101010101" charset="-122"/>
            </a:endParaRPr>
          </a:p>
          <a:p>
            <a:pPr indent="306070"/>
            <a:r>
              <a:rPr sz="2800" b="0">
                <a:latin typeface="楷体" panose="02010609060101010101" charset="-122"/>
                <a:ea typeface="楷体" panose="02010609060101010101" charset="-122"/>
                <a:cs typeface="楷体" panose="02010609060101010101" charset="-122"/>
              </a:rPr>
              <a:t>③、在发现纸破了的新问题后，给予新的探索空间与之交流从而想到问题存在的原因。</a:t>
            </a:r>
            <a:endParaRPr sz="2800" b="0">
              <a:latin typeface="楷体" panose="02010609060101010101" charset="-122"/>
              <a:ea typeface="楷体" panose="02010609060101010101" charset="-122"/>
              <a:cs typeface="楷体" panose="02010609060101010101" charset="-122"/>
            </a:endParaRPr>
          </a:p>
          <a:p>
            <a:pPr indent="306070"/>
            <a:r>
              <a:rPr sz="2800" b="0">
                <a:latin typeface="楷体" panose="02010609060101010101" charset="-122"/>
                <a:ea typeface="楷体" panose="02010609060101010101" charset="-122"/>
                <a:cs typeface="楷体" panose="02010609060101010101" charset="-122"/>
              </a:rPr>
              <a:t>④、因个体差异和对操作步骤的不熟悉，一开始只有60%的人学会了对折方法，为了兼顾全体，我们在美工区投放一些彩纸，有意识地引导他们练习。</a:t>
            </a:r>
            <a:endParaRPr sz="2800" b="0">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900"/>
                                        <p:tgtEl>
                                          <p:spTgt spid="9"/>
                                        </p:tgtEl>
                                      </p:cBhvr>
                                    </p:animEffect>
                                    <p:anim calcmode="lin" valueType="num">
                                      <p:cBhvr>
                                        <p:cTn id="8" dur="900" fill="hold"/>
                                        <p:tgtEl>
                                          <p:spTgt spid="9"/>
                                        </p:tgtEl>
                                        <p:attrNameLst>
                                          <p:attrName>ppt_x</p:attrName>
                                        </p:attrNameLst>
                                      </p:cBhvr>
                                      <p:tavLst>
                                        <p:tav tm="0">
                                          <p:val>
                                            <p:strVal val="#ppt_x"/>
                                          </p:val>
                                        </p:tav>
                                        <p:tav tm="100000">
                                          <p:val>
                                            <p:strVal val="#ppt_x"/>
                                          </p:val>
                                        </p:tav>
                                      </p:tavLst>
                                    </p:anim>
                                    <p:anim calcmode="lin" valueType="num">
                                      <p:cBhvr>
                                        <p:cTn id="9" dur="9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8" presetClass="emph" presetSubtype="0" fill="hold" nodeType="withEffect">
                                  <p:stCondLst>
                                    <p:cond delay="0"/>
                                  </p:stCondLst>
                                  <p:childTnLst>
                                    <p:animRot by="21600000">
                                      <p:cBhvr>
                                        <p:cTn id="20" dur="4000" fill="hold"/>
                                        <p:tgtEl>
                                          <p:spTgt spid="10"/>
                                        </p:tgtEl>
                                        <p:attrNameLst>
                                          <p:attrName>r</p:attrName>
                                        </p:attrNameLst>
                                      </p:cBhvr>
                                    </p:animRot>
                                  </p:childTnLst>
                                </p:cTn>
                              </p:par>
                              <p:par>
                                <p:cTn id="21" presetID="10" presetClass="entr" presetSubtype="0" fill="hold" nodeType="withEffect">
                                  <p:stCondLst>
                                    <p:cond delay="210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childTnLst>
                                </p:cTn>
                              </p:par>
                              <p:par>
                                <p:cTn id="24" presetID="10" presetClass="entr" presetSubtype="0" fill="hold" grpId="0" nodeType="withEffect">
                                  <p:stCondLst>
                                    <p:cond delay="210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childTnLst>
                                </p:cTn>
                              </p:par>
                              <p:par>
                                <p:cTn id="27" presetID="10" presetClass="entr" presetSubtype="0" fill="hold" grpId="0" nodeType="withEffect">
                                  <p:stCondLst>
                                    <p:cond delay="2100"/>
                                  </p:stCondLst>
                                  <p:childTnLst>
                                    <p:set>
                                      <p:cBhvr>
                                        <p:cTn id="28" dur="1" fill="hold">
                                          <p:stCondLst>
                                            <p:cond delay="0"/>
                                          </p:stCondLst>
                                        </p:cTn>
                                        <p:tgtEl>
                                          <p:spTgt spid="63"/>
                                        </p:tgtEl>
                                        <p:attrNameLst>
                                          <p:attrName>style.visibility</p:attrName>
                                        </p:attrNameLst>
                                      </p:cBhvr>
                                      <p:to>
                                        <p:strVal val="visible"/>
                                      </p:to>
                                    </p:set>
                                    <p:animEffect transition="in" filter="fade">
                                      <p:cBhvr>
                                        <p:cTn id="29"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9" grpId="0" bldLvl="0" animBg="1"/>
      <p:bldP spid="63"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A_图片 9"/>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5836329" y="2027790"/>
            <a:ext cx="1115570" cy="484633"/>
          </a:xfrm>
          <a:prstGeom prst="rect">
            <a:avLst/>
          </a:prstGeom>
        </p:spPr>
      </p:pic>
      <p:pic>
        <p:nvPicPr>
          <p:cNvPr id="147" name="PA_图片 1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628944" y="587651"/>
            <a:ext cx="1635536" cy="1213568"/>
          </a:xfrm>
          <a:prstGeom prst="rect">
            <a:avLst/>
          </a:prstGeom>
        </p:spPr>
      </p:pic>
      <p:pic>
        <p:nvPicPr>
          <p:cNvPr id="148" name="PA_图片 12"/>
          <p:cNvPicPr>
            <a:picLocks noChangeAspect="1"/>
          </p:cNvPicPr>
          <p:nvPr>
            <p:custDataLst>
              <p:tags r:id="rId5"/>
            </p:custDataLst>
          </p:nvPr>
        </p:nvPicPr>
        <p:blipFill>
          <a:blip r:embed="rId2">
            <a:extLst>
              <a:ext uri="{28A0092B-C50C-407E-A947-70E740481C1C}">
                <a14:useLocalDpi xmlns:a14="http://schemas.microsoft.com/office/drawing/2010/main" val="0"/>
              </a:ext>
            </a:extLst>
          </a:blip>
          <a:stretch>
            <a:fillRect/>
          </a:stretch>
        </p:blipFill>
        <p:spPr>
          <a:xfrm>
            <a:off x="9766159" y="1691588"/>
            <a:ext cx="1943996" cy="844523"/>
          </a:xfrm>
          <a:prstGeom prst="rect">
            <a:avLst/>
          </a:prstGeom>
        </p:spPr>
      </p:pic>
      <p:sp>
        <p:nvSpPr>
          <p:cNvPr id="3" name="TextBox 91"/>
          <p:cNvSpPr>
            <a:spLocks noChangeArrowheads="1"/>
          </p:cNvSpPr>
          <p:nvPr/>
        </p:nvSpPr>
        <p:spPr bwMode="auto">
          <a:xfrm>
            <a:off x="728717" y="341677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育人为</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本</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服务为先</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rcRect t="18309" r="63387" b="43217"/>
          <a:stretch>
            <a:fillRect/>
          </a:stretch>
        </p:blipFill>
        <p:spPr>
          <a:xfrm>
            <a:off x="-96520" y="-46990"/>
            <a:ext cx="5346700" cy="1848485"/>
          </a:xfrm>
          <a:prstGeom prst="rect">
            <a:avLst/>
          </a:prstGeom>
        </p:spPr>
      </p:pic>
      <p:grpSp>
        <p:nvGrpSpPr>
          <p:cNvPr id="9" name="组合 8"/>
          <p:cNvGrpSpPr/>
          <p:nvPr/>
        </p:nvGrpSpPr>
        <p:grpSpPr>
          <a:xfrm rot="920444">
            <a:off x="979639" y="148949"/>
            <a:ext cx="539850" cy="529924"/>
            <a:chOff x="10646778" y="4753862"/>
            <a:chExt cx="751521" cy="737702"/>
          </a:xfrm>
        </p:grpSpPr>
        <p:sp>
          <p:nvSpPr>
            <p:cNvPr id="10"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0646778" y="4762829"/>
              <a:ext cx="749726" cy="728735"/>
              <a:chOff x="11012539" y="4493889"/>
              <a:chExt cx="749726" cy="728735"/>
            </a:xfrm>
          </p:grpSpPr>
          <p:sp>
            <p:nvSpPr>
              <p:cNvPr id="12"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5" name="Text Box 2"/>
          <p:cNvSpPr txBox="1">
            <a:spLocks noChangeArrowheads="1"/>
          </p:cNvSpPr>
          <p:nvPr/>
        </p:nvSpPr>
        <p:spPr bwMode="auto">
          <a:xfrm>
            <a:off x="950291" y="402979"/>
            <a:ext cx="3474720" cy="52197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2800" b="1" smtClean="0"/>
              <a:t>（五）、洗手小办法</a:t>
            </a:r>
            <a:endParaRPr lang="zh-CN" altLang="en-US" sz="2800" b="1" smtClean="0"/>
          </a:p>
        </p:txBody>
      </p:sp>
      <p:sp>
        <p:nvSpPr>
          <p:cNvPr id="91" name="TextBox 91"/>
          <p:cNvSpPr>
            <a:spLocks noChangeArrowheads="1"/>
          </p:cNvSpPr>
          <p:nvPr/>
        </p:nvSpPr>
        <p:spPr bwMode="auto">
          <a:xfrm>
            <a:off x="5076132" y="3448188"/>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快乐生活</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健康成长</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17" name="TextBox 91"/>
          <p:cNvSpPr>
            <a:spLocks noChangeArrowheads="1"/>
          </p:cNvSpPr>
          <p:nvPr/>
        </p:nvSpPr>
        <p:spPr bwMode="auto">
          <a:xfrm>
            <a:off x="7257988" y="248566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挖掘</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潜能</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发现天赋</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43" name="TextBox 91"/>
          <p:cNvSpPr>
            <a:spLocks noChangeArrowheads="1"/>
          </p:cNvSpPr>
          <p:nvPr/>
        </p:nvSpPr>
        <p:spPr bwMode="auto">
          <a:xfrm>
            <a:off x="9423547" y="3464230"/>
            <a:ext cx="2188724" cy="954107"/>
          </a:xfrm>
          <a:prstGeom prst="rect">
            <a:avLst/>
          </a:prstGeom>
          <a:noFill/>
        </p:spPr>
        <p:txBody>
          <a:bodyPr wrap="square" rtlCol="0">
            <a:spAutoFit/>
          </a:bodyPr>
          <a:lstStyle/>
          <a:p>
            <a:pPr algn="ct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因材施教</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培育栋梁</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144" name="图片 143"/>
          <p:cNvPicPr>
            <a:picLocks noChangeAspect="1"/>
          </p:cNvPicPr>
          <p:nvPr/>
        </p:nvPicPr>
        <p:blipFill>
          <a:blip r:embed="rId7">
            <a:extLst>
              <a:ext uri="{28A0092B-C50C-407E-A947-70E740481C1C}">
                <a14:useLocalDpi xmlns:a14="http://schemas.microsoft.com/office/drawing/2010/main" val="0"/>
              </a:ext>
            </a:extLst>
          </a:blip>
          <a:srcRect t="9293"/>
          <a:stretch>
            <a:fillRect/>
          </a:stretch>
        </p:blipFill>
        <p:spPr>
          <a:xfrm>
            <a:off x="-482125" y="4630507"/>
            <a:ext cx="4062961" cy="2668546"/>
          </a:xfrm>
          <a:prstGeom prst="rect">
            <a:avLst/>
          </a:prstGeom>
        </p:spPr>
      </p:pic>
      <p:pic>
        <p:nvPicPr>
          <p:cNvPr id="145" name="图片 1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284377" y="4844731"/>
            <a:ext cx="1327873" cy="2080791"/>
          </a:xfrm>
          <a:prstGeom prst="rect">
            <a:avLst/>
          </a:prstGeom>
        </p:spPr>
      </p:pic>
      <p:sp>
        <p:nvSpPr>
          <p:cNvPr id="6" name="Text Box 2"/>
          <p:cNvSpPr txBox="1">
            <a:spLocks noChangeArrowheads="1"/>
          </p:cNvSpPr>
          <p:nvPr/>
        </p:nvSpPr>
        <p:spPr bwMode="auto">
          <a:xfrm>
            <a:off x="1679271" y="886849"/>
            <a:ext cx="2199640" cy="52197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2800" b="1" smtClean="0"/>
              <a:t>1、洗手技巧</a:t>
            </a:r>
            <a:endParaRPr lang="zh-CN" altLang="en-US" sz="2800" b="1" smtClean="0"/>
          </a:p>
        </p:txBody>
      </p:sp>
      <p:pic>
        <p:nvPicPr>
          <p:cNvPr id="2" name="图片 1" descr="IMG_1717"/>
          <p:cNvPicPr>
            <a:picLocks noChangeAspect="1"/>
          </p:cNvPicPr>
          <p:nvPr/>
        </p:nvPicPr>
        <p:blipFill>
          <a:blip r:embed="rId9"/>
          <a:stretch>
            <a:fillRect/>
          </a:stretch>
        </p:blipFill>
        <p:spPr>
          <a:xfrm>
            <a:off x="434340" y="1801495"/>
            <a:ext cx="3716020" cy="2787015"/>
          </a:xfrm>
          <a:prstGeom prst="rect">
            <a:avLst/>
          </a:prstGeom>
        </p:spPr>
      </p:pic>
      <p:pic>
        <p:nvPicPr>
          <p:cNvPr id="4" name="图片 3" descr="IMG_1716"/>
          <p:cNvPicPr>
            <a:picLocks noChangeAspect="1"/>
          </p:cNvPicPr>
          <p:nvPr/>
        </p:nvPicPr>
        <p:blipFill>
          <a:blip r:embed="rId10"/>
          <a:stretch>
            <a:fillRect/>
          </a:stretch>
        </p:blipFill>
        <p:spPr>
          <a:xfrm>
            <a:off x="4262120" y="3463925"/>
            <a:ext cx="4073525" cy="3055620"/>
          </a:xfrm>
          <a:prstGeom prst="rect">
            <a:avLst/>
          </a:prstGeom>
        </p:spPr>
      </p:pic>
      <p:pic>
        <p:nvPicPr>
          <p:cNvPr id="5" name="图片 4" descr="1BA141568AD75AF72FDCB071F23E9311"/>
          <p:cNvPicPr>
            <a:picLocks noChangeAspect="1"/>
          </p:cNvPicPr>
          <p:nvPr/>
        </p:nvPicPr>
        <p:blipFill>
          <a:blip r:embed="rId11"/>
          <a:stretch>
            <a:fillRect/>
          </a:stretch>
        </p:blipFill>
        <p:spPr>
          <a:xfrm>
            <a:off x="8190865" y="297180"/>
            <a:ext cx="3519170" cy="30518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900"/>
                                        <p:tgtEl>
                                          <p:spTgt spid="8"/>
                                        </p:tgtEl>
                                      </p:cBhvr>
                                    </p:animEffect>
                                    <p:anim calcmode="lin" valueType="num">
                                      <p:cBhvr>
                                        <p:cTn id="8" dur="900" fill="hold"/>
                                        <p:tgtEl>
                                          <p:spTgt spid="8"/>
                                        </p:tgtEl>
                                        <p:attrNameLst>
                                          <p:attrName>ppt_x</p:attrName>
                                        </p:attrNameLst>
                                      </p:cBhvr>
                                      <p:tavLst>
                                        <p:tav tm="0">
                                          <p:val>
                                            <p:strVal val="#ppt_x"/>
                                          </p:val>
                                        </p:tav>
                                        <p:tav tm="100000">
                                          <p:val>
                                            <p:strVal val="#ppt_x"/>
                                          </p:val>
                                        </p:tav>
                                      </p:tavLst>
                                    </p:anim>
                                    <p:anim calcmode="lin" valueType="num">
                                      <p:cBhvr>
                                        <p:cTn id="9" dur="9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8" presetClass="emph" presetSubtype="0" repeatCount="2000" fill="hold" nodeType="withEffect">
                                  <p:stCondLst>
                                    <p:cond delay="0"/>
                                  </p:stCondLst>
                                  <p:childTnLst>
                                    <p:animRot by="21600000">
                                      <p:cBhvr>
                                        <p:cTn id="20" dur="4000" fill="hold"/>
                                        <p:tgtEl>
                                          <p:spTgt spid="9"/>
                                        </p:tgtEl>
                                        <p:attrNameLst>
                                          <p:attrName>r</p:attrName>
                                        </p:attrNameLst>
                                      </p:cBhvr>
                                    </p:animRot>
                                  </p:childTnLst>
                                </p:cTn>
                              </p:par>
                              <p:par>
                                <p:cTn id="21" presetID="10" presetClass="entr" presetSubtype="0" fill="hold" grpId="0"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26" presetClass="emph" presetSubtype="0" fill="hold" grpId="1" nodeType="withEffect">
                                  <p:stCondLst>
                                    <p:cond delay="100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10" presetClass="entr" presetSubtype="0" fill="hold" grpId="0" nodeType="withEffect">
                                  <p:stCondLst>
                                    <p:cond delay="400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par>
                                <p:cTn id="30" presetID="26" presetClass="emph" presetSubtype="0" fill="hold" grpId="1" nodeType="withEffect">
                                  <p:stCondLst>
                                    <p:cond delay="4000"/>
                                  </p:stCondLst>
                                  <p:childTnLst>
                                    <p:animEffect transition="out" filter="fade">
                                      <p:cBhvr>
                                        <p:cTn id="31" dur="500" tmFilter="0, 0; .2, .5; .8, .5; 1, 0"/>
                                        <p:tgtEl>
                                          <p:spTgt spid="91"/>
                                        </p:tgtEl>
                                      </p:cBhvr>
                                    </p:animEffect>
                                    <p:animScale>
                                      <p:cBhvr>
                                        <p:cTn id="32" dur="250" autoRev="1" fill="hold"/>
                                        <p:tgtEl>
                                          <p:spTgt spid="91"/>
                                        </p:tgtEl>
                                      </p:cBhvr>
                                      <p:by x="105000" y="105000"/>
                                    </p:animScale>
                                  </p:childTnLst>
                                </p:cTn>
                              </p:par>
                              <p:par>
                                <p:cTn id="33" presetID="10" presetClass="entr" presetSubtype="0" fill="hold" grpId="0" nodeType="withEffect">
                                  <p:stCondLst>
                                    <p:cond delay="5500"/>
                                  </p:stCondLst>
                                  <p:childTnLst>
                                    <p:set>
                                      <p:cBhvr>
                                        <p:cTn id="34" dur="1" fill="hold">
                                          <p:stCondLst>
                                            <p:cond delay="0"/>
                                          </p:stCondLst>
                                        </p:cTn>
                                        <p:tgtEl>
                                          <p:spTgt spid="117"/>
                                        </p:tgtEl>
                                        <p:attrNameLst>
                                          <p:attrName>style.visibility</p:attrName>
                                        </p:attrNameLst>
                                      </p:cBhvr>
                                      <p:to>
                                        <p:strVal val="visible"/>
                                      </p:to>
                                    </p:set>
                                    <p:animEffect transition="in" filter="fade">
                                      <p:cBhvr>
                                        <p:cTn id="35" dur="500"/>
                                        <p:tgtEl>
                                          <p:spTgt spid="117"/>
                                        </p:tgtEl>
                                      </p:cBhvr>
                                    </p:animEffect>
                                  </p:childTnLst>
                                </p:cTn>
                              </p:par>
                              <p:par>
                                <p:cTn id="36" presetID="26" presetClass="emph" presetSubtype="0" fill="hold" grpId="1" nodeType="withEffect">
                                  <p:stCondLst>
                                    <p:cond delay="5500"/>
                                  </p:stCondLst>
                                  <p:childTnLst>
                                    <p:animEffect transition="out" filter="fade">
                                      <p:cBhvr>
                                        <p:cTn id="37" dur="500" tmFilter="0, 0; .2, .5; .8, .5; 1, 0"/>
                                        <p:tgtEl>
                                          <p:spTgt spid="117"/>
                                        </p:tgtEl>
                                      </p:cBhvr>
                                    </p:animEffect>
                                    <p:animScale>
                                      <p:cBhvr>
                                        <p:cTn id="38" dur="250" autoRev="1" fill="hold"/>
                                        <p:tgtEl>
                                          <p:spTgt spid="117"/>
                                        </p:tgtEl>
                                      </p:cBhvr>
                                      <p:by x="105000" y="105000"/>
                                    </p:animScale>
                                  </p:childTnLst>
                                </p:cTn>
                              </p:par>
                              <p:par>
                                <p:cTn id="39" presetID="10" presetClass="entr" presetSubtype="0" fill="hold" grpId="0" nodeType="withEffect">
                                  <p:stCondLst>
                                    <p:cond delay="7100"/>
                                  </p:stCondLst>
                                  <p:childTnLst>
                                    <p:set>
                                      <p:cBhvr>
                                        <p:cTn id="40" dur="1" fill="hold">
                                          <p:stCondLst>
                                            <p:cond delay="0"/>
                                          </p:stCondLst>
                                        </p:cTn>
                                        <p:tgtEl>
                                          <p:spTgt spid="143"/>
                                        </p:tgtEl>
                                        <p:attrNameLst>
                                          <p:attrName>style.visibility</p:attrName>
                                        </p:attrNameLst>
                                      </p:cBhvr>
                                      <p:to>
                                        <p:strVal val="visible"/>
                                      </p:to>
                                    </p:set>
                                    <p:animEffect transition="in" filter="fade">
                                      <p:cBhvr>
                                        <p:cTn id="41" dur="500"/>
                                        <p:tgtEl>
                                          <p:spTgt spid="143"/>
                                        </p:tgtEl>
                                      </p:cBhvr>
                                    </p:animEffect>
                                  </p:childTnLst>
                                </p:cTn>
                              </p:par>
                              <p:par>
                                <p:cTn id="42" presetID="26" presetClass="emph" presetSubtype="0" fill="hold" grpId="1" nodeType="withEffect">
                                  <p:stCondLst>
                                    <p:cond delay="7100"/>
                                  </p:stCondLst>
                                  <p:childTnLst>
                                    <p:animEffect transition="out" filter="fade">
                                      <p:cBhvr>
                                        <p:cTn id="43" dur="500" tmFilter="0, 0; .2, .5; .8, .5; 1, 0"/>
                                        <p:tgtEl>
                                          <p:spTgt spid="143"/>
                                        </p:tgtEl>
                                      </p:cBhvr>
                                    </p:animEffect>
                                    <p:animScale>
                                      <p:cBhvr>
                                        <p:cTn id="44" dur="250" autoRev="1" fill="hold"/>
                                        <p:tgtEl>
                                          <p:spTgt spid="143"/>
                                        </p:tgtEl>
                                      </p:cBhvr>
                                      <p:by x="105000" y="105000"/>
                                    </p:animScale>
                                  </p:childTnLst>
                                </p:cTn>
                              </p:par>
                              <p:par>
                                <p:cTn id="45" presetID="42" presetClass="entr" presetSubtype="0"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Effect transition="in" filter="fade">
                                      <p:cBhvr>
                                        <p:cTn id="47" dur="750"/>
                                        <p:tgtEl>
                                          <p:spTgt spid="144"/>
                                        </p:tgtEl>
                                      </p:cBhvr>
                                    </p:animEffect>
                                    <p:anim calcmode="lin" valueType="num">
                                      <p:cBhvr>
                                        <p:cTn id="48" dur="750" fill="hold"/>
                                        <p:tgtEl>
                                          <p:spTgt spid="144"/>
                                        </p:tgtEl>
                                        <p:attrNameLst>
                                          <p:attrName>ppt_x</p:attrName>
                                        </p:attrNameLst>
                                      </p:cBhvr>
                                      <p:tavLst>
                                        <p:tav tm="0">
                                          <p:val>
                                            <p:strVal val="#ppt_x"/>
                                          </p:val>
                                        </p:tav>
                                        <p:tav tm="100000">
                                          <p:val>
                                            <p:strVal val="#ppt_x"/>
                                          </p:val>
                                        </p:tav>
                                      </p:tavLst>
                                    </p:anim>
                                    <p:anim calcmode="lin" valueType="num">
                                      <p:cBhvr>
                                        <p:cTn id="49" dur="750" fill="hold"/>
                                        <p:tgtEl>
                                          <p:spTgt spid="144"/>
                                        </p:tgtEl>
                                        <p:attrNameLst>
                                          <p:attrName>ppt_y</p:attrName>
                                        </p:attrNameLst>
                                      </p:cBhvr>
                                      <p:tavLst>
                                        <p:tav tm="0">
                                          <p:val>
                                            <p:strVal val="#ppt_y+.1"/>
                                          </p:val>
                                        </p:tav>
                                        <p:tav tm="100000">
                                          <p:val>
                                            <p:strVal val="#ppt_y"/>
                                          </p:val>
                                        </p:tav>
                                      </p:tavLst>
                                    </p:anim>
                                  </p:childTnLst>
                                </p:cTn>
                              </p:par>
                              <p:par>
                                <p:cTn id="50" presetID="2" presetClass="entr" presetSubtype="2" fill="hold" nodeType="withEffect">
                                  <p:stCondLst>
                                    <p:cond delay="800"/>
                                  </p:stCondLst>
                                  <p:childTnLst>
                                    <p:set>
                                      <p:cBhvr>
                                        <p:cTn id="51" dur="1" fill="hold">
                                          <p:stCondLst>
                                            <p:cond delay="0"/>
                                          </p:stCondLst>
                                        </p:cTn>
                                        <p:tgtEl>
                                          <p:spTgt spid="145"/>
                                        </p:tgtEl>
                                        <p:attrNameLst>
                                          <p:attrName>style.visibility</p:attrName>
                                        </p:attrNameLst>
                                      </p:cBhvr>
                                      <p:to>
                                        <p:strVal val="visible"/>
                                      </p:to>
                                    </p:set>
                                    <p:anim calcmode="lin" valueType="num">
                                      <p:cBhvr additive="base">
                                        <p:cTn id="52" dur="750" fill="hold"/>
                                        <p:tgtEl>
                                          <p:spTgt spid="145"/>
                                        </p:tgtEl>
                                        <p:attrNameLst>
                                          <p:attrName>ppt_x</p:attrName>
                                        </p:attrNameLst>
                                      </p:cBhvr>
                                      <p:tavLst>
                                        <p:tav tm="0">
                                          <p:val>
                                            <p:strVal val="1+#ppt_w/2"/>
                                          </p:val>
                                        </p:tav>
                                        <p:tav tm="100000">
                                          <p:val>
                                            <p:strVal val="#ppt_x"/>
                                          </p:val>
                                        </p:tav>
                                      </p:tavLst>
                                    </p:anim>
                                    <p:anim calcmode="lin" valueType="num">
                                      <p:cBhvr additive="base">
                                        <p:cTn id="53" dur="750" fill="hold"/>
                                        <p:tgtEl>
                                          <p:spTgt spid="145"/>
                                        </p:tgtEl>
                                        <p:attrNameLst>
                                          <p:attrName>ppt_y</p:attrName>
                                        </p:attrNameLst>
                                      </p:cBhvr>
                                      <p:tavLst>
                                        <p:tav tm="0">
                                          <p:val>
                                            <p:strVal val="#ppt_y"/>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146"/>
                                        </p:tgtEl>
                                        <p:attrNameLst>
                                          <p:attrName>style.visibility</p:attrName>
                                        </p:attrNameLst>
                                      </p:cBhvr>
                                      <p:to>
                                        <p:strVal val="visible"/>
                                      </p:to>
                                    </p:set>
                                    <p:animEffect transition="in" filter="fade">
                                      <p:cBhvr>
                                        <p:cTn id="56" dur="1000"/>
                                        <p:tgtEl>
                                          <p:spTgt spid="146"/>
                                        </p:tgtEl>
                                      </p:cBhvr>
                                    </p:animEffect>
                                  </p:childTnLst>
                                </p:cTn>
                              </p:par>
                              <p:par>
                                <p:cTn id="57" presetID="10" presetClass="entr" presetSubtype="0" fill="hold" nodeType="withEffect">
                                  <p:stCondLst>
                                    <p:cond delay="600"/>
                                  </p:stCondLst>
                                  <p:childTnLst>
                                    <p:set>
                                      <p:cBhvr>
                                        <p:cTn id="58" dur="1" fill="hold">
                                          <p:stCondLst>
                                            <p:cond delay="0"/>
                                          </p:stCondLst>
                                        </p:cTn>
                                        <p:tgtEl>
                                          <p:spTgt spid="148"/>
                                        </p:tgtEl>
                                        <p:attrNameLst>
                                          <p:attrName>style.visibility</p:attrName>
                                        </p:attrNameLst>
                                      </p:cBhvr>
                                      <p:to>
                                        <p:strVal val="visible"/>
                                      </p:to>
                                    </p:set>
                                    <p:animEffect transition="in" filter="fade">
                                      <p:cBhvr>
                                        <p:cTn id="59" dur="1000"/>
                                        <p:tgtEl>
                                          <p:spTgt spid="148"/>
                                        </p:tgtEl>
                                      </p:cBhvr>
                                    </p:animEffect>
                                  </p:childTnLst>
                                </p:cTn>
                              </p:par>
                              <p:par>
                                <p:cTn id="60" presetID="10" presetClass="entr" presetSubtype="0" fill="hold" nodeType="withEffect">
                                  <p:stCondLst>
                                    <p:cond delay="0"/>
                                  </p:stCondLst>
                                  <p:childTnLst>
                                    <p:set>
                                      <p:cBhvr>
                                        <p:cTn id="61" dur="1" fill="hold">
                                          <p:stCondLst>
                                            <p:cond delay="0"/>
                                          </p:stCondLst>
                                        </p:cTn>
                                        <p:tgtEl>
                                          <p:spTgt spid="147"/>
                                        </p:tgtEl>
                                        <p:attrNameLst>
                                          <p:attrName>style.visibility</p:attrName>
                                        </p:attrNameLst>
                                      </p:cBhvr>
                                      <p:to>
                                        <p:strVal val="visible"/>
                                      </p:to>
                                    </p:set>
                                    <p:animEffect transition="in" filter="fade">
                                      <p:cBhvr>
                                        <p:cTn id="62" dur="1000"/>
                                        <p:tgtEl>
                                          <p:spTgt spid="147"/>
                                        </p:tgtEl>
                                      </p:cBhvr>
                                    </p:animEffect>
                                  </p:childTnLst>
                                </p:cTn>
                              </p:par>
                              <p:par>
                                <p:cTn id="63" presetID="35" presetClass="path" presetSubtype="0" repeatCount="2000" accel="50000" decel="50000" autoRev="1" fill="hold" nodeType="withEffect">
                                  <p:stCondLst>
                                    <p:cond delay="1300"/>
                                  </p:stCondLst>
                                  <p:childTnLst>
                                    <p:animMotion origin="layout" path="M 1.04167E-06 1.48148E-06 L -0.03737 1.48148E-06" pathEditMode="relative" rAng="0" ptsTypes="AA">
                                      <p:cBhvr>
                                        <p:cTn id="64" dur="2000" fill="hold"/>
                                        <p:tgtEl>
                                          <p:spTgt spid="146"/>
                                        </p:tgtEl>
                                        <p:attrNameLst>
                                          <p:attrName>ppt_x</p:attrName>
                                          <p:attrName>ppt_y</p:attrName>
                                        </p:attrNameLst>
                                      </p:cBhvr>
                                      <p:rCtr x="-1875" y="0"/>
                                    </p:animMotion>
                                  </p:childTnLst>
                                </p:cTn>
                              </p:par>
                              <p:par>
                                <p:cTn id="65" presetID="35" presetClass="path" presetSubtype="0" repeatCount="2000" accel="50000" decel="50000" autoRev="1" fill="hold" nodeType="withEffect">
                                  <p:stCondLst>
                                    <p:cond delay="1200"/>
                                  </p:stCondLst>
                                  <p:childTnLst>
                                    <p:animMotion origin="layout" path="M 8.33333E-07 -3.33333E-06 L -0.03802 -3.33333E-06" pathEditMode="relative" rAng="0" ptsTypes="AA">
                                      <p:cBhvr>
                                        <p:cTn id="66" dur="2000" fill="hold"/>
                                        <p:tgtEl>
                                          <p:spTgt spid="148"/>
                                        </p:tgtEl>
                                        <p:attrNameLst>
                                          <p:attrName>ppt_x</p:attrName>
                                          <p:attrName>ppt_y</p:attrName>
                                        </p:attrNameLst>
                                      </p:cBhvr>
                                      <p:rCtr x="-1901" y="0"/>
                                    </p:animMotion>
                                  </p:childTnLst>
                                </p:cTn>
                              </p:par>
                              <p:par>
                                <p:cTn id="67" presetID="35" presetClass="path" presetSubtype="0" repeatCount="2000" accel="50000" decel="50000" autoRev="1" fill="hold" nodeType="withEffect">
                                  <p:stCondLst>
                                    <p:cond delay="1700"/>
                                  </p:stCondLst>
                                  <p:childTnLst>
                                    <p:animMotion origin="layout" path="M 2.08333E-07 -4.07407E-06 L -0.04557 -4.07407E-06" pathEditMode="relative" rAng="0" ptsTypes="AA">
                                      <p:cBhvr>
                                        <p:cTn id="68" dur="2000" fill="hold"/>
                                        <p:tgtEl>
                                          <p:spTgt spid="147"/>
                                        </p:tgtEl>
                                        <p:attrNameLst>
                                          <p:attrName>ppt_x</p:attrName>
                                          <p:attrName>ppt_y</p:attrName>
                                        </p:attrNameLst>
                                      </p:cBhvr>
                                      <p:rCtr x="-2279" y="0"/>
                                    </p:animMotion>
                                  </p:childTnLst>
                                </p:cTn>
                              </p:par>
                            </p:childTnLst>
                          </p:cTn>
                        </p:par>
                        <p:par>
                          <p:cTn id="69" fill="hold">
                            <p:stCondLst>
                              <p:cond delay="1500"/>
                            </p:stCondLst>
                            <p:childTnLst>
                              <p:par>
                                <p:cTn id="70" presetID="10" presetClass="entr" presetSubtype="0" fill="hold" grpId="0" nodeType="after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additive="base">
                                        <p:cTn id="77" dur="500" fill="hold"/>
                                        <p:tgtEl>
                                          <p:spTgt spid="2"/>
                                        </p:tgtEl>
                                        <p:attrNameLst>
                                          <p:attrName>ppt_x</p:attrName>
                                        </p:attrNameLst>
                                      </p:cBhvr>
                                      <p:tavLst>
                                        <p:tav tm="0">
                                          <p:val>
                                            <p:strVal val="#ppt_x"/>
                                          </p:val>
                                        </p:tav>
                                        <p:tav tm="100000">
                                          <p:val>
                                            <p:strVal val="#ppt_x"/>
                                          </p:val>
                                        </p:tav>
                                      </p:tavLst>
                                    </p:anim>
                                    <p:anim calcmode="lin" valueType="num">
                                      <p:cBhvr additive="base">
                                        <p:cTn id="7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4"/>
                                        </p:tgtEl>
                                        <p:attrNameLst>
                                          <p:attrName>style.visibility</p:attrName>
                                        </p:attrNameLst>
                                      </p:cBhvr>
                                      <p:to>
                                        <p:strVal val="visible"/>
                                      </p:to>
                                    </p:set>
                                    <p:anim calcmode="lin" valueType="num">
                                      <p:cBhvr additive="base">
                                        <p:cTn id="83" dur="500" fill="hold"/>
                                        <p:tgtEl>
                                          <p:spTgt spid="4"/>
                                        </p:tgtEl>
                                        <p:attrNameLst>
                                          <p:attrName>ppt_x</p:attrName>
                                        </p:attrNameLst>
                                      </p:cBhvr>
                                      <p:tavLst>
                                        <p:tav tm="0">
                                          <p:val>
                                            <p:strVal val="#ppt_x"/>
                                          </p:val>
                                        </p:tav>
                                        <p:tav tm="100000">
                                          <p:val>
                                            <p:strVal val="#ppt_x"/>
                                          </p:val>
                                        </p:tav>
                                      </p:tavLst>
                                    </p:anim>
                                    <p:anim calcmode="lin" valueType="num">
                                      <p:cBhvr additive="base">
                                        <p:cTn id="8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5"/>
                                        </p:tgtEl>
                                        <p:attrNameLst>
                                          <p:attrName>style.visibility</p:attrName>
                                        </p:attrNameLst>
                                      </p:cBhvr>
                                      <p:to>
                                        <p:strVal val="visible"/>
                                      </p:to>
                                    </p:set>
                                    <p:anim calcmode="lin" valueType="num">
                                      <p:cBhvr additive="base">
                                        <p:cTn id="89" dur="500" fill="hold"/>
                                        <p:tgtEl>
                                          <p:spTgt spid="5"/>
                                        </p:tgtEl>
                                        <p:attrNameLst>
                                          <p:attrName>ppt_x</p:attrName>
                                        </p:attrNameLst>
                                      </p:cBhvr>
                                      <p:tavLst>
                                        <p:tav tm="0">
                                          <p:val>
                                            <p:strVal val="#ppt_x"/>
                                          </p:val>
                                        </p:tav>
                                        <p:tav tm="100000">
                                          <p:val>
                                            <p:strVal val="#ppt_x"/>
                                          </p:val>
                                        </p:tav>
                                      </p:tavLst>
                                    </p:anim>
                                    <p:anim calcmode="lin" valueType="num">
                                      <p:cBhvr additive="base">
                                        <p:cTn id="9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5" grpId="0"/>
      <p:bldP spid="91" grpId="0"/>
      <p:bldP spid="91" grpId="1"/>
      <p:bldP spid="117" grpId="0"/>
      <p:bldP spid="117" grpId="1"/>
      <p:bldP spid="143" grpId="0"/>
      <p:bldP spid="143" grpId="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A_图片 9"/>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5836329" y="2027790"/>
            <a:ext cx="1115570" cy="484633"/>
          </a:xfrm>
          <a:prstGeom prst="rect">
            <a:avLst/>
          </a:prstGeom>
        </p:spPr>
      </p:pic>
      <p:pic>
        <p:nvPicPr>
          <p:cNvPr id="147" name="PA_图片 1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628944" y="587651"/>
            <a:ext cx="1635536" cy="1213568"/>
          </a:xfrm>
          <a:prstGeom prst="rect">
            <a:avLst/>
          </a:prstGeom>
        </p:spPr>
      </p:pic>
      <p:pic>
        <p:nvPicPr>
          <p:cNvPr id="148" name="PA_图片 12"/>
          <p:cNvPicPr>
            <a:picLocks noChangeAspect="1"/>
          </p:cNvPicPr>
          <p:nvPr>
            <p:custDataLst>
              <p:tags r:id="rId5"/>
            </p:custDataLst>
          </p:nvPr>
        </p:nvPicPr>
        <p:blipFill>
          <a:blip r:embed="rId2">
            <a:extLst>
              <a:ext uri="{28A0092B-C50C-407E-A947-70E740481C1C}">
                <a14:useLocalDpi xmlns:a14="http://schemas.microsoft.com/office/drawing/2010/main" val="0"/>
              </a:ext>
            </a:extLst>
          </a:blip>
          <a:stretch>
            <a:fillRect/>
          </a:stretch>
        </p:blipFill>
        <p:spPr>
          <a:xfrm>
            <a:off x="9766159" y="1691588"/>
            <a:ext cx="1943996" cy="844523"/>
          </a:xfrm>
          <a:prstGeom prst="rect">
            <a:avLst/>
          </a:prstGeom>
        </p:spPr>
      </p:pic>
      <p:sp>
        <p:nvSpPr>
          <p:cNvPr id="3" name="TextBox 91"/>
          <p:cNvSpPr>
            <a:spLocks noChangeArrowheads="1"/>
          </p:cNvSpPr>
          <p:nvPr/>
        </p:nvSpPr>
        <p:spPr bwMode="auto">
          <a:xfrm>
            <a:off x="728717" y="341677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育人为</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本</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服务为先</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rcRect t="18309" r="63387" b="43217"/>
          <a:stretch>
            <a:fillRect/>
          </a:stretch>
        </p:blipFill>
        <p:spPr>
          <a:xfrm>
            <a:off x="-96520" y="-46990"/>
            <a:ext cx="5346700" cy="1848485"/>
          </a:xfrm>
          <a:prstGeom prst="rect">
            <a:avLst/>
          </a:prstGeom>
        </p:spPr>
      </p:pic>
      <p:grpSp>
        <p:nvGrpSpPr>
          <p:cNvPr id="9" name="组合 8"/>
          <p:cNvGrpSpPr/>
          <p:nvPr/>
        </p:nvGrpSpPr>
        <p:grpSpPr>
          <a:xfrm rot="920444">
            <a:off x="979639" y="148949"/>
            <a:ext cx="539850" cy="529924"/>
            <a:chOff x="10646778" y="4753862"/>
            <a:chExt cx="751521" cy="737702"/>
          </a:xfrm>
        </p:grpSpPr>
        <p:sp>
          <p:nvSpPr>
            <p:cNvPr id="10"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0646778" y="4762829"/>
              <a:ext cx="749726" cy="728735"/>
              <a:chOff x="11012539" y="4493889"/>
              <a:chExt cx="749726" cy="728735"/>
            </a:xfrm>
          </p:grpSpPr>
          <p:sp>
            <p:nvSpPr>
              <p:cNvPr id="12"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5" name="Text Box 2"/>
          <p:cNvSpPr txBox="1">
            <a:spLocks noChangeArrowheads="1"/>
          </p:cNvSpPr>
          <p:nvPr/>
        </p:nvSpPr>
        <p:spPr bwMode="auto">
          <a:xfrm>
            <a:off x="950291" y="402979"/>
            <a:ext cx="3474720" cy="52197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2800" b="1" smtClean="0"/>
              <a:t>（五）、洗手小办法</a:t>
            </a:r>
            <a:endParaRPr lang="zh-CN" altLang="en-US" sz="2800" b="1" smtClean="0"/>
          </a:p>
        </p:txBody>
      </p:sp>
      <p:sp>
        <p:nvSpPr>
          <p:cNvPr id="91" name="TextBox 91"/>
          <p:cNvSpPr>
            <a:spLocks noChangeArrowheads="1"/>
          </p:cNvSpPr>
          <p:nvPr/>
        </p:nvSpPr>
        <p:spPr bwMode="auto">
          <a:xfrm>
            <a:off x="5076132" y="3448188"/>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快乐生活</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健康成长</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17" name="TextBox 91"/>
          <p:cNvSpPr>
            <a:spLocks noChangeArrowheads="1"/>
          </p:cNvSpPr>
          <p:nvPr/>
        </p:nvSpPr>
        <p:spPr bwMode="auto">
          <a:xfrm>
            <a:off x="7257988" y="248566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挖掘</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潜能</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发现天赋</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43" name="TextBox 91"/>
          <p:cNvSpPr>
            <a:spLocks noChangeArrowheads="1"/>
          </p:cNvSpPr>
          <p:nvPr/>
        </p:nvSpPr>
        <p:spPr bwMode="auto">
          <a:xfrm>
            <a:off x="9423547" y="3464230"/>
            <a:ext cx="2188724" cy="954107"/>
          </a:xfrm>
          <a:prstGeom prst="rect">
            <a:avLst/>
          </a:prstGeom>
          <a:noFill/>
        </p:spPr>
        <p:txBody>
          <a:bodyPr wrap="square" rtlCol="0">
            <a:spAutoFit/>
          </a:bodyPr>
          <a:lstStyle/>
          <a:p>
            <a:pPr algn="ct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因材施教</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培育栋梁</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144" name="图片 143"/>
          <p:cNvPicPr>
            <a:picLocks noChangeAspect="1"/>
          </p:cNvPicPr>
          <p:nvPr/>
        </p:nvPicPr>
        <p:blipFill>
          <a:blip r:embed="rId7">
            <a:extLst>
              <a:ext uri="{28A0092B-C50C-407E-A947-70E740481C1C}">
                <a14:useLocalDpi xmlns:a14="http://schemas.microsoft.com/office/drawing/2010/main" val="0"/>
              </a:ext>
            </a:extLst>
          </a:blip>
          <a:srcRect t="9293"/>
          <a:stretch>
            <a:fillRect/>
          </a:stretch>
        </p:blipFill>
        <p:spPr>
          <a:xfrm>
            <a:off x="-482125" y="4630507"/>
            <a:ext cx="4062961" cy="2668546"/>
          </a:xfrm>
          <a:prstGeom prst="rect">
            <a:avLst/>
          </a:prstGeom>
        </p:spPr>
      </p:pic>
      <p:pic>
        <p:nvPicPr>
          <p:cNvPr id="145" name="图片 1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284377" y="4844731"/>
            <a:ext cx="1327873" cy="2080791"/>
          </a:xfrm>
          <a:prstGeom prst="rect">
            <a:avLst/>
          </a:prstGeom>
        </p:spPr>
      </p:pic>
      <p:sp>
        <p:nvSpPr>
          <p:cNvPr id="6" name="Text Box 2"/>
          <p:cNvSpPr txBox="1">
            <a:spLocks noChangeArrowheads="1"/>
          </p:cNvSpPr>
          <p:nvPr/>
        </p:nvSpPr>
        <p:spPr bwMode="auto">
          <a:xfrm>
            <a:off x="1679271" y="886849"/>
            <a:ext cx="2199640" cy="52197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2800" b="1" smtClean="0"/>
              <a:t>1、洗手技巧</a:t>
            </a:r>
            <a:endParaRPr lang="zh-CN" altLang="en-US" sz="2800" b="1" smtClean="0"/>
          </a:p>
        </p:txBody>
      </p:sp>
      <p:pic>
        <p:nvPicPr>
          <p:cNvPr id="2" name="图片 1" descr="C:\Users\MI\Desktop\新建文件夹\IMG_1828.JPGIMG_1828"/>
          <p:cNvPicPr>
            <a:picLocks noChangeAspect="1"/>
          </p:cNvPicPr>
          <p:nvPr/>
        </p:nvPicPr>
        <p:blipFill>
          <a:blip r:embed="rId9"/>
          <a:srcRect/>
          <a:stretch>
            <a:fillRect/>
          </a:stretch>
        </p:blipFill>
        <p:spPr>
          <a:xfrm>
            <a:off x="3363595" y="1691640"/>
            <a:ext cx="5464810" cy="40989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900"/>
                                        <p:tgtEl>
                                          <p:spTgt spid="8"/>
                                        </p:tgtEl>
                                      </p:cBhvr>
                                    </p:animEffect>
                                    <p:anim calcmode="lin" valueType="num">
                                      <p:cBhvr>
                                        <p:cTn id="8" dur="900" fill="hold"/>
                                        <p:tgtEl>
                                          <p:spTgt spid="8"/>
                                        </p:tgtEl>
                                        <p:attrNameLst>
                                          <p:attrName>ppt_x</p:attrName>
                                        </p:attrNameLst>
                                      </p:cBhvr>
                                      <p:tavLst>
                                        <p:tav tm="0">
                                          <p:val>
                                            <p:strVal val="#ppt_x"/>
                                          </p:val>
                                        </p:tav>
                                        <p:tav tm="100000">
                                          <p:val>
                                            <p:strVal val="#ppt_x"/>
                                          </p:val>
                                        </p:tav>
                                      </p:tavLst>
                                    </p:anim>
                                    <p:anim calcmode="lin" valueType="num">
                                      <p:cBhvr>
                                        <p:cTn id="9" dur="9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8" presetClass="emph" presetSubtype="0" repeatCount="2000" fill="hold" nodeType="withEffect">
                                  <p:stCondLst>
                                    <p:cond delay="0"/>
                                  </p:stCondLst>
                                  <p:childTnLst>
                                    <p:animRot by="21600000">
                                      <p:cBhvr>
                                        <p:cTn id="20" dur="4000" fill="hold"/>
                                        <p:tgtEl>
                                          <p:spTgt spid="9"/>
                                        </p:tgtEl>
                                        <p:attrNameLst>
                                          <p:attrName>r</p:attrName>
                                        </p:attrNameLst>
                                      </p:cBhvr>
                                    </p:animRot>
                                  </p:childTnLst>
                                </p:cTn>
                              </p:par>
                              <p:par>
                                <p:cTn id="21" presetID="10" presetClass="entr" presetSubtype="0" fill="hold" grpId="0"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26" presetClass="emph" presetSubtype="0" fill="hold" grpId="1" nodeType="withEffect">
                                  <p:stCondLst>
                                    <p:cond delay="100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10" presetClass="entr" presetSubtype="0" fill="hold" grpId="0" nodeType="withEffect">
                                  <p:stCondLst>
                                    <p:cond delay="400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par>
                                <p:cTn id="30" presetID="26" presetClass="emph" presetSubtype="0" fill="hold" grpId="1" nodeType="withEffect">
                                  <p:stCondLst>
                                    <p:cond delay="4000"/>
                                  </p:stCondLst>
                                  <p:childTnLst>
                                    <p:animEffect transition="out" filter="fade">
                                      <p:cBhvr>
                                        <p:cTn id="31" dur="500" tmFilter="0, 0; .2, .5; .8, .5; 1, 0"/>
                                        <p:tgtEl>
                                          <p:spTgt spid="91"/>
                                        </p:tgtEl>
                                      </p:cBhvr>
                                    </p:animEffect>
                                    <p:animScale>
                                      <p:cBhvr>
                                        <p:cTn id="32" dur="250" autoRev="1" fill="hold"/>
                                        <p:tgtEl>
                                          <p:spTgt spid="91"/>
                                        </p:tgtEl>
                                      </p:cBhvr>
                                      <p:by x="105000" y="105000"/>
                                    </p:animScale>
                                  </p:childTnLst>
                                </p:cTn>
                              </p:par>
                              <p:par>
                                <p:cTn id="33" presetID="10" presetClass="entr" presetSubtype="0" fill="hold" grpId="0" nodeType="withEffect">
                                  <p:stCondLst>
                                    <p:cond delay="5500"/>
                                  </p:stCondLst>
                                  <p:childTnLst>
                                    <p:set>
                                      <p:cBhvr>
                                        <p:cTn id="34" dur="1" fill="hold">
                                          <p:stCondLst>
                                            <p:cond delay="0"/>
                                          </p:stCondLst>
                                        </p:cTn>
                                        <p:tgtEl>
                                          <p:spTgt spid="117"/>
                                        </p:tgtEl>
                                        <p:attrNameLst>
                                          <p:attrName>style.visibility</p:attrName>
                                        </p:attrNameLst>
                                      </p:cBhvr>
                                      <p:to>
                                        <p:strVal val="visible"/>
                                      </p:to>
                                    </p:set>
                                    <p:animEffect transition="in" filter="fade">
                                      <p:cBhvr>
                                        <p:cTn id="35" dur="500"/>
                                        <p:tgtEl>
                                          <p:spTgt spid="117"/>
                                        </p:tgtEl>
                                      </p:cBhvr>
                                    </p:animEffect>
                                  </p:childTnLst>
                                </p:cTn>
                              </p:par>
                              <p:par>
                                <p:cTn id="36" presetID="26" presetClass="emph" presetSubtype="0" fill="hold" grpId="1" nodeType="withEffect">
                                  <p:stCondLst>
                                    <p:cond delay="5500"/>
                                  </p:stCondLst>
                                  <p:childTnLst>
                                    <p:animEffect transition="out" filter="fade">
                                      <p:cBhvr>
                                        <p:cTn id="37" dur="500" tmFilter="0, 0; .2, .5; .8, .5; 1, 0"/>
                                        <p:tgtEl>
                                          <p:spTgt spid="117"/>
                                        </p:tgtEl>
                                      </p:cBhvr>
                                    </p:animEffect>
                                    <p:animScale>
                                      <p:cBhvr>
                                        <p:cTn id="38" dur="250" autoRev="1" fill="hold"/>
                                        <p:tgtEl>
                                          <p:spTgt spid="117"/>
                                        </p:tgtEl>
                                      </p:cBhvr>
                                      <p:by x="105000" y="105000"/>
                                    </p:animScale>
                                  </p:childTnLst>
                                </p:cTn>
                              </p:par>
                              <p:par>
                                <p:cTn id="39" presetID="10" presetClass="entr" presetSubtype="0" fill="hold" grpId="0" nodeType="withEffect">
                                  <p:stCondLst>
                                    <p:cond delay="7100"/>
                                  </p:stCondLst>
                                  <p:childTnLst>
                                    <p:set>
                                      <p:cBhvr>
                                        <p:cTn id="40" dur="1" fill="hold">
                                          <p:stCondLst>
                                            <p:cond delay="0"/>
                                          </p:stCondLst>
                                        </p:cTn>
                                        <p:tgtEl>
                                          <p:spTgt spid="143"/>
                                        </p:tgtEl>
                                        <p:attrNameLst>
                                          <p:attrName>style.visibility</p:attrName>
                                        </p:attrNameLst>
                                      </p:cBhvr>
                                      <p:to>
                                        <p:strVal val="visible"/>
                                      </p:to>
                                    </p:set>
                                    <p:animEffect transition="in" filter="fade">
                                      <p:cBhvr>
                                        <p:cTn id="41" dur="500"/>
                                        <p:tgtEl>
                                          <p:spTgt spid="143"/>
                                        </p:tgtEl>
                                      </p:cBhvr>
                                    </p:animEffect>
                                  </p:childTnLst>
                                </p:cTn>
                              </p:par>
                              <p:par>
                                <p:cTn id="42" presetID="26" presetClass="emph" presetSubtype="0" fill="hold" grpId="1" nodeType="withEffect">
                                  <p:stCondLst>
                                    <p:cond delay="7100"/>
                                  </p:stCondLst>
                                  <p:childTnLst>
                                    <p:animEffect transition="out" filter="fade">
                                      <p:cBhvr>
                                        <p:cTn id="43" dur="500" tmFilter="0, 0; .2, .5; .8, .5; 1, 0"/>
                                        <p:tgtEl>
                                          <p:spTgt spid="143"/>
                                        </p:tgtEl>
                                      </p:cBhvr>
                                    </p:animEffect>
                                    <p:animScale>
                                      <p:cBhvr>
                                        <p:cTn id="44" dur="250" autoRev="1" fill="hold"/>
                                        <p:tgtEl>
                                          <p:spTgt spid="143"/>
                                        </p:tgtEl>
                                      </p:cBhvr>
                                      <p:by x="105000" y="105000"/>
                                    </p:animScale>
                                  </p:childTnLst>
                                </p:cTn>
                              </p:par>
                              <p:par>
                                <p:cTn id="45" presetID="42" presetClass="entr" presetSubtype="0"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Effect transition="in" filter="fade">
                                      <p:cBhvr>
                                        <p:cTn id="47" dur="750"/>
                                        <p:tgtEl>
                                          <p:spTgt spid="144"/>
                                        </p:tgtEl>
                                      </p:cBhvr>
                                    </p:animEffect>
                                    <p:anim calcmode="lin" valueType="num">
                                      <p:cBhvr>
                                        <p:cTn id="48" dur="750" fill="hold"/>
                                        <p:tgtEl>
                                          <p:spTgt spid="144"/>
                                        </p:tgtEl>
                                        <p:attrNameLst>
                                          <p:attrName>ppt_x</p:attrName>
                                        </p:attrNameLst>
                                      </p:cBhvr>
                                      <p:tavLst>
                                        <p:tav tm="0">
                                          <p:val>
                                            <p:strVal val="#ppt_x"/>
                                          </p:val>
                                        </p:tav>
                                        <p:tav tm="100000">
                                          <p:val>
                                            <p:strVal val="#ppt_x"/>
                                          </p:val>
                                        </p:tav>
                                      </p:tavLst>
                                    </p:anim>
                                    <p:anim calcmode="lin" valueType="num">
                                      <p:cBhvr>
                                        <p:cTn id="49" dur="750" fill="hold"/>
                                        <p:tgtEl>
                                          <p:spTgt spid="144"/>
                                        </p:tgtEl>
                                        <p:attrNameLst>
                                          <p:attrName>ppt_y</p:attrName>
                                        </p:attrNameLst>
                                      </p:cBhvr>
                                      <p:tavLst>
                                        <p:tav tm="0">
                                          <p:val>
                                            <p:strVal val="#ppt_y+.1"/>
                                          </p:val>
                                        </p:tav>
                                        <p:tav tm="100000">
                                          <p:val>
                                            <p:strVal val="#ppt_y"/>
                                          </p:val>
                                        </p:tav>
                                      </p:tavLst>
                                    </p:anim>
                                  </p:childTnLst>
                                </p:cTn>
                              </p:par>
                              <p:par>
                                <p:cTn id="50" presetID="2" presetClass="entr" presetSubtype="2" fill="hold" nodeType="withEffect">
                                  <p:stCondLst>
                                    <p:cond delay="800"/>
                                  </p:stCondLst>
                                  <p:childTnLst>
                                    <p:set>
                                      <p:cBhvr>
                                        <p:cTn id="51" dur="1" fill="hold">
                                          <p:stCondLst>
                                            <p:cond delay="0"/>
                                          </p:stCondLst>
                                        </p:cTn>
                                        <p:tgtEl>
                                          <p:spTgt spid="145"/>
                                        </p:tgtEl>
                                        <p:attrNameLst>
                                          <p:attrName>style.visibility</p:attrName>
                                        </p:attrNameLst>
                                      </p:cBhvr>
                                      <p:to>
                                        <p:strVal val="visible"/>
                                      </p:to>
                                    </p:set>
                                    <p:anim calcmode="lin" valueType="num">
                                      <p:cBhvr additive="base">
                                        <p:cTn id="52" dur="750" fill="hold"/>
                                        <p:tgtEl>
                                          <p:spTgt spid="145"/>
                                        </p:tgtEl>
                                        <p:attrNameLst>
                                          <p:attrName>ppt_x</p:attrName>
                                        </p:attrNameLst>
                                      </p:cBhvr>
                                      <p:tavLst>
                                        <p:tav tm="0">
                                          <p:val>
                                            <p:strVal val="1+#ppt_w/2"/>
                                          </p:val>
                                        </p:tav>
                                        <p:tav tm="100000">
                                          <p:val>
                                            <p:strVal val="#ppt_x"/>
                                          </p:val>
                                        </p:tav>
                                      </p:tavLst>
                                    </p:anim>
                                    <p:anim calcmode="lin" valueType="num">
                                      <p:cBhvr additive="base">
                                        <p:cTn id="53" dur="750" fill="hold"/>
                                        <p:tgtEl>
                                          <p:spTgt spid="145"/>
                                        </p:tgtEl>
                                        <p:attrNameLst>
                                          <p:attrName>ppt_y</p:attrName>
                                        </p:attrNameLst>
                                      </p:cBhvr>
                                      <p:tavLst>
                                        <p:tav tm="0">
                                          <p:val>
                                            <p:strVal val="#ppt_y"/>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146"/>
                                        </p:tgtEl>
                                        <p:attrNameLst>
                                          <p:attrName>style.visibility</p:attrName>
                                        </p:attrNameLst>
                                      </p:cBhvr>
                                      <p:to>
                                        <p:strVal val="visible"/>
                                      </p:to>
                                    </p:set>
                                    <p:animEffect transition="in" filter="fade">
                                      <p:cBhvr>
                                        <p:cTn id="56" dur="1000"/>
                                        <p:tgtEl>
                                          <p:spTgt spid="146"/>
                                        </p:tgtEl>
                                      </p:cBhvr>
                                    </p:animEffect>
                                  </p:childTnLst>
                                </p:cTn>
                              </p:par>
                              <p:par>
                                <p:cTn id="57" presetID="10" presetClass="entr" presetSubtype="0" fill="hold" nodeType="withEffect">
                                  <p:stCondLst>
                                    <p:cond delay="600"/>
                                  </p:stCondLst>
                                  <p:childTnLst>
                                    <p:set>
                                      <p:cBhvr>
                                        <p:cTn id="58" dur="1" fill="hold">
                                          <p:stCondLst>
                                            <p:cond delay="0"/>
                                          </p:stCondLst>
                                        </p:cTn>
                                        <p:tgtEl>
                                          <p:spTgt spid="148"/>
                                        </p:tgtEl>
                                        <p:attrNameLst>
                                          <p:attrName>style.visibility</p:attrName>
                                        </p:attrNameLst>
                                      </p:cBhvr>
                                      <p:to>
                                        <p:strVal val="visible"/>
                                      </p:to>
                                    </p:set>
                                    <p:animEffect transition="in" filter="fade">
                                      <p:cBhvr>
                                        <p:cTn id="59" dur="1000"/>
                                        <p:tgtEl>
                                          <p:spTgt spid="148"/>
                                        </p:tgtEl>
                                      </p:cBhvr>
                                    </p:animEffect>
                                  </p:childTnLst>
                                </p:cTn>
                              </p:par>
                              <p:par>
                                <p:cTn id="60" presetID="10" presetClass="entr" presetSubtype="0" fill="hold" nodeType="withEffect">
                                  <p:stCondLst>
                                    <p:cond delay="0"/>
                                  </p:stCondLst>
                                  <p:childTnLst>
                                    <p:set>
                                      <p:cBhvr>
                                        <p:cTn id="61" dur="1" fill="hold">
                                          <p:stCondLst>
                                            <p:cond delay="0"/>
                                          </p:stCondLst>
                                        </p:cTn>
                                        <p:tgtEl>
                                          <p:spTgt spid="147"/>
                                        </p:tgtEl>
                                        <p:attrNameLst>
                                          <p:attrName>style.visibility</p:attrName>
                                        </p:attrNameLst>
                                      </p:cBhvr>
                                      <p:to>
                                        <p:strVal val="visible"/>
                                      </p:to>
                                    </p:set>
                                    <p:animEffect transition="in" filter="fade">
                                      <p:cBhvr>
                                        <p:cTn id="62" dur="1000"/>
                                        <p:tgtEl>
                                          <p:spTgt spid="147"/>
                                        </p:tgtEl>
                                      </p:cBhvr>
                                    </p:animEffect>
                                  </p:childTnLst>
                                </p:cTn>
                              </p:par>
                              <p:par>
                                <p:cTn id="63" presetID="35" presetClass="path" presetSubtype="0" repeatCount="2000" accel="50000" decel="50000" autoRev="1" fill="hold" nodeType="withEffect">
                                  <p:stCondLst>
                                    <p:cond delay="1300"/>
                                  </p:stCondLst>
                                  <p:childTnLst>
                                    <p:animMotion origin="layout" path="M 1.04167E-06 1.48148E-06 L -0.03737 1.48148E-06" pathEditMode="relative" rAng="0" ptsTypes="AA">
                                      <p:cBhvr>
                                        <p:cTn id="64" dur="2000" fill="hold"/>
                                        <p:tgtEl>
                                          <p:spTgt spid="146"/>
                                        </p:tgtEl>
                                        <p:attrNameLst>
                                          <p:attrName>ppt_x</p:attrName>
                                          <p:attrName>ppt_y</p:attrName>
                                        </p:attrNameLst>
                                      </p:cBhvr>
                                      <p:rCtr x="-1875" y="0"/>
                                    </p:animMotion>
                                  </p:childTnLst>
                                </p:cTn>
                              </p:par>
                              <p:par>
                                <p:cTn id="65" presetID="35" presetClass="path" presetSubtype="0" repeatCount="2000" accel="50000" decel="50000" autoRev="1" fill="hold" nodeType="withEffect">
                                  <p:stCondLst>
                                    <p:cond delay="1200"/>
                                  </p:stCondLst>
                                  <p:childTnLst>
                                    <p:animMotion origin="layout" path="M 8.33333E-07 -3.33333E-06 L -0.03802 -3.33333E-06" pathEditMode="relative" rAng="0" ptsTypes="AA">
                                      <p:cBhvr>
                                        <p:cTn id="66" dur="2000" fill="hold"/>
                                        <p:tgtEl>
                                          <p:spTgt spid="148"/>
                                        </p:tgtEl>
                                        <p:attrNameLst>
                                          <p:attrName>ppt_x</p:attrName>
                                          <p:attrName>ppt_y</p:attrName>
                                        </p:attrNameLst>
                                      </p:cBhvr>
                                      <p:rCtr x="-1901" y="0"/>
                                    </p:animMotion>
                                  </p:childTnLst>
                                </p:cTn>
                              </p:par>
                              <p:par>
                                <p:cTn id="67" presetID="35" presetClass="path" presetSubtype="0" repeatCount="2000" accel="50000" decel="50000" autoRev="1" fill="hold" nodeType="withEffect">
                                  <p:stCondLst>
                                    <p:cond delay="1700"/>
                                  </p:stCondLst>
                                  <p:childTnLst>
                                    <p:animMotion origin="layout" path="M 2.08333E-07 -4.07407E-06 L -0.04557 -4.07407E-06" pathEditMode="relative" rAng="0" ptsTypes="AA">
                                      <p:cBhvr>
                                        <p:cTn id="68" dur="2000" fill="hold"/>
                                        <p:tgtEl>
                                          <p:spTgt spid="147"/>
                                        </p:tgtEl>
                                        <p:attrNameLst>
                                          <p:attrName>ppt_x</p:attrName>
                                          <p:attrName>ppt_y</p:attrName>
                                        </p:attrNameLst>
                                      </p:cBhvr>
                                      <p:rCtr x="-2279" y="0"/>
                                    </p:animMotion>
                                  </p:childTnLst>
                                </p:cTn>
                              </p:par>
                            </p:childTnLst>
                          </p:cTn>
                        </p:par>
                        <p:par>
                          <p:cTn id="69" fill="hold">
                            <p:stCondLst>
                              <p:cond delay="1500"/>
                            </p:stCondLst>
                            <p:childTnLst>
                              <p:par>
                                <p:cTn id="70" presetID="10" presetClass="entr" presetSubtype="0" fill="hold" grpId="0" nodeType="after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additive="base">
                                        <p:cTn id="77" dur="500" fill="hold"/>
                                        <p:tgtEl>
                                          <p:spTgt spid="2"/>
                                        </p:tgtEl>
                                        <p:attrNameLst>
                                          <p:attrName>ppt_x</p:attrName>
                                        </p:attrNameLst>
                                      </p:cBhvr>
                                      <p:tavLst>
                                        <p:tav tm="0">
                                          <p:val>
                                            <p:strVal val="#ppt_x"/>
                                          </p:val>
                                        </p:tav>
                                        <p:tav tm="100000">
                                          <p:val>
                                            <p:strVal val="#ppt_x"/>
                                          </p:val>
                                        </p:tav>
                                      </p:tavLst>
                                    </p:anim>
                                    <p:anim calcmode="lin" valueType="num">
                                      <p:cBhvr additive="base">
                                        <p:cTn id="7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5" grpId="0"/>
      <p:bldP spid="91" grpId="0"/>
      <p:bldP spid="91" grpId="1"/>
      <p:bldP spid="117" grpId="0"/>
      <p:bldP spid="117" grpId="1"/>
      <p:bldP spid="143" grpId="0"/>
      <p:bldP spid="143" grpId="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7345848">
            <a:off x="-251797" y="-152251"/>
            <a:ext cx="2822197" cy="2441611"/>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rcRect t="18309" r="63387" b="43217"/>
          <a:stretch>
            <a:fillRect/>
          </a:stretch>
        </p:blipFill>
        <p:spPr>
          <a:xfrm>
            <a:off x="1331724" y="523265"/>
            <a:ext cx="9286391" cy="5491179"/>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6812" y="1700646"/>
            <a:ext cx="1120155" cy="1051070"/>
          </a:xfrm>
          <a:prstGeom prst="rect">
            <a:avLst/>
          </a:prstGeom>
          <a:effectLst>
            <a:outerShdw blurRad="50800" dist="38100" dir="5400000" algn="t" rotWithShape="0">
              <a:prstClr val="black">
                <a:alpha val="40000"/>
              </a:prstClr>
            </a:outerShdw>
          </a:effectLst>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837" y="4100007"/>
            <a:ext cx="10369152" cy="2288126"/>
          </a:xfrm>
          <a:prstGeom prst="rect">
            <a:avLst/>
          </a:prstGeom>
          <a:effectLst>
            <a:outerShdw blurRad="50800" dist="38100" dir="5400000" algn="t" rotWithShape="0">
              <a:prstClr val="black">
                <a:alpha val="40000"/>
              </a:prstClr>
            </a:outerShdw>
          </a:effectLst>
        </p:spPr>
      </p:pic>
      <p:grpSp>
        <p:nvGrpSpPr>
          <p:cNvPr id="6" name="组合 5"/>
          <p:cNvGrpSpPr/>
          <p:nvPr/>
        </p:nvGrpSpPr>
        <p:grpSpPr>
          <a:xfrm>
            <a:off x="1" y="4531757"/>
            <a:ext cx="12191999" cy="2326243"/>
            <a:chOff x="1" y="4546271"/>
            <a:chExt cx="12191999" cy="2326243"/>
          </a:xfrm>
        </p:grpSpPr>
        <p:sp>
          <p:nvSpPr>
            <p:cNvPr id="7" name="任意多边形 6"/>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7"/>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902380" y="-214182"/>
            <a:ext cx="2591951" cy="2467172"/>
          </a:xfrm>
          <a:prstGeom prst="rect">
            <a:avLst/>
          </a:prstGeom>
        </p:spPr>
      </p:pic>
      <p:grpSp>
        <p:nvGrpSpPr>
          <p:cNvPr id="11" name="组合 10"/>
          <p:cNvGrpSpPr/>
          <p:nvPr/>
        </p:nvGrpSpPr>
        <p:grpSpPr>
          <a:xfrm rot="2224307">
            <a:off x="9224962" y="768313"/>
            <a:ext cx="639755" cy="627991"/>
            <a:chOff x="10646778" y="4753862"/>
            <a:chExt cx="751521" cy="737702"/>
          </a:xfrm>
        </p:grpSpPr>
        <p:sp>
          <p:nvSpPr>
            <p:cNvPr id="12"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10646778" y="4762829"/>
              <a:ext cx="749726" cy="728735"/>
              <a:chOff x="11012539" y="4493889"/>
              <a:chExt cx="749726" cy="728735"/>
            </a:xfrm>
          </p:grpSpPr>
          <p:sp>
            <p:nvSpPr>
              <p:cNvPr id="14"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7" name="01 4"/>
          <p:cNvSpPr/>
          <p:nvPr/>
        </p:nvSpPr>
        <p:spPr>
          <a:xfrm>
            <a:off x="2575670" y="1926358"/>
            <a:ext cx="6581140" cy="2261235"/>
          </a:xfrm>
          <a:prstGeom prst="rect">
            <a:avLst/>
          </a:prstGeom>
        </p:spPr>
        <p:txBody>
          <a:bodyPr wrap="none">
            <a:spAutoFit/>
          </a:bodyPr>
          <a:lstStyle/>
          <a:p>
            <a:pPr algn="ctr">
              <a:lnSpc>
                <a:spcPct val="150000"/>
              </a:lnSpc>
            </a:pPr>
            <a:r>
              <a:rPr lang="en-US" altLang="zh-CN" sz="5400" b="1" smtClean="0">
                <a:solidFill>
                  <a:srgbClr val="219B9C"/>
                </a:solidFill>
                <a:latin typeface="迷你简卡通" panose="03000509000000000000" pitchFamily="65" charset="-122"/>
                <a:ea typeface="迷你简卡通" panose="03000509000000000000" pitchFamily="65" charset="-122"/>
                <a:cs typeface="+mn-ea"/>
              </a:rPr>
              <a:t> </a:t>
            </a:r>
            <a:r>
              <a:rPr sz="4000" b="1">
                <a:solidFill>
                  <a:schemeClr val="tx1"/>
                </a:solidFill>
                <a:latin typeface="迷你简卡通" panose="03000509000000000000" pitchFamily="65" charset="-122"/>
                <a:ea typeface="迷你简卡通" panose="03000509000000000000" pitchFamily="65" charset="-122"/>
                <a:cs typeface="+mn-ea"/>
              </a:rPr>
              <a:t>一、实施多种途径，</a:t>
            </a:r>
            <a:endParaRPr sz="4000" b="1">
              <a:solidFill>
                <a:schemeClr val="tx1"/>
              </a:solidFill>
              <a:latin typeface="迷你简卡通" panose="03000509000000000000" pitchFamily="65" charset="-122"/>
              <a:ea typeface="迷你简卡通" panose="03000509000000000000" pitchFamily="65" charset="-122"/>
              <a:cs typeface="+mn-ea"/>
            </a:endParaRPr>
          </a:p>
          <a:p>
            <a:pPr algn="ctr">
              <a:lnSpc>
                <a:spcPct val="150000"/>
              </a:lnSpc>
            </a:pPr>
            <a:r>
              <a:rPr lang="en-US" sz="4000" b="1">
                <a:solidFill>
                  <a:schemeClr val="tx1"/>
                </a:solidFill>
                <a:latin typeface="迷你简卡通" panose="03000509000000000000" pitchFamily="65" charset="-122"/>
                <a:ea typeface="迷你简卡通" panose="03000509000000000000" pitchFamily="65" charset="-122"/>
                <a:cs typeface="+mn-ea"/>
              </a:rPr>
              <a:t>             </a:t>
            </a:r>
            <a:r>
              <a:rPr sz="4000" b="1">
                <a:solidFill>
                  <a:schemeClr val="tx1"/>
                </a:solidFill>
                <a:latin typeface="迷你简卡通" panose="03000509000000000000" pitchFamily="65" charset="-122"/>
                <a:ea typeface="迷你简卡通" panose="03000509000000000000" pitchFamily="65" charset="-122"/>
                <a:cs typeface="+mn-ea"/>
              </a:rPr>
              <a:t>分析资源价值</a:t>
            </a:r>
            <a:endParaRPr sz="4000" b="1">
              <a:solidFill>
                <a:schemeClr val="tx1"/>
              </a:solidFill>
              <a:latin typeface="迷你简卡通" panose="03000509000000000000" pitchFamily="65" charset="-122"/>
              <a:ea typeface="迷你简卡通" panose="03000509000000000000" pitchFamily="65" charset="-122"/>
              <a:cs typeface="+mn-ea"/>
            </a:endParaRPr>
          </a:p>
        </p:txBody>
      </p:sp>
      <p:pic>
        <p:nvPicPr>
          <p:cNvPr id="18" name="图片 17"/>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169870" y="3104302"/>
            <a:ext cx="2604433" cy="3608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250"/>
                                        <p:tgtEl>
                                          <p:spTgt spid="3"/>
                                        </p:tgtEl>
                                      </p:cBhvr>
                                    </p:animEffect>
                                    <p:anim calcmode="lin" valueType="num">
                                      <p:cBhvr>
                                        <p:cTn id="11" dur="1250" fill="hold"/>
                                        <p:tgtEl>
                                          <p:spTgt spid="3"/>
                                        </p:tgtEl>
                                        <p:attrNameLst>
                                          <p:attrName>ppt_x</p:attrName>
                                        </p:attrNameLst>
                                      </p:cBhvr>
                                      <p:tavLst>
                                        <p:tav tm="0">
                                          <p:val>
                                            <p:strVal val="#ppt_x"/>
                                          </p:val>
                                        </p:tav>
                                        <p:tav tm="100000">
                                          <p:val>
                                            <p:strVal val="#ppt_x"/>
                                          </p:val>
                                        </p:tav>
                                      </p:tavLst>
                                    </p:anim>
                                    <p:anim calcmode="lin" valueType="num">
                                      <p:cBhvr>
                                        <p:cTn id="12" dur="1250" fill="hold"/>
                                        <p:tgtEl>
                                          <p:spTgt spid="3"/>
                                        </p:tgtEl>
                                        <p:attrNameLst>
                                          <p:attrName>ppt_y</p:attrName>
                                        </p:attrNameLst>
                                      </p:cBhvr>
                                      <p:tavLst>
                                        <p:tav tm="0">
                                          <p:val>
                                            <p:strVal val="#ppt_y+.1"/>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31"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250"/>
                                        <p:tgtEl>
                                          <p:spTgt spid="6"/>
                                        </p:tgtEl>
                                      </p:cBhvr>
                                    </p:animEffect>
                                    <p:anim calcmode="lin" valueType="num">
                                      <p:cBhvr>
                                        <p:cTn id="27" dur="1250" fill="hold"/>
                                        <p:tgtEl>
                                          <p:spTgt spid="6"/>
                                        </p:tgtEl>
                                        <p:attrNameLst>
                                          <p:attrName>ppt_x</p:attrName>
                                        </p:attrNameLst>
                                      </p:cBhvr>
                                      <p:tavLst>
                                        <p:tav tm="0">
                                          <p:val>
                                            <p:strVal val="#ppt_x"/>
                                          </p:val>
                                        </p:tav>
                                        <p:tav tm="100000">
                                          <p:val>
                                            <p:strVal val="#ppt_x"/>
                                          </p:val>
                                        </p:tav>
                                      </p:tavLst>
                                    </p:anim>
                                    <p:anim calcmode="lin" valueType="num">
                                      <p:cBhvr>
                                        <p:cTn id="28" dur="125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155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1750"/>
                                        <p:tgtEl>
                                          <p:spTgt spid="17"/>
                                        </p:tgtEl>
                                      </p:cBhvr>
                                    </p:animEffect>
                                  </p:childTnLst>
                                </p:cTn>
                              </p:par>
                              <p:par>
                                <p:cTn id="37" presetID="3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style.rotation</p:attrName>
                                        </p:attrNameLst>
                                      </p:cBhvr>
                                      <p:tavLst>
                                        <p:tav tm="0">
                                          <p:val>
                                            <p:fltVal val="90"/>
                                          </p:val>
                                        </p:tav>
                                        <p:tav tm="100000">
                                          <p:val>
                                            <p:fltVal val="0"/>
                                          </p:val>
                                        </p:tav>
                                      </p:tavLst>
                                    </p:anim>
                                    <p:animEffect transition="in" filter="fade">
                                      <p:cBhvr>
                                        <p:cTn id="42" dur="1000"/>
                                        <p:tgtEl>
                                          <p:spTgt spid="9"/>
                                        </p:tgtEl>
                                      </p:cBhvr>
                                    </p:animEffect>
                                  </p:childTnLst>
                                </p:cTn>
                              </p:par>
                              <p:par>
                                <p:cTn id="43" presetID="32" presetClass="emph" presetSubtype="0" repeatCount="3000" fill="hold" nodeType="withEffect">
                                  <p:stCondLst>
                                    <p:cond delay="0"/>
                                  </p:stCondLst>
                                  <p:childTnLst>
                                    <p:animRot by="120000">
                                      <p:cBhvr>
                                        <p:cTn id="44" dur="225" fill="hold">
                                          <p:stCondLst>
                                            <p:cond delay="0"/>
                                          </p:stCondLst>
                                        </p:cTn>
                                        <p:tgtEl>
                                          <p:spTgt spid="9"/>
                                        </p:tgtEl>
                                        <p:attrNameLst>
                                          <p:attrName>r</p:attrName>
                                        </p:attrNameLst>
                                      </p:cBhvr>
                                    </p:animRot>
                                    <p:animRot by="-240000">
                                      <p:cBhvr>
                                        <p:cTn id="45" dur="450" fill="hold">
                                          <p:stCondLst>
                                            <p:cond delay="450"/>
                                          </p:stCondLst>
                                        </p:cTn>
                                        <p:tgtEl>
                                          <p:spTgt spid="9"/>
                                        </p:tgtEl>
                                        <p:attrNameLst>
                                          <p:attrName>r</p:attrName>
                                        </p:attrNameLst>
                                      </p:cBhvr>
                                    </p:animRot>
                                    <p:animRot by="240000">
                                      <p:cBhvr>
                                        <p:cTn id="46" dur="450" fill="hold">
                                          <p:stCondLst>
                                            <p:cond delay="900"/>
                                          </p:stCondLst>
                                        </p:cTn>
                                        <p:tgtEl>
                                          <p:spTgt spid="9"/>
                                        </p:tgtEl>
                                        <p:attrNameLst>
                                          <p:attrName>r</p:attrName>
                                        </p:attrNameLst>
                                      </p:cBhvr>
                                    </p:animRot>
                                    <p:animRot by="-240000">
                                      <p:cBhvr>
                                        <p:cTn id="47" dur="450" fill="hold">
                                          <p:stCondLst>
                                            <p:cond delay="1350"/>
                                          </p:stCondLst>
                                        </p:cTn>
                                        <p:tgtEl>
                                          <p:spTgt spid="9"/>
                                        </p:tgtEl>
                                        <p:attrNameLst>
                                          <p:attrName>r</p:attrName>
                                        </p:attrNameLst>
                                      </p:cBhvr>
                                    </p:animRot>
                                    <p:animRot by="120000">
                                      <p:cBhvr>
                                        <p:cTn id="48" dur="450" fill="hold">
                                          <p:stCondLst>
                                            <p:cond delay="1800"/>
                                          </p:stCondLst>
                                        </p:cTn>
                                        <p:tgtEl>
                                          <p:spTgt spid="9"/>
                                        </p:tgtEl>
                                        <p:attrNameLst>
                                          <p:attrName>r</p:attrName>
                                        </p:attrNameLst>
                                      </p:cBhvr>
                                    </p:animRot>
                                  </p:childTnLst>
                                </p:cTn>
                              </p:par>
                              <p:par>
                                <p:cTn id="49" presetID="10" presetClass="entr" presetSubtype="0" fill="hold" nodeType="withEffect">
                                  <p:stCondLst>
                                    <p:cond delay="335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750"/>
                                        <p:tgtEl>
                                          <p:spTgt spid="11"/>
                                        </p:tgtEl>
                                      </p:cBhvr>
                                    </p:animEffect>
                                  </p:childTnLst>
                                </p:cTn>
                              </p:par>
                              <p:par>
                                <p:cTn id="52" presetID="8" presetClass="emph" presetSubtype="0" fill="hold" nodeType="withEffect">
                                  <p:stCondLst>
                                    <p:cond delay="3350"/>
                                  </p:stCondLst>
                                  <p:childTnLst>
                                    <p:animRot by="21600000">
                                      <p:cBhvr>
                                        <p:cTn id="53"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A_图片 9"/>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5836329" y="2027790"/>
            <a:ext cx="1115570" cy="484633"/>
          </a:xfrm>
          <a:prstGeom prst="rect">
            <a:avLst/>
          </a:prstGeom>
        </p:spPr>
      </p:pic>
      <p:pic>
        <p:nvPicPr>
          <p:cNvPr id="147" name="PA_图片 1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628944" y="587651"/>
            <a:ext cx="1635536" cy="1213568"/>
          </a:xfrm>
          <a:prstGeom prst="rect">
            <a:avLst/>
          </a:prstGeom>
        </p:spPr>
      </p:pic>
      <p:pic>
        <p:nvPicPr>
          <p:cNvPr id="148" name="PA_图片 12"/>
          <p:cNvPicPr>
            <a:picLocks noChangeAspect="1"/>
          </p:cNvPicPr>
          <p:nvPr>
            <p:custDataLst>
              <p:tags r:id="rId5"/>
            </p:custDataLst>
          </p:nvPr>
        </p:nvPicPr>
        <p:blipFill>
          <a:blip r:embed="rId2">
            <a:extLst>
              <a:ext uri="{28A0092B-C50C-407E-A947-70E740481C1C}">
                <a14:useLocalDpi xmlns:a14="http://schemas.microsoft.com/office/drawing/2010/main" val="0"/>
              </a:ext>
            </a:extLst>
          </a:blip>
          <a:stretch>
            <a:fillRect/>
          </a:stretch>
        </p:blipFill>
        <p:spPr>
          <a:xfrm>
            <a:off x="9766159" y="1691588"/>
            <a:ext cx="1943996" cy="844523"/>
          </a:xfrm>
          <a:prstGeom prst="rect">
            <a:avLst/>
          </a:prstGeom>
        </p:spPr>
      </p:pic>
      <p:sp>
        <p:nvSpPr>
          <p:cNvPr id="3" name="TextBox 91"/>
          <p:cNvSpPr>
            <a:spLocks noChangeArrowheads="1"/>
          </p:cNvSpPr>
          <p:nvPr/>
        </p:nvSpPr>
        <p:spPr bwMode="auto">
          <a:xfrm>
            <a:off x="728717" y="341677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育人为</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本</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服务为先</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rcRect t="18309" r="63387" b="43217"/>
          <a:stretch>
            <a:fillRect/>
          </a:stretch>
        </p:blipFill>
        <p:spPr>
          <a:xfrm>
            <a:off x="-96520" y="-46990"/>
            <a:ext cx="5346700" cy="1848485"/>
          </a:xfrm>
          <a:prstGeom prst="rect">
            <a:avLst/>
          </a:prstGeom>
        </p:spPr>
      </p:pic>
      <p:grpSp>
        <p:nvGrpSpPr>
          <p:cNvPr id="9" name="组合 8"/>
          <p:cNvGrpSpPr/>
          <p:nvPr/>
        </p:nvGrpSpPr>
        <p:grpSpPr>
          <a:xfrm rot="920444">
            <a:off x="979639" y="148949"/>
            <a:ext cx="539850" cy="529924"/>
            <a:chOff x="10646778" y="4753862"/>
            <a:chExt cx="751521" cy="737702"/>
          </a:xfrm>
        </p:grpSpPr>
        <p:sp>
          <p:nvSpPr>
            <p:cNvPr id="10"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0646778" y="4762829"/>
              <a:ext cx="749726" cy="728735"/>
              <a:chOff x="11012539" y="4493889"/>
              <a:chExt cx="749726" cy="728735"/>
            </a:xfrm>
          </p:grpSpPr>
          <p:sp>
            <p:nvSpPr>
              <p:cNvPr id="12"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5" name="Text Box 2"/>
          <p:cNvSpPr txBox="1">
            <a:spLocks noChangeArrowheads="1"/>
          </p:cNvSpPr>
          <p:nvPr/>
        </p:nvSpPr>
        <p:spPr bwMode="auto">
          <a:xfrm>
            <a:off x="950291" y="402979"/>
            <a:ext cx="3474720" cy="52197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2800" b="1" smtClean="0"/>
              <a:t>（五）、洗手小办法</a:t>
            </a:r>
            <a:endParaRPr lang="zh-CN" altLang="en-US" sz="2800" b="1" smtClean="0"/>
          </a:p>
        </p:txBody>
      </p:sp>
      <p:sp>
        <p:nvSpPr>
          <p:cNvPr id="91" name="TextBox 91"/>
          <p:cNvSpPr>
            <a:spLocks noChangeArrowheads="1"/>
          </p:cNvSpPr>
          <p:nvPr/>
        </p:nvSpPr>
        <p:spPr bwMode="auto">
          <a:xfrm>
            <a:off x="5076132" y="3448188"/>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快乐生活</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健康成长</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17" name="TextBox 91"/>
          <p:cNvSpPr>
            <a:spLocks noChangeArrowheads="1"/>
          </p:cNvSpPr>
          <p:nvPr/>
        </p:nvSpPr>
        <p:spPr bwMode="auto">
          <a:xfrm>
            <a:off x="7257988" y="248566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挖掘</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潜能</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发现天赋</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43" name="TextBox 91"/>
          <p:cNvSpPr>
            <a:spLocks noChangeArrowheads="1"/>
          </p:cNvSpPr>
          <p:nvPr/>
        </p:nvSpPr>
        <p:spPr bwMode="auto">
          <a:xfrm>
            <a:off x="9423547" y="3464230"/>
            <a:ext cx="2188724" cy="954107"/>
          </a:xfrm>
          <a:prstGeom prst="rect">
            <a:avLst/>
          </a:prstGeom>
          <a:noFill/>
        </p:spPr>
        <p:txBody>
          <a:bodyPr wrap="square" rtlCol="0">
            <a:spAutoFit/>
          </a:bodyPr>
          <a:lstStyle/>
          <a:p>
            <a:pPr algn="ct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因材施教</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培育栋梁</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144" name="图片 143"/>
          <p:cNvPicPr>
            <a:picLocks noChangeAspect="1"/>
          </p:cNvPicPr>
          <p:nvPr/>
        </p:nvPicPr>
        <p:blipFill>
          <a:blip r:embed="rId7">
            <a:extLst>
              <a:ext uri="{28A0092B-C50C-407E-A947-70E740481C1C}">
                <a14:useLocalDpi xmlns:a14="http://schemas.microsoft.com/office/drawing/2010/main" val="0"/>
              </a:ext>
            </a:extLst>
          </a:blip>
          <a:srcRect t="9293"/>
          <a:stretch>
            <a:fillRect/>
          </a:stretch>
        </p:blipFill>
        <p:spPr>
          <a:xfrm>
            <a:off x="-482125" y="4630507"/>
            <a:ext cx="4062961" cy="2668546"/>
          </a:xfrm>
          <a:prstGeom prst="rect">
            <a:avLst/>
          </a:prstGeom>
        </p:spPr>
      </p:pic>
      <p:pic>
        <p:nvPicPr>
          <p:cNvPr id="145" name="图片 1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284377" y="4844731"/>
            <a:ext cx="1327873" cy="2080791"/>
          </a:xfrm>
          <a:prstGeom prst="rect">
            <a:avLst/>
          </a:prstGeom>
        </p:spPr>
      </p:pic>
      <p:sp>
        <p:nvSpPr>
          <p:cNvPr id="6" name="Text Box 2"/>
          <p:cNvSpPr txBox="1">
            <a:spLocks noChangeArrowheads="1"/>
          </p:cNvSpPr>
          <p:nvPr/>
        </p:nvSpPr>
        <p:spPr bwMode="auto">
          <a:xfrm>
            <a:off x="1313511" y="886849"/>
            <a:ext cx="2931160" cy="52197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2800" b="1" smtClean="0"/>
              <a:t>2、拉袖子小插曲</a:t>
            </a:r>
            <a:endParaRPr lang="zh-CN" altLang="en-US" sz="2800" b="1" smtClean="0"/>
          </a:p>
        </p:txBody>
      </p:sp>
      <p:pic>
        <p:nvPicPr>
          <p:cNvPr id="2" name="图片 1" descr="C:\Users\MI\Desktop\新建文件夹\IMG_1827(1).JPGIMG_1827(1)"/>
          <p:cNvPicPr>
            <a:picLocks noChangeAspect="1"/>
          </p:cNvPicPr>
          <p:nvPr/>
        </p:nvPicPr>
        <p:blipFill>
          <a:blip r:embed="rId9"/>
          <a:srcRect/>
          <a:stretch>
            <a:fillRect/>
          </a:stretch>
        </p:blipFill>
        <p:spPr>
          <a:xfrm>
            <a:off x="1511935" y="1972310"/>
            <a:ext cx="2733040" cy="2785110"/>
          </a:xfrm>
          <a:prstGeom prst="rect">
            <a:avLst/>
          </a:prstGeom>
        </p:spPr>
      </p:pic>
      <p:pic>
        <p:nvPicPr>
          <p:cNvPr id="4" name="图片 3" descr="C:\Users\MI\Desktop\新建文件夹\IMG_1817.JPGIMG_1817"/>
          <p:cNvPicPr>
            <a:picLocks noChangeAspect="1"/>
          </p:cNvPicPr>
          <p:nvPr/>
        </p:nvPicPr>
        <p:blipFill>
          <a:blip r:embed="rId10"/>
          <a:srcRect/>
          <a:stretch>
            <a:fillRect/>
          </a:stretch>
        </p:blipFill>
        <p:spPr>
          <a:xfrm>
            <a:off x="6563360" y="1757680"/>
            <a:ext cx="2883535" cy="30867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900"/>
                                        <p:tgtEl>
                                          <p:spTgt spid="8"/>
                                        </p:tgtEl>
                                      </p:cBhvr>
                                    </p:animEffect>
                                    <p:anim calcmode="lin" valueType="num">
                                      <p:cBhvr>
                                        <p:cTn id="8" dur="900" fill="hold"/>
                                        <p:tgtEl>
                                          <p:spTgt spid="8"/>
                                        </p:tgtEl>
                                        <p:attrNameLst>
                                          <p:attrName>ppt_x</p:attrName>
                                        </p:attrNameLst>
                                      </p:cBhvr>
                                      <p:tavLst>
                                        <p:tav tm="0">
                                          <p:val>
                                            <p:strVal val="#ppt_x"/>
                                          </p:val>
                                        </p:tav>
                                        <p:tav tm="100000">
                                          <p:val>
                                            <p:strVal val="#ppt_x"/>
                                          </p:val>
                                        </p:tav>
                                      </p:tavLst>
                                    </p:anim>
                                    <p:anim calcmode="lin" valueType="num">
                                      <p:cBhvr>
                                        <p:cTn id="9" dur="9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8" presetClass="emph" presetSubtype="0" repeatCount="2000" fill="hold" nodeType="withEffect">
                                  <p:stCondLst>
                                    <p:cond delay="0"/>
                                  </p:stCondLst>
                                  <p:childTnLst>
                                    <p:animRot by="21600000">
                                      <p:cBhvr>
                                        <p:cTn id="20" dur="4000" fill="hold"/>
                                        <p:tgtEl>
                                          <p:spTgt spid="9"/>
                                        </p:tgtEl>
                                        <p:attrNameLst>
                                          <p:attrName>r</p:attrName>
                                        </p:attrNameLst>
                                      </p:cBhvr>
                                    </p:animRot>
                                  </p:childTnLst>
                                </p:cTn>
                              </p:par>
                              <p:par>
                                <p:cTn id="21" presetID="10" presetClass="entr" presetSubtype="0" fill="hold" grpId="0"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26" presetClass="emph" presetSubtype="0" fill="hold" grpId="1" nodeType="withEffect">
                                  <p:stCondLst>
                                    <p:cond delay="100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10" presetClass="entr" presetSubtype="0" fill="hold" grpId="0" nodeType="withEffect">
                                  <p:stCondLst>
                                    <p:cond delay="400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par>
                                <p:cTn id="30" presetID="26" presetClass="emph" presetSubtype="0" fill="hold" grpId="1" nodeType="withEffect">
                                  <p:stCondLst>
                                    <p:cond delay="4000"/>
                                  </p:stCondLst>
                                  <p:childTnLst>
                                    <p:animEffect transition="out" filter="fade">
                                      <p:cBhvr>
                                        <p:cTn id="31" dur="500" tmFilter="0, 0; .2, .5; .8, .5; 1, 0"/>
                                        <p:tgtEl>
                                          <p:spTgt spid="91"/>
                                        </p:tgtEl>
                                      </p:cBhvr>
                                    </p:animEffect>
                                    <p:animScale>
                                      <p:cBhvr>
                                        <p:cTn id="32" dur="250" autoRev="1" fill="hold"/>
                                        <p:tgtEl>
                                          <p:spTgt spid="91"/>
                                        </p:tgtEl>
                                      </p:cBhvr>
                                      <p:by x="105000" y="105000"/>
                                    </p:animScale>
                                  </p:childTnLst>
                                </p:cTn>
                              </p:par>
                              <p:par>
                                <p:cTn id="33" presetID="10" presetClass="entr" presetSubtype="0" fill="hold" grpId="0" nodeType="withEffect">
                                  <p:stCondLst>
                                    <p:cond delay="5500"/>
                                  </p:stCondLst>
                                  <p:childTnLst>
                                    <p:set>
                                      <p:cBhvr>
                                        <p:cTn id="34" dur="1" fill="hold">
                                          <p:stCondLst>
                                            <p:cond delay="0"/>
                                          </p:stCondLst>
                                        </p:cTn>
                                        <p:tgtEl>
                                          <p:spTgt spid="117"/>
                                        </p:tgtEl>
                                        <p:attrNameLst>
                                          <p:attrName>style.visibility</p:attrName>
                                        </p:attrNameLst>
                                      </p:cBhvr>
                                      <p:to>
                                        <p:strVal val="visible"/>
                                      </p:to>
                                    </p:set>
                                    <p:animEffect transition="in" filter="fade">
                                      <p:cBhvr>
                                        <p:cTn id="35" dur="500"/>
                                        <p:tgtEl>
                                          <p:spTgt spid="117"/>
                                        </p:tgtEl>
                                      </p:cBhvr>
                                    </p:animEffect>
                                  </p:childTnLst>
                                </p:cTn>
                              </p:par>
                              <p:par>
                                <p:cTn id="36" presetID="26" presetClass="emph" presetSubtype="0" fill="hold" grpId="1" nodeType="withEffect">
                                  <p:stCondLst>
                                    <p:cond delay="5500"/>
                                  </p:stCondLst>
                                  <p:childTnLst>
                                    <p:animEffect transition="out" filter="fade">
                                      <p:cBhvr>
                                        <p:cTn id="37" dur="500" tmFilter="0, 0; .2, .5; .8, .5; 1, 0"/>
                                        <p:tgtEl>
                                          <p:spTgt spid="117"/>
                                        </p:tgtEl>
                                      </p:cBhvr>
                                    </p:animEffect>
                                    <p:animScale>
                                      <p:cBhvr>
                                        <p:cTn id="38" dur="250" autoRev="1" fill="hold"/>
                                        <p:tgtEl>
                                          <p:spTgt spid="117"/>
                                        </p:tgtEl>
                                      </p:cBhvr>
                                      <p:by x="105000" y="105000"/>
                                    </p:animScale>
                                  </p:childTnLst>
                                </p:cTn>
                              </p:par>
                              <p:par>
                                <p:cTn id="39" presetID="10" presetClass="entr" presetSubtype="0" fill="hold" grpId="0" nodeType="withEffect">
                                  <p:stCondLst>
                                    <p:cond delay="7100"/>
                                  </p:stCondLst>
                                  <p:childTnLst>
                                    <p:set>
                                      <p:cBhvr>
                                        <p:cTn id="40" dur="1" fill="hold">
                                          <p:stCondLst>
                                            <p:cond delay="0"/>
                                          </p:stCondLst>
                                        </p:cTn>
                                        <p:tgtEl>
                                          <p:spTgt spid="143"/>
                                        </p:tgtEl>
                                        <p:attrNameLst>
                                          <p:attrName>style.visibility</p:attrName>
                                        </p:attrNameLst>
                                      </p:cBhvr>
                                      <p:to>
                                        <p:strVal val="visible"/>
                                      </p:to>
                                    </p:set>
                                    <p:animEffect transition="in" filter="fade">
                                      <p:cBhvr>
                                        <p:cTn id="41" dur="500"/>
                                        <p:tgtEl>
                                          <p:spTgt spid="143"/>
                                        </p:tgtEl>
                                      </p:cBhvr>
                                    </p:animEffect>
                                  </p:childTnLst>
                                </p:cTn>
                              </p:par>
                              <p:par>
                                <p:cTn id="42" presetID="26" presetClass="emph" presetSubtype="0" fill="hold" grpId="1" nodeType="withEffect">
                                  <p:stCondLst>
                                    <p:cond delay="7100"/>
                                  </p:stCondLst>
                                  <p:childTnLst>
                                    <p:animEffect transition="out" filter="fade">
                                      <p:cBhvr>
                                        <p:cTn id="43" dur="500" tmFilter="0, 0; .2, .5; .8, .5; 1, 0"/>
                                        <p:tgtEl>
                                          <p:spTgt spid="143"/>
                                        </p:tgtEl>
                                      </p:cBhvr>
                                    </p:animEffect>
                                    <p:animScale>
                                      <p:cBhvr>
                                        <p:cTn id="44" dur="250" autoRev="1" fill="hold"/>
                                        <p:tgtEl>
                                          <p:spTgt spid="143"/>
                                        </p:tgtEl>
                                      </p:cBhvr>
                                      <p:by x="105000" y="105000"/>
                                    </p:animScale>
                                  </p:childTnLst>
                                </p:cTn>
                              </p:par>
                              <p:par>
                                <p:cTn id="45" presetID="42" presetClass="entr" presetSubtype="0"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Effect transition="in" filter="fade">
                                      <p:cBhvr>
                                        <p:cTn id="47" dur="750"/>
                                        <p:tgtEl>
                                          <p:spTgt spid="144"/>
                                        </p:tgtEl>
                                      </p:cBhvr>
                                    </p:animEffect>
                                    <p:anim calcmode="lin" valueType="num">
                                      <p:cBhvr>
                                        <p:cTn id="48" dur="750" fill="hold"/>
                                        <p:tgtEl>
                                          <p:spTgt spid="144"/>
                                        </p:tgtEl>
                                        <p:attrNameLst>
                                          <p:attrName>ppt_x</p:attrName>
                                        </p:attrNameLst>
                                      </p:cBhvr>
                                      <p:tavLst>
                                        <p:tav tm="0">
                                          <p:val>
                                            <p:strVal val="#ppt_x"/>
                                          </p:val>
                                        </p:tav>
                                        <p:tav tm="100000">
                                          <p:val>
                                            <p:strVal val="#ppt_x"/>
                                          </p:val>
                                        </p:tav>
                                      </p:tavLst>
                                    </p:anim>
                                    <p:anim calcmode="lin" valueType="num">
                                      <p:cBhvr>
                                        <p:cTn id="49" dur="750" fill="hold"/>
                                        <p:tgtEl>
                                          <p:spTgt spid="144"/>
                                        </p:tgtEl>
                                        <p:attrNameLst>
                                          <p:attrName>ppt_y</p:attrName>
                                        </p:attrNameLst>
                                      </p:cBhvr>
                                      <p:tavLst>
                                        <p:tav tm="0">
                                          <p:val>
                                            <p:strVal val="#ppt_y+.1"/>
                                          </p:val>
                                        </p:tav>
                                        <p:tav tm="100000">
                                          <p:val>
                                            <p:strVal val="#ppt_y"/>
                                          </p:val>
                                        </p:tav>
                                      </p:tavLst>
                                    </p:anim>
                                  </p:childTnLst>
                                </p:cTn>
                              </p:par>
                              <p:par>
                                <p:cTn id="50" presetID="2" presetClass="entr" presetSubtype="2" fill="hold" nodeType="withEffect">
                                  <p:stCondLst>
                                    <p:cond delay="800"/>
                                  </p:stCondLst>
                                  <p:childTnLst>
                                    <p:set>
                                      <p:cBhvr>
                                        <p:cTn id="51" dur="1" fill="hold">
                                          <p:stCondLst>
                                            <p:cond delay="0"/>
                                          </p:stCondLst>
                                        </p:cTn>
                                        <p:tgtEl>
                                          <p:spTgt spid="145"/>
                                        </p:tgtEl>
                                        <p:attrNameLst>
                                          <p:attrName>style.visibility</p:attrName>
                                        </p:attrNameLst>
                                      </p:cBhvr>
                                      <p:to>
                                        <p:strVal val="visible"/>
                                      </p:to>
                                    </p:set>
                                    <p:anim calcmode="lin" valueType="num">
                                      <p:cBhvr additive="base">
                                        <p:cTn id="52" dur="750" fill="hold"/>
                                        <p:tgtEl>
                                          <p:spTgt spid="145"/>
                                        </p:tgtEl>
                                        <p:attrNameLst>
                                          <p:attrName>ppt_x</p:attrName>
                                        </p:attrNameLst>
                                      </p:cBhvr>
                                      <p:tavLst>
                                        <p:tav tm="0">
                                          <p:val>
                                            <p:strVal val="1+#ppt_w/2"/>
                                          </p:val>
                                        </p:tav>
                                        <p:tav tm="100000">
                                          <p:val>
                                            <p:strVal val="#ppt_x"/>
                                          </p:val>
                                        </p:tav>
                                      </p:tavLst>
                                    </p:anim>
                                    <p:anim calcmode="lin" valueType="num">
                                      <p:cBhvr additive="base">
                                        <p:cTn id="53" dur="750" fill="hold"/>
                                        <p:tgtEl>
                                          <p:spTgt spid="145"/>
                                        </p:tgtEl>
                                        <p:attrNameLst>
                                          <p:attrName>ppt_y</p:attrName>
                                        </p:attrNameLst>
                                      </p:cBhvr>
                                      <p:tavLst>
                                        <p:tav tm="0">
                                          <p:val>
                                            <p:strVal val="#ppt_y"/>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146"/>
                                        </p:tgtEl>
                                        <p:attrNameLst>
                                          <p:attrName>style.visibility</p:attrName>
                                        </p:attrNameLst>
                                      </p:cBhvr>
                                      <p:to>
                                        <p:strVal val="visible"/>
                                      </p:to>
                                    </p:set>
                                    <p:animEffect transition="in" filter="fade">
                                      <p:cBhvr>
                                        <p:cTn id="56" dur="1000"/>
                                        <p:tgtEl>
                                          <p:spTgt spid="146"/>
                                        </p:tgtEl>
                                      </p:cBhvr>
                                    </p:animEffect>
                                  </p:childTnLst>
                                </p:cTn>
                              </p:par>
                              <p:par>
                                <p:cTn id="57" presetID="10" presetClass="entr" presetSubtype="0" fill="hold" nodeType="withEffect">
                                  <p:stCondLst>
                                    <p:cond delay="600"/>
                                  </p:stCondLst>
                                  <p:childTnLst>
                                    <p:set>
                                      <p:cBhvr>
                                        <p:cTn id="58" dur="1" fill="hold">
                                          <p:stCondLst>
                                            <p:cond delay="0"/>
                                          </p:stCondLst>
                                        </p:cTn>
                                        <p:tgtEl>
                                          <p:spTgt spid="148"/>
                                        </p:tgtEl>
                                        <p:attrNameLst>
                                          <p:attrName>style.visibility</p:attrName>
                                        </p:attrNameLst>
                                      </p:cBhvr>
                                      <p:to>
                                        <p:strVal val="visible"/>
                                      </p:to>
                                    </p:set>
                                    <p:animEffect transition="in" filter="fade">
                                      <p:cBhvr>
                                        <p:cTn id="59" dur="1000"/>
                                        <p:tgtEl>
                                          <p:spTgt spid="148"/>
                                        </p:tgtEl>
                                      </p:cBhvr>
                                    </p:animEffect>
                                  </p:childTnLst>
                                </p:cTn>
                              </p:par>
                              <p:par>
                                <p:cTn id="60" presetID="10" presetClass="entr" presetSubtype="0" fill="hold" nodeType="withEffect">
                                  <p:stCondLst>
                                    <p:cond delay="0"/>
                                  </p:stCondLst>
                                  <p:childTnLst>
                                    <p:set>
                                      <p:cBhvr>
                                        <p:cTn id="61" dur="1" fill="hold">
                                          <p:stCondLst>
                                            <p:cond delay="0"/>
                                          </p:stCondLst>
                                        </p:cTn>
                                        <p:tgtEl>
                                          <p:spTgt spid="147"/>
                                        </p:tgtEl>
                                        <p:attrNameLst>
                                          <p:attrName>style.visibility</p:attrName>
                                        </p:attrNameLst>
                                      </p:cBhvr>
                                      <p:to>
                                        <p:strVal val="visible"/>
                                      </p:to>
                                    </p:set>
                                    <p:animEffect transition="in" filter="fade">
                                      <p:cBhvr>
                                        <p:cTn id="62" dur="1000"/>
                                        <p:tgtEl>
                                          <p:spTgt spid="147"/>
                                        </p:tgtEl>
                                      </p:cBhvr>
                                    </p:animEffect>
                                  </p:childTnLst>
                                </p:cTn>
                              </p:par>
                              <p:par>
                                <p:cTn id="63" presetID="35" presetClass="path" presetSubtype="0" repeatCount="2000" accel="50000" decel="50000" autoRev="1" fill="hold" nodeType="withEffect">
                                  <p:stCondLst>
                                    <p:cond delay="1300"/>
                                  </p:stCondLst>
                                  <p:childTnLst>
                                    <p:animMotion origin="layout" path="M 1.04167E-06 1.48148E-06 L -0.03737 1.48148E-06" pathEditMode="relative" rAng="0" ptsTypes="AA">
                                      <p:cBhvr>
                                        <p:cTn id="64" dur="2000" fill="hold"/>
                                        <p:tgtEl>
                                          <p:spTgt spid="146"/>
                                        </p:tgtEl>
                                        <p:attrNameLst>
                                          <p:attrName>ppt_x</p:attrName>
                                          <p:attrName>ppt_y</p:attrName>
                                        </p:attrNameLst>
                                      </p:cBhvr>
                                      <p:rCtr x="-1875" y="0"/>
                                    </p:animMotion>
                                  </p:childTnLst>
                                </p:cTn>
                              </p:par>
                              <p:par>
                                <p:cTn id="65" presetID="35" presetClass="path" presetSubtype="0" repeatCount="2000" accel="50000" decel="50000" autoRev="1" fill="hold" nodeType="withEffect">
                                  <p:stCondLst>
                                    <p:cond delay="1200"/>
                                  </p:stCondLst>
                                  <p:childTnLst>
                                    <p:animMotion origin="layout" path="M 8.33333E-07 -3.33333E-06 L -0.03802 -3.33333E-06" pathEditMode="relative" rAng="0" ptsTypes="AA">
                                      <p:cBhvr>
                                        <p:cTn id="66" dur="2000" fill="hold"/>
                                        <p:tgtEl>
                                          <p:spTgt spid="148"/>
                                        </p:tgtEl>
                                        <p:attrNameLst>
                                          <p:attrName>ppt_x</p:attrName>
                                          <p:attrName>ppt_y</p:attrName>
                                        </p:attrNameLst>
                                      </p:cBhvr>
                                      <p:rCtr x="-1901" y="0"/>
                                    </p:animMotion>
                                  </p:childTnLst>
                                </p:cTn>
                              </p:par>
                              <p:par>
                                <p:cTn id="67" presetID="35" presetClass="path" presetSubtype="0" repeatCount="2000" accel="50000" decel="50000" autoRev="1" fill="hold" nodeType="withEffect">
                                  <p:stCondLst>
                                    <p:cond delay="1700"/>
                                  </p:stCondLst>
                                  <p:childTnLst>
                                    <p:animMotion origin="layout" path="M 2.08333E-07 -4.07407E-06 L -0.04557 -4.07407E-06" pathEditMode="relative" rAng="0" ptsTypes="AA">
                                      <p:cBhvr>
                                        <p:cTn id="68" dur="2000" fill="hold"/>
                                        <p:tgtEl>
                                          <p:spTgt spid="147"/>
                                        </p:tgtEl>
                                        <p:attrNameLst>
                                          <p:attrName>ppt_x</p:attrName>
                                          <p:attrName>ppt_y</p:attrName>
                                        </p:attrNameLst>
                                      </p:cBhvr>
                                      <p:rCtr x="-2279" y="0"/>
                                    </p:animMotion>
                                  </p:childTnLst>
                                </p:cTn>
                              </p:par>
                            </p:childTnLst>
                          </p:cTn>
                        </p:par>
                        <p:par>
                          <p:cTn id="69" fill="hold">
                            <p:stCondLst>
                              <p:cond delay="1500"/>
                            </p:stCondLst>
                            <p:childTnLst>
                              <p:par>
                                <p:cTn id="70" presetID="10" presetClass="entr" presetSubtype="0" fill="hold" grpId="0" nodeType="after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additive="base">
                                        <p:cTn id="77" dur="500" fill="hold"/>
                                        <p:tgtEl>
                                          <p:spTgt spid="2"/>
                                        </p:tgtEl>
                                        <p:attrNameLst>
                                          <p:attrName>ppt_x</p:attrName>
                                        </p:attrNameLst>
                                      </p:cBhvr>
                                      <p:tavLst>
                                        <p:tav tm="0">
                                          <p:val>
                                            <p:strVal val="#ppt_x"/>
                                          </p:val>
                                        </p:tav>
                                        <p:tav tm="100000">
                                          <p:val>
                                            <p:strVal val="#ppt_x"/>
                                          </p:val>
                                        </p:tav>
                                      </p:tavLst>
                                    </p:anim>
                                    <p:anim calcmode="lin" valueType="num">
                                      <p:cBhvr additive="base">
                                        <p:cTn id="7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4"/>
                                        </p:tgtEl>
                                        <p:attrNameLst>
                                          <p:attrName>style.visibility</p:attrName>
                                        </p:attrNameLst>
                                      </p:cBhvr>
                                      <p:to>
                                        <p:strVal val="visible"/>
                                      </p:to>
                                    </p:set>
                                    <p:anim calcmode="lin" valueType="num">
                                      <p:cBhvr additive="base">
                                        <p:cTn id="83" dur="500" fill="hold"/>
                                        <p:tgtEl>
                                          <p:spTgt spid="4"/>
                                        </p:tgtEl>
                                        <p:attrNameLst>
                                          <p:attrName>ppt_x</p:attrName>
                                        </p:attrNameLst>
                                      </p:cBhvr>
                                      <p:tavLst>
                                        <p:tav tm="0">
                                          <p:val>
                                            <p:strVal val="#ppt_x"/>
                                          </p:val>
                                        </p:tav>
                                        <p:tav tm="100000">
                                          <p:val>
                                            <p:strVal val="#ppt_x"/>
                                          </p:val>
                                        </p:tav>
                                      </p:tavLst>
                                    </p:anim>
                                    <p:anim calcmode="lin" valueType="num">
                                      <p:cBhvr additive="base">
                                        <p:cTn id="8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5" grpId="0"/>
      <p:bldP spid="91" grpId="0"/>
      <p:bldP spid="91" grpId="1"/>
      <p:bldP spid="117" grpId="0"/>
      <p:bldP spid="117" grpId="1"/>
      <p:bldP spid="143" grpId="0"/>
      <p:bldP spid="143" grpId="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A_图片 9"/>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5836329" y="2027790"/>
            <a:ext cx="1115570" cy="484633"/>
          </a:xfrm>
          <a:prstGeom prst="rect">
            <a:avLst/>
          </a:prstGeom>
        </p:spPr>
      </p:pic>
      <p:pic>
        <p:nvPicPr>
          <p:cNvPr id="147" name="PA_图片 1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628944" y="587651"/>
            <a:ext cx="1635536" cy="1213568"/>
          </a:xfrm>
          <a:prstGeom prst="rect">
            <a:avLst/>
          </a:prstGeom>
        </p:spPr>
      </p:pic>
      <p:pic>
        <p:nvPicPr>
          <p:cNvPr id="148" name="PA_图片 12"/>
          <p:cNvPicPr>
            <a:picLocks noChangeAspect="1"/>
          </p:cNvPicPr>
          <p:nvPr>
            <p:custDataLst>
              <p:tags r:id="rId5"/>
            </p:custDataLst>
          </p:nvPr>
        </p:nvPicPr>
        <p:blipFill>
          <a:blip r:embed="rId2">
            <a:extLst>
              <a:ext uri="{28A0092B-C50C-407E-A947-70E740481C1C}">
                <a14:useLocalDpi xmlns:a14="http://schemas.microsoft.com/office/drawing/2010/main" val="0"/>
              </a:ext>
            </a:extLst>
          </a:blip>
          <a:stretch>
            <a:fillRect/>
          </a:stretch>
        </p:blipFill>
        <p:spPr>
          <a:xfrm>
            <a:off x="9766159" y="1691588"/>
            <a:ext cx="1943996" cy="844523"/>
          </a:xfrm>
          <a:prstGeom prst="rect">
            <a:avLst/>
          </a:prstGeom>
        </p:spPr>
      </p:pic>
      <p:sp>
        <p:nvSpPr>
          <p:cNvPr id="3" name="TextBox 91"/>
          <p:cNvSpPr>
            <a:spLocks noChangeArrowheads="1"/>
          </p:cNvSpPr>
          <p:nvPr/>
        </p:nvSpPr>
        <p:spPr bwMode="auto">
          <a:xfrm>
            <a:off x="728717" y="341677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育人为</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本</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服务为先</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rcRect t="18309" r="63387" b="43217"/>
          <a:stretch>
            <a:fillRect/>
          </a:stretch>
        </p:blipFill>
        <p:spPr>
          <a:xfrm>
            <a:off x="-96520" y="-46990"/>
            <a:ext cx="5346700" cy="1848485"/>
          </a:xfrm>
          <a:prstGeom prst="rect">
            <a:avLst/>
          </a:prstGeom>
        </p:spPr>
      </p:pic>
      <p:grpSp>
        <p:nvGrpSpPr>
          <p:cNvPr id="9" name="组合 8"/>
          <p:cNvGrpSpPr/>
          <p:nvPr/>
        </p:nvGrpSpPr>
        <p:grpSpPr>
          <a:xfrm rot="920444">
            <a:off x="979639" y="148949"/>
            <a:ext cx="539850" cy="529924"/>
            <a:chOff x="10646778" y="4753862"/>
            <a:chExt cx="751521" cy="737702"/>
          </a:xfrm>
        </p:grpSpPr>
        <p:sp>
          <p:nvSpPr>
            <p:cNvPr id="10"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0646778" y="4762829"/>
              <a:ext cx="749726" cy="728735"/>
              <a:chOff x="11012539" y="4493889"/>
              <a:chExt cx="749726" cy="728735"/>
            </a:xfrm>
          </p:grpSpPr>
          <p:sp>
            <p:nvSpPr>
              <p:cNvPr id="12"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5" name="Text Box 2"/>
          <p:cNvSpPr txBox="1">
            <a:spLocks noChangeArrowheads="1"/>
          </p:cNvSpPr>
          <p:nvPr/>
        </p:nvSpPr>
        <p:spPr bwMode="auto">
          <a:xfrm>
            <a:off x="950291" y="402979"/>
            <a:ext cx="3474720" cy="52197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2800" b="1" smtClean="0"/>
              <a:t>（五）、洗手小办法</a:t>
            </a:r>
            <a:endParaRPr lang="zh-CN" altLang="en-US" sz="2800" b="1" smtClean="0"/>
          </a:p>
        </p:txBody>
      </p:sp>
      <p:sp>
        <p:nvSpPr>
          <p:cNvPr id="91" name="TextBox 91"/>
          <p:cNvSpPr>
            <a:spLocks noChangeArrowheads="1"/>
          </p:cNvSpPr>
          <p:nvPr/>
        </p:nvSpPr>
        <p:spPr bwMode="auto">
          <a:xfrm>
            <a:off x="5076132" y="3448188"/>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快乐生活</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健康成长</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17" name="TextBox 91"/>
          <p:cNvSpPr>
            <a:spLocks noChangeArrowheads="1"/>
          </p:cNvSpPr>
          <p:nvPr/>
        </p:nvSpPr>
        <p:spPr bwMode="auto">
          <a:xfrm>
            <a:off x="7257988" y="248566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挖掘</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潜能</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发现天赋</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43" name="TextBox 91"/>
          <p:cNvSpPr>
            <a:spLocks noChangeArrowheads="1"/>
          </p:cNvSpPr>
          <p:nvPr/>
        </p:nvSpPr>
        <p:spPr bwMode="auto">
          <a:xfrm>
            <a:off x="9423547" y="3464230"/>
            <a:ext cx="2188724" cy="954107"/>
          </a:xfrm>
          <a:prstGeom prst="rect">
            <a:avLst/>
          </a:prstGeom>
          <a:noFill/>
        </p:spPr>
        <p:txBody>
          <a:bodyPr wrap="square" rtlCol="0">
            <a:spAutoFit/>
          </a:bodyPr>
          <a:lstStyle/>
          <a:p>
            <a:pPr algn="ct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因材施教</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培育栋梁</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144" name="图片 143"/>
          <p:cNvPicPr>
            <a:picLocks noChangeAspect="1"/>
          </p:cNvPicPr>
          <p:nvPr/>
        </p:nvPicPr>
        <p:blipFill>
          <a:blip r:embed="rId7">
            <a:extLst>
              <a:ext uri="{28A0092B-C50C-407E-A947-70E740481C1C}">
                <a14:useLocalDpi xmlns:a14="http://schemas.microsoft.com/office/drawing/2010/main" val="0"/>
              </a:ext>
            </a:extLst>
          </a:blip>
          <a:srcRect t="9293"/>
          <a:stretch>
            <a:fillRect/>
          </a:stretch>
        </p:blipFill>
        <p:spPr>
          <a:xfrm>
            <a:off x="-482125" y="4630507"/>
            <a:ext cx="4062961" cy="2668546"/>
          </a:xfrm>
          <a:prstGeom prst="rect">
            <a:avLst/>
          </a:prstGeom>
        </p:spPr>
      </p:pic>
      <p:pic>
        <p:nvPicPr>
          <p:cNvPr id="145" name="图片 1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284377" y="4844731"/>
            <a:ext cx="1327873" cy="2080791"/>
          </a:xfrm>
          <a:prstGeom prst="rect">
            <a:avLst/>
          </a:prstGeom>
        </p:spPr>
      </p:pic>
      <p:sp>
        <p:nvSpPr>
          <p:cNvPr id="6" name="Text Box 2"/>
          <p:cNvSpPr txBox="1">
            <a:spLocks noChangeArrowheads="1"/>
          </p:cNvSpPr>
          <p:nvPr/>
        </p:nvSpPr>
        <p:spPr bwMode="auto">
          <a:xfrm>
            <a:off x="1313511" y="886849"/>
            <a:ext cx="2931160" cy="52197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2800" b="1" smtClean="0"/>
              <a:t>2、拉袖子小插曲</a:t>
            </a:r>
            <a:endParaRPr lang="zh-CN" altLang="en-US" sz="2800" b="1" smtClean="0"/>
          </a:p>
        </p:txBody>
      </p:sp>
      <p:pic>
        <p:nvPicPr>
          <p:cNvPr id="2" name="图片 1" descr="C:\Users\MI\Desktop\新建文件夹\IMG_1825.JPGIMG_1825"/>
          <p:cNvPicPr>
            <a:picLocks noChangeAspect="1"/>
          </p:cNvPicPr>
          <p:nvPr/>
        </p:nvPicPr>
        <p:blipFill>
          <a:blip r:embed="rId9"/>
          <a:srcRect/>
          <a:stretch>
            <a:fillRect/>
          </a:stretch>
        </p:blipFill>
        <p:spPr>
          <a:xfrm>
            <a:off x="1240790" y="2214880"/>
            <a:ext cx="3574415" cy="2680970"/>
          </a:xfrm>
          <a:prstGeom prst="rect">
            <a:avLst/>
          </a:prstGeom>
        </p:spPr>
      </p:pic>
      <p:pic>
        <p:nvPicPr>
          <p:cNvPr id="4" name="图片 3" descr="C:\Users\MI\Desktop\新建文件夹\IMG_1820.JPGIMG_1820"/>
          <p:cNvPicPr>
            <a:picLocks noChangeAspect="1"/>
          </p:cNvPicPr>
          <p:nvPr/>
        </p:nvPicPr>
        <p:blipFill>
          <a:blip r:embed="rId10"/>
          <a:srcRect/>
          <a:stretch>
            <a:fillRect/>
          </a:stretch>
        </p:blipFill>
        <p:spPr>
          <a:xfrm>
            <a:off x="6418898" y="2259330"/>
            <a:ext cx="3514725" cy="26365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900"/>
                                        <p:tgtEl>
                                          <p:spTgt spid="8"/>
                                        </p:tgtEl>
                                      </p:cBhvr>
                                    </p:animEffect>
                                    <p:anim calcmode="lin" valueType="num">
                                      <p:cBhvr>
                                        <p:cTn id="8" dur="900" fill="hold"/>
                                        <p:tgtEl>
                                          <p:spTgt spid="8"/>
                                        </p:tgtEl>
                                        <p:attrNameLst>
                                          <p:attrName>ppt_x</p:attrName>
                                        </p:attrNameLst>
                                      </p:cBhvr>
                                      <p:tavLst>
                                        <p:tav tm="0">
                                          <p:val>
                                            <p:strVal val="#ppt_x"/>
                                          </p:val>
                                        </p:tav>
                                        <p:tav tm="100000">
                                          <p:val>
                                            <p:strVal val="#ppt_x"/>
                                          </p:val>
                                        </p:tav>
                                      </p:tavLst>
                                    </p:anim>
                                    <p:anim calcmode="lin" valueType="num">
                                      <p:cBhvr>
                                        <p:cTn id="9" dur="9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8" presetClass="emph" presetSubtype="0" repeatCount="2000" fill="hold" nodeType="withEffect">
                                  <p:stCondLst>
                                    <p:cond delay="0"/>
                                  </p:stCondLst>
                                  <p:childTnLst>
                                    <p:animRot by="21600000">
                                      <p:cBhvr>
                                        <p:cTn id="20" dur="4000" fill="hold"/>
                                        <p:tgtEl>
                                          <p:spTgt spid="9"/>
                                        </p:tgtEl>
                                        <p:attrNameLst>
                                          <p:attrName>r</p:attrName>
                                        </p:attrNameLst>
                                      </p:cBhvr>
                                    </p:animRot>
                                  </p:childTnLst>
                                </p:cTn>
                              </p:par>
                              <p:par>
                                <p:cTn id="21" presetID="10" presetClass="entr" presetSubtype="0" fill="hold" grpId="0"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26" presetClass="emph" presetSubtype="0" fill="hold" grpId="1" nodeType="withEffect">
                                  <p:stCondLst>
                                    <p:cond delay="100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10" presetClass="entr" presetSubtype="0" fill="hold" grpId="0" nodeType="withEffect">
                                  <p:stCondLst>
                                    <p:cond delay="400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par>
                                <p:cTn id="30" presetID="26" presetClass="emph" presetSubtype="0" fill="hold" grpId="1" nodeType="withEffect">
                                  <p:stCondLst>
                                    <p:cond delay="4000"/>
                                  </p:stCondLst>
                                  <p:childTnLst>
                                    <p:animEffect transition="out" filter="fade">
                                      <p:cBhvr>
                                        <p:cTn id="31" dur="500" tmFilter="0, 0; .2, .5; .8, .5; 1, 0"/>
                                        <p:tgtEl>
                                          <p:spTgt spid="91"/>
                                        </p:tgtEl>
                                      </p:cBhvr>
                                    </p:animEffect>
                                    <p:animScale>
                                      <p:cBhvr>
                                        <p:cTn id="32" dur="250" autoRev="1" fill="hold"/>
                                        <p:tgtEl>
                                          <p:spTgt spid="91"/>
                                        </p:tgtEl>
                                      </p:cBhvr>
                                      <p:by x="105000" y="105000"/>
                                    </p:animScale>
                                  </p:childTnLst>
                                </p:cTn>
                              </p:par>
                              <p:par>
                                <p:cTn id="33" presetID="10" presetClass="entr" presetSubtype="0" fill="hold" grpId="0" nodeType="withEffect">
                                  <p:stCondLst>
                                    <p:cond delay="5500"/>
                                  </p:stCondLst>
                                  <p:childTnLst>
                                    <p:set>
                                      <p:cBhvr>
                                        <p:cTn id="34" dur="1" fill="hold">
                                          <p:stCondLst>
                                            <p:cond delay="0"/>
                                          </p:stCondLst>
                                        </p:cTn>
                                        <p:tgtEl>
                                          <p:spTgt spid="117"/>
                                        </p:tgtEl>
                                        <p:attrNameLst>
                                          <p:attrName>style.visibility</p:attrName>
                                        </p:attrNameLst>
                                      </p:cBhvr>
                                      <p:to>
                                        <p:strVal val="visible"/>
                                      </p:to>
                                    </p:set>
                                    <p:animEffect transition="in" filter="fade">
                                      <p:cBhvr>
                                        <p:cTn id="35" dur="500"/>
                                        <p:tgtEl>
                                          <p:spTgt spid="117"/>
                                        </p:tgtEl>
                                      </p:cBhvr>
                                    </p:animEffect>
                                  </p:childTnLst>
                                </p:cTn>
                              </p:par>
                              <p:par>
                                <p:cTn id="36" presetID="26" presetClass="emph" presetSubtype="0" fill="hold" grpId="1" nodeType="withEffect">
                                  <p:stCondLst>
                                    <p:cond delay="5500"/>
                                  </p:stCondLst>
                                  <p:childTnLst>
                                    <p:animEffect transition="out" filter="fade">
                                      <p:cBhvr>
                                        <p:cTn id="37" dur="500" tmFilter="0, 0; .2, .5; .8, .5; 1, 0"/>
                                        <p:tgtEl>
                                          <p:spTgt spid="117"/>
                                        </p:tgtEl>
                                      </p:cBhvr>
                                    </p:animEffect>
                                    <p:animScale>
                                      <p:cBhvr>
                                        <p:cTn id="38" dur="250" autoRev="1" fill="hold"/>
                                        <p:tgtEl>
                                          <p:spTgt spid="117"/>
                                        </p:tgtEl>
                                      </p:cBhvr>
                                      <p:by x="105000" y="105000"/>
                                    </p:animScale>
                                  </p:childTnLst>
                                </p:cTn>
                              </p:par>
                              <p:par>
                                <p:cTn id="39" presetID="10" presetClass="entr" presetSubtype="0" fill="hold" grpId="0" nodeType="withEffect">
                                  <p:stCondLst>
                                    <p:cond delay="7100"/>
                                  </p:stCondLst>
                                  <p:childTnLst>
                                    <p:set>
                                      <p:cBhvr>
                                        <p:cTn id="40" dur="1" fill="hold">
                                          <p:stCondLst>
                                            <p:cond delay="0"/>
                                          </p:stCondLst>
                                        </p:cTn>
                                        <p:tgtEl>
                                          <p:spTgt spid="143"/>
                                        </p:tgtEl>
                                        <p:attrNameLst>
                                          <p:attrName>style.visibility</p:attrName>
                                        </p:attrNameLst>
                                      </p:cBhvr>
                                      <p:to>
                                        <p:strVal val="visible"/>
                                      </p:to>
                                    </p:set>
                                    <p:animEffect transition="in" filter="fade">
                                      <p:cBhvr>
                                        <p:cTn id="41" dur="500"/>
                                        <p:tgtEl>
                                          <p:spTgt spid="143"/>
                                        </p:tgtEl>
                                      </p:cBhvr>
                                    </p:animEffect>
                                  </p:childTnLst>
                                </p:cTn>
                              </p:par>
                              <p:par>
                                <p:cTn id="42" presetID="26" presetClass="emph" presetSubtype="0" fill="hold" grpId="1" nodeType="withEffect">
                                  <p:stCondLst>
                                    <p:cond delay="7100"/>
                                  </p:stCondLst>
                                  <p:childTnLst>
                                    <p:animEffect transition="out" filter="fade">
                                      <p:cBhvr>
                                        <p:cTn id="43" dur="500" tmFilter="0, 0; .2, .5; .8, .5; 1, 0"/>
                                        <p:tgtEl>
                                          <p:spTgt spid="143"/>
                                        </p:tgtEl>
                                      </p:cBhvr>
                                    </p:animEffect>
                                    <p:animScale>
                                      <p:cBhvr>
                                        <p:cTn id="44" dur="250" autoRev="1" fill="hold"/>
                                        <p:tgtEl>
                                          <p:spTgt spid="143"/>
                                        </p:tgtEl>
                                      </p:cBhvr>
                                      <p:by x="105000" y="105000"/>
                                    </p:animScale>
                                  </p:childTnLst>
                                </p:cTn>
                              </p:par>
                              <p:par>
                                <p:cTn id="45" presetID="42" presetClass="entr" presetSubtype="0"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Effect transition="in" filter="fade">
                                      <p:cBhvr>
                                        <p:cTn id="47" dur="750"/>
                                        <p:tgtEl>
                                          <p:spTgt spid="144"/>
                                        </p:tgtEl>
                                      </p:cBhvr>
                                    </p:animEffect>
                                    <p:anim calcmode="lin" valueType="num">
                                      <p:cBhvr>
                                        <p:cTn id="48" dur="750" fill="hold"/>
                                        <p:tgtEl>
                                          <p:spTgt spid="144"/>
                                        </p:tgtEl>
                                        <p:attrNameLst>
                                          <p:attrName>ppt_x</p:attrName>
                                        </p:attrNameLst>
                                      </p:cBhvr>
                                      <p:tavLst>
                                        <p:tav tm="0">
                                          <p:val>
                                            <p:strVal val="#ppt_x"/>
                                          </p:val>
                                        </p:tav>
                                        <p:tav tm="100000">
                                          <p:val>
                                            <p:strVal val="#ppt_x"/>
                                          </p:val>
                                        </p:tav>
                                      </p:tavLst>
                                    </p:anim>
                                    <p:anim calcmode="lin" valueType="num">
                                      <p:cBhvr>
                                        <p:cTn id="49" dur="750" fill="hold"/>
                                        <p:tgtEl>
                                          <p:spTgt spid="144"/>
                                        </p:tgtEl>
                                        <p:attrNameLst>
                                          <p:attrName>ppt_y</p:attrName>
                                        </p:attrNameLst>
                                      </p:cBhvr>
                                      <p:tavLst>
                                        <p:tav tm="0">
                                          <p:val>
                                            <p:strVal val="#ppt_y+.1"/>
                                          </p:val>
                                        </p:tav>
                                        <p:tav tm="100000">
                                          <p:val>
                                            <p:strVal val="#ppt_y"/>
                                          </p:val>
                                        </p:tav>
                                      </p:tavLst>
                                    </p:anim>
                                  </p:childTnLst>
                                </p:cTn>
                              </p:par>
                              <p:par>
                                <p:cTn id="50" presetID="2" presetClass="entr" presetSubtype="2" fill="hold" nodeType="withEffect">
                                  <p:stCondLst>
                                    <p:cond delay="800"/>
                                  </p:stCondLst>
                                  <p:childTnLst>
                                    <p:set>
                                      <p:cBhvr>
                                        <p:cTn id="51" dur="1" fill="hold">
                                          <p:stCondLst>
                                            <p:cond delay="0"/>
                                          </p:stCondLst>
                                        </p:cTn>
                                        <p:tgtEl>
                                          <p:spTgt spid="145"/>
                                        </p:tgtEl>
                                        <p:attrNameLst>
                                          <p:attrName>style.visibility</p:attrName>
                                        </p:attrNameLst>
                                      </p:cBhvr>
                                      <p:to>
                                        <p:strVal val="visible"/>
                                      </p:to>
                                    </p:set>
                                    <p:anim calcmode="lin" valueType="num">
                                      <p:cBhvr additive="base">
                                        <p:cTn id="52" dur="750" fill="hold"/>
                                        <p:tgtEl>
                                          <p:spTgt spid="145"/>
                                        </p:tgtEl>
                                        <p:attrNameLst>
                                          <p:attrName>ppt_x</p:attrName>
                                        </p:attrNameLst>
                                      </p:cBhvr>
                                      <p:tavLst>
                                        <p:tav tm="0">
                                          <p:val>
                                            <p:strVal val="1+#ppt_w/2"/>
                                          </p:val>
                                        </p:tav>
                                        <p:tav tm="100000">
                                          <p:val>
                                            <p:strVal val="#ppt_x"/>
                                          </p:val>
                                        </p:tav>
                                      </p:tavLst>
                                    </p:anim>
                                    <p:anim calcmode="lin" valueType="num">
                                      <p:cBhvr additive="base">
                                        <p:cTn id="53" dur="750" fill="hold"/>
                                        <p:tgtEl>
                                          <p:spTgt spid="145"/>
                                        </p:tgtEl>
                                        <p:attrNameLst>
                                          <p:attrName>ppt_y</p:attrName>
                                        </p:attrNameLst>
                                      </p:cBhvr>
                                      <p:tavLst>
                                        <p:tav tm="0">
                                          <p:val>
                                            <p:strVal val="#ppt_y"/>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146"/>
                                        </p:tgtEl>
                                        <p:attrNameLst>
                                          <p:attrName>style.visibility</p:attrName>
                                        </p:attrNameLst>
                                      </p:cBhvr>
                                      <p:to>
                                        <p:strVal val="visible"/>
                                      </p:to>
                                    </p:set>
                                    <p:animEffect transition="in" filter="fade">
                                      <p:cBhvr>
                                        <p:cTn id="56" dur="1000"/>
                                        <p:tgtEl>
                                          <p:spTgt spid="146"/>
                                        </p:tgtEl>
                                      </p:cBhvr>
                                    </p:animEffect>
                                  </p:childTnLst>
                                </p:cTn>
                              </p:par>
                              <p:par>
                                <p:cTn id="57" presetID="10" presetClass="entr" presetSubtype="0" fill="hold" nodeType="withEffect">
                                  <p:stCondLst>
                                    <p:cond delay="600"/>
                                  </p:stCondLst>
                                  <p:childTnLst>
                                    <p:set>
                                      <p:cBhvr>
                                        <p:cTn id="58" dur="1" fill="hold">
                                          <p:stCondLst>
                                            <p:cond delay="0"/>
                                          </p:stCondLst>
                                        </p:cTn>
                                        <p:tgtEl>
                                          <p:spTgt spid="148"/>
                                        </p:tgtEl>
                                        <p:attrNameLst>
                                          <p:attrName>style.visibility</p:attrName>
                                        </p:attrNameLst>
                                      </p:cBhvr>
                                      <p:to>
                                        <p:strVal val="visible"/>
                                      </p:to>
                                    </p:set>
                                    <p:animEffect transition="in" filter="fade">
                                      <p:cBhvr>
                                        <p:cTn id="59" dur="1000"/>
                                        <p:tgtEl>
                                          <p:spTgt spid="148"/>
                                        </p:tgtEl>
                                      </p:cBhvr>
                                    </p:animEffect>
                                  </p:childTnLst>
                                </p:cTn>
                              </p:par>
                              <p:par>
                                <p:cTn id="60" presetID="10" presetClass="entr" presetSubtype="0" fill="hold" nodeType="withEffect">
                                  <p:stCondLst>
                                    <p:cond delay="0"/>
                                  </p:stCondLst>
                                  <p:childTnLst>
                                    <p:set>
                                      <p:cBhvr>
                                        <p:cTn id="61" dur="1" fill="hold">
                                          <p:stCondLst>
                                            <p:cond delay="0"/>
                                          </p:stCondLst>
                                        </p:cTn>
                                        <p:tgtEl>
                                          <p:spTgt spid="147"/>
                                        </p:tgtEl>
                                        <p:attrNameLst>
                                          <p:attrName>style.visibility</p:attrName>
                                        </p:attrNameLst>
                                      </p:cBhvr>
                                      <p:to>
                                        <p:strVal val="visible"/>
                                      </p:to>
                                    </p:set>
                                    <p:animEffect transition="in" filter="fade">
                                      <p:cBhvr>
                                        <p:cTn id="62" dur="1000"/>
                                        <p:tgtEl>
                                          <p:spTgt spid="147"/>
                                        </p:tgtEl>
                                      </p:cBhvr>
                                    </p:animEffect>
                                  </p:childTnLst>
                                </p:cTn>
                              </p:par>
                              <p:par>
                                <p:cTn id="63" presetID="35" presetClass="path" presetSubtype="0" repeatCount="2000" accel="50000" decel="50000" autoRev="1" fill="hold" nodeType="withEffect">
                                  <p:stCondLst>
                                    <p:cond delay="1300"/>
                                  </p:stCondLst>
                                  <p:childTnLst>
                                    <p:animMotion origin="layout" path="M 1.04167E-06 1.48148E-06 L -0.03737 1.48148E-06" pathEditMode="relative" rAng="0" ptsTypes="AA">
                                      <p:cBhvr>
                                        <p:cTn id="64" dur="2000" fill="hold"/>
                                        <p:tgtEl>
                                          <p:spTgt spid="146"/>
                                        </p:tgtEl>
                                        <p:attrNameLst>
                                          <p:attrName>ppt_x</p:attrName>
                                          <p:attrName>ppt_y</p:attrName>
                                        </p:attrNameLst>
                                      </p:cBhvr>
                                      <p:rCtr x="-1875" y="0"/>
                                    </p:animMotion>
                                  </p:childTnLst>
                                </p:cTn>
                              </p:par>
                              <p:par>
                                <p:cTn id="65" presetID="35" presetClass="path" presetSubtype="0" repeatCount="2000" accel="50000" decel="50000" autoRev="1" fill="hold" nodeType="withEffect">
                                  <p:stCondLst>
                                    <p:cond delay="1200"/>
                                  </p:stCondLst>
                                  <p:childTnLst>
                                    <p:animMotion origin="layout" path="M 8.33333E-07 -3.33333E-06 L -0.03802 -3.33333E-06" pathEditMode="relative" rAng="0" ptsTypes="AA">
                                      <p:cBhvr>
                                        <p:cTn id="66" dur="2000" fill="hold"/>
                                        <p:tgtEl>
                                          <p:spTgt spid="148"/>
                                        </p:tgtEl>
                                        <p:attrNameLst>
                                          <p:attrName>ppt_x</p:attrName>
                                          <p:attrName>ppt_y</p:attrName>
                                        </p:attrNameLst>
                                      </p:cBhvr>
                                      <p:rCtr x="-1901" y="0"/>
                                    </p:animMotion>
                                  </p:childTnLst>
                                </p:cTn>
                              </p:par>
                              <p:par>
                                <p:cTn id="67" presetID="35" presetClass="path" presetSubtype="0" repeatCount="2000" accel="50000" decel="50000" autoRev="1" fill="hold" nodeType="withEffect">
                                  <p:stCondLst>
                                    <p:cond delay="1700"/>
                                  </p:stCondLst>
                                  <p:childTnLst>
                                    <p:animMotion origin="layout" path="M 2.08333E-07 -4.07407E-06 L -0.04557 -4.07407E-06" pathEditMode="relative" rAng="0" ptsTypes="AA">
                                      <p:cBhvr>
                                        <p:cTn id="68" dur="2000" fill="hold"/>
                                        <p:tgtEl>
                                          <p:spTgt spid="147"/>
                                        </p:tgtEl>
                                        <p:attrNameLst>
                                          <p:attrName>ppt_x</p:attrName>
                                          <p:attrName>ppt_y</p:attrName>
                                        </p:attrNameLst>
                                      </p:cBhvr>
                                      <p:rCtr x="-2279" y="0"/>
                                    </p:animMotion>
                                  </p:childTnLst>
                                </p:cTn>
                              </p:par>
                            </p:childTnLst>
                          </p:cTn>
                        </p:par>
                        <p:par>
                          <p:cTn id="69" fill="hold">
                            <p:stCondLst>
                              <p:cond delay="1500"/>
                            </p:stCondLst>
                            <p:childTnLst>
                              <p:par>
                                <p:cTn id="70" presetID="10" presetClass="entr" presetSubtype="0" fill="hold" grpId="0" nodeType="after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additive="base">
                                        <p:cTn id="77" dur="500" fill="hold"/>
                                        <p:tgtEl>
                                          <p:spTgt spid="2"/>
                                        </p:tgtEl>
                                        <p:attrNameLst>
                                          <p:attrName>ppt_x</p:attrName>
                                        </p:attrNameLst>
                                      </p:cBhvr>
                                      <p:tavLst>
                                        <p:tav tm="0">
                                          <p:val>
                                            <p:strVal val="#ppt_x"/>
                                          </p:val>
                                        </p:tav>
                                        <p:tav tm="100000">
                                          <p:val>
                                            <p:strVal val="#ppt_x"/>
                                          </p:val>
                                        </p:tav>
                                      </p:tavLst>
                                    </p:anim>
                                    <p:anim calcmode="lin" valueType="num">
                                      <p:cBhvr additive="base">
                                        <p:cTn id="7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4"/>
                                        </p:tgtEl>
                                        <p:attrNameLst>
                                          <p:attrName>style.visibility</p:attrName>
                                        </p:attrNameLst>
                                      </p:cBhvr>
                                      <p:to>
                                        <p:strVal val="visible"/>
                                      </p:to>
                                    </p:set>
                                    <p:anim calcmode="lin" valueType="num">
                                      <p:cBhvr additive="base">
                                        <p:cTn id="83" dur="500" fill="hold"/>
                                        <p:tgtEl>
                                          <p:spTgt spid="4"/>
                                        </p:tgtEl>
                                        <p:attrNameLst>
                                          <p:attrName>ppt_x</p:attrName>
                                        </p:attrNameLst>
                                      </p:cBhvr>
                                      <p:tavLst>
                                        <p:tav tm="0">
                                          <p:val>
                                            <p:strVal val="#ppt_x"/>
                                          </p:val>
                                        </p:tav>
                                        <p:tav tm="100000">
                                          <p:val>
                                            <p:strVal val="#ppt_x"/>
                                          </p:val>
                                        </p:tav>
                                      </p:tavLst>
                                    </p:anim>
                                    <p:anim calcmode="lin" valueType="num">
                                      <p:cBhvr additive="base">
                                        <p:cTn id="8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5" grpId="0"/>
      <p:bldP spid="91" grpId="0"/>
      <p:bldP spid="91" grpId="1"/>
      <p:bldP spid="117" grpId="0"/>
      <p:bldP spid="117" grpId="1"/>
      <p:bldP spid="143" grpId="0"/>
      <p:bldP spid="143" grpId="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rcRect t="18309" r="63387" b="43217"/>
          <a:stretch>
            <a:fillRect/>
          </a:stretch>
        </p:blipFill>
        <p:spPr>
          <a:xfrm>
            <a:off x="-252095" y="-76200"/>
            <a:ext cx="5185410" cy="1917065"/>
          </a:xfrm>
          <a:prstGeom prst="rect">
            <a:avLst/>
          </a:prstGeom>
        </p:spPr>
      </p:pic>
      <p:grpSp>
        <p:nvGrpSpPr>
          <p:cNvPr id="10" name="组合 9"/>
          <p:cNvGrpSpPr/>
          <p:nvPr/>
        </p:nvGrpSpPr>
        <p:grpSpPr>
          <a:xfrm rot="920444">
            <a:off x="979639" y="148949"/>
            <a:ext cx="539850" cy="529924"/>
            <a:chOff x="10646778" y="4753862"/>
            <a:chExt cx="751521" cy="737702"/>
          </a:xfrm>
        </p:grpSpPr>
        <p:sp>
          <p:nvSpPr>
            <p:cNvPr id="11"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10646778" y="4762829"/>
              <a:ext cx="749726" cy="728735"/>
              <a:chOff x="11012539" y="4493889"/>
              <a:chExt cx="749726" cy="728735"/>
            </a:xfrm>
          </p:grpSpPr>
          <p:sp>
            <p:nvSpPr>
              <p:cNvPr id="13"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6" name="Text Box 2"/>
          <p:cNvSpPr txBox="1">
            <a:spLocks noChangeArrowheads="1"/>
          </p:cNvSpPr>
          <p:nvPr/>
        </p:nvSpPr>
        <p:spPr bwMode="auto">
          <a:xfrm>
            <a:off x="1341452" y="705239"/>
            <a:ext cx="2366010" cy="52197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sz="2800">
                <a:latin typeface="Calibri" panose="020F0502020204030204" charset="0"/>
                <a:ea typeface="宋体" panose="02010600030101010101" pitchFamily="2" charset="-122"/>
                <a:sym typeface="+mn-ea"/>
              </a:rPr>
              <a:t>幼儿的发展：</a:t>
            </a:r>
            <a:endParaRPr lang="zh-CN" altLang="en-US" sz="2800" b="1"/>
          </a:p>
        </p:txBody>
      </p:sp>
      <p:sp>
        <p:nvSpPr>
          <p:cNvPr id="29" name="Freeform 5"/>
          <p:cNvSpPr>
            <a:spLocks noEditPoints="1"/>
          </p:cNvSpPr>
          <p:nvPr/>
        </p:nvSpPr>
        <p:spPr bwMode="auto">
          <a:xfrm>
            <a:off x="7368341" y="5837524"/>
            <a:ext cx="436635" cy="411323"/>
          </a:xfrm>
          <a:custGeom>
            <a:avLst/>
            <a:gdLst>
              <a:gd name="T0" fmla="*/ 46 w 57"/>
              <a:gd name="T1" fmla="*/ 20 h 54"/>
              <a:gd name="T2" fmla="*/ 38 w 57"/>
              <a:gd name="T3" fmla="*/ 22 h 54"/>
              <a:gd name="T4" fmla="*/ 43 w 57"/>
              <a:gd name="T5" fmla="*/ 16 h 54"/>
              <a:gd name="T6" fmla="*/ 43 w 57"/>
              <a:gd name="T7" fmla="*/ 2 h 54"/>
              <a:gd name="T8" fmla="*/ 31 w 57"/>
              <a:gd name="T9" fmla="*/ 9 h 54"/>
              <a:gd name="T10" fmla="*/ 29 w 57"/>
              <a:gd name="T11" fmla="*/ 16 h 54"/>
              <a:gd name="T12" fmla="*/ 26 w 57"/>
              <a:gd name="T13" fmla="*/ 9 h 54"/>
              <a:gd name="T14" fmla="*/ 14 w 57"/>
              <a:gd name="T15" fmla="*/ 2 h 54"/>
              <a:gd name="T16" fmla="*/ 14 w 57"/>
              <a:gd name="T17" fmla="*/ 16 h 54"/>
              <a:gd name="T18" fmla="*/ 19 w 57"/>
              <a:gd name="T19" fmla="*/ 22 h 54"/>
              <a:gd name="T20" fmla="*/ 12 w 57"/>
              <a:gd name="T21" fmla="*/ 20 h 54"/>
              <a:gd name="T22" fmla="*/ 0 w 57"/>
              <a:gd name="T23" fmla="*/ 27 h 54"/>
              <a:gd name="T24" fmla="*/ 12 w 57"/>
              <a:gd name="T25" fmla="*/ 34 h 54"/>
              <a:gd name="T26" fmla="*/ 19 w 57"/>
              <a:gd name="T27" fmla="*/ 33 h 54"/>
              <a:gd name="T28" fmla="*/ 14 w 57"/>
              <a:gd name="T29" fmla="*/ 38 h 54"/>
              <a:gd name="T30" fmla="*/ 14 w 57"/>
              <a:gd name="T31" fmla="*/ 52 h 54"/>
              <a:gd name="T32" fmla="*/ 26 w 57"/>
              <a:gd name="T33" fmla="*/ 45 h 54"/>
              <a:gd name="T34" fmla="*/ 29 w 57"/>
              <a:gd name="T35" fmla="*/ 38 h 54"/>
              <a:gd name="T36" fmla="*/ 31 w 57"/>
              <a:gd name="T37" fmla="*/ 45 h 54"/>
              <a:gd name="T38" fmla="*/ 43 w 57"/>
              <a:gd name="T39" fmla="*/ 52 h 54"/>
              <a:gd name="T40" fmla="*/ 43 w 57"/>
              <a:gd name="T41" fmla="*/ 38 h 54"/>
              <a:gd name="T42" fmla="*/ 38 w 57"/>
              <a:gd name="T43" fmla="*/ 33 h 54"/>
              <a:gd name="T44" fmla="*/ 46 w 57"/>
              <a:gd name="T45" fmla="*/ 34 h 54"/>
              <a:gd name="T46" fmla="*/ 57 w 57"/>
              <a:gd name="T47" fmla="*/ 27 h 54"/>
              <a:gd name="T48" fmla="*/ 46 w 57"/>
              <a:gd name="T49" fmla="*/ 20 h 54"/>
              <a:gd name="T50" fmla="*/ 32 w 57"/>
              <a:gd name="T51" fmla="*/ 32 h 54"/>
              <a:gd name="T52" fmla="*/ 24 w 57"/>
              <a:gd name="T53" fmla="*/ 30 h 54"/>
              <a:gd name="T54" fmla="*/ 26 w 57"/>
              <a:gd name="T55" fmla="*/ 22 h 54"/>
              <a:gd name="T56" fmla="*/ 34 w 57"/>
              <a:gd name="T57" fmla="*/ 24 h 54"/>
              <a:gd name="T58" fmla="*/ 32 w 57"/>
              <a:gd name="T59"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 h="54">
                <a:moveTo>
                  <a:pt x="46" y="20"/>
                </a:moveTo>
                <a:cubicBezTo>
                  <a:pt x="43" y="20"/>
                  <a:pt x="41" y="21"/>
                  <a:pt x="38" y="22"/>
                </a:cubicBezTo>
                <a:cubicBezTo>
                  <a:pt x="40" y="20"/>
                  <a:pt x="42" y="18"/>
                  <a:pt x="43" y="16"/>
                </a:cubicBezTo>
                <a:cubicBezTo>
                  <a:pt x="47" y="9"/>
                  <a:pt x="46" y="4"/>
                  <a:pt x="43" y="2"/>
                </a:cubicBezTo>
                <a:cubicBezTo>
                  <a:pt x="40" y="0"/>
                  <a:pt x="35" y="2"/>
                  <a:pt x="31" y="9"/>
                </a:cubicBezTo>
                <a:cubicBezTo>
                  <a:pt x="30" y="11"/>
                  <a:pt x="29" y="14"/>
                  <a:pt x="29" y="16"/>
                </a:cubicBezTo>
                <a:cubicBezTo>
                  <a:pt x="28" y="14"/>
                  <a:pt x="28" y="11"/>
                  <a:pt x="26" y="9"/>
                </a:cubicBezTo>
                <a:cubicBezTo>
                  <a:pt x="22" y="2"/>
                  <a:pt x="18" y="0"/>
                  <a:pt x="14" y="2"/>
                </a:cubicBezTo>
                <a:cubicBezTo>
                  <a:pt x="11" y="4"/>
                  <a:pt x="10" y="9"/>
                  <a:pt x="14" y="16"/>
                </a:cubicBezTo>
                <a:cubicBezTo>
                  <a:pt x="15" y="18"/>
                  <a:pt x="17" y="20"/>
                  <a:pt x="19" y="22"/>
                </a:cubicBezTo>
                <a:cubicBezTo>
                  <a:pt x="17" y="21"/>
                  <a:pt x="14" y="20"/>
                  <a:pt x="12" y="20"/>
                </a:cubicBezTo>
                <a:cubicBezTo>
                  <a:pt x="4" y="20"/>
                  <a:pt x="0" y="23"/>
                  <a:pt x="0" y="27"/>
                </a:cubicBezTo>
                <a:cubicBezTo>
                  <a:pt x="0" y="31"/>
                  <a:pt x="4" y="34"/>
                  <a:pt x="12" y="34"/>
                </a:cubicBezTo>
                <a:cubicBezTo>
                  <a:pt x="14" y="34"/>
                  <a:pt x="17" y="34"/>
                  <a:pt x="19" y="33"/>
                </a:cubicBezTo>
                <a:cubicBezTo>
                  <a:pt x="17" y="34"/>
                  <a:pt x="15" y="36"/>
                  <a:pt x="14" y="38"/>
                </a:cubicBezTo>
                <a:cubicBezTo>
                  <a:pt x="10" y="45"/>
                  <a:pt x="11" y="50"/>
                  <a:pt x="14" y="52"/>
                </a:cubicBezTo>
                <a:cubicBezTo>
                  <a:pt x="18" y="54"/>
                  <a:pt x="22" y="52"/>
                  <a:pt x="26" y="45"/>
                </a:cubicBezTo>
                <a:cubicBezTo>
                  <a:pt x="28" y="43"/>
                  <a:pt x="28" y="41"/>
                  <a:pt x="29" y="38"/>
                </a:cubicBezTo>
                <a:cubicBezTo>
                  <a:pt x="29" y="41"/>
                  <a:pt x="30" y="43"/>
                  <a:pt x="31" y="45"/>
                </a:cubicBezTo>
                <a:cubicBezTo>
                  <a:pt x="35" y="52"/>
                  <a:pt x="40" y="54"/>
                  <a:pt x="43" y="52"/>
                </a:cubicBezTo>
                <a:cubicBezTo>
                  <a:pt x="46" y="50"/>
                  <a:pt x="47" y="45"/>
                  <a:pt x="43" y="38"/>
                </a:cubicBezTo>
                <a:cubicBezTo>
                  <a:pt x="42" y="36"/>
                  <a:pt x="40" y="34"/>
                  <a:pt x="38" y="33"/>
                </a:cubicBezTo>
                <a:cubicBezTo>
                  <a:pt x="41" y="34"/>
                  <a:pt x="43" y="34"/>
                  <a:pt x="46" y="34"/>
                </a:cubicBezTo>
                <a:cubicBezTo>
                  <a:pt x="53" y="34"/>
                  <a:pt x="57" y="31"/>
                  <a:pt x="57" y="27"/>
                </a:cubicBezTo>
                <a:cubicBezTo>
                  <a:pt x="57" y="23"/>
                  <a:pt x="53" y="20"/>
                  <a:pt x="46" y="20"/>
                </a:cubicBezTo>
                <a:close/>
                <a:moveTo>
                  <a:pt x="32" y="32"/>
                </a:moveTo>
                <a:cubicBezTo>
                  <a:pt x="29" y="34"/>
                  <a:pt x="25" y="33"/>
                  <a:pt x="24" y="30"/>
                </a:cubicBezTo>
                <a:cubicBezTo>
                  <a:pt x="22" y="27"/>
                  <a:pt x="23" y="24"/>
                  <a:pt x="26" y="22"/>
                </a:cubicBezTo>
                <a:cubicBezTo>
                  <a:pt x="29" y="21"/>
                  <a:pt x="32" y="22"/>
                  <a:pt x="34" y="24"/>
                </a:cubicBezTo>
                <a:cubicBezTo>
                  <a:pt x="35" y="27"/>
                  <a:pt x="34" y="31"/>
                  <a:pt x="32" y="3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30" name="组合 29"/>
          <p:cNvGrpSpPr/>
          <p:nvPr/>
        </p:nvGrpSpPr>
        <p:grpSpPr>
          <a:xfrm>
            <a:off x="3716449" y="5867983"/>
            <a:ext cx="419578" cy="411323"/>
            <a:chOff x="3835491" y="3064170"/>
            <a:chExt cx="6376210" cy="6250754"/>
          </a:xfrm>
          <a:solidFill>
            <a:schemeClr val="bg1"/>
          </a:solidFill>
        </p:grpSpPr>
        <p:grpSp>
          <p:nvGrpSpPr>
            <p:cNvPr id="31" name="组合 30"/>
            <p:cNvGrpSpPr/>
            <p:nvPr/>
          </p:nvGrpSpPr>
          <p:grpSpPr>
            <a:xfrm>
              <a:off x="3835491" y="3064170"/>
              <a:ext cx="6376210" cy="6250754"/>
              <a:chOff x="3835491" y="3064170"/>
              <a:chExt cx="6376210" cy="6250754"/>
            </a:xfrm>
            <a:grpFill/>
          </p:grpSpPr>
          <p:sp>
            <p:nvSpPr>
              <p:cNvPr id="48" name="椭圆 47"/>
              <p:cNvSpPr/>
              <p:nvPr/>
            </p:nvSpPr>
            <p:spPr>
              <a:xfrm>
                <a:off x="5831033" y="4896315"/>
                <a:ext cx="2512185" cy="2652417"/>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9" name="直接连接符 48"/>
              <p:cNvCxnSpPr/>
              <p:nvPr/>
            </p:nvCxnSpPr>
            <p:spPr>
              <a:xfrm rot="-5400000" flipH="1">
                <a:off x="4521696" y="5503342"/>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rot="-3857143" flipH="1">
                <a:off x="4769462" y="4417808"/>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rot="-2314286" flipH="1">
                <a:off x="5463687" y="3547278"/>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rot="-771429" flipH="1">
                <a:off x="6466871" y="3064170"/>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rot="771428" flipH="1">
                <a:off x="7580321" y="3064170"/>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rot="2314286" flipH="1">
                <a:off x="8583505" y="3547278"/>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rot="3857142" flipH="1">
                <a:off x="9277730" y="4417808"/>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rot="5400000" flipH="1">
                <a:off x="9525496" y="5503342"/>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rot="6942857" flipH="1">
                <a:off x="9277731" y="6588876"/>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rot="8485714" flipH="1">
                <a:off x="8583505" y="7459406"/>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rot="10028571" flipH="1">
                <a:off x="7580321" y="7942514"/>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rot="11571429" flipH="1">
                <a:off x="6466871" y="7942514"/>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rot="13114285" flipH="1">
                <a:off x="5463687" y="7459407"/>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rot="14657142" flipH="1">
                <a:off x="4769462" y="6588876"/>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2" name="组合 31"/>
            <p:cNvGrpSpPr/>
            <p:nvPr/>
          </p:nvGrpSpPr>
          <p:grpSpPr>
            <a:xfrm rot="341608">
              <a:off x="4250496" y="3341449"/>
              <a:ext cx="5689703" cy="5586535"/>
              <a:chOff x="4099476" y="-3298544"/>
              <a:chExt cx="5689703" cy="5586535"/>
            </a:xfrm>
            <a:grpFill/>
          </p:grpSpPr>
          <p:cxnSp>
            <p:nvCxnSpPr>
              <p:cNvPr id="33" name="直接连接符 32"/>
              <p:cNvCxnSpPr/>
              <p:nvPr/>
            </p:nvCxnSpPr>
            <p:spPr>
              <a:xfrm rot="21258392">
                <a:off x="4099476" y="-817344"/>
                <a:ext cx="910196" cy="14218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rot="21258392">
                <a:off x="4477359" y="-2032695"/>
                <a:ext cx="811571" cy="535426"/>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rot="21258392">
                <a:off x="5452766" y="-2841117"/>
                <a:ext cx="414482" cy="774825"/>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rot="-317647" flipH="1">
                <a:off x="6614198" y="-3298544"/>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rot="21258392" flipH="1">
                <a:off x="7458564" y="-3079494"/>
                <a:ext cx="620243" cy="906809"/>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rot="21258392" flipH="1">
                <a:off x="8263008" y="-2532936"/>
                <a:ext cx="849809" cy="663897"/>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rot="21258392" flipH="1">
                <a:off x="8575738" y="-1325556"/>
                <a:ext cx="979196" cy="270859"/>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rot="21258392" flipH="1" flipV="1">
                <a:off x="8692391" y="-249336"/>
                <a:ext cx="1096788" cy="151195"/>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rot="7305882" flipH="1">
                <a:off x="8927945" y="378241"/>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rot="21258392" flipH="1" flipV="1">
                <a:off x="7897033" y="1114108"/>
                <a:ext cx="476949" cy="864198"/>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rot="21258392" flipH="1" flipV="1">
                <a:off x="7061403" y="1317324"/>
                <a:ext cx="43161" cy="958169"/>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rot="11117646" flipH="1">
                <a:off x="6614199" y="1279244"/>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rot="12388235" flipH="1">
                <a:off x="5974551" y="1297391"/>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rot="13658822" flipH="1">
                <a:off x="5176729" y="738964"/>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rot="14929411" flipH="1">
                <a:off x="4682821" y="-179263"/>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3" name="Freeform 5"/>
          <p:cNvSpPr/>
          <p:nvPr/>
        </p:nvSpPr>
        <p:spPr bwMode="auto">
          <a:xfrm rot="809238">
            <a:off x="10968328" y="5785252"/>
            <a:ext cx="445154" cy="4573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00" name="文本框 99"/>
          <p:cNvSpPr txBox="1"/>
          <p:nvPr/>
        </p:nvSpPr>
        <p:spPr>
          <a:xfrm>
            <a:off x="1939925" y="2648585"/>
            <a:ext cx="8613140" cy="1814830"/>
          </a:xfrm>
          <a:prstGeom prst="rect">
            <a:avLst/>
          </a:prstGeom>
          <a:noFill/>
          <a:ln w="9525">
            <a:noFill/>
          </a:ln>
        </p:spPr>
        <p:txBody>
          <a:bodyPr wrap="square">
            <a:spAutoFit/>
          </a:bodyPr>
          <a:p>
            <a:pPr indent="306070"/>
            <a:r>
              <a:rPr sz="2800" b="0">
                <a:latin typeface="楷体" panose="02010609060101010101" charset="-122"/>
                <a:ea typeface="楷体" panose="02010609060101010101" charset="-122"/>
              </a:rPr>
              <a:t>①、幼儿能观察到袖子弄湿的现象，并分析出原因，通过讨论尝试解决问题。</a:t>
            </a:r>
            <a:endParaRPr sz="2800" b="0">
              <a:latin typeface="楷体" panose="02010609060101010101" charset="-122"/>
              <a:ea typeface="楷体" panose="02010609060101010101" charset="-122"/>
            </a:endParaRPr>
          </a:p>
          <a:p>
            <a:pPr indent="306070"/>
            <a:r>
              <a:rPr sz="2800" b="0">
                <a:latin typeface="楷体" panose="02010609060101010101" charset="-122"/>
                <a:ea typeface="楷体" panose="02010609060101010101" charset="-122"/>
              </a:rPr>
              <a:t>②、幼儿亲身体验，感受到自己动手和互相帮助带来的快乐。</a:t>
            </a:r>
            <a:endParaRPr sz="2800" b="0">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900"/>
                                        <p:tgtEl>
                                          <p:spTgt spid="9"/>
                                        </p:tgtEl>
                                      </p:cBhvr>
                                    </p:animEffect>
                                    <p:anim calcmode="lin" valueType="num">
                                      <p:cBhvr>
                                        <p:cTn id="8" dur="900" fill="hold"/>
                                        <p:tgtEl>
                                          <p:spTgt spid="9"/>
                                        </p:tgtEl>
                                        <p:attrNameLst>
                                          <p:attrName>ppt_x</p:attrName>
                                        </p:attrNameLst>
                                      </p:cBhvr>
                                      <p:tavLst>
                                        <p:tav tm="0">
                                          <p:val>
                                            <p:strVal val="#ppt_x"/>
                                          </p:val>
                                        </p:tav>
                                        <p:tav tm="100000">
                                          <p:val>
                                            <p:strVal val="#ppt_x"/>
                                          </p:val>
                                        </p:tav>
                                      </p:tavLst>
                                    </p:anim>
                                    <p:anim calcmode="lin" valueType="num">
                                      <p:cBhvr>
                                        <p:cTn id="9" dur="9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8" presetClass="emph" presetSubtype="0" fill="hold" nodeType="withEffect">
                                  <p:stCondLst>
                                    <p:cond delay="0"/>
                                  </p:stCondLst>
                                  <p:childTnLst>
                                    <p:animRot by="21600000">
                                      <p:cBhvr>
                                        <p:cTn id="20" dur="4000" fill="hold"/>
                                        <p:tgtEl>
                                          <p:spTgt spid="10"/>
                                        </p:tgtEl>
                                        <p:attrNameLst>
                                          <p:attrName>r</p:attrName>
                                        </p:attrNameLst>
                                      </p:cBhvr>
                                    </p:animRot>
                                  </p:childTnLst>
                                </p:cTn>
                              </p:par>
                              <p:par>
                                <p:cTn id="21" presetID="10" presetClass="entr" presetSubtype="0" fill="hold" nodeType="withEffect">
                                  <p:stCondLst>
                                    <p:cond delay="210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childTnLst>
                                </p:cTn>
                              </p:par>
                              <p:par>
                                <p:cTn id="24" presetID="10" presetClass="entr" presetSubtype="0" fill="hold" grpId="0" nodeType="withEffect">
                                  <p:stCondLst>
                                    <p:cond delay="210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childTnLst>
                                </p:cTn>
                              </p:par>
                              <p:par>
                                <p:cTn id="27" presetID="10" presetClass="entr" presetSubtype="0" fill="hold" grpId="0" nodeType="withEffect">
                                  <p:stCondLst>
                                    <p:cond delay="2100"/>
                                  </p:stCondLst>
                                  <p:childTnLst>
                                    <p:set>
                                      <p:cBhvr>
                                        <p:cTn id="28" dur="1" fill="hold">
                                          <p:stCondLst>
                                            <p:cond delay="0"/>
                                          </p:stCondLst>
                                        </p:cTn>
                                        <p:tgtEl>
                                          <p:spTgt spid="63"/>
                                        </p:tgtEl>
                                        <p:attrNameLst>
                                          <p:attrName>style.visibility</p:attrName>
                                        </p:attrNameLst>
                                      </p:cBhvr>
                                      <p:to>
                                        <p:strVal val="visible"/>
                                      </p:to>
                                    </p:set>
                                    <p:animEffect transition="in" filter="fade">
                                      <p:cBhvr>
                                        <p:cTn id="29" dur="1000"/>
                                        <p:tgtEl>
                                          <p:spTgt spid="6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0"/>
                                        </p:tgtEl>
                                        <p:attrNameLst>
                                          <p:attrName>style.visibility</p:attrName>
                                        </p:attrNameLst>
                                      </p:cBhvr>
                                      <p:to>
                                        <p:strVal val="visible"/>
                                      </p:to>
                                    </p:set>
                                    <p:anim calcmode="lin" valueType="num">
                                      <p:cBhvr additive="base">
                                        <p:cTn id="34" dur="500" fill="hold"/>
                                        <p:tgtEl>
                                          <p:spTgt spid="100"/>
                                        </p:tgtEl>
                                        <p:attrNameLst>
                                          <p:attrName>ppt_x</p:attrName>
                                        </p:attrNameLst>
                                      </p:cBhvr>
                                      <p:tavLst>
                                        <p:tav tm="0">
                                          <p:val>
                                            <p:strVal val="#ppt_x"/>
                                          </p:val>
                                        </p:tav>
                                        <p:tav tm="100000">
                                          <p:val>
                                            <p:strVal val="#ppt_x"/>
                                          </p:val>
                                        </p:tav>
                                      </p:tavLst>
                                    </p:anim>
                                    <p:anim calcmode="lin" valueType="num">
                                      <p:cBhvr additive="base">
                                        <p:cTn id="35"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9" grpId="0" bldLvl="0" animBg="1"/>
      <p:bldP spid="63" grpId="0" bldLvl="0" animBg="1"/>
      <p:bldP spid="100" grpId="0"/>
      <p:bldP spid="100"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rcRect t="18309" r="63387" b="43217"/>
          <a:stretch>
            <a:fillRect/>
          </a:stretch>
        </p:blipFill>
        <p:spPr>
          <a:xfrm>
            <a:off x="-252095" y="-76200"/>
            <a:ext cx="5185410" cy="1917065"/>
          </a:xfrm>
          <a:prstGeom prst="rect">
            <a:avLst/>
          </a:prstGeom>
        </p:spPr>
      </p:pic>
      <p:grpSp>
        <p:nvGrpSpPr>
          <p:cNvPr id="10" name="组合 9"/>
          <p:cNvGrpSpPr/>
          <p:nvPr/>
        </p:nvGrpSpPr>
        <p:grpSpPr>
          <a:xfrm rot="920444">
            <a:off x="979639" y="148949"/>
            <a:ext cx="539850" cy="529924"/>
            <a:chOff x="10646778" y="4753862"/>
            <a:chExt cx="751521" cy="737702"/>
          </a:xfrm>
        </p:grpSpPr>
        <p:sp>
          <p:nvSpPr>
            <p:cNvPr id="11"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10646778" y="4762829"/>
              <a:ext cx="749726" cy="728735"/>
              <a:chOff x="11012539" y="4493889"/>
              <a:chExt cx="749726" cy="728735"/>
            </a:xfrm>
          </p:grpSpPr>
          <p:sp>
            <p:nvSpPr>
              <p:cNvPr id="13"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6" name="Text Box 2"/>
          <p:cNvSpPr txBox="1">
            <a:spLocks noChangeArrowheads="1"/>
          </p:cNvSpPr>
          <p:nvPr/>
        </p:nvSpPr>
        <p:spPr bwMode="auto">
          <a:xfrm>
            <a:off x="1341452" y="705239"/>
            <a:ext cx="2366010" cy="52197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sz="2800">
                <a:latin typeface="Calibri" panose="020F0502020204030204" charset="0"/>
                <a:ea typeface="宋体" panose="02010600030101010101" pitchFamily="2" charset="-122"/>
                <a:sym typeface="+mn-ea"/>
              </a:rPr>
              <a:t>活动的价值：</a:t>
            </a:r>
            <a:endParaRPr sz="2800">
              <a:latin typeface="Calibri" panose="020F0502020204030204" charset="0"/>
              <a:ea typeface="宋体" panose="02010600030101010101" pitchFamily="2" charset="-122"/>
              <a:sym typeface="+mn-ea"/>
            </a:endParaRPr>
          </a:p>
        </p:txBody>
      </p:sp>
      <p:sp>
        <p:nvSpPr>
          <p:cNvPr id="29" name="Freeform 5"/>
          <p:cNvSpPr>
            <a:spLocks noEditPoints="1"/>
          </p:cNvSpPr>
          <p:nvPr/>
        </p:nvSpPr>
        <p:spPr bwMode="auto">
          <a:xfrm>
            <a:off x="7368341" y="5837524"/>
            <a:ext cx="436635" cy="411323"/>
          </a:xfrm>
          <a:custGeom>
            <a:avLst/>
            <a:gdLst>
              <a:gd name="T0" fmla="*/ 46 w 57"/>
              <a:gd name="T1" fmla="*/ 20 h 54"/>
              <a:gd name="T2" fmla="*/ 38 w 57"/>
              <a:gd name="T3" fmla="*/ 22 h 54"/>
              <a:gd name="T4" fmla="*/ 43 w 57"/>
              <a:gd name="T5" fmla="*/ 16 h 54"/>
              <a:gd name="T6" fmla="*/ 43 w 57"/>
              <a:gd name="T7" fmla="*/ 2 h 54"/>
              <a:gd name="T8" fmla="*/ 31 w 57"/>
              <a:gd name="T9" fmla="*/ 9 h 54"/>
              <a:gd name="T10" fmla="*/ 29 w 57"/>
              <a:gd name="T11" fmla="*/ 16 h 54"/>
              <a:gd name="T12" fmla="*/ 26 w 57"/>
              <a:gd name="T13" fmla="*/ 9 h 54"/>
              <a:gd name="T14" fmla="*/ 14 w 57"/>
              <a:gd name="T15" fmla="*/ 2 h 54"/>
              <a:gd name="T16" fmla="*/ 14 w 57"/>
              <a:gd name="T17" fmla="*/ 16 h 54"/>
              <a:gd name="T18" fmla="*/ 19 w 57"/>
              <a:gd name="T19" fmla="*/ 22 h 54"/>
              <a:gd name="T20" fmla="*/ 12 w 57"/>
              <a:gd name="T21" fmla="*/ 20 h 54"/>
              <a:gd name="T22" fmla="*/ 0 w 57"/>
              <a:gd name="T23" fmla="*/ 27 h 54"/>
              <a:gd name="T24" fmla="*/ 12 w 57"/>
              <a:gd name="T25" fmla="*/ 34 h 54"/>
              <a:gd name="T26" fmla="*/ 19 w 57"/>
              <a:gd name="T27" fmla="*/ 33 h 54"/>
              <a:gd name="T28" fmla="*/ 14 w 57"/>
              <a:gd name="T29" fmla="*/ 38 h 54"/>
              <a:gd name="T30" fmla="*/ 14 w 57"/>
              <a:gd name="T31" fmla="*/ 52 h 54"/>
              <a:gd name="T32" fmla="*/ 26 w 57"/>
              <a:gd name="T33" fmla="*/ 45 h 54"/>
              <a:gd name="T34" fmla="*/ 29 w 57"/>
              <a:gd name="T35" fmla="*/ 38 h 54"/>
              <a:gd name="T36" fmla="*/ 31 w 57"/>
              <a:gd name="T37" fmla="*/ 45 h 54"/>
              <a:gd name="T38" fmla="*/ 43 w 57"/>
              <a:gd name="T39" fmla="*/ 52 h 54"/>
              <a:gd name="T40" fmla="*/ 43 w 57"/>
              <a:gd name="T41" fmla="*/ 38 h 54"/>
              <a:gd name="T42" fmla="*/ 38 w 57"/>
              <a:gd name="T43" fmla="*/ 33 h 54"/>
              <a:gd name="T44" fmla="*/ 46 w 57"/>
              <a:gd name="T45" fmla="*/ 34 h 54"/>
              <a:gd name="T46" fmla="*/ 57 w 57"/>
              <a:gd name="T47" fmla="*/ 27 h 54"/>
              <a:gd name="T48" fmla="*/ 46 w 57"/>
              <a:gd name="T49" fmla="*/ 20 h 54"/>
              <a:gd name="T50" fmla="*/ 32 w 57"/>
              <a:gd name="T51" fmla="*/ 32 h 54"/>
              <a:gd name="T52" fmla="*/ 24 w 57"/>
              <a:gd name="T53" fmla="*/ 30 h 54"/>
              <a:gd name="T54" fmla="*/ 26 w 57"/>
              <a:gd name="T55" fmla="*/ 22 h 54"/>
              <a:gd name="T56" fmla="*/ 34 w 57"/>
              <a:gd name="T57" fmla="*/ 24 h 54"/>
              <a:gd name="T58" fmla="*/ 32 w 57"/>
              <a:gd name="T59"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 h="54">
                <a:moveTo>
                  <a:pt x="46" y="20"/>
                </a:moveTo>
                <a:cubicBezTo>
                  <a:pt x="43" y="20"/>
                  <a:pt x="41" y="21"/>
                  <a:pt x="38" y="22"/>
                </a:cubicBezTo>
                <a:cubicBezTo>
                  <a:pt x="40" y="20"/>
                  <a:pt x="42" y="18"/>
                  <a:pt x="43" y="16"/>
                </a:cubicBezTo>
                <a:cubicBezTo>
                  <a:pt x="47" y="9"/>
                  <a:pt x="46" y="4"/>
                  <a:pt x="43" y="2"/>
                </a:cubicBezTo>
                <a:cubicBezTo>
                  <a:pt x="40" y="0"/>
                  <a:pt x="35" y="2"/>
                  <a:pt x="31" y="9"/>
                </a:cubicBezTo>
                <a:cubicBezTo>
                  <a:pt x="30" y="11"/>
                  <a:pt x="29" y="14"/>
                  <a:pt x="29" y="16"/>
                </a:cubicBezTo>
                <a:cubicBezTo>
                  <a:pt x="28" y="14"/>
                  <a:pt x="28" y="11"/>
                  <a:pt x="26" y="9"/>
                </a:cubicBezTo>
                <a:cubicBezTo>
                  <a:pt x="22" y="2"/>
                  <a:pt x="18" y="0"/>
                  <a:pt x="14" y="2"/>
                </a:cubicBezTo>
                <a:cubicBezTo>
                  <a:pt x="11" y="4"/>
                  <a:pt x="10" y="9"/>
                  <a:pt x="14" y="16"/>
                </a:cubicBezTo>
                <a:cubicBezTo>
                  <a:pt x="15" y="18"/>
                  <a:pt x="17" y="20"/>
                  <a:pt x="19" y="22"/>
                </a:cubicBezTo>
                <a:cubicBezTo>
                  <a:pt x="17" y="21"/>
                  <a:pt x="14" y="20"/>
                  <a:pt x="12" y="20"/>
                </a:cubicBezTo>
                <a:cubicBezTo>
                  <a:pt x="4" y="20"/>
                  <a:pt x="0" y="23"/>
                  <a:pt x="0" y="27"/>
                </a:cubicBezTo>
                <a:cubicBezTo>
                  <a:pt x="0" y="31"/>
                  <a:pt x="4" y="34"/>
                  <a:pt x="12" y="34"/>
                </a:cubicBezTo>
                <a:cubicBezTo>
                  <a:pt x="14" y="34"/>
                  <a:pt x="17" y="34"/>
                  <a:pt x="19" y="33"/>
                </a:cubicBezTo>
                <a:cubicBezTo>
                  <a:pt x="17" y="34"/>
                  <a:pt x="15" y="36"/>
                  <a:pt x="14" y="38"/>
                </a:cubicBezTo>
                <a:cubicBezTo>
                  <a:pt x="10" y="45"/>
                  <a:pt x="11" y="50"/>
                  <a:pt x="14" y="52"/>
                </a:cubicBezTo>
                <a:cubicBezTo>
                  <a:pt x="18" y="54"/>
                  <a:pt x="22" y="52"/>
                  <a:pt x="26" y="45"/>
                </a:cubicBezTo>
                <a:cubicBezTo>
                  <a:pt x="28" y="43"/>
                  <a:pt x="28" y="41"/>
                  <a:pt x="29" y="38"/>
                </a:cubicBezTo>
                <a:cubicBezTo>
                  <a:pt x="29" y="41"/>
                  <a:pt x="30" y="43"/>
                  <a:pt x="31" y="45"/>
                </a:cubicBezTo>
                <a:cubicBezTo>
                  <a:pt x="35" y="52"/>
                  <a:pt x="40" y="54"/>
                  <a:pt x="43" y="52"/>
                </a:cubicBezTo>
                <a:cubicBezTo>
                  <a:pt x="46" y="50"/>
                  <a:pt x="47" y="45"/>
                  <a:pt x="43" y="38"/>
                </a:cubicBezTo>
                <a:cubicBezTo>
                  <a:pt x="42" y="36"/>
                  <a:pt x="40" y="34"/>
                  <a:pt x="38" y="33"/>
                </a:cubicBezTo>
                <a:cubicBezTo>
                  <a:pt x="41" y="34"/>
                  <a:pt x="43" y="34"/>
                  <a:pt x="46" y="34"/>
                </a:cubicBezTo>
                <a:cubicBezTo>
                  <a:pt x="53" y="34"/>
                  <a:pt x="57" y="31"/>
                  <a:pt x="57" y="27"/>
                </a:cubicBezTo>
                <a:cubicBezTo>
                  <a:pt x="57" y="23"/>
                  <a:pt x="53" y="20"/>
                  <a:pt x="46" y="20"/>
                </a:cubicBezTo>
                <a:close/>
                <a:moveTo>
                  <a:pt x="32" y="32"/>
                </a:moveTo>
                <a:cubicBezTo>
                  <a:pt x="29" y="34"/>
                  <a:pt x="25" y="33"/>
                  <a:pt x="24" y="30"/>
                </a:cubicBezTo>
                <a:cubicBezTo>
                  <a:pt x="22" y="27"/>
                  <a:pt x="23" y="24"/>
                  <a:pt x="26" y="22"/>
                </a:cubicBezTo>
                <a:cubicBezTo>
                  <a:pt x="29" y="21"/>
                  <a:pt x="32" y="22"/>
                  <a:pt x="34" y="24"/>
                </a:cubicBezTo>
                <a:cubicBezTo>
                  <a:pt x="35" y="27"/>
                  <a:pt x="34" y="31"/>
                  <a:pt x="32" y="3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30" name="组合 29"/>
          <p:cNvGrpSpPr/>
          <p:nvPr/>
        </p:nvGrpSpPr>
        <p:grpSpPr>
          <a:xfrm>
            <a:off x="3716449" y="5867983"/>
            <a:ext cx="419578" cy="411323"/>
            <a:chOff x="3835491" y="3064170"/>
            <a:chExt cx="6376210" cy="6250754"/>
          </a:xfrm>
          <a:solidFill>
            <a:schemeClr val="bg1"/>
          </a:solidFill>
        </p:grpSpPr>
        <p:grpSp>
          <p:nvGrpSpPr>
            <p:cNvPr id="31" name="组合 30"/>
            <p:cNvGrpSpPr/>
            <p:nvPr/>
          </p:nvGrpSpPr>
          <p:grpSpPr>
            <a:xfrm>
              <a:off x="3835491" y="3064170"/>
              <a:ext cx="6376210" cy="6250754"/>
              <a:chOff x="3835491" y="3064170"/>
              <a:chExt cx="6376210" cy="6250754"/>
            </a:xfrm>
            <a:grpFill/>
          </p:grpSpPr>
          <p:sp>
            <p:nvSpPr>
              <p:cNvPr id="48" name="椭圆 47"/>
              <p:cNvSpPr/>
              <p:nvPr/>
            </p:nvSpPr>
            <p:spPr>
              <a:xfrm>
                <a:off x="5831033" y="4896315"/>
                <a:ext cx="2512185" cy="2652417"/>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9" name="直接连接符 48"/>
              <p:cNvCxnSpPr/>
              <p:nvPr/>
            </p:nvCxnSpPr>
            <p:spPr>
              <a:xfrm rot="-5400000" flipH="1">
                <a:off x="4521696" y="5503342"/>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rot="-3857143" flipH="1">
                <a:off x="4769462" y="4417808"/>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rot="-2314286" flipH="1">
                <a:off x="5463687" y="3547278"/>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rot="-771429" flipH="1">
                <a:off x="6466871" y="3064170"/>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rot="771428" flipH="1">
                <a:off x="7580321" y="3064170"/>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rot="2314286" flipH="1">
                <a:off x="8583505" y="3547278"/>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rot="3857142" flipH="1">
                <a:off x="9277730" y="4417808"/>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rot="5400000" flipH="1">
                <a:off x="9525496" y="5503342"/>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rot="6942857" flipH="1">
                <a:off x="9277731" y="6588876"/>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rot="8485714" flipH="1">
                <a:off x="8583505" y="7459406"/>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rot="10028571" flipH="1">
                <a:off x="7580321" y="7942514"/>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rot="11571429" flipH="1">
                <a:off x="6466871" y="7942514"/>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rot="13114285" flipH="1">
                <a:off x="5463687" y="7459407"/>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rot="14657142" flipH="1">
                <a:off x="4769462" y="6588876"/>
                <a:ext cx="0" cy="137241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2" name="组合 31"/>
            <p:cNvGrpSpPr/>
            <p:nvPr/>
          </p:nvGrpSpPr>
          <p:grpSpPr>
            <a:xfrm rot="341608">
              <a:off x="4250496" y="3341449"/>
              <a:ext cx="5689703" cy="5586535"/>
              <a:chOff x="4099476" y="-3298544"/>
              <a:chExt cx="5689703" cy="5586535"/>
            </a:xfrm>
            <a:grpFill/>
          </p:grpSpPr>
          <p:cxnSp>
            <p:nvCxnSpPr>
              <p:cNvPr id="33" name="直接连接符 32"/>
              <p:cNvCxnSpPr/>
              <p:nvPr/>
            </p:nvCxnSpPr>
            <p:spPr>
              <a:xfrm rot="21258392">
                <a:off x="4099476" y="-817344"/>
                <a:ext cx="910196" cy="14218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rot="21258392">
                <a:off x="4477359" y="-2032695"/>
                <a:ext cx="811571" cy="535426"/>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rot="21258392">
                <a:off x="5452766" y="-2841117"/>
                <a:ext cx="414482" cy="774825"/>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rot="-317647" flipH="1">
                <a:off x="6614198" y="-3298544"/>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rot="21258392" flipH="1">
                <a:off x="7458564" y="-3079494"/>
                <a:ext cx="620243" cy="906809"/>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rot="21258392" flipH="1">
                <a:off x="8263008" y="-2532936"/>
                <a:ext cx="849809" cy="663897"/>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rot="21258392" flipH="1">
                <a:off x="8575738" y="-1325556"/>
                <a:ext cx="979196" cy="270859"/>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rot="21258392" flipH="1" flipV="1">
                <a:off x="8692391" y="-249336"/>
                <a:ext cx="1096788" cy="151195"/>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rot="7305882" flipH="1">
                <a:off x="8927945" y="378241"/>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rot="21258392" flipH="1" flipV="1">
                <a:off x="7897033" y="1114108"/>
                <a:ext cx="476949" cy="864198"/>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rot="21258392" flipH="1" flipV="1">
                <a:off x="7061403" y="1317324"/>
                <a:ext cx="43161" cy="958169"/>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rot="11117646" flipH="1">
                <a:off x="6614199" y="1279244"/>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rot="12388235" flipH="1">
                <a:off x="5974551" y="1297391"/>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rot="13658822" flipH="1">
                <a:off x="5176729" y="738964"/>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rot="14929411" flipH="1">
                <a:off x="4682821" y="-179263"/>
                <a:ext cx="0" cy="990600"/>
              </a:xfrm>
              <a:prstGeom prst="line">
                <a:avLst/>
              </a:prstGeom>
              <a:grpFill/>
              <a:ln w="63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3" name="Freeform 5"/>
          <p:cNvSpPr/>
          <p:nvPr/>
        </p:nvSpPr>
        <p:spPr bwMode="auto">
          <a:xfrm rot="809238">
            <a:off x="10968328" y="5785252"/>
            <a:ext cx="445154" cy="4573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00" name="文本框 99"/>
          <p:cNvSpPr txBox="1"/>
          <p:nvPr/>
        </p:nvSpPr>
        <p:spPr>
          <a:xfrm>
            <a:off x="1789430" y="2501265"/>
            <a:ext cx="8613140" cy="2676525"/>
          </a:xfrm>
          <a:prstGeom prst="rect">
            <a:avLst/>
          </a:prstGeom>
          <a:noFill/>
          <a:ln w="9525">
            <a:noFill/>
          </a:ln>
        </p:spPr>
        <p:txBody>
          <a:bodyPr wrap="square">
            <a:spAutoFit/>
          </a:bodyPr>
          <a:p>
            <a:pPr indent="306070"/>
            <a:r>
              <a:rPr sz="2800" b="0">
                <a:latin typeface="楷体" panose="02010609060101010101" charset="-122"/>
                <a:ea typeface="楷体" panose="02010609060101010101" charset="-122"/>
              </a:rPr>
              <a:t>《纲要》中指出幼儿社会态度和社会情感的培养应渗透在各种活动和一日生活的各个环节中去，要创设一个能使幼儿感受得到接纳、关爱和支持的良好环境，在把教育问题变成儿歌教授给幼儿的同时，创设丰富的墙面环境，隐性帮助其记忆，并在尝试中发现拉袖子的问题，知道同伴之间要相互帮助。</a:t>
            </a:r>
            <a:endParaRPr sz="2800" b="0">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900"/>
                                        <p:tgtEl>
                                          <p:spTgt spid="9"/>
                                        </p:tgtEl>
                                      </p:cBhvr>
                                    </p:animEffect>
                                    <p:anim calcmode="lin" valueType="num">
                                      <p:cBhvr>
                                        <p:cTn id="8" dur="900" fill="hold"/>
                                        <p:tgtEl>
                                          <p:spTgt spid="9"/>
                                        </p:tgtEl>
                                        <p:attrNameLst>
                                          <p:attrName>ppt_x</p:attrName>
                                        </p:attrNameLst>
                                      </p:cBhvr>
                                      <p:tavLst>
                                        <p:tav tm="0">
                                          <p:val>
                                            <p:strVal val="#ppt_x"/>
                                          </p:val>
                                        </p:tav>
                                        <p:tav tm="100000">
                                          <p:val>
                                            <p:strVal val="#ppt_x"/>
                                          </p:val>
                                        </p:tav>
                                      </p:tavLst>
                                    </p:anim>
                                    <p:anim calcmode="lin" valueType="num">
                                      <p:cBhvr>
                                        <p:cTn id="9" dur="9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8" presetClass="emph" presetSubtype="0" fill="hold" nodeType="withEffect">
                                  <p:stCondLst>
                                    <p:cond delay="0"/>
                                  </p:stCondLst>
                                  <p:childTnLst>
                                    <p:animRot by="21600000">
                                      <p:cBhvr>
                                        <p:cTn id="20" dur="4000" fill="hold"/>
                                        <p:tgtEl>
                                          <p:spTgt spid="10"/>
                                        </p:tgtEl>
                                        <p:attrNameLst>
                                          <p:attrName>r</p:attrName>
                                        </p:attrNameLst>
                                      </p:cBhvr>
                                    </p:animRot>
                                  </p:childTnLst>
                                </p:cTn>
                              </p:par>
                              <p:par>
                                <p:cTn id="21" presetID="10" presetClass="entr" presetSubtype="0" fill="hold" nodeType="withEffect">
                                  <p:stCondLst>
                                    <p:cond delay="210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childTnLst>
                                </p:cTn>
                              </p:par>
                              <p:par>
                                <p:cTn id="24" presetID="10" presetClass="entr" presetSubtype="0" fill="hold" grpId="0" nodeType="withEffect">
                                  <p:stCondLst>
                                    <p:cond delay="210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childTnLst>
                                </p:cTn>
                              </p:par>
                              <p:par>
                                <p:cTn id="27" presetID="10" presetClass="entr" presetSubtype="0" fill="hold" grpId="0" nodeType="withEffect">
                                  <p:stCondLst>
                                    <p:cond delay="2100"/>
                                  </p:stCondLst>
                                  <p:childTnLst>
                                    <p:set>
                                      <p:cBhvr>
                                        <p:cTn id="28" dur="1" fill="hold">
                                          <p:stCondLst>
                                            <p:cond delay="0"/>
                                          </p:stCondLst>
                                        </p:cTn>
                                        <p:tgtEl>
                                          <p:spTgt spid="63"/>
                                        </p:tgtEl>
                                        <p:attrNameLst>
                                          <p:attrName>style.visibility</p:attrName>
                                        </p:attrNameLst>
                                      </p:cBhvr>
                                      <p:to>
                                        <p:strVal val="visible"/>
                                      </p:to>
                                    </p:set>
                                    <p:animEffect transition="in" filter="fade">
                                      <p:cBhvr>
                                        <p:cTn id="29" dur="1000"/>
                                        <p:tgtEl>
                                          <p:spTgt spid="6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0"/>
                                        </p:tgtEl>
                                        <p:attrNameLst>
                                          <p:attrName>style.visibility</p:attrName>
                                        </p:attrNameLst>
                                      </p:cBhvr>
                                      <p:to>
                                        <p:strVal val="visible"/>
                                      </p:to>
                                    </p:set>
                                    <p:anim calcmode="lin" valueType="num">
                                      <p:cBhvr additive="base">
                                        <p:cTn id="34" dur="500" fill="hold"/>
                                        <p:tgtEl>
                                          <p:spTgt spid="100"/>
                                        </p:tgtEl>
                                        <p:attrNameLst>
                                          <p:attrName>ppt_x</p:attrName>
                                        </p:attrNameLst>
                                      </p:cBhvr>
                                      <p:tavLst>
                                        <p:tav tm="0">
                                          <p:val>
                                            <p:strVal val="#ppt_x"/>
                                          </p:val>
                                        </p:tav>
                                        <p:tav tm="100000">
                                          <p:val>
                                            <p:strVal val="#ppt_x"/>
                                          </p:val>
                                        </p:tav>
                                      </p:tavLst>
                                    </p:anim>
                                    <p:anim calcmode="lin" valueType="num">
                                      <p:cBhvr additive="base">
                                        <p:cTn id="35"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9" grpId="0" bldLvl="0" animBg="1"/>
      <p:bldP spid="63" grpId="0" bldLvl="0" animBg="1"/>
      <p:bldP spid="100" grpId="0"/>
      <p:bldP spid="100"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rcRect t="18309" r="63387" b="43217"/>
          <a:stretch>
            <a:fillRect/>
          </a:stretch>
        </p:blipFill>
        <p:spPr>
          <a:xfrm>
            <a:off x="1541274" y="-10135"/>
            <a:ext cx="11615026" cy="6868135"/>
          </a:xfrm>
          <a:prstGeom prst="rect">
            <a:avLst/>
          </a:prstGeom>
        </p:spPr>
      </p:pic>
      <p:sp>
        <p:nvSpPr>
          <p:cNvPr id="2" name="矩形 1"/>
          <p:cNvSpPr/>
          <p:nvPr/>
        </p:nvSpPr>
        <p:spPr>
          <a:xfrm>
            <a:off x="4674413" y="2408719"/>
            <a:ext cx="6839357" cy="299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txBody>
          <a:bodyPr wrap="square">
            <a:spAutoFit/>
          </a:bodyPr>
          <a:lstStyle/>
          <a:p>
            <a:pPr>
              <a:lnSpc>
                <a:spcPct val="150000"/>
              </a:lnSpc>
            </a:pPr>
            <a:r>
              <a:rPr>
                <a:latin typeface="楷体" panose="02010609060101010101" charset="-122"/>
                <a:ea typeface="楷体" panose="02010609060101010101" charset="-122"/>
                <a:cs typeface="楷体" panose="02010609060101010101" charset="-122"/>
              </a:rPr>
              <a:t>1.幼儿为主体，捕捉幼儿需要</a:t>
            </a:r>
            <a:endParaRPr>
              <a:latin typeface="楷体" panose="02010609060101010101" charset="-122"/>
              <a:ea typeface="楷体" panose="02010609060101010101" charset="-122"/>
              <a:cs typeface="楷体" panose="02010609060101010101" charset="-122"/>
            </a:endParaRPr>
          </a:p>
          <a:p>
            <a:pPr>
              <a:lnSpc>
                <a:spcPct val="150000"/>
              </a:lnSpc>
            </a:pPr>
            <a:r>
              <a:rPr>
                <a:latin typeface="楷体" panose="02010609060101010101" charset="-122"/>
                <a:ea typeface="楷体" panose="02010609060101010101" charset="-122"/>
                <a:cs typeface="楷体" panose="02010609060101010101" charset="-122"/>
              </a:rPr>
              <a:t>在整个活动中，是从孩子们日常生活中的一个小小问题不断生发、拓展的，他们应在自由探索中去发现、去体验、去收获，而教师一直处于支持者和鼓励者，敏感发现幼儿需要并提供事宜帮助。如:整个活动中，孩子们在不断地尝试中发现上厕所的相关问题和洗手问题，教师及时抓住教育价值，</a:t>
            </a:r>
            <a:r>
              <a:rPr lang="zh-CN">
                <a:latin typeface="楷体" panose="02010609060101010101" charset="-122"/>
                <a:ea typeface="楷体" panose="02010609060101010101" charset="-122"/>
                <a:cs typeface="楷体" panose="02010609060101010101" charset="-122"/>
              </a:rPr>
              <a:t>充分满足其</a:t>
            </a:r>
            <a:r>
              <a:rPr lang="zh-CN">
                <a:latin typeface="楷体" panose="02010609060101010101" charset="-122"/>
                <a:ea typeface="楷体" panose="02010609060101010101" charset="-122"/>
                <a:cs typeface="楷体" panose="02010609060101010101" charset="-122"/>
              </a:rPr>
              <a:t>探索需要</a:t>
            </a:r>
            <a:r>
              <a:rPr>
                <a:latin typeface="楷体" panose="02010609060101010101" charset="-122"/>
                <a:ea typeface="楷体" panose="02010609060101010101" charset="-122"/>
                <a:cs typeface="楷体" panose="02010609060101010101" charset="-122"/>
              </a:rPr>
              <a:t>。</a:t>
            </a:r>
            <a:endParaRPr>
              <a:latin typeface="楷体" panose="02010609060101010101" charset="-122"/>
              <a:ea typeface="楷体" panose="02010609060101010101" charset="-122"/>
              <a:cs typeface="楷体" panose="02010609060101010101" charset="-122"/>
            </a:endParaRPr>
          </a:p>
          <a:p>
            <a:pPr>
              <a:lnSpc>
                <a:spcPct val="150000"/>
              </a:lnSpc>
            </a:pPr>
            <a:endParaRPr>
              <a:latin typeface="楷体" panose="02010609060101010101" charset="-122"/>
              <a:ea typeface="楷体" panose="02010609060101010101" charset="-122"/>
              <a:cs typeface="楷体" panose="02010609060101010101" charset="-122"/>
            </a:endParaRPr>
          </a:p>
        </p:txBody>
      </p:sp>
      <p:sp>
        <p:nvSpPr>
          <p:cNvPr id="3" name="矩形 2"/>
          <p:cNvSpPr/>
          <p:nvPr/>
        </p:nvSpPr>
        <p:spPr>
          <a:xfrm>
            <a:off x="4674413" y="1743825"/>
            <a:ext cx="4163209" cy="6648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zh-CN" altLang="en-US" sz="3730" b="1" spc="67" smtClean="0">
                <a:ln w="11430"/>
                <a:solidFill>
                  <a:srgbClr val="219B9C"/>
                </a:solidFill>
                <a:latin typeface="华康方圆体W7(P)" pitchFamily="82" charset="-122"/>
                <a:ea typeface="华康方圆体W7(P)" pitchFamily="82" charset="-122"/>
              </a:rPr>
              <a:t>我们的感悟</a:t>
            </a:r>
            <a:r>
              <a:rPr lang="zh-CN" altLang="en-US" sz="3730" b="1" spc="67">
                <a:ln w="11430"/>
                <a:solidFill>
                  <a:srgbClr val="219B9C"/>
                </a:solidFill>
                <a:latin typeface="华康方圆体W7(P)" pitchFamily="82" charset="-122"/>
                <a:ea typeface="华康方圆体W7(P)" pitchFamily="82" charset="-122"/>
              </a:rPr>
              <a:t>：</a:t>
            </a:r>
            <a:endParaRPr lang="zh-CN" altLang="en-US" sz="3730" b="1" spc="67">
              <a:ln w="11430"/>
              <a:solidFill>
                <a:srgbClr val="219B9C"/>
              </a:solidFill>
              <a:latin typeface="华康方圆体W7(P)" pitchFamily="82" charset="-122"/>
              <a:ea typeface="华康方圆体W7(P)" pitchFamily="82"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rot="21122788">
            <a:off x="549274" y="960438"/>
            <a:ext cx="4056063" cy="490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A_图片 9"/>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2805420" y="5771160"/>
            <a:ext cx="1115570" cy="484633"/>
          </a:xfrm>
          <a:prstGeom prst="rect">
            <a:avLst/>
          </a:prstGeom>
        </p:spPr>
      </p:pic>
      <p:pic>
        <p:nvPicPr>
          <p:cNvPr id="8" name="PA_图片 13"/>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9388985" y="280223"/>
            <a:ext cx="1635536" cy="1213568"/>
          </a:xfrm>
          <a:prstGeom prst="rect">
            <a:avLst/>
          </a:prstGeom>
        </p:spPr>
      </p:pic>
      <p:pic>
        <p:nvPicPr>
          <p:cNvPr id="9" name="PA_图片 12"/>
          <p:cNvPicPr>
            <a:picLocks noChangeAspect="1"/>
          </p:cNvPicPr>
          <p:nvPr>
            <p:custDataLst>
              <p:tags r:id="rId7"/>
            </p:custDataLst>
          </p:nvPr>
        </p:nvPicPr>
        <p:blipFill>
          <a:blip r:embed="rId4">
            <a:extLst>
              <a:ext uri="{28A0092B-C50C-407E-A947-70E740481C1C}">
                <a14:useLocalDpi xmlns:a14="http://schemas.microsoft.com/office/drawing/2010/main" val="0"/>
              </a:ext>
            </a:extLst>
          </a:blip>
          <a:stretch>
            <a:fillRect/>
          </a:stretch>
        </p:blipFill>
        <p:spPr>
          <a:xfrm>
            <a:off x="9916600" y="6013477"/>
            <a:ext cx="1943996" cy="8445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42" presetClass="entr" presetSubtype="0" fill="hold" nodeType="withEffect">
                                  <p:stCondLst>
                                    <p:cond delay="4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250"/>
                                        <p:tgtEl>
                                          <p:spTgt spid="6"/>
                                        </p:tgtEl>
                                      </p:cBhvr>
                                    </p:animEffect>
                                    <p:anim calcmode="lin" valueType="num">
                                      <p:cBhvr>
                                        <p:cTn id="11" dur="1250" fill="hold"/>
                                        <p:tgtEl>
                                          <p:spTgt spid="6"/>
                                        </p:tgtEl>
                                        <p:attrNameLst>
                                          <p:attrName>ppt_x</p:attrName>
                                        </p:attrNameLst>
                                      </p:cBhvr>
                                      <p:tavLst>
                                        <p:tav tm="0">
                                          <p:val>
                                            <p:strVal val="#ppt_x"/>
                                          </p:val>
                                        </p:tav>
                                        <p:tav tm="100000">
                                          <p:val>
                                            <p:strVal val="#ppt_x"/>
                                          </p:val>
                                        </p:tav>
                                      </p:tavLst>
                                    </p:anim>
                                    <p:anim calcmode="lin" valueType="num">
                                      <p:cBhvr>
                                        <p:cTn id="12" dur="1250" fill="hold"/>
                                        <p:tgtEl>
                                          <p:spTgt spid="6"/>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1700"/>
                                  </p:stCondLst>
                                  <p:iterate type="lt">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75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par>
                                <p:cTn id="19" presetID="10" presetClass="entr" presetSubtype="0" fill="hold" nodeType="withEffect">
                                  <p:stCondLst>
                                    <p:cond delay="6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par>
                                <p:cTn id="25" presetID="35" presetClass="path" presetSubtype="0" repeatCount="2000" accel="50000" decel="50000" autoRev="1" fill="hold" nodeType="withEffect">
                                  <p:stCondLst>
                                    <p:cond delay="1300"/>
                                  </p:stCondLst>
                                  <p:childTnLst>
                                    <p:animMotion origin="layout" path="M -1.25E-06 -1.85185E-06 L -0.03737 -1.85185E-06" pathEditMode="relative" rAng="0" ptsTypes="AA">
                                      <p:cBhvr>
                                        <p:cTn id="26" dur="2000" fill="hold"/>
                                        <p:tgtEl>
                                          <p:spTgt spid="7"/>
                                        </p:tgtEl>
                                        <p:attrNameLst>
                                          <p:attrName>ppt_x</p:attrName>
                                          <p:attrName>ppt_y</p:attrName>
                                        </p:attrNameLst>
                                      </p:cBhvr>
                                      <p:rCtr x="-1875" y="0"/>
                                    </p:animMotion>
                                  </p:childTnLst>
                                </p:cTn>
                              </p:par>
                              <p:par>
                                <p:cTn id="27" presetID="35" presetClass="path" presetSubtype="0" repeatCount="2000" accel="50000" decel="50000" autoRev="1" fill="hold" nodeType="withEffect">
                                  <p:stCondLst>
                                    <p:cond delay="1200"/>
                                  </p:stCondLst>
                                  <p:childTnLst>
                                    <p:animMotion origin="layout" path="M 1.04167E-06 4.07407E-06 L -0.03802 4.07407E-06" pathEditMode="relative" rAng="0" ptsTypes="AA">
                                      <p:cBhvr>
                                        <p:cTn id="28" dur="2000" fill="hold"/>
                                        <p:tgtEl>
                                          <p:spTgt spid="9"/>
                                        </p:tgtEl>
                                        <p:attrNameLst>
                                          <p:attrName>ppt_x</p:attrName>
                                          <p:attrName>ppt_y</p:attrName>
                                        </p:attrNameLst>
                                      </p:cBhvr>
                                      <p:rCtr x="-1901" y="0"/>
                                    </p:animMotion>
                                  </p:childTnLst>
                                </p:cTn>
                              </p:par>
                              <p:par>
                                <p:cTn id="29" presetID="35" presetClass="path" presetSubtype="0" repeatCount="2000" accel="50000" decel="50000" autoRev="1" fill="hold" nodeType="withEffect">
                                  <p:stCondLst>
                                    <p:cond delay="1700"/>
                                  </p:stCondLst>
                                  <p:childTnLst>
                                    <p:animMotion origin="layout" path="M 6.25E-07 1.85185E-06 L -0.04557 1.85185E-06" pathEditMode="relative" rAng="0" ptsTypes="AA">
                                      <p:cBhvr>
                                        <p:cTn id="30" dur="2000" fill="hold"/>
                                        <p:tgtEl>
                                          <p:spTgt spid="8"/>
                                        </p:tgtEl>
                                        <p:attrNameLst>
                                          <p:attrName>ppt_x</p:attrName>
                                          <p:attrName>ppt_y</p:attrName>
                                        </p:attrNameLst>
                                      </p:cBhvr>
                                      <p:rCtr x="-2279" y="0"/>
                                    </p:animMotion>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ldLvl="0" animBg="1"/>
      <p:bldP spid="2"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rcRect t="18309" r="63387" b="43217"/>
          <a:stretch>
            <a:fillRect/>
          </a:stretch>
        </p:blipFill>
        <p:spPr>
          <a:xfrm>
            <a:off x="1541274" y="-10135"/>
            <a:ext cx="11615026" cy="6868135"/>
          </a:xfrm>
          <a:prstGeom prst="rect">
            <a:avLst/>
          </a:prstGeom>
        </p:spPr>
      </p:pic>
      <p:sp>
        <p:nvSpPr>
          <p:cNvPr id="2" name="矩形 1"/>
          <p:cNvSpPr/>
          <p:nvPr/>
        </p:nvSpPr>
        <p:spPr>
          <a:xfrm>
            <a:off x="4674413" y="2408719"/>
            <a:ext cx="6839357" cy="258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txBody>
          <a:bodyPr wrap="square">
            <a:spAutoFit/>
          </a:bodyPr>
          <a:lstStyle/>
          <a:p>
            <a:pPr>
              <a:lnSpc>
                <a:spcPct val="150000"/>
              </a:lnSpc>
            </a:pPr>
            <a:r>
              <a:rPr>
                <a:latin typeface="楷体" panose="02010609060101010101" charset="-122"/>
                <a:ea typeface="楷体" panose="02010609060101010101" charset="-122"/>
                <a:cs typeface="楷体" panose="02010609060101010101" charset="-122"/>
              </a:rPr>
              <a:t>2.提供丰富材料，奠定游戏基础。</a:t>
            </a:r>
            <a:endParaRPr>
              <a:latin typeface="楷体" panose="02010609060101010101" charset="-122"/>
              <a:ea typeface="楷体" panose="02010609060101010101" charset="-122"/>
              <a:cs typeface="楷体" panose="02010609060101010101" charset="-122"/>
            </a:endParaRPr>
          </a:p>
          <a:p>
            <a:pPr>
              <a:lnSpc>
                <a:spcPct val="150000"/>
              </a:lnSpc>
            </a:pPr>
            <a:r>
              <a:rPr>
                <a:latin typeface="楷体" panose="02010609060101010101" charset="-122"/>
                <a:ea typeface="楷体" panose="02010609060101010101" charset="-122"/>
                <a:cs typeface="楷体" panose="02010609060101010101" charset="-122"/>
              </a:rPr>
              <a:t>在课程不断推进的同时，教师可根据问题提供相应材料，帮助他们解决困难，如在擦屁股的环节中，用“以物代物”的游戏行为帮助幼儿清晰的了解方法，并便于幼儿尝试，促进了其探究性行为;既丰富了游戏的内容，又满足了幼儿的需要，同时也激发了他们的创造性思维。</a:t>
            </a:r>
            <a:endParaRPr>
              <a:latin typeface="楷体" panose="02010609060101010101" charset="-122"/>
              <a:ea typeface="楷体" panose="02010609060101010101" charset="-122"/>
              <a:cs typeface="楷体" panose="02010609060101010101" charset="-122"/>
            </a:endParaRPr>
          </a:p>
        </p:txBody>
      </p:sp>
      <p:sp>
        <p:nvSpPr>
          <p:cNvPr id="3" name="矩形 2"/>
          <p:cNvSpPr/>
          <p:nvPr/>
        </p:nvSpPr>
        <p:spPr>
          <a:xfrm>
            <a:off x="4674413" y="1743825"/>
            <a:ext cx="4163209" cy="6648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zh-CN" altLang="en-US" sz="3730" b="1" spc="67" smtClean="0">
                <a:ln w="11430"/>
                <a:solidFill>
                  <a:srgbClr val="219B9C"/>
                </a:solidFill>
                <a:latin typeface="华康方圆体W7(P)" pitchFamily="82" charset="-122"/>
                <a:ea typeface="华康方圆体W7(P)" pitchFamily="82" charset="-122"/>
              </a:rPr>
              <a:t>我们的感悟</a:t>
            </a:r>
            <a:r>
              <a:rPr lang="zh-CN" altLang="en-US" sz="3730" b="1" spc="67">
                <a:ln w="11430"/>
                <a:solidFill>
                  <a:srgbClr val="219B9C"/>
                </a:solidFill>
                <a:latin typeface="华康方圆体W7(P)" pitchFamily="82" charset="-122"/>
                <a:ea typeface="华康方圆体W7(P)" pitchFamily="82" charset="-122"/>
              </a:rPr>
              <a:t>：</a:t>
            </a:r>
            <a:endParaRPr lang="zh-CN" altLang="en-US" sz="3730" b="1" spc="67">
              <a:ln w="11430"/>
              <a:solidFill>
                <a:srgbClr val="219B9C"/>
              </a:solidFill>
              <a:latin typeface="华康方圆体W7(P)" pitchFamily="82" charset="-122"/>
              <a:ea typeface="华康方圆体W7(P)" pitchFamily="82"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rot="21122788">
            <a:off x="549274" y="960438"/>
            <a:ext cx="4056063" cy="490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A_图片 9"/>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2805420" y="5771160"/>
            <a:ext cx="1115570" cy="484633"/>
          </a:xfrm>
          <a:prstGeom prst="rect">
            <a:avLst/>
          </a:prstGeom>
        </p:spPr>
      </p:pic>
      <p:pic>
        <p:nvPicPr>
          <p:cNvPr id="8" name="PA_图片 13"/>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9388985" y="280223"/>
            <a:ext cx="1635536" cy="1213568"/>
          </a:xfrm>
          <a:prstGeom prst="rect">
            <a:avLst/>
          </a:prstGeom>
        </p:spPr>
      </p:pic>
      <p:pic>
        <p:nvPicPr>
          <p:cNvPr id="9" name="PA_图片 12"/>
          <p:cNvPicPr>
            <a:picLocks noChangeAspect="1"/>
          </p:cNvPicPr>
          <p:nvPr>
            <p:custDataLst>
              <p:tags r:id="rId7"/>
            </p:custDataLst>
          </p:nvPr>
        </p:nvPicPr>
        <p:blipFill>
          <a:blip r:embed="rId4">
            <a:extLst>
              <a:ext uri="{28A0092B-C50C-407E-A947-70E740481C1C}">
                <a14:useLocalDpi xmlns:a14="http://schemas.microsoft.com/office/drawing/2010/main" val="0"/>
              </a:ext>
            </a:extLst>
          </a:blip>
          <a:stretch>
            <a:fillRect/>
          </a:stretch>
        </p:blipFill>
        <p:spPr>
          <a:xfrm>
            <a:off x="9916600" y="6013477"/>
            <a:ext cx="1943996" cy="8445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42" presetClass="entr" presetSubtype="0" fill="hold" nodeType="withEffect">
                                  <p:stCondLst>
                                    <p:cond delay="4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250"/>
                                        <p:tgtEl>
                                          <p:spTgt spid="6"/>
                                        </p:tgtEl>
                                      </p:cBhvr>
                                    </p:animEffect>
                                    <p:anim calcmode="lin" valueType="num">
                                      <p:cBhvr>
                                        <p:cTn id="11" dur="1250" fill="hold"/>
                                        <p:tgtEl>
                                          <p:spTgt spid="6"/>
                                        </p:tgtEl>
                                        <p:attrNameLst>
                                          <p:attrName>ppt_x</p:attrName>
                                        </p:attrNameLst>
                                      </p:cBhvr>
                                      <p:tavLst>
                                        <p:tav tm="0">
                                          <p:val>
                                            <p:strVal val="#ppt_x"/>
                                          </p:val>
                                        </p:tav>
                                        <p:tav tm="100000">
                                          <p:val>
                                            <p:strVal val="#ppt_x"/>
                                          </p:val>
                                        </p:tav>
                                      </p:tavLst>
                                    </p:anim>
                                    <p:anim calcmode="lin" valueType="num">
                                      <p:cBhvr>
                                        <p:cTn id="12" dur="1250" fill="hold"/>
                                        <p:tgtEl>
                                          <p:spTgt spid="6"/>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1700"/>
                                  </p:stCondLst>
                                  <p:iterate type="lt">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75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par>
                                <p:cTn id="19" presetID="10" presetClass="entr" presetSubtype="0" fill="hold" nodeType="withEffect">
                                  <p:stCondLst>
                                    <p:cond delay="6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par>
                                <p:cTn id="25" presetID="35" presetClass="path" presetSubtype="0" repeatCount="2000" accel="50000" decel="50000" autoRev="1" fill="hold" nodeType="withEffect">
                                  <p:stCondLst>
                                    <p:cond delay="1300"/>
                                  </p:stCondLst>
                                  <p:childTnLst>
                                    <p:animMotion origin="layout" path="M -1.25E-06 -1.85185E-06 L -0.03737 -1.85185E-06" pathEditMode="relative" rAng="0" ptsTypes="AA">
                                      <p:cBhvr>
                                        <p:cTn id="26" dur="2000" fill="hold"/>
                                        <p:tgtEl>
                                          <p:spTgt spid="7"/>
                                        </p:tgtEl>
                                        <p:attrNameLst>
                                          <p:attrName>ppt_x</p:attrName>
                                          <p:attrName>ppt_y</p:attrName>
                                        </p:attrNameLst>
                                      </p:cBhvr>
                                      <p:rCtr x="-1875" y="0"/>
                                    </p:animMotion>
                                  </p:childTnLst>
                                </p:cTn>
                              </p:par>
                              <p:par>
                                <p:cTn id="27" presetID="35" presetClass="path" presetSubtype="0" repeatCount="2000" accel="50000" decel="50000" autoRev="1" fill="hold" nodeType="withEffect">
                                  <p:stCondLst>
                                    <p:cond delay="1200"/>
                                  </p:stCondLst>
                                  <p:childTnLst>
                                    <p:animMotion origin="layout" path="M 1.04167E-06 4.07407E-06 L -0.03802 4.07407E-06" pathEditMode="relative" rAng="0" ptsTypes="AA">
                                      <p:cBhvr>
                                        <p:cTn id="28" dur="2000" fill="hold"/>
                                        <p:tgtEl>
                                          <p:spTgt spid="9"/>
                                        </p:tgtEl>
                                        <p:attrNameLst>
                                          <p:attrName>ppt_x</p:attrName>
                                          <p:attrName>ppt_y</p:attrName>
                                        </p:attrNameLst>
                                      </p:cBhvr>
                                      <p:rCtr x="-1901" y="0"/>
                                    </p:animMotion>
                                  </p:childTnLst>
                                </p:cTn>
                              </p:par>
                              <p:par>
                                <p:cTn id="29" presetID="35" presetClass="path" presetSubtype="0" repeatCount="2000" accel="50000" decel="50000" autoRev="1" fill="hold" nodeType="withEffect">
                                  <p:stCondLst>
                                    <p:cond delay="1700"/>
                                  </p:stCondLst>
                                  <p:childTnLst>
                                    <p:animMotion origin="layout" path="M 6.25E-07 1.85185E-06 L -0.04557 1.85185E-06" pathEditMode="relative" rAng="0" ptsTypes="AA">
                                      <p:cBhvr>
                                        <p:cTn id="30" dur="2000" fill="hold"/>
                                        <p:tgtEl>
                                          <p:spTgt spid="8"/>
                                        </p:tgtEl>
                                        <p:attrNameLst>
                                          <p:attrName>ppt_x</p:attrName>
                                          <p:attrName>ppt_y</p:attrName>
                                        </p:attrNameLst>
                                      </p:cBhvr>
                                      <p:rCtr x="-2279" y="0"/>
                                    </p:animMotion>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ldLvl="0" animBg="1"/>
      <p:bldP spid="2"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rcRect t="18309" r="63387" b="43217"/>
          <a:stretch>
            <a:fillRect/>
          </a:stretch>
        </p:blipFill>
        <p:spPr>
          <a:xfrm>
            <a:off x="1541274" y="-10135"/>
            <a:ext cx="11615026" cy="6868135"/>
          </a:xfrm>
          <a:prstGeom prst="rect">
            <a:avLst/>
          </a:prstGeom>
        </p:spPr>
      </p:pic>
      <p:sp>
        <p:nvSpPr>
          <p:cNvPr id="2" name="矩形 1"/>
          <p:cNvSpPr/>
          <p:nvPr/>
        </p:nvSpPr>
        <p:spPr>
          <a:xfrm>
            <a:off x="4674413" y="2158529"/>
            <a:ext cx="6839357" cy="3415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txBody>
          <a:bodyPr wrap="square">
            <a:spAutoFit/>
          </a:bodyPr>
          <a:lstStyle/>
          <a:p>
            <a:pPr>
              <a:lnSpc>
                <a:spcPct val="150000"/>
              </a:lnSpc>
            </a:pPr>
            <a:r>
              <a:rPr>
                <a:latin typeface="楷体" panose="02010609060101010101" charset="-122"/>
                <a:ea typeface="楷体" panose="02010609060101010101" charset="-122"/>
                <a:cs typeface="楷体" panose="02010609060101010101" charset="-122"/>
              </a:rPr>
              <a:t>3.适时适度介</a:t>
            </a:r>
            <a:r>
              <a:rPr lang="zh-CN">
                <a:latin typeface="楷体" panose="02010609060101010101" charset="-122"/>
                <a:ea typeface="楷体" panose="02010609060101010101" charset="-122"/>
                <a:cs typeface="楷体" panose="02010609060101010101" charset="-122"/>
              </a:rPr>
              <a:t>入</a:t>
            </a:r>
            <a:r>
              <a:rPr>
                <a:latin typeface="楷体" panose="02010609060101010101" charset="-122"/>
                <a:ea typeface="楷体" panose="02010609060101010101" charset="-122"/>
                <a:cs typeface="楷体" panose="02010609060101010101" charset="-122"/>
              </a:rPr>
              <a:t>，助力活动发展。</a:t>
            </a:r>
            <a:endParaRPr>
              <a:latin typeface="楷体" panose="02010609060101010101" charset="-122"/>
              <a:ea typeface="楷体" panose="02010609060101010101" charset="-122"/>
              <a:cs typeface="楷体" panose="02010609060101010101" charset="-122"/>
            </a:endParaRPr>
          </a:p>
          <a:p>
            <a:pPr>
              <a:lnSpc>
                <a:spcPct val="150000"/>
              </a:lnSpc>
            </a:pPr>
            <a:r>
              <a:rPr>
                <a:latin typeface="楷体" panose="02010609060101010101" charset="-122"/>
                <a:ea typeface="楷体" panose="02010609060101010101" charset="-122"/>
                <a:cs typeface="楷体" panose="02010609060101010101" charset="-122"/>
              </a:rPr>
              <a:t>    由于小班幼儿年龄比较小，对于探索中出现的问题他们不能够自己解决，这时就需要教师适时适度地介</a:t>
            </a:r>
            <a:r>
              <a:rPr lang="zh-CN">
                <a:latin typeface="楷体" panose="02010609060101010101" charset="-122"/>
                <a:ea typeface="楷体" panose="02010609060101010101" charset="-122"/>
                <a:cs typeface="楷体" panose="02010609060101010101" charset="-122"/>
              </a:rPr>
              <a:t>入</a:t>
            </a:r>
            <a:r>
              <a:rPr>
                <a:latin typeface="楷体" panose="02010609060101010101" charset="-122"/>
                <a:ea typeface="楷体" panose="02010609060101010101" charset="-122"/>
                <a:cs typeface="楷体" panose="02010609060101010101" charset="-122"/>
              </a:rPr>
              <a:t>，引导和鼓励幼儿，使活动顺利开展。在引导的过程中，我们必须要了解小班幼儿的年龄特点，知道影响幼儿</a:t>
            </a:r>
            <a:r>
              <a:rPr lang="zh-CN">
                <a:latin typeface="楷体" panose="02010609060101010101" charset="-122"/>
                <a:ea typeface="楷体" panose="02010609060101010101" charset="-122"/>
                <a:cs typeface="楷体" panose="02010609060101010101" charset="-122"/>
              </a:rPr>
              <a:t>的</a:t>
            </a:r>
            <a:r>
              <a:rPr>
                <a:latin typeface="楷体" panose="02010609060101010101" charset="-122"/>
                <a:ea typeface="楷体" panose="02010609060101010101" charset="-122"/>
                <a:cs typeface="楷体" panose="02010609060101010101" charset="-122"/>
              </a:rPr>
              <a:t>因素有哪些，这样才能更好地引导，给予幼儿适宜的支持和帮助。如:在上厕所问题上，幼儿通过已有经验说出零碎的方法，但是不能梳理出具体的方法，教师适当引导，一起商量、讨论出解决的办法，共同助推活动的发展。</a:t>
            </a:r>
            <a:endParaRPr>
              <a:latin typeface="楷体" panose="02010609060101010101" charset="-122"/>
              <a:ea typeface="楷体" panose="02010609060101010101" charset="-122"/>
              <a:cs typeface="楷体" panose="02010609060101010101" charset="-122"/>
            </a:endParaRPr>
          </a:p>
        </p:txBody>
      </p:sp>
      <p:sp>
        <p:nvSpPr>
          <p:cNvPr id="3" name="矩形 2"/>
          <p:cNvSpPr/>
          <p:nvPr/>
        </p:nvSpPr>
        <p:spPr>
          <a:xfrm>
            <a:off x="4674413" y="1493635"/>
            <a:ext cx="4163209" cy="6648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zh-CN" altLang="en-US" sz="3730" b="1" spc="67" smtClean="0">
                <a:ln w="11430"/>
                <a:solidFill>
                  <a:srgbClr val="219B9C"/>
                </a:solidFill>
                <a:latin typeface="华康方圆体W7(P)" pitchFamily="82" charset="-122"/>
                <a:ea typeface="华康方圆体W7(P)" pitchFamily="82" charset="-122"/>
              </a:rPr>
              <a:t>我们的感悟</a:t>
            </a:r>
            <a:r>
              <a:rPr lang="zh-CN" altLang="en-US" sz="3730" b="1" spc="67">
                <a:ln w="11430"/>
                <a:solidFill>
                  <a:srgbClr val="219B9C"/>
                </a:solidFill>
                <a:latin typeface="华康方圆体W7(P)" pitchFamily="82" charset="-122"/>
                <a:ea typeface="华康方圆体W7(P)" pitchFamily="82" charset="-122"/>
              </a:rPr>
              <a:t>：</a:t>
            </a:r>
            <a:endParaRPr lang="zh-CN" altLang="en-US" sz="3730" b="1" spc="67">
              <a:ln w="11430"/>
              <a:solidFill>
                <a:srgbClr val="219B9C"/>
              </a:solidFill>
              <a:latin typeface="华康方圆体W7(P)" pitchFamily="82" charset="-122"/>
              <a:ea typeface="华康方圆体W7(P)" pitchFamily="82"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rot="21122788">
            <a:off x="549274" y="960438"/>
            <a:ext cx="4056063" cy="490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A_图片 9"/>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2805420" y="5771160"/>
            <a:ext cx="1115570" cy="484633"/>
          </a:xfrm>
          <a:prstGeom prst="rect">
            <a:avLst/>
          </a:prstGeom>
        </p:spPr>
      </p:pic>
      <p:pic>
        <p:nvPicPr>
          <p:cNvPr id="8" name="PA_图片 13"/>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9388985" y="280223"/>
            <a:ext cx="1635536" cy="1213568"/>
          </a:xfrm>
          <a:prstGeom prst="rect">
            <a:avLst/>
          </a:prstGeom>
        </p:spPr>
      </p:pic>
      <p:pic>
        <p:nvPicPr>
          <p:cNvPr id="9" name="PA_图片 12"/>
          <p:cNvPicPr>
            <a:picLocks noChangeAspect="1"/>
          </p:cNvPicPr>
          <p:nvPr>
            <p:custDataLst>
              <p:tags r:id="rId7"/>
            </p:custDataLst>
          </p:nvPr>
        </p:nvPicPr>
        <p:blipFill>
          <a:blip r:embed="rId4">
            <a:extLst>
              <a:ext uri="{28A0092B-C50C-407E-A947-70E740481C1C}">
                <a14:useLocalDpi xmlns:a14="http://schemas.microsoft.com/office/drawing/2010/main" val="0"/>
              </a:ext>
            </a:extLst>
          </a:blip>
          <a:stretch>
            <a:fillRect/>
          </a:stretch>
        </p:blipFill>
        <p:spPr>
          <a:xfrm>
            <a:off x="9916600" y="6013477"/>
            <a:ext cx="1943996" cy="8445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42" presetClass="entr" presetSubtype="0" fill="hold" nodeType="withEffect">
                                  <p:stCondLst>
                                    <p:cond delay="4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250"/>
                                        <p:tgtEl>
                                          <p:spTgt spid="6"/>
                                        </p:tgtEl>
                                      </p:cBhvr>
                                    </p:animEffect>
                                    <p:anim calcmode="lin" valueType="num">
                                      <p:cBhvr>
                                        <p:cTn id="11" dur="1250" fill="hold"/>
                                        <p:tgtEl>
                                          <p:spTgt spid="6"/>
                                        </p:tgtEl>
                                        <p:attrNameLst>
                                          <p:attrName>ppt_x</p:attrName>
                                        </p:attrNameLst>
                                      </p:cBhvr>
                                      <p:tavLst>
                                        <p:tav tm="0">
                                          <p:val>
                                            <p:strVal val="#ppt_x"/>
                                          </p:val>
                                        </p:tav>
                                        <p:tav tm="100000">
                                          <p:val>
                                            <p:strVal val="#ppt_x"/>
                                          </p:val>
                                        </p:tav>
                                      </p:tavLst>
                                    </p:anim>
                                    <p:anim calcmode="lin" valueType="num">
                                      <p:cBhvr>
                                        <p:cTn id="12" dur="1250" fill="hold"/>
                                        <p:tgtEl>
                                          <p:spTgt spid="6"/>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1700"/>
                                  </p:stCondLst>
                                  <p:iterate type="lt">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75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par>
                                <p:cTn id="19" presetID="10" presetClass="entr" presetSubtype="0" fill="hold" nodeType="withEffect">
                                  <p:stCondLst>
                                    <p:cond delay="6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par>
                                <p:cTn id="25" presetID="35" presetClass="path" presetSubtype="0" repeatCount="2000" accel="50000" decel="50000" autoRev="1" fill="hold" nodeType="withEffect">
                                  <p:stCondLst>
                                    <p:cond delay="1300"/>
                                  </p:stCondLst>
                                  <p:childTnLst>
                                    <p:animMotion origin="layout" path="M -1.25E-06 -1.85185E-06 L -0.03737 -1.85185E-06" pathEditMode="relative" rAng="0" ptsTypes="AA">
                                      <p:cBhvr>
                                        <p:cTn id="26" dur="2000" fill="hold"/>
                                        <p:tgtEl>
                                          <p:spTgt spid="7"/>
                                        </p:tgtEl>
                                        <p:attrNameLst>
                                          <p:attrName>ppt_x</p:attrName>
                                          <p:attrName>ppt_y</p:attrName>
                                        </p:attrNameLst>
                                      </p:cBhvr>
                                      <p:rCtr x="-1875" y="0"/>
                                    </p:animMotion>
                                  </p:childTnLst>
                                </p:cTn>
                              </p:par>
                              <p:par>
                                <p:cTn id="27" presetID="35" presetClass="path" presetSubtype="0" repeatCount="2000" accel="50000" decel="50000" autoRev="1" fill="hold" nodeType="withEffect">
                                  <p:stCondLst>
                                    <p:cond delay="1200"/>
                                  </p:stCondLst>
                                  <p:childTnLst>
                                    <p:animMotion origin="layout" path="M 1.04167E-06 4.07407E-06 L -0.03802 4.07407E-06" pathEditMode="relative" rAng="0" ptsTypes="AA">
                                      <p:cBhvr>
                                        <p:cTn id="28" dur="2000" fill="hold"/>
                                        <p:tgtEl>
                                          <p:spTgt spid="9"/>
                                        </p:tgtEl>
                                        <p:attrNameLst>
                                          <p:attrName>ppt_x</p:attrName>
                                          <p:attrName>ppt_y</p:attrName>
                                        </p:attrNameLst>
                                      </p:cBhvr>
                                      <p:rCtr x="-1901" y="0"/>
                                    </p:animMotion>
                                  </p:childTnLst>
                                </p:cTn>
                              </p:par>
                              <p:par>
                                <p:cTn id="29" presetID="35" presetClass="path" presetSubtype="0" repeatCount="2000" accel="50000" decel="50000" autoRev="1" fill="hold" nodeType="withEffect">
                                  <p:stCondLst>
                                    <p:cond delay="1700"/>
                                  </p:stCondLst>
                                  <p:childTnLst>
                                    <p:animMotion origin="layout" path="M 6.25E-07 1.85185E-06 L -0.04557 1.85185E-06" pathEditMode="relative" rAng="0" ptsTypes="AA">
                                      <p:cBhvr>
                                        <p:cTn id="30" dur="2000" fill="hold"/>
                                        <p:tgtEl>
                                          <p:spTgt spid="8"/>
                                        </p:tgtEl>
                                        <p:attrNameLst>
                                          <p:attrName>ppt_x</p:attrName>
                                          <p:attrName>ppt_y</p:attrName>
                                        </p:attrNameLst>
                                      </p:cBhvr>
                                      <p:rCtr x="-2279" y="0"/>
                                    </p:animMotion>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ldLvl="0" animBg="1"/>
      <p:bldP spid="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A_图片 9"/>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5836329" y="2027790"/>
            <a:ext cx="1115570" cy="484633"/>
          </a:xfrm>
          <a:prstGeom prst="rect">
            <a:avLst/>
          </a:prstGeom>
        </p:spPr>
      </p:pic>
      <p:pic>
        <p:nvPicPr>
          <p:cNvPr id="147" name="PA_图片 1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628944" y="587651"/>
            <a:ext cx="1635536" cy="1213568"/>
          </a:xfrm>
          <a:prstGeom prst="rect">
            <a:avLst/>
          </a:prstGeom>
        </p:spPr>
      </p:pic>
      <p:pic>
        <p:nvPicPr>
          <p:cNvPr id="148" name="PA_图片 12"/>
          <p:cNvPicPr>
            <a:picLocks noChangeAspect="1"/>
          </p:cNvPicPr>
          <p:nvPr>
            <p:custDataLst>
              <p:tags r:id="rId5"/>
            </p:custDataLst>
          </p:nvPr>
        </p:nvPicPr>
        <p:blipFill>
          <a:blip r:embed="rId2">
            <a:extLst>
              <a:ext uri="{28A0092B-C50C-407E-A947-70E740481C1C}">
                <a14:useLocalDpi xmlns:a14="http://schemas.microsoft.com/office/drawing/2010/main" val="0"/>
              </a:ext>
            </a:extLst>
          </a:blip>
          <a:stretch>
            <a:fillRect/>
          </a:stretch>
        </p:blipFill>
        <p:spPr>
          <a:xfrm>
            <a:off x="9766159" y="1691588"/>
            <a:ext cx="1943996" cy="844523"/>
          </a:xfrm>
          <a:prstGeom prst="rect">
            <a:avLst/>
          </a:prstGeom>
        </p:spPr>
      </p:pic>
      <p:sp>
        <p:nvSpPr>
          <p:cNvPr id="3" name="TextBox 91"/>
          <p:cNvSpPr>
            <a:spLocks noChangeArrowheads="1"/>
          </p:cNvSpPr>
          <p:nvPr/>
        </p:nvSpPr>
        <p:spPr bwMode="auto">
          <a:xfrm>
            <a:off x="728717" y="341677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育人为</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本</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服务为先</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rcRect t="18309" r="63387" b="43217"/>
          <a:stretch>
            <a:fillRect/>
          </a:stretch>
        </p:blipFill>
        <p:spPr>
          <a:xfrm>
            <a:off x="-96520" y="-46990"/>
            <a:ext cx="5346700" cy="1848485"/>
          </a:xfrm>
          <a:prstGeom prst="rect">
            <a:avLst/>
          </a:prstGeom>
        </p:spPr>
      </p:pic>
      <p:grpSp>
        <p:nvGrpSpPr>
          <p:cNvPr id="9" name="组合 8"/>
          <p:cNvGrpSpPr/>
          <p:nvPr/>
        </p:nvGrpSpPr>
        <p:grpSpPr>
          <a:xfrm rot="920444">
            <a:off x="979639" y="148949"/>
            <a:ext cx="539850" cy="529924"/>
            <a:chOff x="10646778" y="4753862"/>
            <a:chExt cx="751521" cy="737702"/>
          </a:xfrm>
        </p:grpSpPr>
        <p:sp>
          <p:nvSpPr>
            <p:cNvPr id="10"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0646778" y="4762829"/>
              <a:ext cx="749726" cy="728735"/>
              <a:chOff x="11012539" y="4493889"/>
              <a:chExt cx="749726" cy="728735"/>
            </a:xfrm>
          </p:grpSpPr>
          <p:sp>
            <p:nvSpPr>
              <p:cNvPr id="12"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5" name="Text Box 2"/>
          <p:cNvSpPr txBox="1">
            <a:spLocks noChangeArrowheads="1"/>
          </p:cNvSpPr>
          <p:nvPr/>
        </p:nvSpPr>
        <p:spPr bwMode="auto">
          <a:xfrm>
            <a:off x="315291" y="694444"/>
            <a:ext cx="4572000" cy="52197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2800" b="1" smtClean="0"/>
              <a:t>观察（一）、发现问题所在</a:t>
            </a:r>
            <a:endParaRPr lang="zh-CN" altLang="en-US" sz="2800" b="1" smtClean="0"/>
          </a:p>
        </p:txBody>
      </p:sp>
      <p:sp>
        <p:nvSpPr>
          <p:cNvPr id="91" name="TextBox 91"/>
          <p:cNvSpPr>
            <a:spLocks noChangeArrowheads="1"/>
          </p:cNvSpPr>
          <p:nvPr/>
        </p:nvSpPr>
        <p:spPr bwMode="auto">
          <a:xfrm>
            <a:off x="5076132" y="3448188"/>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快乐生活</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健康成长</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17" name="TextBox 91"/>
          <p:cNvSpPr>
            <a:spLocks noChangeArrowheads="1"/>
          </p:cNvSpPr>
          <p:nvPr/>
        </p:nvSpPr>
        <p:spPr bwMode="auto">
          <a:xfrm>
            <a:off x="7257988" y="248566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挖掘</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潜能</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发现天赋</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43" name="TextBox 91"/>
          <p:cNvSpPr>
            <a:spLocks noChangeArrowheads="1"/>
          </p:cNvSpPr>
          <p:nvPr/>
        </p:nvSpPr>
        <p:spPr bwMode="auto">
          <a:xfrm>
            <a:off x="9423547" y="3464230"/>
            <a:ext cx="2188724" cy="954107"/>
          </a:xfrm>
          <a:prstGeom prst="rect">
            <a:avLst/>
          </a:prstGeom>
          <a:noFill/>
        </p:spPr>
        <p:txBody>
          <a:bodyPr wrap="square" rtlCol="0">
            <a:spAutoFit/>
          </a:bodyPr>
          <a:lstStyle/>
          <a:p>
            <a:pPr algn="ct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因材施教</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培育栋梁</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144" name="图片 143"/>
          <p:cNvPicPr>
            <a:picLocks noChangeAspect="1"/>
          </p:cNvPicPr>
          <p:nvPr/>
        </p:nvPicPr>
        <p:blipFill>
          <a:blip r:embed="rId7">
            <a:extLst>
              <a:ext uri="{28A0092B-C50C-407E-A947-70E740481C1C}">
                <a14:useLocalDpi xmlns:a14="http://schemas.microsoft.com/office/drawing/2010/main" val="0"/>
              </a:ext>
            </a:extLst>
          </a:blip>
          <a:srcRect t="9293"/>
          <a:stretch>
            <a:fillRect/>
          </a:stretch>
        </p:blipFill>
        <p:spPr>
          <a:xfrm>
            <a:off x="-482125" y="4630507"/>
            <a:ext cx="4062961" cy="2668546"/>
          </a:xfrm>
          <a:prstGeom prst="rect">
            <a:avLst/>
          </a:prstGeom>
        </p:spPr>
      </p:pic>
      <p:pic>
        <p:nvPicPr>
          <p:cNvPr id="145" name="图片 1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284377" y="4844731"/>
            <a:ext cx="1327873" cy="2080791"/>
          </a:xfrm>
          <a:prstGeom prst="rect">
            <a:avLst/>
          </a:prstGeom>
        </p:spPr>
      </p:pic>
      <p:sp>
        <p:nvSpPr>
          <p:cNvPr id="150" name="文本框 149"/>
          <p:cNvSpPr txBox="1"/>
          <p:nvPr/>
        </p:nvSpPr>
        <p:spPr>
          <a:xfrm>
            <a:off x="1240155" y="2432685"/>
            <a:ext cx="8587740" cy="1938020"/>
          </a:xfrm>
          <a:prstGeom prst="rect">
            <a:avLst/>
          </a:prstGeom>
          <a:noFill/>
        </p:spPr>
        <p:txBody>
          <a:bodyPr wrap="square" rtlCol="0">
            <a:spAutoFit/>
          </a:bodyPr>
          <a:p>
            <a:r>
              <a:rPr lang="zh-CN" altLang="en-US" sz="2400">
                <a:latin typeface="楷体" panose="02010609060101010101" charset="-122"/>
                <a:ea typeface="楷体" panose="02010609060101010101" charset="-122"/>
                <a:cs typeface="楷体" panose="02010609060101010101" charset="-122"/>
              </a:rPr>
              <a:t>1、每周班级里有5个孩子有在幼儿园大便过，有5个孩子尿裤子，其中2个孩子不说出来。</a:t>
            </a:r>
            <a:endParaRPr lang="zh-CN" altLang="en-US" sz="2400">
              <a:latin typeface="楷体" panose="02010609060101010101" charset="-122"/>
              <a:ea typeface="楷体" panose="02010609060101010101" charset="-122"/>
              <a:cs typeface="楷体" panose="02010609060101010101" charset="-122"/>
            </a:endParaRPr>
          </a:p>
          <a:p>
            <a:r>
              <a:rPr lang="zh-CN" altLang="en-US" sz="2400">
                <a:latin typeface="楷体" panose="02010609060101010101" charset="-122"/>
                <a:ea typeface="楷体" panose="02010609060101010101" charset="-122"/>
                <a:cs typeface="楷体" panose="02010609060101010101" charset="-122"/>
              </a:rPr>
              <a:t>2、班级里所有孩子会在幼儿园小便，但有5个孩子很急了才去。</a:t>
            </a:r>
            <a:endParaRPr lang="zh-CN" altLang="en-US" sz="2400">
              <a:latin typeface="楷体" panose="02010609060101010101" charset="-122"/>
              <a:ea typeface="楷体" panose="02010609060101010101" charset="-122"/>
              <a:cs typeface="楷体" panose="02010609060101010101" charset="-122"/>
            </a:endParaRPr>
          </a:p>
          <a:p>
            <a:r>
              <a:rPr lang="zh-CN" altLang="en-US" sz="2400">
                <a:latin typeface="楷体" panose="02010609060101010101" charset="-122"/>
                <a:ea typeface="楷体" panose="02010609060101010101" charset="-122"/>
                <a:cs typeface="楷体" panose="02010609060101010101" charset="-122"/>
              </a:rPr>
              <a:t>3、小便的同时19个孩子知道擦屁股，10个孩子不知道擦屁股。</a:t>
            </a:r>
            <a:endParaRPr lang="zh-CN" altLang="en-US" sz="2400">
              <a:latin typeface="楷体" panose="02010609060101010101" charset="-122"/>
              <a:ea typeface="楷体" panose="02010609060101010101" charset="-122"/>
              <a:cs typeface="楷体" panose="02010609060101010101" charset="-122"/>
            </a:endParaRPr>
          </a:p>
          <a:p>
            <a:r>
              <a:rPr lang="zh-CN" altLang="en-US" sz="2400">
                <a:latin typeface="楷体" panose="02010609060101010101" charset="-122"/>
                <a:ea typeface="楷体" panose="02010609060101010101" charset="-122"/>
                <a:cs typeface="楷体" panose="02010609060101010101" charset="-122"/>
              </a:rPr>
              <a:t>4、20个孩子上厕所洗手，9个孩子不知道洗手。</a:t>
            </a:r>
            <a:endParaRPr lang="zh-CN" altLang="en-US" sz="2400">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900"/>
                                        <p:tgtEl>
                                          <p:spTgt spid="8"/>
                                        </p:tgtEl>
                                      </p:cBhvr>
                                    </p:animEffect>
                                    <p:anim calcmode="lin" valueType="num">
                                      <p:cBhvr>
                                        <p:cTn id="8" dur="900" fill="hold"/>
                                        <p:tgtEl>
                                          <p:spTgt spid="8"/>
                                        </p:tgtEl>
                                        <p:attrNameLst>
                                          <p:attrName>ppt_x</p:attrName>
                                        </p:attrNameLst>
                                      </p:cBhvr>
                                      <p:tavLst>
                                        <p:tav tm="0">
                                          <p:val>
                                            <p:strVal val="#ppt_x"/>
                                          </p:val>
                                        </p:tav>
                                        <p:tav tm="100000">
                                          <p:val>
                                            <p:strVal val="#ppt_x"/>
                                          </p:val>
                                        </p:tav>
                                      </p:tavLst>
                                    </p:anim>
                                    <p:anim calcmode="lin" valueType="num">
                                      <p:cBhvr>
                                        <p:cTn id="9" dur="9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8" presetClass="emph" presetSubtype="0" repeatCount="2000" fill="hold" nodeType="withEffect">
                                  <p:stCondLst>
                                    <p:cond delay="0"/>
                                  </p:stCondLst>
                                  <p:childTnLst>
                                    <p:animRot by="21600000">
                                      <p:cBhvr>
                                        <p:cTn id="20" dur="4000" fill="hold"/>
                                        <p:tgtEl>
                                          <p:spTgt spid="9"/>
                                        </p:tgtEl>
                                        <p:attrNameLst>
                                          <p:attrName>r</p:attrName>
                                        </p:attrNameLst>
                                      </p:cBhvr>
                                    </p:animRot>
                                  </p:childTnLst>
                                </p:cTn>
                              </p:par>
                              <p:par>
                                <p:cTn id="21" presetID="10" presetClass="entr" presetSubtype="0" fill="hold" grpId="0"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26" presetClass="emph" presetSubtype="0" fill="hold" grpId="1" nodeType="withEffect">
                                  <p:stCondLst>
                                    <p:cond delay="100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10" presetClass="entr" presetSubtype="0" fill="hold" grpId="0" nodeType="withEffect">
                                  <p:stCondLst>
                                    <p:cond delay="400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par>
                                <p:cTn id="30" presetID="26" presetClass="emph" presetSubtype="0" fill="hold" grpId="1" nodeType="withEffect">
                                  <p:stCondLst>
                                    <p:cond delay="4000"/>
                                  </p:stCondLst>
                                  <p:childTnLst>
                                    <p:animEffect transition="out" filter="fade">
                                      <p:cBhvr>
                                        <p:cTn id="31" dur="500" tmFilter="0, 0; .2, .5; .8, .5; 1, 0"/>
                                        <p:tgtEl>
                                          <p:spTgt spid="91"/>
                                        </p:tgtEl>
                                      </p:cBhvr>
                                    </p:animEffect>
                                    <p:animScale>
                                      <p:cBhvr>
                                        <p:cTn id="32" dur="250" autoRev="1" fill="hold"/>
                                        <p:tgtEl>
                                          <p:spTgt spid="91"/>
                                        </p:tgtEl>
                                      </p:cBhvr>
                                      <p:by x="105000" y="105000"/>
                                    </p:animScale>
                                  </p:childTnLst>
                                </p:cTn>
                              </p:par>
                              <p:par>
                                <p:cTn id="33" presetID="10" presetClass="entr" presetSubtype="0" fill="hold" grpId="0" nodeType="withEffect">
                                  <p:stCondLst>
                                    <p:cond delay="5500"/>
                                  </p:stCondLst>
                                  <p:childTnLst>
                                    <p:set>
                                      <p:cBhvr>
                                        <p:cTn id="34" dur="1" fill="hold">
                                          <p:stCondLst>
                                            <p:cond delay="0"/>
                                          </p:stCondLst>
                                        </p:cTn>
                                        <p:tgtEl>
                                          <p:spTgt spid="117"/>
                                        </p:tgtEl>
                                        <p:attrNameLst>
                                          <p:attrName>style.visibility</p:attrName>
                                        </p:attrNameLst>
                                      </p:cBhvr>
                                      <p:to>
                                        <p:strVal val="visible"/>
                                      </p:to>
                                    </p:set>
                                    <p:animEffect transition="in" filter="fade">
                                      <p:cBhvr>
                                        <p:cTn id="35" dur="500"/>
                                        <p:tgtEl>
                                          <p:spTgt spid="117"/>
                                        </p:tgtEl>
                                      </p:cBhvr>
                                    </p:animEffect>
                                  </p:childTnLst>
                                </p:cTn>
                              </p:par>
                              <p:par>
                                <p:cTn id="36" presetID="26" presetClass="emph" presetSubtype="0" fill="hold" grpId="1" nodeType="withEffect">
                                  <p:stCondLst>
                                    <p:cond delay="5500"/>
                                  </p:stCondLst>
                                  <p:childTnLst>
                                    <p:animEffect transition="out" filter="fade">
                                      <p:cBhvr>
                                        <p:cTn id="37" dur="500" tmFilter="0, 0; .2, .5; .8, .5; 1, 0"/>
                                        <p:tgtEl>
                                          <p:spTgt spid="117"/>
                                        </p:tgtEl>
                                      </p:cBhvr>
                                    </p:animEffect>
                                    <p:animScale>
                                      <p:cBhvr>
                                        <p:cTn id="38" dur="250" autoRev="1" fill="hold"/>
                                        <p:tgtEl>
                                          <p:spTgt spid="117"/>
                                        </p:tgtEl>
                                      </p:cBhvr>
                                      <p:by x="105000" y="105000"/>
                                    </p:animScale>
                                  </p:childTnLst>
                                </p:cTn>
                              </p:par>
                              <p:par>
                                <p:cTn id="39" presetID="10" presetClass="entr" presetSubtype="0" fill="hold" grpId="0" nodeType="withEffect">
                                  <p:stCondLst>
                                    <p:cond delay="7100"/>
                                  </p:stCondLst>
                                  <p:childTnLst>
                                    <p:set>
                                      <p:cBhvr>
                                        <p:cTn id="40" dur="1" fill="hold">
                                          <p:stCondLst>
                                            <p:cond delay="0"/>
                                          </p:stCondLst>
                                        </p:cTn>
                                        <p:tgtEl>
                                          <p:spTgt spid="143"/>
                                        </p:tgtEl>
                                        <p:attrNameLst>
                                          <p:attrName>style.visibility</p:attrName>
                                        </p:attrNameLst>
                                      </p:cBhvr>
                                      <p:to>
                                        <p:strVal val="visible"/>
                                      </p:to>
                                    </p:set>
                                    <p:animEffect transition="in" filter="fade">
                                      <p:cBhvr>
                                        <p:cTn id="41" dur="500"/>
                                        <p:tgtEl>
                                          <p:spTgt spid="143"/>
                                        </p:tgtEl>
                                      </p:cBhvr>
                                    </p:animEffect>
                                  </p:childTnLst>
                                </p:cTn>
                              </p:par>
                              <p:par>
                                <p:cTn id="42" presetID="26" presetClass="emph" presetSubtype="0" fill="hold" grpId="1" nodeType="withEffect">
                                  <p:stCondLst>
                                    <p:cond delay="7100"/>
                                  </p:stCondLst>
                                  <p:childTnLst>
                                    <p:animEffect transition="out" filter="fade">
                                      <p:cBhvr>
                                        <p:cTn id="43" dur="500" tmFilter="0, 0; .2, .5; .8, .5; 1, 0"/>
                                        <p:tgtEl>
                                          <p:spTgt spid="143"/>
                                        </p:tgtEl>
                                      </p:cBhvr>
                                    </p:animEffect>
                                    <p:animScale>
                                      <p:cBhvr>
                                        <p:cTn id="44" dur="250" autoRev="1" fill="hold"/>
                                        <p:tgtEl>
                                          <p:spTgt spid="143"/>
                                        </p:tgtEl>
                                      </p:cBhvr>
                                      <p:by x="105000" y="105000"/>
                                    </p:animScale>
                                  </p:childTnLst>
                                </p:cTn>
                              </p:par>
                              <p:par>
                                <p:cTn id="45" presetID="42" presetClass="entr" presetSubtype="0"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Effect transition="in" filter="fade">
                                      <p:cBhvr>
                                        <p:cTn id="47" dur="750"/>
                                        <p:tgtEl>
                                          <p:spTgt spid="144"/>
                                        </p:tgtEl>
                                      </p:cBhvr>
                                    </p:animEffect>
                                    <p:anim calcmode="lin" valueType="num">
                                      <p:cBhvr>
                                        <p:cTn id="48" dur="750" fill="hold"/>
                                        <p:tgtEl>
                                          <p:spTgt spid="144"/>
                                        </p:tgtEl>
                                        <p:attrNameLst>
                                          <p:attrName>ppt_x</p:attrName>
                                        </p:attrNameLst>
                                      </p:cBhvr>
                                      <p:tavLst>
                                        <p:tav tm="0">
                                          <p:val>
                                            <p:strVal val="#ppt_x"/>
                                          </p:val>
                                        </p:tav>
                                        <p:tav tm="100000">
                                          <p:val>
                                            <p:strVal val="#ppt_x"/>
                                          </p:val>
                                        </p:tav>
                                      </p:tavLst>
                                    </p:anim>
                                    <p:anim calcmode="lin" valueType="num">
                                      <p:cBhvr>
                                        <p:cTn id="49" dur="750" fill="hold"/>
                                        <p:tgtEl>
                                          <p:spTgt spid="144"/>
                                        </p:tgtEl>
                                        <p:attrNameLst>
                                          <p:attrName>ppt_y</p:attrName>
                                        </p:attrNameLst>
                                      </p:cBhvr>
                                      <p:tavLst>
                                        <p:tav tm="0">
                                          <p:val>
                                            <p:strVal val="#ppt_y+.1"/>
                                          </p:val>
                                        </p:tav>
                                        <p:tav tm="100000">
                                          <p:val>
                                            <p:strVal val="#ppt_y"/>
                                          </p:val>
                                        </p:tav>
                                      </p:tavLst>
                                    </p:anim>
                                  </p:childTnLst>
                                </p:cTn>
                              </p:par>
                              <p:par>
                                <p:cTn id="50" presetID="2" presetClass="entr" presetSubtype="2" fill="hold" nodeType="withEffect">
                                  <p:stCondLst>
                                    <p:cond delay="800"/>
                                  </p:stCondLst>
                                  <p:childTnLst>
                                    <p:set>
                                      <p:cBhvr>
                                        <p:cTn id="51" dur="1" fill="hold">
                                          <p:stCondLst>
                                            <p:cond delay="0"/>
                                          </p:stCondLst>
                                        </p:cTn>
                                        <p:tgtEl>
                                          <p:spTgt spid="145"/>
                                        </p:tgtEl>
                                        <p:attrNameLst>
                                          <p:attrName>style.visibility</p:attrName>
                                        </p:attrNameLst>
                                      </p:cBhvr>
                                      <p:to>
                                        <p:strVal val="visible"/>
                                      </p:to>
                                    </p:set>
                                    <p:anim calcmode="lin" valueType="num">
                                      <p:cBhvr additive="base">
                                        <p:cTn id="52" dur="750" fill="hold"/>
                                        <p:tgtEl>
                                          <p:spTgt spid="145"/>
                                        </p:tgtEl>
                                        <p:attrNameLst>
                                          <p:attrName>ppt_x</p:attrName>
                                        </p:attrNameLst>
                                      </p:cBhvr>
                                      <p:tavLst>
                                        <p:tav tm="0">
                                          <p:val>
                                            <p:strVal val="1+#ppt_w/2"/>
                                          </p:val>
                                        </p:tav>
                                        <p:tav tm="100000">
                                          <p:val>
                                            <p:strVal val="#ppt_x"/>
                                          </p:val>
                                        </p:tav>
                                      </p:tavLst>
                                    </p:anim>
                                    <p:anim calcmode="lin" valueType="num">
                                      <p:cBhvr additive="base">
                                        <p:cTn id="53" dur="750" fill="hold"/>
                                        <p:tgtEl>
                                          <p:spTgt spid="145"/>
                                        </p:tgtEl>
                                        <p:attrNameLst>
                                          <p:attrName>ppt_y</p:attrName>
                                        </p:attrNameLst>
                                      </p:cBhvr>
                                      <p:tavLst>
                                        <p:tav tm="0">
                                          <p:val>
                                            <p:strVal val="#ppt_y"/>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146"/>
                                        </p:tgtEl>
                                        <p:attrNameLst>
                                          <p:attrName>style.visibility</p:attrName>
                                        </p:attrNameLst>
                                      </p:cBhvr>
                                      <p:to>
                                        <p:strVal val="visible"/>
                                      </p:to>
                                    </p:set>
                                    <p:animEffect transition="in" filter="fade">
                                      <p:cBhvr>
                                        <p:cTn id="56" dur="1000"/>
                                        <p:tgtEl>
                                          <p:spTgt spid="146"/>
                                        </p:tgtEl>
                                      </p:cBhvr>
                                    </p:animEffect>
                                  </p:childTnLst>
                                </p:cTn>
                              </p:par>
                              <p:par>
                                <p:cTn id="57" presetID="10" presetClass="entr" presetSubtype="0" fill="hold" nodeType="withEffect">
                                  <p:stCondLst>
                                    <p:cond delay="600"/>
                                  </p:stCondLst>
                                  <p:childTnLst>
                                    <p:set>
                                      <p:cBhvr>
                                        <p:cTn id="58" dur="1" fill="hold">
                                          <p:stCondLst>
                                            <p:cond delay="0"/>
                                          </p:stCondLst>
                                        </p:cTn>
                                        <p:tgtEl>
                                          <p:spTgt spid="148"/>
                                        </p:tgtEl>
                                        <p:attrNameLst>
                                          <p:attrName>style.visibility</p:attrName>
                                        </p:attrNameLst>
                                      </p:cBhvr>
                                      <p:to>
                                        <p:strVal val="visible"/>
                                      </p:to>
                                    </p:set>
                                    <p:animEffect transition="in" filter="fade">
                                      <p:cBhvr>
                                        <p:cTn id="59" dur="1000"/>
                                        <p:tgtEl>
                                          <p:spTgt spid="148"/>
                                        </p:tgtEl>
                                      </p:cBhvr>
                                    </p:animEffect>
                                  </p:childTnLst>
                                </p:cTn>
                              </p:par>
                              <p:par>
                                <p:cTn id="60" presetID="10" presetClass="entr" presetSubtype="0" fill="hold" nodeType="withEffect">
                                  <p:stCondLst>
                                    <p:cond delay="0"/>
                                  </p:stCondLst>
                                  <p:childTnLst>
                                    <p:set>
                                      <p:cBhvr>
                                        <p:cTn id="61" dur="1" fill="hold">
                                          <p:stCondLst>
                                            <p:cond delay="0"/>
                                          </p:stCondLst>
                                        </p:cTn>
                                        <p:tgtEl>
                                          <p:spTgt spid="147"/>
                                        </p:tgtEl>
                                        <p:attrNameLst>
                                          <p:attrName>style.visibility</p:attrName>
                                        </p:attrNameLst>
                                      </p:cBhvr>
                                      <p:to>
                                        <p:strVal val="visible"/>
                                      </p:to>
                                    </p:set>
                                    <p:animEffect transition="in" filter="fade">
                                      <p:cBhvr>
                                        <p:cTn id="62" dur="1000"/>
                                        <p:tgtEl>
                                          <p:spTgt spid="147"/>
                                        </p:tgtEl>
                                      </p:cBhvr>
                                    </p:animEffect>
                                  </p:childTnLst>
                                </p:cTn>
                              </p:par>
                              <p:par>
                                <p:cTn id="63" presetID="35" presetClass="path" presetSubtype="0" repeatCount="2000" accel="50000" decel="50000" autoRev="1" fill="hold" nodeType="withEffect">
                                  <p:stCondLst>
                                    <p:cond delay="1300"/>
                                  </p:stCondLst>
                                  <p:childTnLst>
                                    <p:animMotion origin="layout" path="M 1.04167E-06 1.48148E-06 L -0.03737 1.48148E-06" pathEditMode="relative" rAng="0" ptsTypes="AA">
                                      <p:cBhvr>
                                        <p:cTn id="64" dur="2000" fill="hold"/>
                                        <p:tgtEl>
                                          <p:spTgt spid="146"/>
                                        </p:tgtEl>
                                        <p:attrNameLst>
                                          <p:attrName>ppt_x</p:attrName>
                                          <p:attrName>ppt_y</p:attrName>
                                        </p:attrNameLst>
                                      </p:cBhvr>
                                      <p:rCtr x="-1875" y="0"/>
                                    </p:animMotion>
                                  </p:childTnLst>
                                </p:cTn>
                              </p:par>
                              <p:par>
                                <p:cTn id="65" presetID="35" presetClass="path" presetSubtype="0" repeatCount="2000" accel="50000" decel="50000" autoRev="1" fill="hold" nodeType="withEffect">
                                  <p:stCondLst>
                                    <p:cond delay="1200"/>
                                  </p:stCondLst>
                                  <p:childTnLst>
                                    <p:animMotion origin="layout" path="M 8.33333E-07 -3.33333E-06 L -0.03802 -3.33333E-06" pathEditMode="relative" rAng="0" ptsTypes="AA">
                                      <p:cBhvr>
                                        <p:cTn id="66" dur="2000" fill="hold"/>
                                        <p:tgtEl>
                                          <p:spTgt spid="148"/>
                                        </p:tgtEl>
                                        <p:attrNameLst>
                                          <p:attrName>ppt_x</p:attrName>
                                          <p:attrName>ppt_y</p:attrName>
                                        </p:attrNameLst>
                                      </p:cBhvr>
                                      <p:rCtr x="-1901" y="0"/>
                                    </p:animMotion>
                                  </p:childTnLst>
                                </p:cTn>
                              </p:par>
                              <p:par>
                                <p:cTn id="67" presetID="35" presetClass="path" presetSubtype="0" repeatCount="2000" accel="50000" decel="50000" autoRev="1" fill="hold" nodeType="withEffect">
                                  <p:stCondLst>
                                    <p:cond delay="1700"/>
                                  </p:stCondLst>
                                  <p:childTnLst>
                                    <p:animMotion origin="layout" path="M 2.08333E-07 -4.07407E-06 L -0.04557 -4.07407E-06" pathEditMode="relative" rAng="0" ptsTypes="AA">
                                      <p:cBhvr>
                                        <p:cTn id="68" dur="2000" fill="hold"/>
                                        <p:tgtEl>
                                          <p:spTgt spid="147"/>
                                        </p:tgtEl>
                                        <p:attrNameLst>
                                          <p:attrName>ppt_x</p:attrName>
                                          <p:attrName>ppt_y</p:attrName>
                                        </p:attrNameLst>
                                      </p:cBhvr>
                                      <p:rCtr x="-2279" y="0"/>
                                    </p:animMotion>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50">
                                            <p:txEl>
                                              <p:pRg st="0" end="0"/>
                                            </p:txEl>
                                          </p:spTgt>
                                        </p:tgtEl>
                                        <p:attrNameLst>
                                          <p:attrName>style.visibility</p:attrName>
                                        </p:attrNameLst>
                                      </p:cBhvr>
                                      <p:to>
                                        <p:strVal val="visible"/>
                                      </p:to>
                                    </p:set>
                                    <p:anim calcmode="lin" valueType="num">
                                      <p:cBhvr additive="base">
                                        <p:cTn id="73" dur="500" fill="hold"/>
                                        <p:tgtEl>
                                          <p:spTgt spid="150">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50">
                                            <p:txEl>
                                              <p:pRg st="0" end="0"/>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50">
                                            <p:txEl>
                                              <p:pRg st="1" end="1"/>
                                            </p:txEl>
                                          </p:spTgt>
                                        </p:tgtEl>
                                        <p:attrNameLst>
                                          <p:attrName>style.visibility</p:attrName>
                                        </p:attrNameLst>
                                      </p:cBhvr>
                                      <p:to>
                                        <p:strVal val="visible"/>
                                      </p:to>
                                    </p:set>
                                    <p:anim calcmode="lin" valueType="num">
                                      <p:cBhvr additive="base">
                                        <p:cTn id="77" dur="500" fill="hold"/>
                                        <p:tgtEl>
                                          <p:spTgt spid="150">
                                            <p:txEl>
                                              <p:pRg st="1" end="1"/>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150">
                                            <p:txEl>
                                              <p:pRg st="1" end="1"/>
                                            </p:txEl>
                                          </p:spTgt>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150">
                                            <p:txEl>
                                              <p:pRg st="2" end="2"/>
                                            </p:txEl>
                                          </p:spTgt>
                                        </p:tgtEl>
                                        <p:attrNameLst>
                                          <p:attrName>style.visibility</p:attrName>
                                        </p:attrNameLst>
                                      </p:cBhvr>
                                      <p:to>
                                        <p:strVal val="visible"/>
                                      </p:to>
                                    </p:set>
                                    <p:anim calcmode="lin" valueType="num">
                                      <p:cBhvr additive="base">
                                        <p:cTn id="81" dur="500" fill="hold"/>
                                        <p:tgtEl>
                                          <p:spTgt spid="150">
                                            <p:txEl>
                                              <p:pRg st="2" end="2"/>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150">
                                            <p:txEl>
                                              <p:pRg st="2" end="2"/>
                                            </p:txEl>
                                          </p:spTgt>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150">
                                            <p:txEl>
                                              <p:pRg st="3" end="3"/>
                                            </p:txEl>
                                          </p:spTgt>
                                        </p:tgtEl>
                                        <p:attrNameLst>
                                          <p:attrName>style.visibility</p:attrName>
                                        </p:attrNameLst>
                                      </p:cBhvr>
                                      <p:to>
                                        <p:strVal val="visible"/>
                                      </p:to>
                                    </p:set>
                                    <p:anim calcmode="lin" valueType="num">
                                      <p:cBhvr additive="base">
                                        <p:cTn id="85" dur="500" fill="hold"/>
                                        <p:tgtEl>
                                          <p:spTgt spid="150">
                                            <p:txEl>
                                              <p:pRg st="3" end="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5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5" grpId="0"/>
      <p:bldP spid="91" grpId="0"/>
      <p:bldP spid="91" grpId="1"/>
      <p:bldP spid="117" grpId="0"/>
      <p:bldP spid="117" grpId="1"/>
      <p:bldP spid="143" grpId="0"/>
      <p:bldP spid="14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A_图片 9"/>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5836329" y="2027790"/>
            <a:ext cx="1115570" cy="484633"/>
          </a:xfrm>
          <a:prstGeom prst="rect">
            <a:avLst/>
          </a:prstGeom>
        </p:spPr>
      </p:pic>
      <p:pic>
        <p:nvPicPr>
          <p:cNvPr id="147" name="PA_图片 1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628944" y="587651"/>
            <a:ext cx="1635536" cy="1213568"/>
          </a:xfrm>
          <a:prstGeom prst="rect">
            <a:avLst/>
          </a:prstGeom>
        </p:spPr>
      </p:pic>
      <p:pic>
        <p:nvPicPr>
          <p:cNvPr id="148" name="PA_图片 12"/>
          <p:cNvPicPr>
            <a:picLocks noChangeAspect="1"/>
          </p:cNvPicPr>
          <p:nvPr>
            <p:custDataLst>
              <p:tags r:id="rId5"/>
            </p:custDataLst>
          </p:nvPr>
        </p:nvPicPr>
        <p:blipFill>
          <a:blip r:embed="rId2">
            <a:extLst>
              <a:ext uri="{28A0092B-C50C-407E-A947-70E740481C1C}">
                <a14:useLocalDpi xmlns:a14="http://schemas.microsoft.com/office/drawing/2010/main" val="0"/>
              </a:ext>
            </a:extLst>
          </a:blip>
          <a:stretch>
            <a:fillRect/>
          </a:stretch>
        </p:blipFill>
        <p:spPr>
          <a:xfrm>
            <a:off x="9766159" y="1691588"/>
            <a:ext cx="1943996" cy="844523"/>
          </a:xfrm>
          <a:prstGeom prst="rect">
            <a:avLst/>
          </a:prstGeom>
        </p:spPr>
      </p:pic>
      <p:sp>
        <p:nvSpPr>
          <p:cNvPr id="3" name="TextBox 91"/>
          <p:cNvSpPr>
            <a:spLocks noChangeArrowheads="1"/>
          </p:cNvSpPr>
          <p:nvPr/>
        </p:nvSpPr>
        <p:spPr bwMode="auto">
          <a:xfrm>
            <a:off x="728717" y="341677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育人为</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本</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服务为先</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rcRect t="18309" r="63387" b="43217"/>
          <a:stretch>
            <a:fillRect/>
          </a:stretch>
        </p:blipFill>
        <p:spPr>
          <a:xfrm>
            <a:off x="-96520" y="-46990"/>
            <a:ext cx="5346700" cy="1848485"/>
          </a:xfrm>
          <a:prstGeom prst="rect">
            <a:avLst/>
          </a:prstGeom>
        </p:spPr>
      </p:pic>
      <p:grpSp>
        <p:nvGrpSpPr>
          <p:cNvPr id="9" name="组合 8"/>
          <p:cNvGrpSpPr/>
          <p:nvPr/>
        </p:nvGrpSpPr>
        <p:grpSpPr>
          <a:xfrm rot="920444">
            <a:off x="979639" y="148949"/>
            <a:ext cx="539850" cy="529924"/>
            <a:chOff x="10646778" y="4753862"/>
            <a:chExt cx="751521" cy="737702"/>
          </a:xfrm>
        </p:grpSpPr>
        <p:sp>
          <p:nvSpPr>
            <p:cNvPr id="10"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0646778" y="4762829"/>
              <a:ext cx="749726" cy="728735"/>
              <a:chOff x="11012539" y="4493889"/>
              <a:chExt cx="749726" cy="728735"/>
            </a:xfrm>
          </p:grpSpPr>
          <p:sp>
            <p:nvSpPr>
              <p:cNvPr id="12"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5" name="Text Box 2"/>
          <p:cNvSpPr txBox="1">
            <a:spLocks noChangeArrowheads="1"/>
          </p:cNvSpPr>
          <p:nvPr/>
        </p:nvSpPr>
        <p:spPr bwMode="auto">
          <a:xfrm>
            <a:off x="315291" y="694444"/>
            <a:ext cx="4572000" cy="52197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2800" b="1" smtClean="0"/>
              <a:t>对话（二）、倾听幼儿心声</a:t>
            </a:r>
            <a:endParaRPr lang="zh-CN" altLang="en-US" sz="2800" b="1" smtClean="0"/>
          </a:p>
        </p:txBody>
      </p:sp>
      <p:sp>
        <p:nvSpPr>
          <p:cNvPr id="91" name="TextBox 91"/>
          <p:cNvSpPr>
            <a:spLocks noChangeArrowheads="1"/>
          </p:cNvSpPr>
          <p:nvPr/>
        </p:nvSpPr>
        <p:spPr bwMode="auto">
          <a:xfrm>
            <a:off x="5076132" y="3448188"/>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快乐生活</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健康成长</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17" name="TextBox 91"/>
          <p:cNvSpPr>
            <a:spLocks noChangeArrowheads="1"/>
          </p:cNvSpPr>
          <p:nvPr/>
        </p:nvSpPr>
        <p:spPr bwMode="auto">
          <a:xfrm>
            <a:off x="7257988" y="248566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挖掘</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潜能</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发现天赋</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43" name="TextBox 91"/>
          <p:cNvSpPr>
            <a:spLocks noChangeArrowheads="1"/>
          </p:cNvSpPr>
          <p:nvPr/>
        </p:nvSpPr>
        <p:spPr bwMode="auto">
          <a:xfrm>
            <a:off x="9423547" y="3464230"/>
            <a:ext cx="2188724" cy="954107"/>
          </a:xfrm>
          <a:prstGeom prst="rect">
            <a:avLst/>
          </a:prstGeom>
          <a:noFill/>
        </p:spPr>
        <p:txBody>
          <a:bodyPr wrap="square" rtlCol="0">
            <a:spAutoFit/>
          </a:bodyPr>
          <a:lstStyle/>
          <a:p>
            <a:pPr algn="ct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因材施教</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培育栋梁</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144" name="图片 143"/>
          <p:cNvPicPr>
            <a:picLocks noChangeAspect="1"/>
          </p:cNvPicPr>
          <p:nvPr/>
        </p:nvPicPr>
        <p:blipFill>
          <a:blip r:embed="rId7">
            <a:extLst>
              <a:ext uri="{28A0092B-C50C-407E-A947-70E740481C1C}">
                <a14:useLocalDpi xmlns:a14="http://schemas.microsoft.com/office/drawing/2010/main" val="0"/>
              </a:ext>
            </a:extLst>
          </a:blip>
          <a:srcRect t="9293"/>
          <a:stretch>
            <a:fillRect/>
          </a:stretch>
        </p:blipFill>
        <p:spPr>
          <a:xfrm>
            <a:off x="-482125" y="4630507"/>
            <a:ext cx="4062961" cy="2668546"/>
          </a:xfrm>
          <a:prstGeom prst="rect">
            <a:avLst/>
          </a:prstGeom>
        </p:spPr>
      </p:pic>
      <p:pic>
        <p:nvPicPr>
          <p:cNvPr id="145" name="图片 1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284377" y="4844731"/>
            <a:ext cx="1327873" cy="2080791"/>
          </a:xfrm>
          <a:prstGeom prst="rect">
            <a:avLst/>
          </a:prstGeom>
        </p:spPr>
      </p:pic>
      <p:graphicFrame>
        <p:nvGraphicFramePr>
          <p:cNvPr id="2" name="表格 1"/>
          <p:cNvGraphicFramePr/>
          <p:nvPr>
            <p:custDataLst>
              <p:tags r:id="rId9"/>
            </p:custDataLst>
          </p:nvPr>
        </p:nvGraphicFramePr>
        <p:xfrm>
          <a:off x="1019810" y="2204085"/>
          <a:ext cx="8992870" cy="2425700"/>
        </p:xfrm>
        <a:graphic>
          <a:graphicData uri="http://schemas.openxmlformats.org/drawingml/2006/table">
            <a:tbl>
              <a:tblPr firstRow="1" bandRow="1">
                <a:tableStyleId>{5940675A-B579-460E-94D1-54222C63F5DA}</a:tableStyleId>
              </a:tblPr>
              <a:tblGrid>
                <a:gridCol w="3777615"/>
                <a:gridCol w="5215255"/>
              </a:tblGrid>
              <a:tr h="485140">
                <a:tc>
                  <a:txBody>
                    <a:bodyPr/>
                    <a:p>
                      <a:pPr indent="0">
                        <a:buNone/>
                      </a:pPr>
                      <a:r>
                        <a:rPr lang="en-US" sz="2400" b="0">
                          <a:latin typeface="楷体" panose="02010609060101010101" charset="-122"/>
                          <a:ea typeface="楷体" panose="02010609060101010101" charset="-122"/>
                          <a:cs typeface="宋体" panose="02010600030101010101" pitchFamily="2" charset="-122"/>
                        </a:rPr>
                        <a:t>喜欢</a:t>
                      </a:r>
                      <a:endParaRPr lang="en-US" altLang="en-US" sz="2400" b="0">
                        <a:latin typeface="楷体" panose="02010609060101010101" charset="-122"/>
                        <a:ea typeface="楷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楷体" panose="02010609060101010101" charset="-122"/>
                          <a:ea typeface="楷体" panose="02010609060101010101" charset="-122"/>
                          <a:cs typeface="宋体" panose="02010600030101010101" pitchFamily="2" charset="-122"/>
                        </a:rPr>
                        <a:t>不喜欢</a:t>
                      </a:r>
                      <a:endParaRPr lang="en-US" altLang="en-US" sz="2400" b="0">
                        <a:latin typeface="楷体" panose="02010609060101010101" charset="-122"/>
                        <a:ea typeface="楷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5140">
                <a:tc rowSpan="4">
                  <a:txBody>
                    <a:bodyPr/>
                    <a:p>
                      <a:pPr indent="0">
                        <a:buNone/>
                      </a:pPr>
                      <a:r>
                        <a:rPr lang="en-US" sz="2400" b="0">
                          <a:latin typeface="楷体" panose="02010609060101010101" charset="-122"/>
                          <a:ea typeface="楷体" panose="02010609060101010101" charset="-122"/>
                          <a:cs typeface="楷体" panose="02010609060101010101" charset="-122"/>
                        </a:rPr>
                        <a:t>李奕淼:我喜欢，因为卫生间有粉色的马桶。</a:t>
                      </a:r>
                      <a:endParaRPr lang="en-US" altLang="en-US" sz="2400" b="0">
                        <a:latin typeface="楷体" panose="02010609060101010101" charset="-122"/>
                        <a:ea typeface="楷体" panose="02010609060101010101" charset="-122"/>
                        <a:cs typeface="楷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楷体" panose="02010609060101010101" charset="-122"/>
                          <a:ea typeface="楷体" panose="02010609060101010101" charset="-122"/>
                          <a:cs typeface="宋体" panose="02010600030101010101" pitchFamily="2" charset="-122"/>
                        </a:rPr>
                        <a:t>徐雨晗：厕所还不够漂亮，我喜欢星星图案。</a:t>
                      </a:r>
                      <a:endParaRPr lang="en-US" altLang="en-US" sz="2400" b="0">
                        <a:latin typeface="楷体" panose="02010609060101010101" charset="-122"/>
                        <a:ea typeface="楷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514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2400" b="0">
                          <a:latin typeface="楷体" panose="02010609060101010101" charset="-122"/>
                          <a:ea typeface="楷体" panose="02010609060101010101" charset="-122"/>
                          <a:cs typeface="宋体" panose="02010600030101010101" pitchFamily="2" charset="-122"/>
                        </a:rPr>
                        <a:t>宋悦柠：我有点怕，蹲下去感觉会摔跤。</a:t>
                      </a:r>
                      <a:endParaRPr lang="en-US" altLang="en-US" sz="2400" b="0">
                        <a:latin typeface="楷体" panose="02010609060101010101" charset="-122"/>
                        <a:ea typeface="楷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514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2400" b="0">
                          <a:latin typeface="楷体" panose="02010609060101010101" charset="-122"/>
                          <a:ea typeface="楷体" panose="02010609060101010101" charset="-122"/>
                          <a:cs typeface="宋体" panose="02010600030101010101" pitchFamily="2" charset="-122"/>
                        </a:rPr>
                        <a:t>殷正童：我不想自己脱裤子。</a:t>
                      </a:r>
                      <a:endParaRPr lang="en-US" altLang="en-US" sz="2400" b="0">
                        <a:latin typeface="楷体" panose="02010609060101010101" charset="-122"/>
                        <a:ea typeface="楷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514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2400" b="0">
                          <a:latin typeface="楷体" panose="02010609060101010101" charset="-122"/>
                          <a:ea typeface="楷体" panose="02010609060101010101" charset="-122"/>
                          <a:cs typeface="宋体" panose="02010600030101010101" pitchFamily="2" charset="-122"/>
                        </a:rPr>
                        <a:t>曹希冉：上完厕所没人擦屁股，屁股有点难受</a:t>
                      </a:r>
                      <a:endParaRPr lang="en-US" altLang="en-US" sz="2400" b="0">
                        <a:latin typeface="楷体" panose="02010609060101010101" charset="-122"/>
                        <a:ea typeface="楷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900"/>
                                        <p:tgtEl>
                                          <p:spTgt spid="8"/>
                                        </p:tgtEl>
                                      </p:cBhvr>
                                    </p:animEffect>
                                    <p:anim calcmode="lin" valueType="num">
                                      <p:cBhvr>
                                        <p:cTn id="8" dur="900" fill="hold"/>
                                        <p:tgtEl>
                                          <p:spTgt spid="8"/>
                                        </p:tgtEl>
                                        <p:attrNameLst>
                                          <p:attrName>ppt_x</p:attrName>
                                        </p:attrNameLst>
                                      </p:cBhvr>
                                      <p:tavLst>
                                        <p:tav tm="0">
                                          <p:val>
                                            <p:strVal val="#ppt_x"/>
                                          </p:val>
                                        </p:tav>
                                        <p:tav tm="100000">
                                          <p:val>
                                            <p:strVal val="#ppt_x"/>
                                          </p:val>
                                        </p:tav>
                                      </p:tavLst>
                                    </p:anim>
                                    <p:anim calcmode="lin" valueType="num">
                                      <p:cBhvr>
                                        <p:cTn id="9" dur="9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8" presetClass="emph" presetSubtype="0" repeatCount="2000" fill="hold" nodeType="withEffect">
                                  <p:stCondLst>
                                    <p:cond delay="0"/>
                                  </p:stCondLst>
                                  <p:childTnLst>
                                    <p:animRot by="21600000">
                                      <p:cBhvr>
                                        <p:cTn id="20" dur="4000" fill="hold"/>
                                        <p:tgtEl>
                                          <p:spTgt spid="9"/>
                                        </p:tgtEl>
                                        <p:attrNameLst>
                                          <p:attrName>r</p:attrName>
                                        </p:attrNameLst>
                                      </p:cBhvr>
                                    </p:animRot>
                                  </p:childTnLst>
                                </p:cTn>
                              </p:par>
                              <p:par>
                                <p:cTn id="21" presetID="10" presetClass="entr" presetSubtype="0" fill="hold" grpId="0"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26" presetClass="emph" presetSubtype="0" fill="hold" grpId="1" nodeType="withEffect">
                                  <p:stCondLst>
                                    <p:cond delay="100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10" presetClass="entr" presetSubtype="0" fill="hold" grpId="0" nodeType="withEffect">
                                  <p:stCondLst>
                                    <p:cond delay="400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par>
                                <p:cTn id="30" presetID="26" presetClass="emph" presetSubtype="0" fill="hold" grpId="1" nodeType="withEffect">
                                  <p:stCondLst>
                                    <p:cond delay="4000"/>
                                  </p:stCondLst>
                                  <p:childTnLst>
                                    <p:animEffect transition="out" filter="fade">
                                      <p:cBhvr>
                                        <p:cTn id="31" dur="500" tmFilter="0, 0; .2, .5; .8, .5; 1, 0"/>
                                        <p:tgtEl>
                                          <p:spTgt spid="91"/>
                                        </p:tgtEl>
                                      </p:cBhvr>
                                    </p:animEffect>
                                    <p:animScale>
                                      <p:cBhvr>
                                        <p:cTn id="32" dur="250" autoRev="1" fill="hold"/>
                                        <p:tgtEl>
                                          <p:spTgt spid="91"/>
                                        </p:tgtEl>
                                      </p:cBhvr>
                                      <p:by x="105000" y="105000"/>
                                    </p:animScale>
                                  </p:childTnLst>
                                </p:cTn>
                              </p:par>
                              <p:par>
                                <p:cTn id="33" presetID="10" presetClass="entr" presetSubtype="0" fill="hold" grpId="0" nodeType="withEffect">
                                  <p:stCondLst>
                                    <p:cond delay="5500"/>
                                  </p:stCondLst>
                                  <p:childTnLst>
                                    <p:set>
                                      <p:cBhvr>
                                        <p:cTn id="34" dur="1" fill="hold">
                                          <p:stCondLst>
                                            <p:cond delay="0"/>
                                          </p:stCondLst>
                                        </p:cTn>
                                        <p:tgtEl>
                                          <p:spTgt spid="117"/>
                                        </p:tgtEl>
                                        <p:attrNameLst>
                                          <p:attrName>style.visibility</p:attrName>
                                        </p:attrNameLst>
                                      </p:cBhvr>
                                      <p:to>
                                        <p:strVal val="visible"/>
                                      </p:to>
                                    </p:set>
                                    <p:animEffect transition="in" filter="fade">
                                      <p:cBhvr>
                                        <p:cTn id="35" dur="500"/>
                                        <p:tgtEl>
                                          <p:spTgt spid="117"/>
                                        </p:tgtEl>
                                      </p:cBhvr>
                                    </p:animEffect>
                                  </p:childTnLst>
                                </p:cTn>
                              </p:par>
                              <p:par>
                                <p:cTn id="36" presetID="26" presetClass="emph" presetSubtype="0" fill="hold" grpId="1" nodeType="withEffect">
                                  <p:stCondLst>
                                    <p:cond delay="5500"/>
                                  </p:stCondLst>
                                  <p:childTnLst>
                                    <p:animEffect transition="out" filter="fade">
                                      <p:cBhvr>
                                        <p:cTn id="37" dur="500" tmFilter="0, 0; .2, .5; .8, .5; 1, 0"/>
                                        <p:tgtEl>
                                          <p:spTgt spid="117"/>
                                        </p:tgtEl>
                                      </p:cBhvr>
                                    </p:animEffect>
                                    <p:animScale>
                                      <p:cBhvr>
                                        <p:cTn id="38" dur="250" autoRev="1" fill="hold"/>
                                        <p:tgtEl>
                                          <p:spTgt spid="117"/>
                                        </p:tgtEl>
                                      </p:cBhvr>
                                      <p:by x="105000" y="105000"/>
                                    </p:animScale>
                                  </p:childTnLst>
                                </p:cTn>
                              </p:par>
                              <p:par>
                                <p:cTn id="39" presetID="10" presetClass="entr" presetSubtype="0" fill="hold" grpId="0" nodeType="withEffect">
                                  <p:stCondLst>
                                    <p:cond delay="7100"/>
                                  </p:stCondLst>
                                  <p:childTnLst>
                                    <p:set>
                                      <p:cBhvr>
                                        <p:cTn id="40" dur="1" fill="hold">
                                          <p:stCondLst>
                                            <p:cond delay="0"/>
                                          </p:stCondLst>
                                        </p:cTn>
                                        <p:tgtEl>
                                          <p:spTgt spid="143"/>
                                        </p:tgtEl>
                                        <p:attrNameLst>
                                          <p:attrName>style.visibility</p:attrName>
                                        </p:attrNameLst>
                                      </p:cBhvr>
                                      <p:to>
                                        <p:strVal val="visible"/>
                                      </p:to>
                                    </p:set>
                                    <p:animEffect transition="in" filter="fade">
                                      <p:cBhvr>
                                        <p:cTn id="41" dur="500"/>
                                        <p:tgtEl>
                                          <p:spTgt spid="143"/>
                                        </p:tgtEl>
                                      </p:cBhvr>
                                    </p:animEffect>
                                  </p:childTnLst>
                                </p:cTn>
                              </p:par>
                              <p:par>
                                <p:cTn id="42" presetID="26" presetClass="emph" presetSubtype="0" fill="hold" grpId="1" nodeType="withEffect">
                                  <p:stCondLst>
                                    <p:cond delay="7100"/>
                                  </p:stCondLst>
                                  <p:childTnLst>
                                    <p:animEffect transition="out" filter="fade">
                                      <p:cBhvr>
                                        <p:cTn id="43" dur="500" tmFilter="0, 0; .2, .5; .8, .5; 1, 0"/>
                                        <p:tgtEl>
                                          <p:spTgt spid="143"/>
                                        </p:tgtEl>
                                      </p:cBhvr>
                                    </p:animEffect>
                                    <p:animScale>
                                      <p:cBhvr>
                                        <p:cTn id="44" dur="250" autoRev="1" fill="hold"/>
                                        <p:tgtEl>
                                          <p:spTgt spid="143"/>
                                        </p:tgtEl>
                                      </p:cBhvr>
                                      <p:by x="105000" y="105000"/>
                                    </p:animScale>
                                  </p:childTnLst>
                                </p:cTn>
                              </p:par>
                              <p:par>
                                <p:cTn id="45" presetID="42" presetClass="entr" presetSubtype="0"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Effect transition="in" filter="fade">
                                      <p:cBhvr>
                                        <p:cTn id="47" dur="750"/>
                                        <p:tgtEl>
                                          <p:spTgt spid="144"/>
                                        </p:tgtEl>
                                      </p:cBhvr>
                                    </p:animEffect>
                                    <p:anim calcmode="lin" valueType="num">
                                      <p:cBhvr>
                                        <p:cTn id="48" dur="750" fill="hold"/>
                                        <p:tgtEl>
                                          <p:spTgt spid="144"/>
                                        </p:tgtEl>
                                        <p:attrNameLst>
                                          <p:attrName>ppt_x</p:attrName>
                                        </p:attrNameLst>
                                      </p:cBhvr>
                                      <p:tavLst>
                                        <p:tav tm="0">
                                          <p:val>
                                            <p:strVal val="#ppt_x"/>
                                          </p:val>
                                        </p:tav>
                                        <p:tav tm="100000">
                                          <p:val>
                                            <p:strVal val="#ppt_x"/>
                                          </p:val>
                                        </p:tav>
                                      </p:tavLst>
                                    </p:anim>
                                    <p:anim calcmode="lin" valueType="num">
                                      <p:cBhvr>
                                        <p:cTn id="49" dur="750" fill="hold"/>
                                        <p:tgtEl>
                                          <p:spTgt spid="144"/>
                                        </p:tgtEl>
                                        <p:attrNameLst>
                                          <p:attrName>ppt_y</p:attrName>
                                        </p:attrNameLst>
                                      </p:cBhvr>
                                      <p:tavLst>
                                        <p:tav tm="0">
                                          <p:val>
                                            <p:strVal val="#ppt_y+.1"/>
                                          </p:val>
                                        </p:tav>
                                        <p:tav tm="100000">
                                          <p:val>
                                            <p:strVal val="#ppt_y"/>
                                          </p:val>
                                        </p:tav>
                                      </p:tavLst>
                                    </p:anim>
                                  </p:childTnLst>
                                </p:cTn>
                              </p:par>
                              <p:par>
                                <p:cTn id="50" presetID="2" presetClass="entr" presetSubtype="2" fill="hold" nodeType="withEffect">
                                  <p:stCondLst>
                                    <p:cond delay="800"/>
                                  </p:stCondLst>
                                  <p:childTnLst>
                                    <p:set>
                                      <p:cBhvr>
                                        <p:cTn id="51" dur="1" fill="hold">
                                          <p:stCondLst>
                                            <p:cond delay="0"/>
                                          </p:stCondLst>
                                        </p:cTn>
                                        <p:tgtEl>
                                          <p:spTgt spid="145"/>
                                        </p:tgtEl>
                                        <p:attrNameLst>
                                          <p:attrName>style.visibility</p:attrName>
                                        </p:attrNameLst>
                                      </p:cBhvr>
                                      <p:to>
                                        <p:strVal val="visible"/>
                                      </p:to>
                                    </p:set>
                                    <p:anim calcmode="lin" valueType="num">
                                      <p:cBhvr additive="base">
                                        <p:cTn id="52" dur="750" fill="hold"/>
                                        <p:tgtEl>
                                          <p:spTgt spid="145"/>
                                        </p:tgtEl>
                                        <p:attrNameLst>
                                          <p:attrName>ppt_x</p:attrName>
                                        </p:attrNameLst>
                                      </p:cBhvr>
                                      <p:tavLst>
                                        <p:tav tm="0">
                                          <p:val>
                                            <p:strVal val="1+#ppt_w/2"/>
                                          </p:val>
                                        </p:tav>
                                        <p:tav tm="100000">
                                          <p:val>
                                            <p:strVal val="#ppt_x"/>
                                          </p:val>
                                        </p:tav>
                                      </p:tavLst>
                                    </p:anim>
                                    <p:anim calcmode="lin" valueType="num">
                                      <p:cBhvr additive="base">
                                        <p:cTn id="53" dur="750" fill="hold"/>
                                        <p:tgtEl>
                                          <p:spTgt spid="145"/>
                                        </p:tgtEl>
                                        <p:attrNameLst>
                                          <p:attrName>ppt_y</p:attrName>
                                        </p:attrNameLst>
                                      </p:cBhvr>
                                      <p:tavLst>
                                        <p:tav tm="0">
                                          <p:val>
                                            <p:strVal val="#ppt_y"/>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146"/>
                                        </p:tgtEl>
                                        <p:attrNameLst>
                                          <p:attrName>style.visibility</p:attrName>
                                        </p:attrNameLst>
                                      </p:cBhvr>
                                      <p:to>
                                        <p:strVal val="visible"/>
                                      </p:to>
                                    </p:set>
                                    <p:animEffect transition="in" filter="fade">
                                      <p:cBhvr>
                                        <p:cTn id="56" dur="1000"/>
                                        <p:tgtEl>
                                          <p:spTgt spid="146"/>
                                        </p:tgtEl>
                                      </p:cBhvr>
                                    </p:animEffect>
                                  </p:childTnLst>
                                </p:cTn>
                              </p:par>
                              <p:par>
                                <p:cTn id="57" presetID="10" presetClass="entr" presetSubtype="0" fill="hold" nodeType="withEffect">
                                  <p:stCondLst>
                                    <p:cond delay="600"/>
                                  </p:stCondLst>
                                  <p:childTnLst>
                                    <p:set>
                                      <p:cBhvr>
                                        <p:cTn id="58" dur="1" fill="hold">
                                          <p:stCondLst>
                                            <p:cond delay="0"/>
                                          </p:stCondLst>
                                        </p:cTn>
                                        <p:tgtEl>
                                          <p:spTgt spid="148"/>
                                        </p:tgtEl>
                                        <p:attrNameLst>
                                          <p:attrName>style.visibility</p:attrName>
                                        </p:attrNameLst>
                                      </p:cBhvr>
                                      <p:to>
                                        <p:strVal val="visible"/>
                                      </p:to>
                                    </p:set>
                                    <p:animEffect transition="in" filter="fade">
                                      <p:cBhvr>
                                        <p:cTn id="59" dur="1000"/>
                                        <p:tgtEl>
                                          <p:spTgt spid="148"/>
                                        </p:tgtEl>
                                      </p:cBhvr>
                                    </p:animEffect>
                                  </p:childTnLst>
                                </p:cTn>
                              </p:par>
                              <p:par>
                                <p:cTn id="60" presetID="10" presetClass="entr" presetSubtype="0" fill="hold" nodeType="withEffect">
                                  <p:stCondLst>
                                    <p:cond delay="0"/>
                                  </p:stCondLst>
                                  <p:childTnLst>
                                    <p:set>
                                      <p:cBhvr>
                                        <p:cTn id="61" dur="1" fill="hold">
                                          <p:stCondLst>
                                            <p:cond delay="0"/>
                                          </p:stCondLst>
                                        </p:cTn>
                                        <p:tgtEl>
                                          <p:spTgt spid="147"/>
                                        </p:tgtEl>
                                        <p:attrNameLst>
                                          <p:attrName>style.visibility</p:attrName>
                                        </p:attrNameLst>
                                      </p:cBhvr>
                                      <p:to>
                                        <p:strVal val="visible"/>
                                      </p:to>
                                    </p:set>
                                    <p:animEffect transition="in" filter="fade">
                                      <p:cBhvr>
                                        <p:cTn id="62" dur="1000"/>
                                        <p:tgtEl>
                                          <p:spTgt spid="147"/>
                                        </p:tgtEl>
                                      </p:cBhvr>
                                    </p:animEffect>
                                  </p:childTnLst>
                                </p:cTn>
                              </p:par>
                              <p:par>
                                <p:cTn id="63" presetID="35" presetClass="path" presetSubtype="0" repeatCount="2000" accel="50000" decel="50000" autoRev="1" fill="hold" nodeType="withEffect">
                                  <p:stCondLst>
                                    <p:cond delay="1300"/>
                                  </p:stCondLst>
                                  <p:childTnLst>
                                    <p:animMotion origin="layout" path="M 1.04167E-06 1.48148E-06 L -0.03737 1.48148E-06" pathEditMode="relative" rAng="0" ptsTypes="AA">
                                      <p:cBhvr>
                                        <p:cTn id="64" dur="2000" fill="hold"/>
                                        <p:tgtEl>
                                          <p:spTgt spid="146"/>
                                        </p:tgtEl>
                                        <p:attrNameLst>
                                          <p:attrName>ppt_x</p:attrName>
                                          <p:attrName>ppt_y</p:attrName>
                                        </p:attrNameLst>
                                      </p:cBhvr>
                                      <p:rCtr x="-1875" y="0"/>
                                    </p:animMotion>
                                  </p:childTnLst>
                                </p:cTn>
                              </p:par>
                              <p:par>
                                <p:cTn id="65" presetID="35" presetClass="path" presetSubtype="0" repeatCount="2000" accel="50000" decel="50000" autoRev="1" fill="hold" nodeType="withEffect">
                                  <p:stCondLst>
                                    <p:cond delay="1200"/>
                                  </p:stCondLst>
                                  <p:childTnLst>
                                    <p:animMotion origin="layout" path="M 8.33333E-07 -3.33333E-06 L -0.03802 -3.33333E-06" pathEditMode="relative" rAng="0" ptsTypes="AA">
                                      <p:cBhvr>
                                        <p:cTn id="66" dur="2000" fill="hold"/>
                                        <p:tgtEl>
                                          <p:spTgt spid="148"/>
                                        </p:tgtEl>
                                        <p:attrNameLst>
                                          <p:attrName>ppt_x</p:attrName>
                                          <p:attrName>ppt_y</p:attrName>
                                        </p:attrNameLst>
                                      </p:cBhvr>
                                      <p:rCtr x="-1901" y="0"/>
                                    </p:animMotion>
                                  </p:childTnLst>
                                </p:cTn>
                              </p:par>
                              <p:par>
                                <p:cTn id="67" presetID="35" presetClass="path" presetSubtype="0" repeatCount="2000" accel="50000" decel="50000" autoRev="1" fill="hold" nodeType="withEffect">
                                  <p:stCondLst>
                                    <p:cond delay="1700"/>
                                  </p:stCondLst>
                                  <p:childTnLst>
                                    <p:animMotion origin="layout" path="M 2.08333E-07 -4.07407E-06 L -0.04557 -4.07407E-06" pathEditMode="relative" rAng="0" ptsTypes="AA">
                                      <p:cBhvr>
                                        <p:cTn id="68" dur="2000" fill="hold"/>
                                        <p:tgtEl>
                                          <p:spTgt spid="147"/>
                                        </p:tgtEl>
                                        <p:attrNameLst>
                                          <p:attrName>ppt_x</p:attrName>
                                          <p:attrName>ppt_y</p:attrName>
                                        </p:attrNameLst>
                                      </p:cBhvr>
                                      <p:rCtr x="-2279" y="0"/>
                                    </p:animMotion>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additive="base">
                                        <p:cTn id="73" dur="500" fill="hold"/>
                                        <p:tgtEl>
                                          <p:spTgt spid="2"/>
                                        </p:tgtEl>
                                        <p:attrNameLst>
                                          <p:attrName>ppt_x</p:attrName>
                                        </p:attrNameLst>
                                      </p:cBhvr>
                                      <p:tavLst>
                                        <p:tav tm="0">
                                          <p:val>
                                            <p:strVal val="#ppt_x"/>
                                          </p:val>
                                        </p:tav>
                                        <p:tav tm="100000">
                                          <p:val>
                                            <p:strVal val="#ppt_x"/>
                                          </p:val>
                                        </p:tav>
                                      </p:tavLst>
                                    </p:anim>
                                    <p:anim calcmode="lin" valueType="num">
                                      <p:cBhvr additive="base">
                                        <p:cTn id="7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5" grpId="0"/>
      <p:bldP spid="91" grpId="0"/>
      <p:bldP spid="91" grpId="1"/>
      <p:bldP spid="117" grpId="0"/>
      <p:bldP spid="117" grpId="1"/>
      <p:bldP spid="143" grpId="0"/>
      <p:bldP spid="14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A_图片 9"/>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5836329" y="2027790"/>
            <a:ext cx="1115570" cy="484633"/>
          </a:xfrm>
          <a:prstGeom prst="rect">
            <a:avLst/>
          </a:prstGeom>
        </p:spPr>
      </p:pic>
      <p:pic>
        <p:nvPicPr>
          <p:cNvPr id="147" name="PA_图片 1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628944" y="587651"/>
            <a:ext cx="1635536" cy="1213568"/>
          </a:xfrm>
          <a:prstGeom prst="rect">
            <a:avLst/>
          </a:prstGeom>
        </p:spPr>
      </p:pic>
      <p:pic>
        <p:nvPicPr>
          <p:cNvPr id="148" name="PA_图片 12"/>
          <p:cNvPicPr>
            <a:picLocks noChangeAspect="1"/>
          </p:cNvPicPr>
          <p:nvPr>
            <p:custDataLst>
              <p:tags r:id="rId5"/>
            </p:custDataLst>
          </p:nvPr>
        </p:nvPicPr>
        <p:blipFill>
          <a:blip r:embed="rId2">
            <a:extLst>
              <a:ext uri="{28A0092B-C50C-407E-A947-70E740481C1C}">
                <a14:useLocalDpi xmlns:a14="http://schemas.microsoft.com/office/drawing/2010/main" val="0"/>
              </a:ext>
            </a:extLst>
          </a:blip>
          <a:stretch>
            <a:fillRect/>
          </a:stretch>
        </p:blipFill>
        <p:spPr>
          <a:xfrm>
            <a:off x="9766159" y="1691588"/>
            <a:ext cx="1943996" cy="844523"/>
          </a:xfrm>
          <a:prstGeom prst="rect">
            <a:avLst/>
          </a:prstGeom>
        </p:spPr>
      </p:pic>
      <p:sp>
        <p:nvSpPr>
          <p:cNvPr id="3" name="TextBox 91"/>
          <p:cNvSpPr>
            <a:spLocks noChangeArrowheads="1"/>
          </p:cNvSpPr>
          <p:nvPr/>
        </p:nvSpPr>
        <p:spPr bwMode="auto">
          <a:xfrm>
            <a:off x="728717" y="341677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育人为</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本</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服务为先</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rcRect t="18309" r="63387" b="43217"/>
          <a:stretch>
            <a:fillRect/>
          </a:stretch>
        </p:blipFill>
        <p:spPr>
          <a:xfrm>
            <a:off x="-96520" y="-46990"/>
            <a:ext cx="5346700" cy="1848485"/>
          </a:xfrm>
          <a:prstGeom prst="rect">
            <a:avLst/>
          </a:prstGeom>
        </p:spPr>
      </p:pic>
      <p:grpSp>
        <p:nvGrpSpPr>
          <p:cNvPr id="9" name="组合 8"/>
          <p:cNvGrpSpPr/>
          <p:nvPr/>
        </p:nvGrpSpPr>
        <p:grpSpPr>
          <a:xfrm rot="920444">
            <a:off x="979639" y="148949"/>
            <a:ext cx="539850" cy="529924"/>
            <a:chOff x="10646778" y="4753862"/>
            <a:chExt cx="751521" cy="737702"/>
          </a:xfrm>
        </p:grpSpPr>
        <p:sp>
          <p:nvSpPr>
            <p:cNvPr id="10"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0646778" y="4762829"/>
              <a:ext cx="749726" cy="728735"/>
              <a:chOff x="11012539" y="4493889"/>
              <a:chExt cx="749726" cy="728735"/>
            </a:xfrm>
          </p:grpSpPr>
          <p:sp>
            <p:nvSpPr>
              <p:cNvPr id="12"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5" name="Text Box 2"/>
          <p:cNvSpPr txBox="1">
            <a:spLocks noChangeArrowheads="1"/>
          </p:cNvSpPr>
          <p:nvPr/>
        </p:nvSpPr>
        <p:spPr bwMode="auto">
          <a:xfrm>
            <a:off x="656286" y="478544"/>
            <a:ext cx="3840480" cy="95313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2800" b="1" smtClean="0"/>
              <a:t>综合以上互动，</a:t>
            </a:r>
            <a:endParaRPr lang="zh-CN" altLang="en-US" sz="2800" b="1" smtClean="0"/>
          </a:p>
          <a:p>
            <a:pPr algn="ctr"/>
            <a:r>
              <a:rPr lang="zh-CN" altLang="en-US" sz="2800" b="1" smtClean="0"/>
              <a:t>归纳总结出以下问题：</a:t>
            </a:r>
            <a:endParaRPr lang="zh-CN" altLang="en-US" sz="2800" b="1" smtClean="0"/>
          </a:p>
        </p:txBody>
      </p:sp>
      <p:sp>
        <p:nvSpPr>
          <p:cNvPr id="91" name="TextBox 91"/>
          <p:cNvSpPr>
            <a:spLocks noChangeArrowheads="1"/>
          </p:cNvSpPr>
          <p:nvPr/>
        </p:nvSpPr>
        <p:spPr bwMode="auto">
          <a:xfrm>
            <a:off x="5076132" y="3448188"/>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快乐生活</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健康成长</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17" name="TextBox 91"/>
          <p:cNvSpPr>
            <a:spLocks noChangeArrowheads="1"/>
          </p:cNvSpPr>
          <p:nvPr/>
        </p:nvSpPr>
        <p:spPr bwMode="auto">
          <a:xfrm>
            <a:off x="7257988" y="248566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挖掘</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潜能</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发现天赋</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43" name="TextBox 91"/>
          <p:cNvSpPr>
            <a:spLocks noChangeArrowheads="1"/>
          </p:cNvSpPr>
          <p:nvPr/>
        </p:nvSpPr>
        <p:spPr bwMode="auto">
          <a:xfrm>
            <a:off x="9423547" y="3464230"/>
            <a:ext cx="2188724" cy="954107"/>
          </a:xfrm>
          <a:prstGeom prst="rect">
            <a:avLst/>
          </a:prstGeom>
          <a:noFill/>
        </p:spPr>
        <p:txBody>
          <a:bodyPr wrap="square" rtlCol="0">
            <a:spAutoFit/>
          </a:bodyPr>
          <a:lstStyle/>
          <a:p>
            <a:pPr algn="ct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因材施教</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培育栋梁</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144" name="图片 143"/>
          <p:cNvPicPr>
            <a:picLocks noChangeAspect="1"/>
          </p:cNvPicPr>
          <p:nvPr/>
        </p:nvPicPr>
        <p:blipFill>
          <a:blip r:embed="rId7">
            <a:extLst>
              <a:ext uri="{28A0092B-C50C-407E-A947-70E740481C1C}">
                <a14:useLocalDpi xmlns:a14="http://schemas.microsoft.com/office/drawing/2010/main" val="0"/>
              </a:ext>
            </a:extLst>
          </a:blip>
          <a:srcRect t="9293"/>
          <a:stretch>
            <a:fillRect/>
          </a:stretch>
        </p:blipFill>
        <p:spPr>
          <a:xfrm>
            <a:off x="-482125" y="4630507"/>
            <a:ext cx="4062961" cy="2668546"/>
          </a:xfrm>
          <a:prstGeom prst="rect">
            <a:avLst/>
          </a:prstGeom>
        </p:spPr>
      </p:pic>
      <p:pic>
        <p:nvPicPr>
          <p:cNvPr id="145" name="图片 1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284377" y="4844731"/>
            <a:ext cx="1327873" cy="2080791"/>
          </a:xfrm>
          <a:prstGeom prst="rect">
            <a:avLst/>
          </a:prstGeom>
        </p:spPr>
      </p:pic>
      <p:graphicFrame>
        <p:nvGraphicFramePr>
          <p:cNvPr id="2" name="表格 1"/>
          <p:cNvGraphicFramePr/>
          <p:nvPr>
            <p:custDataLst>
              <p:tags r:id="rId9"/>
            </p:custDataLst>
          </p:nvPr>
        </p:nvGraphicFramePr>
        <p:xfrm>
          <a:off x="1240155" y="1801495"/>
          <a:ext cx="9044305" cy="3900170"/>
        </p:xfrm>
        <a:graphic>
          <a:graphicData uri="http://schemas.openxmlformats.org/drawingml/2006/table">
            <a:tbl>
              <a:tblPr firstRow="1" bandRow="1">
                <a:tableStyleId>{5940675A-B579-460E-94D1-54222C63F5DA}</a:tableStyleId>
              </a:tblPr>
              <a:tblGrid>
                <a:gridCol w="1267460"/>
                <a:gridCol w="854710"/>
                <a:gridCol w="4728210"/>
                <a:gridCol w="2193925"/>
              </a:tblGrid>
              <a:tr h="548640">
                <a:tc>
                  <a:txBody>
                    <a:bodyPr/>
                    <a:p>
                      <a:pPr indent="0">
                        <a:buNone/>
                      </a:pPr>
                      <a:r>
                        <a:rPr lang="en-US" sz="1800" b="0">
                          <a:latin typeface="楷体" panose="02010609060101010101" charset="-122"/>
                          <a:ea typeface="楷体" panose="02010609060101010101" charset="-122"/>
                          <a:cs typeface="宋体" panose="02010600030101010101" pitchFamily="2" charset="-122"/>
                        </a:rPr>
                        <a:t>幼儿现状，引发问题</a:t>
                      </a:r>
                      <a:endParaRPr lang="en-US" altLang="en-US" sz="1800" b="0">
                        <a:latin typeface="楷体" panose="02010609060101010101" charset="-122"/>
                        <a:ea typeface="楷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800" b="0">
                          <a:latin typeface="楷体" panose="02010609060101010101" charset="-122"/>
                          <a:ea typeface="楷体" panose="02010609060101010101" charset="-122"/>
                          <a:cs typeface="宋体" panose="02010600030101010101" pitchFamily="2" charset="-122"/>
                        </a:rPr>
                        <a:t>指南</a:t>
                      </a:r>
                      <a:endParaRPr lang="en-US" altLang="en-US" sz="1800" b="0">
                        <a:latin typeface="楷体" panose="02010609060101010101" charset="-122"/>
                        <a:ea typeface="楷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buNone/>
                      </a:pPr>
                      <a:r>
                        <a:rPr lang="en-US" sz="1800" b="0">
                          <a:latin typeface="楷体" panose="02010609060101010101" charset="-122"/>
                          <a:ea typeface="楷体" panose="02010609060101010101" charset="-122"/>
                          <a:cs typeface="宋体" panose="02010600030101010101" pitchFamily="2" charset="-122"/>
                        </a:rPr>
                        <a:t>核心经验</a:t>
                      </a:r>
                      <a:endParaRPr lang="en-US" altLang="en-US" sz="1800" b="0">
                        <a:latin typeface="楷体" panose="02010609060101010101" charset="-122"/>
                        <a:ea typeface="楷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18820">
                <a:tc rowSpan="3">
                  <a:txBody>
                    <a:bodyPr/>
                    <a:p>
                      <a:pPr indent="0">
                        <a:buNone/>
                      </a:pPr>
                      <a:r>
                        <a:rPr lang="en-US" sz="1800" b="0">
                          <a:latin typeface="楷体" panose="02010609060101010101" charset="-122"/>
                          <a:ea typeface="楷体" panose="02010609060101010101" charset="-122"/>
                          <a:cs typeface="楷体" panose="02010609060101010101" charset="-122"/>
                        </a:rPr>
                        <a:t>1、对幼儿园上厕所比较排斥。2、喜欢憋尿，不会主动上厕所。3、上厕所方式水平比较薄弱，不知如何正确的上厕所</a:t>
                      </a:r>
                      <a:endParaRPr lang="en-US" altLang="en-US" sz="1800" b="0">
                        <a:latin typeface="楷体" panose="02010609060101010101" charset="-122"/>
                        <a:ea typeface="楷体" panose="02010609060101010101" charset="-122"/>
                        <a:cs typeface="楷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latin typeface="楷体" panose="02010609060101010101" charset="-122"/>
                          <a:ea typeface="楷体" panose="02010609060101010101" charset="-122"/>
                          <a:cs typeface="宋体" panose="02010600030101010101" pitchFamily="2" charset="-122"/>
                        </a:rPr>
                        <a:t>健康</a:t>
                      </a:r>
                      <a:endParaRPr lang="en-US" altLang="en-US" sz="1800" b="0">
                        <a:latin typeface="楷体" panose="02010609060101010101" charset="-122"/>
                        <a:ea typeface="楷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latin typeface="楷体" panose="02010609060101010101" charset="-122"/>
                          <a:ea typeface="楷体" panose="02010609060101010101" charset="-122"/>
                          <a:cs typeface="楷体" panose="02010609060101010101" charset="-122"/>
                        </a:rPr>
                        <a:t>健康：生活习惯与生活能力目标1：具有良好的生活与卫生习惯早晚刷牙，饭前便后洗手，方法基本正确。</a:t>
                      </a:r>
                      <a:endParaRPr lang="en-US" altLang="en-US" sz="1800" b="0">
                        <a:latin typeface="楷体" panose="02010609060101010101" charset="-122"/>
                        <a:ea typeface="楷体" panose="02010609060101010101" charset="-122"/>
                        <a:cs typeface="楷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a:txBody>
                    <a:bodyPr/>
                    <a:p>
                      <a:pPr indent="0">
                        <a:buNone/>
                      </a:pPr>
                      <a:r>
                        <a:rPr lang="en-US" sz="1800" b="0">
                          <a:latin typeface="楷体" panose="02010609060101010101" charset="-122"/>
                          <a:ea typeface="楷体" panose="02010609060101010101" charset="-122"/>
                          <a:cs typeface="楷体" panose="02010609060101010101" charset="-122"/>
                        </a:rPr>
                        <a:t>1.生理需求的满足：懂得在园如厕是一件很重要的事情，不紧张，不拒绝，能根据个体的需求自主随时如厕。2.生活自理能力：如小班自己穿脱裤子、整理衣服，自主使用便纸擦屁股等。3.生活习惯的养成：便后洗手、便后冲水、便后整理好衣物等。</a:t>
                      </a:r>
                      <a:endParaRPr lang="en-US" altLang="en-US" sz="1800" b="0">
                        <a:latin typeface="楷体" panose="02010609060101010101" charset="-122"/>
                        <a:ea typeface="楷体" panose="02010609060101010101" charset="-122"/>
                        <a:cs typeface="楷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5694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800" b="0">
                          <a:latin typeface="楷体" panose="02010609060101010101" charset="-122"/>
                          <a:ea typeface="楷体" panose="02010609060101010101" charset="-122"/>
                          <a:cs typeface="宋体" panose="02010600030101010101" pitchFamily="2" charset="-122"/>
                        </a:rPr>
                        <a:t>语言</a:t>
                      </a:r>
                      <a:endParaRPr lang="en-US" altLang="en-US" sz="1800" b="0">
                        <a:latin typeface="楷体" panose="02010609060101010101" charset="-122"/>
                        <a:ea typeface="楷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latin typeface="楷体" panose="02010609060101010101" charset="-122"/>
                          <a:ea typeface="楷体" panose="02010609060101010101" charset="-122"/>
                          <a:cs typeface="楷体" panose="02010609060101010101" charset="-122"/>
                        </a:rPr>
                        <a:t>语言：倾听与表达目标2：愿意讲话并能清楚地表达愿意表达自己的需要和想法，必要时配以手势动作。目标3：具有文明的语言习惯与别人讲话时知道眼睛要看着对方</a:t>
                      </a:r>
                      <a:endParaRPr lang="en-US" altLang="en-US" sz="1800" b="0">
                        <a:latin typeface="楷体" panose="02010609060101010101" charset="-122"/>
                        <a:ea typeface="楷体" panose="02010609060101010101" charset="-122"/>
                        <a:cs typeface="楷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r>
              <a:tr h="167576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1800" b="0">
                          <a:latin typeface="楷体" panose="02010609060101010101" charset="-122"/>
                          <a:ea typeface="楷体" panose="02010609060101010101" charset="-122"/>
                          <a:cs typeface="宋体" panose="02010600030101010101" pitchFamily="2" charset="-122"/>
                        </a:rPr>
                        <a:t>社会</a:t>
                      </a:r>
                      <a:endParaRPr lang="en-US" altLang="en-US" sz="1800" b="0">
                        <a:latin typeface="楷体" panose="02010609060101010101" charset="-122"/>
                        <a:ea typeface="楷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latin typeface="楷体" panose="02010609060101010101" charset="-122"/>
                          <a:ea typeface="楷体" panose="02010609060101010101" charset="-122"/>
                          <a:cs typeface="楷体" panose="02010609060101010101" charset="-122"/>
                        </a:rPr>
                        <a:t>社会：人际交往目标3：具有自尊、自信、自主的表现自己能做的事情愿意自己做。社会：社会适应目标1：喜欢并适应群体生活对群体活动有兴趣</a:t>
                      </a:r>
                      <a:endParaRPr lang="en-US" altLang="en-US" sz="1800" b="0">
                        <a:latin typeface="楷体" panose="02010609060101010101" charset="-122"/>
                        <a:ea typeface="楷体" panose="02010609060101010101" charset="-122"/>
                        <a:cs typeface="楷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900"/>
                                        <p:tgtEl>
                                          <p:spTgt spid="8"/>
                                        </p:tgtEl>
                                      </p:cBhvr>
                                    </p:animEffect>
                                    <p:anim calcmode="lin" valueType="num">
                                      <p:cBhvr>
                                        <p:cTn id="8" dur="900" fill="hold"/>
                                        <p:tgtEl>
                                          <p:spTgt spid="8"/>
                                        </p:tgtEl>
                                        <p:attrNameLst>
                                          <p:attrName>ppt_x</p:attrName>
                                        </p:attrNameLst>
                                      </p:cBhvr>
                                      <p:tavLst>
                                        <p:tav tm="0">
                                          <p:val>
                                            <p:strVal val="#ppt_x"/>
                                          </p:val>
                                        </p:tav>
                                        <p:tav tm="100000">
                                          <p:val>
                                            <p:strVal val="#ppt_x"/>
                                          </p:val>
                                        </p:tav>
                                      </p:tavLst>
                                    </p:anim>
                                    <p:anim calcmode="lin" valueType="num">
                                      <p:cBhvr>
                                        <p:cTn id="9" dur="9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8" presetClass="emph" presetSubtype="0" repeatCount="2000" fill="hold" nodeType="withEffect">
                                  <p:stCondLst>
                                    <p:cond delay="0"/>
                                  </p:stCondLst>
                                  <p:childTnLst>
                                    <p:animRot by="21600000">
                                      <p:cBhvr>
                                        <p:cTn id="20" dur="4000" fill="hold"/>
                                        <p:tgtEl>
                                          <p:spTgt spid="9"/>
                                        </p:tgtEl>
                                        <p:attrNameLst>
                                          <p:attrName>r</p:attrName>
                                        </p:attrNameLst>
                                      </p:cBhvr>
                                    </p:animRot>
                                  </p:childTnLst>
                                </p:cTn>
                              </p:par>
                              <p:par>
                                <p:cTn id="21" presetID="10" presetClass="entr" presetSubtype="0" fill="hold" grpId="0"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26" presetClass="emph" presetSubtype="0" fill="hold" grpId="1" nodeType="withEffect">
                                  <p:stCondLst>
                                    <p:cond delay="100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10" presetClass="entr" presetSubtype="0" fill="hold" grpId="0" nodeType="withEffect">
                                  <p:stCondLst>
                                    <p:cond delay="400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par>
                                <p:cTn id="30" presetID="26" presetClass="emph" presetSubtype="0" fill="hold" grpId="1" nodeType="withEffect">
                                  <p:stCondLst>
                                    <p:cond delay="4000"/>
                                  </p:stCondLst>
                                  <p:childTnLst>
                                    <p:animEffect transition="out" filter="fade">
                                      <p:cBhvr>
                                        <p:cTn id="31" dur="500" tmFilter="0, 0; .2, .5; .8, .5; 1, 0"/>
                                        <p:tgtEl>
                                          <p:spTgt spid="91"/>
                                        </p:tgtEl>
                                      </p:cBhvr>
                                    </p:animEffect>
                                    <p:animScale>
                                      <p:cBhvr>
                                        <p:cTn id="32" dur="250" autoRev="1" fill="hold"/>
                                        <p:tgtEl>
                                          <p:spTgt spid="91"/>
                                        </p:tgtEl>
                                      </p:cBhvr>
                                      <p:by x="105000" y="105000"/>
                                    </p:animScale>
                                  </p:childTnLst>
                                </p:cTn>
                              </p:par>
                              <p:par>
                                <p:cTn id="33" presetID="10" presetClass="entr" presetSubtype="0" fill="hold" grpId="0" nodeType="withEffect">
                                  <p:stCondLst>
                                    <p:cond delay="5500"/>
                                  </p:stCondLst>
                                  <p:childTnLst>
                                    <p:set>
                                      <p:cBhvr>
                                        <p:cTn id="34" dur="1" fill="hold">
                                          <p:stCondLst>
                                            <p:cond delay="0"/>
                                          </p:stCondLst>
                                        </p:cTn>
                                        <p:tgtEl>
                                          <p:spTgt spid="117"/>
                                        </p:tgtEl>
                                        <p:attrNameLst>
                                          <p:attrName>style.visibility</p:attrName>
                                        </p:attrNameLst>
                                      </p:cBhvr>
                                      <p:to>
                                        <p:strVal val="visible"/>
                                      </p:to>
                                    </p:set>
                                    <p:animEffect transition="in" filter="fade">
                                      <p:cBhvr>
                                        <p:cTn id="35" dur="500"/>
                                        <p:tgtEl>
                                          <p:spTgt spid="117"/>
                                        </p:tgtEl>
                                      </p:cBhvr>
                                    </p:animEffect>
                                  </p:childTnLst>
                                </p:cTn>
                              </p:par>
                              <p:par>
                                <p:cTn id="36" presetID="26" presetClass="emph" presetSubtype="0" fill="hold" grpId="1" nodeType="withEffect">
                                  <p:stCondLst>
                                    <p:cond delay="5500"/>
                                  </p:stCondLst>
                                  <p:childTnLst>
                                    <p:animEffect transition="out" filter="fade">
                                      <p:cBhvr>
                                        <p:cTn id="37" dur="500" tmFilter="0, 0; .2, .5; .8, .5; 1, 0"/>
                                        <p:tgtEl>
                                          <p:spTgt spid="117"/>
                                        </p:tgtEl>
                                      </p:cBhvr>
                                    </p:animEffect>
                                    <p:animScale>
                                      <p:cBhvr>
                                        <p:cTn id="38" dur="250" autoRev="1" fill="hold"/>
                                        <p:tgtEl>
                                          <p:spTgt spid="117"/>
                                        </p:tgtEl>
                                      </p:cBhvr>
                                      <p:by x="105000" y="105000"/>
                                    </p:animScale>
                                  </p:childTnLst>
                                </p:cTn>
                              </p:par>
                              <p:par>
                                <p:cTn id="39" presetID="10" presetClass="entr" presetSubtype="0" fill="hold" grpId="0" nodeType="withEffect">
                                  <p:stCondLst>
                                    <p:cond delay="7100"/>
                                  </p:stCondLst>
                                  <p:childTnLst>
                                    <p:set>
                                      <p:cBhvr>
                                        <p:cTn id="40" dur="1" fill="hold">
                                          <p:stCondLst>
                                            <p:cond delay="0"/>
                                          </p:stCondLst>
                                        </p:cTn>
                                        <p:tgtEl>
                                          <p:spTgt spid="143"/>
                                        </p:tgtEl>
                                        <p:attrNameLst>
                                          <p:attrName>style.visibility</p:attrName>
                                        </p:attrNameLst>
                                      </p:cBhvr>
                                      <p:to>
                                        <p:strVal val="visible"/>
                                      </p:to>
                                    </p:set>
                                    <p:animEffect transition="in" filter="fade">
                                      <p:cBhvr>
                                        <p:cTn id="41" dur="500"/>
                                        <p:tgtEl>
                                          <p:spTgt spid="143"/>
                                        </p:tgtEl>
                                      </p:cBhvr>
                                    </p:animEffect>
                                  </p:childTnLst>
                                </p:cTn>
                              </p:par>
                              <p:par>
                                <p:cTn id="42" presetID="26" presetClass="emph" presetSubtype="0" fill="hold" grpId="1" nodeType="withEffect">
                                  <p:stCondLst>
                                    <p:cond delay="7100"/>
                                  </p:stCondLst>
                                  <p:childTnLst>
                                    <p:animEffect transition="out" filter="fade">
                                      <p:cBhvr>
                                        <p:cTn id="43" dur="500" tmFilter="0, 0; .2, .5; .8, .5; 1, 0"/>
                                        <p:tgtEl>
                                          <p:spTgt spid="143"/>
                                        </p:tgtEl>
                                      </p:cBhvr>
                                    </p:animEffect>
                                    <p:animScale>
                                      <p:cBhvr>
                                        <p:cTn id="44" dur="250" autoRev="1" fill="hold"/>
                                        <p:tgtEl>
                                          <p:spTgt spid="143"/>
                                        </p:tgtEl>
                                      </p:cBhvr>
                                      <p:by x="105000" y="105000"/>
                                    </p:animScale>
                                  </p:childTnLst>
                                </p:cTn>
                              </p:par>
                              <p:par>
                                <p:cTn id="45" presetID="42" presetClass="entr" presetSubtype="0"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Effect transition="in" filter="fade">
                                      <p:cBhvr>
                                        <p:cTn id="47" dur="750"/>
                                        <p:tgtEl>
                                          <p:spTgt spid="144"/>
                                        </p:tgtEl>
                                      </p:cBhvr>
                                    </p:animEffect>
                                    <p:anim calcmode="lin" valueType="num">
                                      <p:cBhvr>
                                        <p:cTn id="48" dur="750" fill="hold"/>
                                        <p:tgtEl>
                                          <p:spTgt spid="144"/>
                                        </p:tgtEl>
                                        <p:attrNameLst>
                                          <p:attrName>ppt_x</p:attrName>
                                        </p:attrNameLst>
                                      </p:cBhvr>
                                      <p:tavLst>
                                        <p:tav tm="0">
                                          <p:val>
                                            <p:strVal val="#ppt_x"/>
                                          </p:val>
                                        </p:tav>
                                        <p:tav tm="100000">
                                          <p:val>
                                            <p:strVal val="#ppt_x"/>
                                          </p:val>
                                        </p:tav>
                                      </p:tavLst>
                                    </p:anim>
                                    <p:anim calcmode="lin" valueType="num">
                                      <p:cBhvr>
                                        <p:cTn id="49" dur="750" fill="hold"/>
                                        <p:tgtEl>
                                          <p:spTgt spid="144"/>
                                        </p:tgtEl>
                                        <p:attrNameLst>
                                          <p:attrName>ppt_y</p:attrName>
                                        </p:attrNameLst>
                                      </p:cBhvr>
                                      <p:tavLst>
                                        <p:tav tm="0">
                                          <p:val>
                                            <p:strVal val="#ppt_y+.1"/>
                                          </p:val>
                                        </p:tav>
                                        <p:tav tm="100000">
                                          <p:val>
                                            <p:strVal val="#ppt_y"/>
                                          </p:val>
                                        </p:tav>
                                      </p:tavLst>
                                    </p:anim>
                                  </p:childTnLst>
                                </p:cTn>
                              </p:par>
                              <p:par>
                                <p:cTn id="50" presetID="2" presetClass="entr" presetSubtype="2" fill="hold" nodeType="withEffect">
                                  <p:stCondLst>
                                    <p:cond delay="800"/>
                                  </p:stCondLst>
                                  <p:childTnLst>
                                    <p:set>
                                      <p:cBhvr>
                                        <p:cTn id="51" dur="1" fill="hold">
                                          <p:stCondLst>
                                            <p:cond delay="0"/>
                                          </p:stCondLst>
                                        </p:cTn>
                                        <p:tgtEl>
                                          <p:spTgt spid="145"/>
                                        </p:tgtEl>
                                        <p:attrNameLst>
                                          <p:attrName>style.visibility</p:attrName>
                                        </p:attrNameLst>
                                      </p:cBhvr>
                                      <p:to>
                                        <p:strVal val="visible"/>
                                      </p:to>
                                    </p:set>
                                    <p:anim calcmode="lin" valueType="num">
                                      <p:cBhvr additive="base">
                                        <p:cTn id="52" dur="750" fill="hold"/>
                                        <p:tgtEl>
                                          <p:spTgt spid="145"/>
                                        </p:tgtEl>
                                        <p:attrNameLst>
                                          <p:attrName>ppt_x</p:attrName>
                                        </p:attrNameLst>
                                      </p:cBhvr>
                                      <p:tavLst>
                                        <p:tav tm="0">
                                          <p:val>
                                            <p:strVal val="1+#ppt_w/2"/>
                                          </p:val>
                                        </p:tav>
                                        <p:tav tm="100000">
                                          <p:val>
                                            <p:strVal val="#ppt_x"/>
                                          </p:val>
                                        </p:tav>
                                      </p:tavLst>
                                    </p:anim>
                                    <p:anim calcmode="lin" valueType="num">
                                      <p:cBhvr additive="base">
                                        <p:cTn id="53" dur="750" fill="hold"/>
                                        <p:tgtEl>
                                          <p:spTgt spid="145"/>
                                        </p:tgtEl>
                                        <p:attrNameLst>
                                          <p:attrName>ppt_y</p:attrName>
                                        </p:attrNameLst>
                                      </p:cBhvr>
                                      <p:tavLst>
                                        <p:tav tm="0">
                                          <p:val>
                                            <p:strVal val="#ppt_y"/>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146"/>
                                        </p:tgtEl>
                                        <p:attrNameLst>
                                          <p:attrName>style.visibility</p:attrName>
                                        </p:attrNameLst>
                                      </p:cBhvr>
                                      <p:to>
                                        <p:strVal val="visible"/>
                                      </p:to>
                                    </p:set>
                                    <p:animEffect transition="in" filter="fade">
                                      <p:cBhvr>
                                        <p:cTn id="56" dur="1000"/>
                                        <p:tgtEl>
                                          <p:spTgt spid="146"/>
                                        </p:tgtEl>
                                      </p:cBhvr>
                                    </p:animEffect>
                                  </p:childTnLst>
                                </p:cTn>
                              </p:par>
                              <p:par>
                                <p:cTn id="57" presetID="10" presetClass="entr" presetSubtype="0" fill="hold" nodeType="withEffect">
                                  <p:stCondLst>
                                    <p:cond delay="600"/>
                                  </p:stCondLst>
                                  <p:childTnLst>
                                    <p:set>
                                      <p:cBhvr>
                                        <p:cTn id="58" dur="1" fill="hold">
                                          <p:stCondLst>
                                            <p:cond delay="0"/>
                                          </p:stCondLst>
                                        </p:cTn>
                                        <p:tgtEl>
                                          <p:spTgt spid="148"/>
                                        </p:tgtEl>
                                        <p:attrNameLst>
                                          <p:attrName>style.visibility</p:attrName>
                                        </p:attrNameLst>
                                      </p:cBhvr>
                                      <p:to>
                                        <p:strVal val="visible"/>
                                      </p:to>
                                    </p:set>
                                    <p:animEffect transition="in" filter="fade">
                                      <p:cBhvr>
                                        <p:cTn id="59" dur="1000"/>
                                        <p:tgtEl>
                                          <p:spTgt spid="148"/>
                                        </p:tgtEl>
                                      </p:cBhvr>
                                    </p:animEffect>
                                  </p:childTnLst>
                                </p:cTn>
                              </p:par>
                              <p:par>
                                <p:cTn id="60" presetID="10" presetClass="entr" presetSubtype="0" fill="hold" nodeType="withEffect">
                                  <p:stCondLst>
                                    <p:cond delay="0"/>
                                  </p:stCondLst>
                                  <p:childTnLst>
                                    <p:set>
                                      <p:cBhvr>
                                        <p:cTn id="61" dur="1" fill="hold">
                                          <p:stCondLst>
                                            <p:cond delay="0"/>
                                          </p:stCondLst>
                                        </p:cTn>
                                        <p:tgtEl>
                                          <p:spTgt spid="147"/>
                                        </p:tgtEl>
                                        <p:attrNameLst>
                                          <p:attrName>style.visibility</p:attrName>
                                        </p:attrNameLst>
                                      </p:cBhvr>
                                      <p:to>
                                        <p:strVal val="visible"/>
                                      </p:to>
                                    </p:set>
                                    <p:animEffect transition="in" filter="fade">
                                      <p:cBhvr>
                                        <p:cTn id="62" dur="1000"/>
                                        <p:tgtEl>
                                          <p:spTgt spid="147"/>
                                        </p:tgtEl>
                                      </p:cBhvr>
                                    </p:animEffect>
                                  </p:childTnLst>
                                </p:cTn>
                              </p:par>
                              <p:par>
                                <p:cTn id="63" presetID="35" presetClass="path" presetSubtype="0" repeatCount="2000" accel="50000" decel="50000" autoRev="1" fill="hold" nodeType="withEffect">
                                  <p:stCondLst>
                                    <p:cond delay="1300"/>
                                  </p:stCondLst>
                                  <p:childTnLst>
                                    <p:animMotion origin="layout" path="M 1.04167E-06 1.48148E-06 L -0.03737 1.48148E-06" pathEditMode="relative" rAng="0" ptsTypes="AA">
                                      <p:cBhvr>
                                        <p:cTn id="64" dur="2000" fill="hold"/>
                                        <p:tgtEl>
                                          <p:spTgt spid="146"/>
                                        </p:tgtEl>
                                        <p:attrNameLst>
                                          <p:attrName>ppt_x</p:attrName>
                                          <p:attrName>ppt_y</p:attrName>
                                        </p:attrNameLst>
                                      </p:cBhvr>
                                      <p:rCtr x="-1875" y="0"/>
                                    </p:animMotion>
                                  </p:childTnLst>
                                </p:cTn>
                              </p:par>
                              <p:par>
                                <p:cTn id="65" presetID="35" presetClass="path" presetSubtype="0" repeatCount="2000" accel="50000" decel="50000" autoRev="1" fill="hold" nodeType="withEffect">
                                  <p:stCondLst>
                                    <p:cond delay="1200"/>
                                  </p:stCondLst>
                                  <p:childTnLst>
                                    <p:animMotion origin="layout" path="M 8.33333E-07 -3.33333E-06 L -0.03802 -3.33333E-06" pathEditMode="relative" rAng="0" ptsTypes="AA">
                                      <p:cBhvr>
                                        <p:cTn id="66" dur="2000" fill="hold"/>
                                        <p:tgtEl>
                                          <p:spTgt spid="148"/>
                                        </p:tgtEl>
                                        <p:attrNameLst>
                                          <p:attrName>ppt_x</p:attrName>
                                          <p:attrName>ppt_y</p:attrName>
                                        </p:attrNameLst>
                                      </p:cBhvr>
                                      <p:rCtr x="-1901" y="0"/>
                                    </p:animMotion>
                                  </p:childTnLst>
                                </p:cTn>
                              </p:par>
                              <p:par>
                                <p:cTn id="67" presetID="35" presetClass="path" presetSubtype="0" repeatCount="2000" accel="50000" decel="50000" autoRev="1" fill="hold" nodeType="withEffect">
                                  <p:stCondLst>
                                    <p:cond delay="1700"/>
                                  </p:stCondLst>
                                  <p:childTnLst>
                                    <p:animMotion origin="layout" path="M 2.08333E-07 -4.07407E-06 L -0.04557 -4.07407E-06" pathEditMode="relative" rAng="0" ptsTypes="AA">
                                      <p:cBhvr>
                                        <p:cTn id="68" dur="2000" fill="hold"/>
                                        <p:tgtEl>
                                          <p:spTgt spid="147"/>
                                        </p:tgtEl>
                                        <p:attrNameLst>
                                          <p:attrName>ppt_x</p:attrName>
                                          <p:attrName>ppt_y</p:attrName>
                                        </p:attrNameLst>
                                      </p:cBhvr>
                                      <p:rCtr x="-2279" y="0"/>
                                    </p:animMotion>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additive="base">
                                        <p:cTn id="73" dur="500" fill="hold"/>
                                        <p:tgtEl>
                                          <p:spTgt spid="2"/>
                                        </p:tgtEl>
                                        <p:attrNameLst>
                                          <p:attrName>ppt_x</p:attrName>
                                        </p:attrNameLst>
                                      </p:cBhvr>
                                      <p:tavLst>
                                        <p:tav tm="0">
                                          <p:val>
                                            <p:strVal val="#ppt_x"/>
                                          </p:val>
                                        </p:tav>
                                        <p:tav tm="100000">
                                          <p:val>
                                            <p:strVal val="#ppt_x"/>
                                          </p:val>
                                        </p:tav>
                                      </p:tavLst>
                                    </p:anim>
                                    <p:anim calcmode="lin" valueType="num">
                                      <p:cBhvr additive="base">
                                        <p:cTn id="7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5" grpId="0"/>
      <p:bldP spid="91" grpId="0"/>
      <p:bldP spid="91" grpId="1"/>
      <p:bldP spid="117" grpId="0"/>
      <p:bldP spid="117" grpId="1"/>
      <p:bldP spid="143" grpId="0"/>
      <p:bldP spid="14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7345848">
            <a:off x="-251797" y="-152251"/>
            <a:ext cx="2822197" cy="2441611"/>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rcRect t="18309" r="63387" b="43217"/>
          <a:stretch>
            <a:fillRect/>
          </a:stretch>
        </p:blipFill>
        <p:spPr>
          <a:xfrm>
            <a:off x="1331724" y="523265"/>
            <a:ext cx="9286391" cy="5491179"/>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6812" y="1700646"/>
            <a:ext cx="1120155" cy="1051070"/>
          </a:xfrm>
          <a:prstGeom prst="rect">
            <a:avLst/>
          </a:prstGeom>
          <a:effectLst>
            <a:outerShdw blurRad="50800" dist="38100" dir="5400000" algn="t" rotWithShape="0">
              <a:prstClr val="black">
                <a:alpha val="40000"/>
              </a:prstClr>
            </a:outerShdw>
          </a:effectLst>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837" y="4100007"/>
            <a:ext cx="10369152" cy="2288126"/>
          </a:xfrm>
          <a:prstGeom prst="rect">
            <a:avLst/>
          </a:prstGeom>
          <a:effectLst>
            <a:outerShdw blurRad="50800" dist="38100" dir="5400000" algn="t" rotWithShape="0">
              <a:prstClr val="black">
                <a:alpha val="40000"/>
              </a:prstClr>
            </a:outerShdw>
          </a:effectLst>
        </p:spPr>
      </p:pic>
      <p:grpSp>
        <p:nvGrpSpPr>
          <p:cNvPr id="6" name="组合 5"/>
          <p:cNvGrpSpPr/>
          <p:nvPr/>
        </p:nvGrpSpPr>
        <p:grpSpPr>
          <a:xfrm>
            <a:off x="1" y="4531757"/>
            <a:ext cx="12191999" cy="2326243"/>
            <a:chOff x="1" y="4546271"/>
            <a:chExt cx="12191999" cy="2326243"/>
          </a:xfrm>
        </p:grpSpPr>
        <p:sp>
          <p:nvSpPr>
            <p:cNvPr id="7" name="任意多边形 6"/>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7"/>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902380" y="-214182"/>
            <a:ext cx="2591951" cy="2467172"/>
          </a:xfrm>
          <a:prstGeom prst="rect">
            <a:avLst/>
          </a:prstGeom>
        </p:spPr>
      </p:pic>
      <p:sp>
        <p:nvSpPr>
          <p:cNvPr id="17" name="01 4"/>
          <p:cNvSpPr/>
          <p:nvPr/>
        </p:nvSpPr>
        <p:spPr>
          <a:xfrm>
            <a:off x="3509010" y="2534285"/>
            <a:ext cx="5660390" cy="1337945"/>
          </a:xfrm>
          <a:prstGeom prst="rect">
            <a:avLst/>
          </a:prstGeom>
        </p:spPr>
        <p:txBody>
          <a:bodyPr wrap="square">
            <a:spAutoFit/>
          </a:bodyPr>
          <a:lstStyle/>
          <a:p>
            <a:pPr algn="ctr">
              <a:lnSpc>
                <a:spcPct val="150000"/>
              </a:lnSpc>
            </a:pPr>
            <a:r>
              <a:rPr sz="5400" b="1" smtClean="0">
                <a:solidFill>
                  <a:srgbClr val="219B9C"/>
                </a:solidFill>
                <a:latin typeface="迷你简卡通" panose="03000509000000000000" pitchFamily="65" charset="-122"/>
                <a:ea typeface="迷你简卡通" panose="03000509000000000000" pitchFamily="65" charset="-122"/>
                <a:cs typeface="+mn-ea"/>
              </a:rPr>
              <a:t>二、我们的活动</a:t>
            </a:r>
            <a:endParaRPr sz="5400" b="1" smtClean="0">
              <a:solidFill>
                <a:srgbClr val="219B9C"/>
              </a:solidFill>
              <a:latin typeface="迷你简卡通" panose="03000509000000000000" pitchFamily="65" charset="-122"/>
              <a:ea typeface="迷你简卡通" panose="03000509000000000000" pitchFamily="65" charset="-122"/>
              <a:cs typeface="+mn-ea"/>
            </a:endParaRPr>
          </a:p>
        </p:txBody>
      </p:sp>
      <p:pic>
        <p:nvPicPr>
          <p:cNvPr id="19" name="图片 18"/>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372078" y="3233160"/>
            <a:ext cx="3137036" cy="3374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组合 19"/>
          <p:cNvGrpSpPr/>
          <p:nvPr/>
        </p:nvGrpSpPr>
        <p:grpSpPr>
          <a:xfrm rot="2224307">
            <a:off x="9224962" y="768313"/>
            <a:ext cx="639755" cy="627991"/>
            <a:chOff x="10646778" y="4753862"/>
            <a:chExt cx="751521" cy="737702"/>
          </a:xfrm>
        </p:grpSpPr>
        <p:sp>
          <p:nvSpPr>
            <p:cNvPr id="21"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250"/>
                                        <p:tgtEl>
                                          <p:spTgt spid="3"/>
                                        </p:tgtEl>
                                      </p:cBhvr>
                                    </p:animEffect>
                                    <p:anim calcmode="lin" valueType="num">
                                      <p:cBhvr>
                                        <p:cTn id="11" dur="1250" fill="hold"/>
                                        <p:tgtEl>
                                          <p:spTgt spid="3"/>
                                        </p:tgtEl>
                                        <p:attrNameLst>
                                          <p:attrName>ppt_x</p:attrName>
                                        </p:attrNameLst>
                                      </p:cBhvr>
                                      <p:tavLst>
                                        <p:tav tm="0">
                                          <p:val>
                                            <p:strVal val="#ppt_x"/>
                                          </p:val>
                                        </p:tav>
                                        <p:tav tm="100000">
                                          <p:val>
                                            <p:strVal val="#ppt_x"/>
                                          </p:val>
                                        </p:tav>
                                      </p:tavLst>
                                    </p:anim>
                                    <p:anim calcmode="lin" valueType="num">
                                      <p:cBhvr>
                                        <p:cTn id="12" dur="125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5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3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250"/>
                                        <p:tgtEl>
                                          <p:spTgt spid="6"/>
                                        </p:tgtEl>
                                      </p:cBhvr>
                                    </p:animEffect>
                                    <p:anim calcmode="lin" valueType="num">
                                      <p:cBhvr>
                                        <p:cTn id="28" dur="1250" fill="hold"/>
                                        <p:tgtEl>
                                          <p:spTgt spid="6"/>
                                        </p:tgtEl>
                                        <p:attrNameLst>
                                          <p:attrName>ppt_x</p:attrName>
                                        </p:attrNameLst>
                                      </p:cBhvr>
                                      <p:tavLst>
                                        <p:tav tm="0">
                                          <p:val>
                                            <p:strVal val="#ppt_x"/>
                                          </p:val>
                                        </p:tav>
                                        <p:tav tm="100000">
                                          <p:val>
                                            <p:strVal val="#ppt_x"/>
                                          </p:val>
                                        </p:tav>
                                      </p:tavLst>
                                    </p:anim>
                                    <p:anim calcmode="lin" valueType="num">
                                      <p:cBhvr>
                                        <p:cTn id="29" dur="125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2" presetClass="entr" presetSubtype="8" fill="hold" grpId="0" nodeType="withEffect">
                                  <p:stCondLst>
                                    <p:cond delay="155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1750"/>
                                        <p:tgtEl>
                                          <p:spTgt spid="17"/>
                                        </p:tgtEl>
                                      </p:cBhvr>
                                    </p:animEffect>
                                  </p:childTnLst>
                                </p:cTn>
                              </p:par>
                              <p:par>
                                <p:cTn id="38" presetID="3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1000" fill="hold"/>
                                        <p:tgtEl>
                                          <p:spTgt spid="9"/>
                                        </p:tgtEl>
                                        <p:attrNameLst>
                                          <p:attrName>ppt_w</p:attrName>
                                        </p:attrNameLst>
                                      </p:cBhvr>
                                      <p:tavLst>
                                        <p:tav tm="0">
                                          <p:val>
                                            <p:fltVal val="0"/>
                                          </p:val>
                                        </p:tav>
                                        <p:tav tm="100000">
                                          <p:val>
                                            <p:strVal val="#ppt_w"/>
                                          </p:val>
                                        </p:tav>
                                      </p:tavLst>
                                    </p:anim>
                                    <p:anim calcmode="lin" valueType="num">
                                      <p:cBhvr>
                                        <p:cTn id="41" dur="1000" fill="hold"/>
                                        <p:tgtEl>
                                          <p:spTgt spid="9"/>
                                        </p:tgtEl>
                                        <p:attrNameLst>
                                          <p:attrName>ppt_h</p:attrName>
                                        </p:attrNameLst>
                                      </p:cBhvr>
                                      <p:tavLst>
                                        <p:tav tm="0">
                                          <p:val>
                                            <p:fltVal val="0"/>
                                          </p:val>
                                        </p:tav>
                                        <p:tav tm="100000">
                                          <p:val>
                                            <p:strVal val="#ppt_h"/>
                                          </p:val>
                                        </p:tav>
                                      </p:tavLst>
                                    </p:anim>
                                    <p:anim calcmode="lin" valueType="num">
                                      <p:cBhvr>
                                        <p:cTn id="42" dur="1000" fill="hold"/>
                                        <p:tgtEl>
                                          <p:spTgt spid="9"/>
                                        </p:tgtEl>
                                        <p:attrNameLst>
                                          <p:attrName>style.rotation</p:attrName>
                                        </p:attrNameLst>
                                      </p:cBhvr>
                                      <p:tavLst>
                                        <p:tav tm="0">
                                          <p:val>
                                            <p:fltVal val="90"/>
                                          </p:val>
                                        </p:tav>
                                        <p:tav tm="100000">
                                          <p:val>
                                            <p:fltVal val="0"/>
                                          </p:val>
                                        </p:tav>
                                      </p:tavLst>
                                    </p:anim>
                                    <p:animEffect transition="in" filter="fade">
                                      <p:cBhvr>
                                        <p:cTn id="43" dur="1000"/>
                                        <p:tgtEl>
                                          <p:spTgt spid="9"/>
                                        </p:tgtEl>
                                      </p:cBhvr>
                                    </p:animEffect>
                                  </p:childTnLst>
                                </p:cTn>
                              </p:par>
                              <p:par>
                                <p:cTn id="44" presetID="32" presetClass="emph" presetSubtype="0" repeatCount="3000" fill="hold" nodeType="withEffect">
                                  <p:stCondLst>
                                    <p:cond delay="0"/>
                                  </p:stCondLst>
                                  <p:childTnLst>
                                    <p:animRot by="120000">
                                      <p:cBhvr>
                                        <p:cTn id="45" dur="225" fill="hold">
                                          <p:stCondLst>
                                            <p:cond delay="0"/>
                                          </p:stCondLst>
                                        </p:cTn>
                                        <p:tgtEl>
                                          <p:spTgt spid="9"/>
                                        </p:tgtEl>
                                        <p:attrNameLst>
                                          <p:attrName>r</p:attrName>
                                        </p:attrNameLst>
                                      </p:cBhvr>
                                    </p:animRot>
                                    <p:animRot by="-240000">
                                      <p:cBhvr>
                                        <p:cTn id="46" dur="450" fill="hold">
                                          <p:stCondLst>
                                            <p:cond delay="450"/>
                                          </p:stCondLst>
                                        </p:cTn>
                                        <p:tgtEl>
                                          <p:spTgt spid="9"/>
                                        </p:tgtEl>
                                        <p:attrNameLst>
                                          <p:attrName>r</p:attrName>
                                        </p:attrNameLst>
                                      </p:cBhvr>
                                    </p:animRot>
                                    <p:animRot by="240000">
                                      <p:cBhvr>
                                        <p:cTn id="47" dur="450" fill="hold">
                                          <p:stCondLst>
                                            <p:cond delay="900"/>
                                          </p:stCondLst>
                                        </p:cTn>
                                        <p:tgtEl>
                                          <p:spTgt spid="9"/>
                                        </p:tgtEl>
                                        <p:attrNameLst>
                                          <p:attrName>r</p:attrName>
                                        </p:attrNameLst>
                                      </p:cBhvr>
                                    </p:animRot>
                                    <p:animRot by="-240000">
                                      <p:cBhvr>
                                        <p:cTn id="48" dur="450" fill="hold">
                                          <p:stCondLst>
                                            <p:cond delay="1350"/>
                                          </p:stCondLst>
                                        </p:cTn>
                                        <p:tgtEl>
                                          <p:spTgt spid="9"/>
                                        </p:tgtEl>
                                        <p:attrNameLst>
                                          <p:attrName>r</p:attrName>
                                        </p:attrNameLst>
                                      </p:cBhvr>
                                    </p:animRot>
                                    <p:animRot by="120000">
                                      <p:cBhvr>
                                        <p:cTn id="49" dur="450" fill="hold">
                                          <p:stCondLst>
                                            <p:cond delay="1800"/>
                                          </p:stCondLst>
                                        </p:cTn>
                                        <p:tgtEl>
                                          <p:spTgt spid="9"/>
                                        </p:tgtEl>
                                        <p:attrNameLst>
                                          <p:attrName>r</p:attrName>
                                        </p:attrNameLst>
                                      </p:cBhvr>
                                    </p:animRot>
                                  </p:childTnLst>
                                </p:cTn>
                              </p:par>
                              <p:par>
                                <p:cTn id="50" presetID="10" presetClass="entr" presetSubtype="0" fill="hold" nodeType="withEffect">
                                  <p:stCondLst>
                                    <p:cond delay="335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750"/>
                                        <p:tgtEl>
                                          <p:spTgt spid="20"/>
                                        </p:tgtEl>
                                      </p:cBhvr>
                                    </p:animEffect>
                                  </p:childTnLst>
                                </p:cTn>
                              </p:par>
                              <p:par>
                                <p:cTn id="53" presetID="8" presetClass="emph" presetSubtype="0" fill="hold" nodeType="withEffect">
                                  <p:stCondLst>
                                    <p:cond delay="3350"/>
                                  </p:stCondLst>
                                  <p:childTnLst>
                                    <p:animRot by="21600000">
                                      <p:cBhvr>
                                        <p:cTn id="54" dur="2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A_图片 9"/>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5836329" y="2027790"/>
            <a:ext cx="1115570" cy="484633"/>
          </a:xfrm>
          <a:prstGeom prst="rect">
            <a:avLst/>
          </a:prstGeom>
        </p:spPr>
      </p:pic>
      <p:pic>
        <p:nvPicPr>
          <p:cNvPr id="147" name="PA_图片 1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628944" y="587651"/>
            <a:ext cx="1635536" cy="1213568"/>
          </a:xfrm>
          <a:prstGeom prst="rect">
            <a:avLst/>
          </a:prstGeom>
        </p:spPr>
      </p:pic>
      <p:pic>
        <p:nvPicPr>
          <p:cNvPr id="148" name="PA_图片 12"/>
          <p:cNvPicPr>
            <a:picLocks noChangeAspect="1"/>
          </p:cNvPicPr>
          <p:nvPr>
            <p:custDataLst>
              <p:tags r:id="rId5"/>
            </p:custDataLst>
          </p:nvPr>
        </p:nvPicPr>
        <p:blipFill>
          <a:blip r:embed="rId2">
            <a:extLst>
              <a:ext uri="{28A0092B-C50C-407E-A947-70E740481C1C}">
                <a14:useLocalDpi xmlns:a14="http://schemas.microsoft.com/office/drawing/2010/main" val="0"/>
              </a:ext>
            </a:extLst>
          </a:blip>
          <a:stretch>
            <a:fillRect/>
          </a:stretch>
        </p:blipFill>
        <p:spPr>
          <a:xfrm>
            <a:off x="9766159" y="1691588"/>
            <a:ext cx="1943996" cy="844523"/>
          </a:xfrm>
          <a:prstGeom prst="rect">
            <a:avLst/>
          </a:prstGeom>
        </p:spPr>
      </p:pic>
      <p:sp>
        <p:nvSpPr>
          <p:cNvPr id="3" name="TextBox 91"/>
          <p:cNvSpPr>
            <a:spLocks noChangeArrowheads="1"/>
          </p:cNvSpPr>
          <p:nvPr/>
        </p:nvSpPr>
        <p:spPr bwMode="auto">
          <a:xfrm>
            <a:off x="728717" y="341677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育人为</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本</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服务为先</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rcRect t="18309" r="63387" b="43217"/>
          <a:stretch>
            <a:fillRect/>
          </a:stretch>
        </p:blipFill>
        <p:spPr>
          <a:xfrm>
            <a:off x="191135" y="-46990"/>
            <a:ext cx="5346700" cy="1848485"/>
          </a:xfrm>
          <a:prstGeom prst="rect">
            <a:avLst/>
          </a:prstGeom>
        </p:spPr>
      </p:pic>
      <p:grpSp>
        <p:nvGrpSpPr>
          <p:cNvPr id="9" name="组合 8"/>
          <p:cNvGrpSpPr/>
          <p:nvPr/>
        </p:nvGrpSpPr>
        <p:grpSpPr>
          <a:xfrm rot="920444">
            <a:off x="979639" y="148949"/>
            <a:ext cx="539850" cy="529924"/>
            <a:chOff x="10646778" y="4753862"/>
            <a:chExt cx="751521" cy="737702"/>
          </a:xfrm>
        </p:grpSpPr>
        <p:sp>
          <p:nvSpPr>
            <p:cNvPr id="10"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0646778" y="4762829"/>
              <a:ext cx="749726" cy="728735"/>
              <a:chOff x="11012539" y="4493889"/>
              <a:chExt cx="749726" cy="728735"/>
            </a:xfrm>
          </p:grpSpPr>
          <p:sp>
            <p:nvSpPr>
              <p:cNvPr id="12"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5" name="Text Box 2"/>
          <p:cNvSpPr txBox="1">
            <a:spLocks noChangeArrowheads="1"/>
          </p:cNvSpPr>
          <p:nvPr/>
        </p:nvSpPr>
        <p:spPr bwMode="auto">
          <a:xfrm>
            <a:off x="1133171" y="402979"/>
            <a:ext cx="3108960" cy="52197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2800" b="1" smtClean="0"/>
              <a:t>（一）厕所的模样</a:t>
            </a:r>
            <a:endParaRPr lang="zh-CN" altLang="en-US" sz="2800" b="1" smtClean="0"/>
          </a:p>
        </p:txBody>
      </p:sp>
      <p:sp>
        <p:nvSpPr>
          <p:cNvPr id="91" name="TextBox 91"/>
          <p:cNvSpPr>
            <a:spLocks noChangeArrowheads="1"/>
          </p:cNvSpPr>
          <p:nvPr/>
        </p:nvSpPr>
        <p:spPr bwMode="auto">
          <a:xfrm>
            <a:off x="5076132" y="3448188"/>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快乐生活</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健康成长</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17" name="TextBox 91"/>
          <p:cNvSpPr>
            <a:spLocks noChangeArrowheads="1"/>
          </p:cNvSpPr>
          <p:nvPr/>
        </p:nvSpPr>
        <p:spPr bwMode="auto">
          <a:xfrm>
            <a:off x="7257988" y="248566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挖掘</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潜能</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发现天赋</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43" name="TextBox 91"/>
          <p:cNvSpPr>
            <a:spLocks noChangeArrowheads="1"/>
          </p:cNvSpPr>
          <p:nvPr/>
        </p:nvSpPr>
        <p:spPr bwMode="auto">
          <a:xfrm>
            <a:off x="9423547" y="3464230"/>
            <a:ext cx="2188724" cy="954107"/>
          </a:xfrm>
          <a:prstGeom prst="rect">
            <a:avLst/>
          </a:prstGeom>
          <a:noFill/>
        </p:spPr>
        <p:txBody>
          <a:bodyPr wrap="square" rtlCol="0">
            <a:spAutoFit/>
          </a:bodyPr>
          <a:lstStyle/>
          <a:p>
            <a:pPr algn="ct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因材施教</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培育栋梁</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144" name="图片 143"/>
          <p:cNvPicPr>
            <a:picLocks noChangeAspect="1"/>
          </p:cNvPicPr>
          <p:nvPr/>
        </p:nvPicPr>
        <p:blipFill>
          <a:blip r:embed="rId7">
            <a:extLst>
              <a:ext uri="{28A0092B-C50C-407E-A947-70E740481C1C}">
                <a14:useLocalDpi xmlns:a14="http://schemas.microsoft.com/office/drawing/2010/main" val="0"/>
              </a:ext>
            </a:extLst>
          </a:blip>
          <a:srcRect t="9293"/>
          <a:stretch>
            <a:fillRect/>
          </a:stretch>
        </p:blipFill>
        <p:spPr>
          <a:xfrm>
            <a:off x="-482125" y="4630507"/>
            <a:ext cx="4062961" cy="2668546"/>
          </a:xfrm>
          <a:prstGeom prst="rect">
            <a:avLst/>
          </a:prstGeom>
        </p:spPr>
      </p:pic>
      <p:pic>
        <p:nvPicPr>
          <p:cNvPr id="145" name="图片 1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284377" y="4844731"/>
            <a:ext cx="1327873" cy="2080791"/>
          </a:xfrm>
          <a:prstGeom prst="rect">
            <a:avLst/>
          </a:prstGeom>
        </p:spPr>
      </p:pic>
      <p:pic>
        <p:nvPicPr>
          <p:cNvPr id="2" name="图片 1" descr="IMG_1677"/>
          <p:cNvPicPr>
            <a:picLocks noChangeAspect="1"/>
          </p:cNvPicPr>
          <p:nvPr/>
        </p:nvPicPr>
        <p:blipFill>
          <a:blip r:embed="rId9"/>
          <a:stretch>
            <a:fillRect/>
          </a:stretch>
        </p:blipFill>
        <p:spPr>
          <a:xfrm>
            <a:off x="1019810" y="2027555"/>
            <a:ext cx="3122295" cy="2341880"/>
          </a:xfrm>
          <a:prstGeom prst="rect">
            <a:avLst/>
          </a:prstGeom>
        </p:spPr>
      </p:pic>
      <p:pic>
        <p:nvPicPr>
          <p:cNvPr id="5" name="图片 4" descr="C:\Users\MI\Desktop\新建文件夹\IMG_1707.JPGIMG_1707"/>
          <p:cNvPicPr>
            <a:picLocks noChangeAspect="1"/>
          </p:cNvPicPr>
          <p:nvPr/>
        </p:nvPicPr>
        <p:blipFill>
          <a:blip r:embed="rId10"/>
          <a:srcRect/>
          <a:stretch>
            <a:fillRect/>
          </a:stretch>
        </p:blipFill>
        <p:spPr>
          <a:xfrm>
            <a:off x="5836285" y="1828165"/>
            <a:ext cx="3283585" cy="2469515"/>
          </a:xfrm>
          <a:prstGeom prst="rect">
            <a:avLst/>
          </a:prstGeom>
        </p:spPr>
      </p:pic>
      <p:sp>
        <p:nvSpPr>
          <p:cNvPr id="6" name="Text Box 2"/>
          <p:cNvSpPr txBox="1">
            <a:spLocks noChangeArrowheads="1"/>
          </p:cNvSpPr>
          <p:nvPr/>
        </p:nvSpPr>
        <p:spPr bwMode="auto">
          <a:xfrm>
            <a:off x="1313511" y="886849"/>
            <a:ext cx="2931160" cy="52197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2800" b="1" smtClean="0"/>
              <a:t>1、区分男女厕所</a:t>
            </a:r>
            <a:endParaRPr lang="zh-CN" altLang="en-US" sz="2800" b="1" smtClean="0"/>
          </a:p>
        </p:txBody>
      </p:sp>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900"/>
                                        <p:tgtEl>
                                          <p:spTgt spid="8"/>
                                        </p:tgtEl>
                                      </p:cBhvr>
                                    </p:animEffect>
                                    <p:anim calcmode="lin" valueType="num">
                                      <p:cBhvr>
                                        <p:cTn id="8" dur="900" fill="hold"/>
                                        <p:tgtEl>
                                          <p:spTgt spid="8"/>
                                        </p:tgtEl>
                                        <p:attrNameLst>
                                          <p:attrName>ppt_x</p:attrName>
                                        </p:attrNameLst>
                                      </p:cBhvr>
                                      <p:tavLst>
                                        <p:tav tm="0">
                                          <p:val>
                                            <p:strVal val="#ppt_x"/>
                                          </p:val>
                                        </p:tav>
                                        <p:tav tm="100000">
                                          <p:val>
                                            <p:strVal val="#ppt_x"/>
                                          </p:val>
                                        </p:tav>
                                      </p:tavLst>
                                    </p:anim>
                                    <p:anim calcmode="lin" valueType="num">
                                      <p:cBhvr>
                                        <p:cTn id="9" dur="9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8" presetClass="emph" presetSubtype="0" repeatCount="2000" fill="hold" nodeType="withEffect">
                                  <p:stCondLst>
                                    <p:cond delay="0"/>
                                  </p:stCondLst>
                                  <p:childTnLst>
                                    <p:animRot by="21600000">
                                      <p:cBhvr>
                                        <p:cTn id="20" dur="4000" fill="hold"/>
                                        <p:tgtEl>
                                          <p:spTgt spid="9"/>
                                        </p:tgtEl>
                                        <p:attrNameLst>
                                          <p:attrName>r</p:attrName>
                                        </p:attrNameLst>
                                      </p:cBhvr>
                                    </p:animRot>
                                  </p:childTnLst>
                                </p:cTn>
                              </p:par>
                              <p:par>
                                <p:cTn id="21" presetID="10" presetClass="entr" presetSubtype="0" fill="hold" grpId="0"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26" presetClass="emph" presetSubtype="0" fill="hold" grpId="1" nodeType="withEffect">
                                  <p:stCondLst>
                                    <p:cond delay="100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10" presetClass="entr" presetSubtype="0" fill="hold" grpId="0" nodeType="withEffect">
                                  <p:stCondLst>
                                    <p:cond delay="400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par>
                                <p:cTn id="30" presetID="26" presetClass="emph" presetSubtype="0" fill="hold" grpId="1" nodeType="withEffect">
                                  <p:stCondLst>
                                    <p:cond delay="4000"/>
                                  </p:stCondLst>
                                  <p:childTnLst>
                                    <p:animEffect transition="out" filter="fade">
                                      <p:cBhvr>
                                        <p:cTn id="31" dur="500" tmFilter="0, 0; .2, .5; .8, .5; 1, 0"/>
                                        <p:tgtEl>
                                          <p:spTgt spid="91"/>
                                        </p:tgtEl>
                                      </p:cBhvr>
                                    </p:animEffect>
                                    <p:animScale>
                                      <p:cBhvr>
                                        <p:cTn id="32" dur="250" autoRev="1" fill="hold"/>
                                        <p:tgtEl>
                                          <p:spTgt spid="91"/>
                                        </p:tgtEl>
                                      </p:cBhvr>
                                      <p:by x="105000" y="105000"/>
                                    </p:animScale>
                                  </p:childTnLst>
                                </p:cTn>
                              </p:par>
                              <p:par>
                                <p:cTn id="33" presetID="10" presetClass="entr" presetSubtype="0" fill="hold" grpId="0" nodeType="withEffect">
                                  <p:stCondLst>
                                    <p:cond delay="5500"/>
                                  </p:stCondLst>
                                  <p:childTnLst>
                                    <p:set>
                                      <p:cBhvr>
                                        <p:cTn id="34" dur="1" fill="hold">
                                          <p:stCondLst>
                                            <p:cond delay="0"/>
                                          </p:stCondLst>
                                        </p:cTn>
                                        <p:tgtEl>
                                          <p:spTgt spid="117"/>
                                        </p:tgtEl>
                                        <p:attrNameLst>
                                          <p:attrName>style.visibility</p:attrName>
                                        </p:attrNameLst>
                                      </p:cBhvr>
                                      <p:to>
                                        <p:strVal val="visible"/>
                                      </p:to>
                                    </p:set>
                                    <p:animEffect transition="in" filter="fade">
                                      <p:cBhvr>
                                        <p:cTn id="35" dur="500"/>
                                        <p:tgtEl>
                                          <p:spTgt spid="117"/>
                                        </p:tgtEl>
                                      </p:cBhvr>
                                    </p:animEffect>
                                  </p:childTnLst>
                                </p:cTn>
                              </p:par>
                              <p:par>
                                <p:cTn id="36" presetID="26" presetClass="emph" presetSubtype="0" fill="hold" grpId="1" nodeType="withEffect">
                                  <p:stCondLst>
                                    <p:cond delay="5500"/>
                                  </p:stCondLst>
                                  <p:childTnLst>
                                    <p:animEffect transition="out" filter="fade">
                                      <p:cBhvr>
                                        <p:cTn id="37" dur="500" tmFilter="0, 0; .2, .5; .8, .5; 1, 0"/>
                                        <p:tgtEl>
                                          <p:spTgt spid="117"/>
                                        </p:tgtEl>
                                      </p:cBhvr>
                                    </p:animEffect>
                                    <p:animScale>
                                      <p:cBhvr>
                                        <p:cTn id="38" dur="250" autoRev="1" fill="hold"/>
                                        <p:tgtEl>
                                          <p:spTgt spid="117"/>
                                        </p:tgtEl>
                                      </p:cBhvr>
                                      <p:by x="105000" y="105000"/>
                                    </p:animScale>
                                  </p:childTnLst>
                                </p:cTn>
                              </p:par>
                              <p:par>
                                <p:cTn id="39" presetID="10" presetClass="entr" presetSubtype="0" fill="hold" grpId="0" nodeType="withEffect">
                                  <p:stCondLst>
                                    <p:cond delay="7100"/>
                                  </p:stCondLst>
                                  <p:childTnLst>
                                    <p:set>
                                      <p:cBhvr>
                                        <p:cTn id="40" dur="1" fill="hold">
                                          <p:stCondLst>
                                            <p:cond delay="0"/>
                                          </p:stCondLst>
                                        </p:cTn>
                                        <p:tgtEl>
                                          <p:spTgt spid="143"/>
                                        </p:tgtEl>
                                        <p:attrNameLst>
                                          <p:attrName>style.visibility</p:attrName>
                                        </p:attrNameLst>
                                      </p:cBhvr>
                                      <p:to>
                                        <p:strVal val="visible"/>
                                      </p:to>
                                    </p:set>
                                    <p:animEffect transition="in" filter="fade">
                                      <p:cBhvr>
                                        <p:cTn id="41" dur="500"/>
                                        <p:tgtEl>
                                          <p:spTgt spid="143"/>
                                        </p:tgtEl>
                                      </p:cBhvr>
                                    </p:animEffect>
                                  </p:childTnLst>
                                </p:cTn>
                              </p:par>
                              <p:par>
                                <p:cTn id="42" presetID="26" presetClass="emph" presetSubtype="0" fill="hold" grpId="1" nodeType="withEffect">
                                  <p:stCondLst>
                                    <p:cond delay="7100"/>
                                  </p:stCondLst>
                                  <p:childTnLst>
                                    <p:animEffect transition="out" filter="fade">
                                      <p:cBhvr>
                                        <p:cTn id="43" dur="500" tmFilter="0, 0; .2, .5; .8, .5; 1, 0"/>
                                        <p:tgtEl>
                                          <p:spTgt spid="143"/>
                                        </p:tgtEl>
                                      </p:cBhvr>
                                    </p:animEffect>
                                    <p:animScale>
                                      <p:cBhvr>
                                        <p:cTn id="44" dur="250" autoRev="1" fill="hold"/>
                                        <p:tgtEl>
                                          <p:spTgt spid="143"/>
                                        </p:tgtEl>
                                      </p:cBhvr>
                                      <p:by x="105000" y="105000"/>
                                    </p:animScale>
                                  </p:childTnLst>
                                </p:cTn>
                              </p:par>
                              <p:par>
                                <p:cTn id="45" presetID="42" presetClass="entr" presetSubtype="0"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Effect transition="in" filter="fade">
                                      <p:cBhvr>
                                        <p:cTn id="47" dur="750"/>
                                        <p:tgtEl>
                                          <p:spTgt spid="144"/>
                                        </p:tgtEl>
                                      </p:cBhvr>
                                    </p:animEffect>
                                    <p:anim calcmode="lin" valueType="num">
                                      <p:cBhvr>
                                        <p:cTn id="48" dur="750" fill="hold"/>
                                        <p:tgtEl>
                                          <p:spTgt spid="144"/>
                                        </p:tgtEl>
                                        <p:attrNameLst>
                                          <p:attrName>ppt_x</p:attrName>
                                        </p:attrNameLst>
                                      </p:cBhvr>
                                      <p:tavLst>
                                        <p:tav tm="0">
                                          <p:val>
                                            <p:strVal val="#ppt_x"/>
                                          </p:val>
                                        </p:tav>
                                        <p:tav tm="100000">
                                          <p:val>
                                            <p:strVal val="#ppt_x"/>
                                          </p:val>
                                        </p:tav>
                                      </p:tavLst>
                                    </p:anim>
                                    <p:anim calcmode="lin" valueType="num">
                                      <p:cBhvr>
                                        <p:cTn id="49" dur="750" fill="hold"/>
                                        <p:tgtEl>
                                          <p:spTgt spid="144"/>
                                        </p:tgtEl>
                                        <p:attrNameLst>
                                          <p:attrName>ppt_y</p:attrName>
                                        </p:attrNameLst>
                                      </p:cBhvr>
                                      <p:tavLst>
                                        <p:tav tm="0">
                                          <p:val>
                                            <p:strVal val="#ppt_y+.1"/>
                                          </p:val>
                                        </p:tav>
                                        <p:tav tm="100000">
                                          <p:val>
                                            <p:strVal val="#ppt_y"/>
                                          </p:val>
                                        </p:tav>
                                      </p:tavLst>
                                    </p:anim>
                                  </p:childTnLst>
                                </p:cTn>
                              </p:par>
                              <p:par>
                                <p:cTn id="50" presetID="2" presetClass="entr" presetSubtype="2" fill="hold" nodeType="withEffect">
                                  <p:stCondLst>
                                    <p:cond delay="800"/>
                                  </p:stCondLst>
                                  <p:childTnLst>
                                    <p:set>
                                      <p:cBhvr>
                                        <p:cTn id="51" dur="1" fill="hold">
                                          <p:stCondLst>
                                            <p:cond delay="0"/>
                                          </p:stCondLst>
                                        </p:cTn>
                                        <p:tgtEl>
                                          <p:spTgt spid="145"/>
                                        </p:tgtEl>
                                        <p:attrNameLst>
                                          <p:attrName>style.visibility</p:attrName>
                                        </p:attrNameLst>
                                      </p:cBhvr>
                                      <p:to>
                                        <p:strVal val="visible"/>
                                      </p:to>
                                    </p:set>
                                    <p:anim calcmode="lin" valueType="num">
                                      <p:cBhvr additive="base">
                                        <p:cTn id="52" dur="750" fill="hold"/>
                                        <p:tgtEl>
                                          <p:spTgt spid="145"/>
                                        </p:tgtEl>
                                        <p:attrNameLst>
                                          <p:attrName>ppt_x</p:attrName>
                                        </p:attrNameLst>
                                      </p:cBhvr>
                                      <p:tavLst>
                                        <p:tav tm="0">
                                          <p:val>
                                            <p:strVal val="1+#ppt_w/2"/>
                                          </p:val>
                                        </p:tav>
                                        <p:tav tm="100000">
                                          <p:val>
                                            <p:strVal val="#ppt_x"/>
                                          </p:val>
                                        </p:tav>
                                      </p:tavLst>
                                    </p:anim>
                                    <p:anim calcmode="lin" valueType="num">
                                      <p:cBhvr additive="base">
                                        <p:cTn id="53" dur="750" fill="hold"/>
                                        <p:tgtEl>
                                          <p:spTgt spid="145"/>
                                        </p:tgtEl>
                                        <p:attrNameLst>
                                          <p:attrName>ppt_y</p:attrName>
                                        </p:attrNameLst>
                                      </p:cBhvr>
                                      <p:tavLst>
                                        <p:tav tm="0">
                                          <p:val>
                                            <p:strVal val="#ppt_y"/>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146"/>
                                        </p:tgtEl>
                                        <p:attrNameLst>
                                          <p:attrName>style.visibility</p:attrName>
                                        </p:attrNameLst>
                                      </p:cBhvr>
                                      <p:to>
                                        <p:strVal val="visible"/>
                                      </p:to>
                                    </p:set>
                                    <p:animEffect transition="in" filter="fade">
                                      <p:cBhvr>
                                        <p:cTn id="56" dur="1000"/>
                                        <p:tgtEl>
                                          <p:spTgt spid="146"/>
                                        </p:tgtEl>
                                      </p:cBhvr>
                                    </p:animEffect>
                                  </p:childTnLst>
                                </p:cTn>
                              </p:par>
                              <p:par>
                                <p:cTn id="57" presetID="10" presetClass="entr" presetSubtype="0" fill="hold" nodeType="withEffect">
                                  <p:stCondLst>
                                    <p:cond delay="600"/>
                                  </p:stCondLst>
                                  <p:childTnLst>
                                    <p:set>
                                      <p:cBhvr>
                                        <p:cTn id="58" dur="1" fill="hold">
                                          <p:stCondLst>
                                            <p:cond delay="0"/>
                                          </p:stCondLst>
                                        </p:cTn>
                                        <p:tgtEl>
                                          <p:spTgt spid="148"/>
                                        </p:tgtEl>
                                        <p:attrNameLst>
                                          <p:attrName>style.visibility</p:attrName>
                                        </p:attrNameLst>
                                      </p:cBhvr>
                                      <p:to>
                                        <p:strVal val="visible"/>
                                      </p:to>
                                    </p:set>
                                    <p:animEffect transition="in" filter="fade">
                                      <p:cBhvr>
                                        <p:cTn id="59" dur="1000"/>
                                        <p:tgtEl>
                                          <p:spTgt spid="148"/>
                                        </p:tgtEl>
                                      </p:cBhvr>
                                    </p:animEffect>
                                  </p:childTnLst>
                                </p:cTn>
                              </p:par>
                              <p:par>
                                <p:cTn id="60" presetID="10" presetClass="entr" presetSubtype="0" fill="hold" nodeType="withEffect">
                                  <p:stCondLst>
                                    <p:cond delay="0"/>
                                  </p:stCondLst>
                                  <p:childTnLst>
                                    <p:set>
                                      <p:cBhvr>
                                        <p:cTn id="61" dur="1" fill="hold">
                                          <p:stCondLst>
                                            <p:cond delay="0"/>
                                          </p:stCondLst>
                                        </p:cTn>
                                        <p:tgtEl>
                                          <p:spTgt spid="147"/>
                                        </p:tgtEl>
                                        <p:attrNameLst>
                                          <p:attrName>style.visibility</p:attrName>
                                        </p:attrNameLst>
                                      </p:cBhvr>
                                      <p:to>
                                        <p:strVal val="visible"/>
                                      </p:to>
                                    </p:set>
                                    <p:animEffect transition="in" filter="fade">
                                      <p:cBhvr>
                                        <p:cTn id="62" dur="1000"/>
                                        <p:tgtEl>
                                          <p:spTgt spid="147"/>
                                        </p:tgtEl>
                                      </p:cBhvr>
                                    </p:animEffect>
                                  </p:childTnLst>
                                </p:cTn>
                              </p:par>
                              <p:par>
                                <p:cTn id="63" presetID="35" presetClass="path" presetSubtype="0" repeatCount="2000" accel="50000" decel="50000" autoRev="1" fill="hold" nodeType="withEffect">
                                  <p:stCondLst>
                                    <p:cond delay="1300"/>
                                  </p:stCondLst>
                                  <p:childTnLst>
                                    <p:animMotion origin="layout" path="M 1.04167E-06 1.48148E-06 L -0.03737 1.48148E-06" pathEditMode="relative" rAng="0" ptsTypes="AA">
                                      <p:cBhvr>
                                        <p:cTn id="64" dur="2000" fill="hold"/>
                                        <p:tgtEl>
                                          <p:spTgt spid="146"/>
                                        </p:tgtEl>
                                        <p:attrNameLst>
                                          <p:attrName>ppt_x</p:attrName>
                                          <p:attrName>ppt_y</p:attrName>
                                        </p:attrNameLst>
                                      </p:cBhvr>
                                      <p:rCtr x="-1875" y="0"/>
                                    </p:animMotion>
                                  </p:childTnLst>
                                </p:cTn>
                              </p:par>
                              <p:par>
                                <p:cTn id="65" presetID="35" presetClass="path" presetSubtype="0" repeatCount="2000" accel="50000" decel="50000" autoRev="1" fill="hold" nodeType="withEffect">
                                  <p:stCondLst>
                                    <p:cond delay="1200"/>
                                  </p:stCondLst>
                                  <p:childTnLst>
                                    <p:animMotion origin="layout" path="M 8.33333E-07 -3.33333E-06 L -0.03802 -3.33333E-06" pathEditMode="relative" rAng="0" ptsTypes="AA">
                                      <p:cBhvr>
                                        <p:cTn id="66" dur="2000" fill="hold"/>
                                        <p:tgtEl>
                                          <p:spTgt spid="148"/>
                                        </p:tgtEl>
                                        <p:attrNameLst>
                                          <p:attrName>ppt_x</p:attrName>
                                          <p:attrName>ppt_y</p:attrName>
                                        </p:attrNameLst>
                                      </p:cBhvr>
                                      <p:rCtr x="-1901" y="0"/>
                                    </p:animMotion>
                                  </p:childTnLst>
                                </p:cTn>
                              </p:par>
                              <p:par>
                                <p:cTn id="67" presetID="35" presetClass="path" presetSubtype="0" repeatCount="2000" accel="50000" decel="50000" autoRev="1" fill="hold" nodeType="withEffect">
                                  <p:stCondLst>
                                    <p:cond delay="1700"/>
                                  </p:stCondLst>
                                  <p:childTnLst>
                                    <p:animMotion origin="layout" path="M 2.08333E-07 -4.07407E-06 L -0.04557 -4.07407E-06" pathEditMode="relative" rAng="0" ptsTypes="AA">
                                      <p:cBhvr>
                                        <p:cTn id="68" dur="2000" fill="hold"/>
                                        <p:tgtEl>
                                          <p:spTgt spid="147"/>
                                        </p:tgtEl>
                                        <p:attrNameLst>
                                          <p:attrName>ppt_x</p:attrName>
                                          <p:attrName>ppt_y</p:attrName>
                                        </p:attrNameLst>
                                      </p:cBhvr>
                                      <p:rCtr x="-2279" y="0"/>
                                    </p:animMotion>
                                  </p:childTnLst>
                                </p:cTn>
                              </p:par>
                            </p:childTnLst>
                          </p:cTn>
                        </p:par>
                        <p:par>
                          <p:cTn id="69" fill="hold">
                            <p:stCondLst>
                              <p:cond delay="1500"/>
                            </p:stCondLst>
                            <p:childTnLst>
                              <p:par>
                                <p:cTn id="70" presetID="10" presetClass="entr" presetSubtype="0" fill="hold" grpId="0" nodeType="after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additive="base">
                                        <p:cTn id="77" dur="500" fill="hold"/>
                                        <p:tgtEl>
                                          <p:spTgt spid="2"/>
                                        </p:tgtEl>
                                        <p:attrNameLst>
                                          <p:attrName>ppt_x</p:attrName>
                                        </p:attrNameLst>
                                      </p:cBhvr>
                                      <p:tavLst>
                                        <p:tav tm="0">
                                          <p:val>
                                            <p:strVal val="#ppt_x"/>
                                          </p:val>
                                        </p:tav>
                                        <p:tav tm="100000">
                                          <p:val>
                                            <p:strVal val="#ppt_x"/>
                                          </p:val>
                                        </p:tav>
                                      </p:tavLst>
                                    </p:anim>
                                    <p:anim calcmode="lin" valueType="num">
                                      <p:cBhvr additive="base">
                                        <p:cTn id="7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500" fill="hold">
                                          <p:stCondLst>
                                            <p:cond delay="0"/>
                                          </p:stCondLst>
                                        </p:cTn>
                                        <p:tgtEl>
                                          <p:spTgt spid="5"/>
                                        </p:tgtEl>
                                        <p:attrNameLst>
                                          <p:attrName>style.visibility</p:attrName>
                                        </p:attrNameLst>
                                      </p:cBhvr>
                                      <p:to>
                                        <p:strVal val="visible"/>
                                      </p:to>
                                    </p:set>
                                    <p:anim calcmode="lin" valueType="num">
                                      <p:cBhvr additive="base">
                                        <p:cTn id="83" dur="500" fill="hold"/>
                                        <p:tgtEl>
                                          <p:spTgt spid="5"/>
                                        </p:tgtEl>
                                        <p:attrNameLst>
                                          <p:attrName>ppt_x</p:attrName>
                                        </p:attrNameLst>
                                      </p:cBhvr>
                                      <p:tavLst>
                                        <p:tav tm="0">
                                          <p:val>
                                            <p:strVal val="#ppt_x"/>
                                          </p:val>
                                        </p:tav>
                                        <p:tav tm="100000">
                                          <p:val>
                                            <p:strVal val="#ppt_x"/>
                                          </p:val>
                                        </p:tav>
                                      </p:tavLst>
                                    </p:anim>
                                    <p:anim calcmode="lin" valueType="num">
                                      <p:cBhvr additive="base">
                                        <p:cTn id="8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5" grpId="0"/>
      <p:bldP spid="91" grpId="0"/>
      <p:bldP spid="91" grpId="1"/>
      <p:bldP spid="117" grpId="0"/>
      <p:bldP spid="117" grpId="1"/>
      <p:bldP spid="143" grpId="0"/>
      <p:bldP spid="143" grpId="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A_图片 9"/>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5836329" y="2027790"/>
            <a:ext cx="1115570" cy="484633"/>
          </a:xfrm>
          <a:prstGeom prst="rect">
            <a:avLst/>
          </a:prstGeom>
        </p:spPr>
      </p:pic>
      <p:pic>
        <p:nvPicPr>
          <p:cNvPr id="147" name="PA_图片 1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628944" y="587651"/>
            <a:ext cx="1635536" cy="1213568"/>
          </a:xfrm>
          <a:prstGeom prst="rect">
            <a:avLst/>
          </a:prstGeom>
        </p:spPr>
      </p:pic>
      <p:pic>
        <p:nvPicPr>
          <p:cNvPr id="148" name="PA_图片 12"/>
          <p:cNvPicPr>
            <a:picLocks noChangeAspect="1"/>
          </p:cNvPicPr>
          <p:nvPr>
            <p:custDataLst>
              <p:tags r:id="rId5"/>
            </p:custDataLst>
          </p:nvPr>
        </p:nvPicPr>
        <p:blipFill>
          <a:blip r:embed="rId2">
            <a:extLst>
              <a:ext uri="{28A0092B-C50C-407E-A947-70E740481C1C}">
                <a14:useLocalDpi xmlns:a14="http://schemas.microsoft.com/office/drawing/2010/main" val="0"/>
              </a:ext>
            </a:extLst>
          </a:blip>
          <a:stretch>
            <a:fillRect/>
          </a:stretch>
        </p:blipFill>
        <p:spPr>
          <a:xfrm>
            <a:off x="9766159" y="1691588"/>
            <a:ext cx="1943996" cy="844523"/>
          </a:xfrm>
          <a:prstGeom prst="rect">
            <a:avLst/>
          </a:prstGeom>
        </p:spPr>
      </p:pic>
      <p:sp>
        <p:nvSpPr>
          <p:cNvPr id="3" name="TextBox 91"/>
          <p:cNvSpPr>
            <a:spLocks noChangeArrowheads="1"/>
          </p:cNvSpPr>
          <p:nvPr/>
        </p:nvSpPr>
        <p:spPr bwMode="auto">
          <a:xfrm>
            <a:off x="728717" y="341677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育人为</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本</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服务为先</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rcRect t="18309" r="63387" b="43217"/>
          <a:stretch>
            <a:fillRect/>
          </a:stretch>
        </p:blipFill>
        <p:spPr>
          <a:xfrm>
            <a:off x="-96520" y="-46990"/>
            <a:ext cx="5346700" cy="1848485"/>
          </a:xfrm>
          <a:prstGeom prst="rect">
            <a:avLst/>
          </a:prstGeom>
        </p:spPr>
      </p:pic>
      <p:grpSp>
        <p:nvGrpSpPr>
          <p:cNvPr id="9" name="组合 8"/>
          <p:cNvGrpSpPr/>
          <p:nvPr/>
        </p:nvGrpSpPr>
        <p:grpSpPr>
          <a:xfrm rot="920444">
            <a:off x="979639" y="148949"/>
            <a:ext cx="539850" cy="529924"/>
            <a:chOff x="10646778" y="4753862"/>
            <a:chExt cx="751521" cy="737702"/>
          </a:xfrm>
        </p:grpSpPr>
        <p:sp>
          <p:nvSpPr>
            <p:cNvPr id="10"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0646778" y="4762829"/>
              <a:ext cx="749726" cy="728735"/>
              <a:chOff x="11012539" y="4493889"/>
              <a:chExt cx="749726" cy="728735"/>
            </a:xfrm>
          </p:grpSpPr>
          <p:sp>
            <p:nvSpPr>
              <p:cNvPr id="12"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5" name="Text Box 2"/>
          <p:cNvSpPr txBox="1">
            <a:spLocks noChangeArrowheads="1"/>
          </p:cNvSpPr>
          <p:nvPr/>
        </p:nvSpPr>
        <p:spPr bwMode="auto">
          <a:xfrm>
            <a:off x="961086" y="694444"/>
            <a:ext cx="3280410" cy="132207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pPr algn="ctr"/>
            <a:r>
              <a:rPr lang="zh-CN" altLang="en-US" sz="4000">
                <a:latin typeface="楷体" panose="02010609060101010101" charset="-122"/>
                <a:ea typeface="楷体" panose="02010609060101010101" charset="-122"/>
                <a:cs typeface="楷体" panose="02010609060101010101" charset="-122"/>
                <a:sym typeface="+mn-ea"/>
              </a:rPr>
              <a:t>幼儿的发展：</a:t>
            </a:r>
            <a:endParaRPr lang="zh-CN" altLang="en-US" sz="4000">
              <a:latin typeface="楷体" panose="02010609060101010101" charset="-122"/>
              <a:ea typeface="楷体" panose="02010609060101010101" charset="-122"/>
              <a:cs typeface="楷体" panose="02010609060101010101" charset="-122"/>
            </a:endParaRPr>
          </a:p>
          <a:p>
            <a:pPr algn="ctr"/>
            <a:endParaRPr lang="zh-CN" altLang="en-US" sz="4000" b="1" smtClean="0"/>
          </a:p>
        </p:txBody>
      </p:sp>
      <p:sp>
        <p:nvSpPr>
          <p:cNvPr id="91" name="TextBox 91"/>
          <p:cNvSpPr>
            <a:spLocks noChangeArrowheads="1"/>
          </p:cNvSpPr>
          <p:nvPr/>
        </p:nvSpPr>
        <p:spPr bwMode="auto">
          <a:xfrm>
            <a:off x="5076132" y="3448188"/>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快乐生活</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健康成长</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17" name="TextBox 91"/>
          <p:cNvSpPr>
            <a:spLocks noChangeArrowheads="1"/>
          </p:cNvSpPr>
          <p:nvPr/>
        </p:nvSpPr>
        <p:spPr bwMode="auto">
          <a:xfrm>
            <a:off x="7257988" y="2485660"/>
            <a:ext cx="2188724" cy="954107"/>
          </a:xfrm>
          <a:prstGeom prst="rect">
            <a:avLst/>
          </a:prstGeom>
          <a:noFill/>
        </p:spPr>
        <p:txBody>
          <a:bodyPr wrap="square" rtlCol="0">
            <a:spAutoFit/>
          </a:bodyPr>
          <a:lstStyle/>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挖掘</a:t>
            </a: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潜能</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发现天赋</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sp>
        <p:nvSpPr>
          <p:cNvPr id="143" name="TextBox 91"/>
          <p:cNvSpPr>
            <a:spLocks noChangeArrowheads="1"/>
          </p:cNvSpPr>
          <p:nvPr/>
        </p:nvSpPr>
        <p:spPr bwMode="auto">
          <a:xfrm>
            <a:off x="9423547" y="3464230"/>
            <a:ext cx="2188724" cy="954107"/>
          </a:xfrm>
          <a:prstGeom prst="rect">
            <a:avLst/>
          </a:prstGeom>
          <a:noFill/>
        </p:spPr>
        <p:txBody>
          <a:bodyPr wrap="square" rtlCol="0">
            <a:spAutoFit/>
          </a:bodyPr>
          <a:lstStyle/>
          <a:p>
            <a:pPr algn="ctr"/>
            <a:r>
              <a:rPr lang="zh-CN" altLang="en-US" sz="2800" spc="100" smtClean="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因材施教</a:t>
            </a:r>
            <a:endParaRPr lang="en-US" altLang="zh-CN"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a:p>
            <a:pPr algn="ctr"/>
            <a:r>
              <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rPr>
              <a:t>培育栋梁</a:t>
            </a:r>
            <a:endParaRPr lang="zh-CN" altLang="en-US" sz="2800" spc="100">
              <a:solidFill>
                <a:schemeClr val="bg1"/>
              </a:solidFill>
              <a:latin typeface="方正喵呜体" panose="02010600010101010101" pitchFamily="2" charset="-122"/>
              <a:ea typeface="方正喵呜体" panose="02010600010101010101" pitchFamily="2" charset="-122"/>
              <a:sym typeface="微软雅黑" panose="020B0503020204020204" pitchFamily="34" charset="-122"/>
            </a:endParaRPr>
          </a:p>
        </p:txBody>
      </p:sp>
      <p:pic>
        <p:nvPicPr>
          <p:cNvPr id="144" name="图片 143"/>
          <p:cNvPicPr>
            <a:picLocks noChangeAspect="1"/>
          </p:cNvPicPr>
          <p:nvPr/>
        </p:nvPicPr>
        <p:blipFill>
          <a:blip r:embed="rId7">
            <a:extLst>
              <a:ext uri="{28A0092B-C50C-407E-A947-70E740481C1C}">
                <a14:useLocalDpi xmlns:a14="http://schemas.microsoft.com/office/drawing/2010/main" val="0"/>
              </a:ext>
            </a:extLst>
          </a:blip>
          <a:srcRect t="9293"/>
          <a:stretch>
            <a:fillRect/>
          </a:stretch>
        </p:blipFill>
        <p:spPr>
          <a:xfrm>
            <a:off x="-482125" y="4630507"/>
            <a:ext cx="4062961" cy="2668546"/>
          </a:xfrm>
          <a:prstGeom prst="rect">
            <a:avLst/>
          </a:prstGeom>
        </p:spPr>
      </p:pic>
      <p:pic>
        <p:nvPicPr>
          <p:cNvPr id="145" name="图片 1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284377" y="4844731"/>
            <a:ext cx="1327873" cy="2080791"/>
          </a:xfrm>
          <a:prstGeom prst="rect">
            <a:avLst/>
          </a:prstGeom>
        </p:spPr>
      </p:pic>
      <p:sp>
        <p:nvSpPr>
          <p:cNvPr id="150" name="文本框 149"/>
          <p:cNvSpPr txBox="1"/>
          <p:nvPr/>
        </p:nvSpPr>
        <p:spPr>
          <a:xfrm>
            <a:off x="1240155" y="2092960"/>
            <a:ext cx="9535795" cy="3046095"/>
          </a:xfrm>
          <a:prstGeom prst="rect">
            <a:avLst/>
          </a:prstGeom>
          <a:noFill/>
        </p:spPr>
        <p:txBody>
          <a:bodyPr wrap="square" rtlCol="0">
            <a:spAutoFit/>
          </a:bodyPr>
          <a:p>
            <a:r>
              <a:rPr lang="zh-CN" altLang="en-US" sz="3200">
                <a:latin typeface="楷体" panose="02010609060101010101" charset="-122"/>
                <a:ea typeface="楷体" panose="02010609060101010101" charset="-122"/>
                <a:cs typeface="楷体" panose="02010609060101010101" charset="-122"/>
              </a:rPr>
              <a:t>①、孩子们能在进入厕所后观察到男女厕所的不同，大胆表述自己的发现，并由此提出相关疑问。</a:t>
            </a:r>
            <a:endParaRPr lang="zh-CN" altLang="en-US" sz="3200">
              <a:latin typeface="楷体" panose="02010609060101010101" charset="-122"/>
              <a:ea typeface="楷体" panose="02010609060101010101" charset="-122"/>
              <a:cs typeface="楷体" panose="02010609060101010101" charset="-122"/>
            </a:endParaRPr>
          </a:p>
          <a:p>
            <a:r>
              <a:rPr lang="zh-CN" altLang="en-US" sz="3200">
                <a:latin typeface="楷体" panose="02010609060101010101" charset="-122"/>
                <a:ea typeface="楷体" panose="02010609060101010101" charset="-122"/>
                <a:cs typeface="楷体" panose="02010609060101010101" charset="-122"/>
              </a:rPr>
              <a:t>②、能根据自己看到的从而回忆起之前的已有经验，如看到幼儿园的厕所回想起商场跟这里的是一样的。</a:t>
            </a:r>
            <a:endParaRPr lang="zh-CN" altLang="en-US" sz="3200">
              <a:latin typeface="楷体" panose="02010609060101010101" charset="-122"/>
              <a:ea typeface="楷体" panose="02010609060101010101" charset="-122"/>
              <a:cs typeface="楷体" panose="02010609060101010101" charset="-122"/>
            </a:endParaRPr>
          </a:p>
          <a:p>
            <a:r>
              <a:rPr lang="zh-CN" altLang="en-US" sz="3200">
                <a:latin typeface="楷体" panose="02010609060101010101" charset="-122"/>
                <a:ea typeface="楷体" panose="02010609060101010101" charset="-122"/>
                <a:cs typeface="楷体" panose="02010609060101010101" charset="-122"/>
              </a:rPr>
              <a:t>③、孩子们通过直接感知初步了解了厕所的构造和男女厕所是如何区分的。</a:t>
            </a:r>
            <a:endParaRPr lang="zh-CN" altLang="en-US" sz="3200">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900"/>
                                        <p:tgtEl>
                                          <p:spTgt spid="8"/>
                                        </p:tgtEl>
                                      </p:cBhvr>
                                    </p:animEffect>
                                    <p:anim calcmode="lin" valueType="num">
                                      <p:cBhvr>
                                        <p:cTn id="8" dur="900" fill="hold"/>
                                        <p:tgtEl>
                                          <p:spTgt spid="8"/>
                                        </p:tgtEl>
                                        <p:attrNameLst>
                                          <p:attrName>ppt_x</p:attrName>
                                        </p:attrNameLst>
                                      </p:cBhvr>
                                      <p:tavLst>
                                        <p:tav tm="0">
                                          <p:val>
                                            <p:strVal val="#ppt_x"/>
                                          </p:val>
                                        </p:tav>
                                        <p:tav tm="100000">
                                          <p:val>
                                            <p:strVal val="#ppt_x"/>
                                          </p:val>
                                        </p:tav>
                                      </p:tavLst>
                                    </p:anim>
                                    <p:anim calcmode="lin" valueType="num">
                                      <p:cBhvr>
                                        <p:cTn id="9" dur="9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8" presetClass="emph" presetSubtype="0" repeatCount="2000" fill="hold" nodeType="withEffect">
                                  <p:stCondLst>
                                    <p:cond delay="0"/>
                                  </p:stCondLst>
                                  <p:childTnLst>
                                    <p:animRot by="21600000">
                                      <p:cBhvr>
                                        <p:cTn id="20" dur="4000" fill="hold"/>
                                        <p:tgtEl>
                                          <p:spTgt spid="9"/>
                                        </p:tgtEl>
                                        <p:attrNameLst>
                                          <p:attrName>r</p:attrName>
                                        </p:attrNameLst>
                                      </p:cBhvr>
                                    </p:animRot>
                                  </p:childTnLst>
                                </p:cTn>
                              </p:par>
                              <p:par>
                                <p:cTn id="21" presetID="10" presetClass="entr" presetSubtype="0" fill="hold" grpId="0"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26" presetClass="emph" presetSubtype="0" fill="hold" grpId="1" nodeType="withEffect">
                                  <p:stCondLst>
                                    <p:cond delay="100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10" presetClass="entr" presetSubtype="0" fill="hold" grpId="0" nodeType="withEffect">
                                  <p:stCondLst>
                                    <p:cond delay="400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par>
                                <p:cTn id="30" presetID="26" presetClass="emph" presetSubtype="0" fill="hold" grpId="1" nodeType="withEffect">
                                  <p:stCondLst>
                                    <p:cond delay="4000"/>
                                  </p:stCondLst>
                                  <p:childTnLst>
                                    <p:animEffect transition="out" filter="fade">
                                      <p:cBhvr>
                                        <p:cTn id="31" dur="500" tmFilter="0, 0; .2, .5; .8, .5; 1, 0"/>
                                        <p:tgtEl>
                                          <p:spTgt spid="91"/>
                                        </p:tgtEl>
                                      </p:cBhvr>
                                    </p:animEffect>
                                    <p:animScale>
                                      <p:cBhvr>
                                        <p:cTn id="32" dur="250" autoRev="1" fill="hold"/>
                                        <p:tgtEl>
                                          <p:spTgt spid="91"/>
                                        </p:tgtEl>
                                      </p:cBhvr>
                                      <p:by x="105000" y="105000"/>
                                    </p:animScale>
                                  </p:childTnLst>
                                </p:cTn>
                              </p:par>
                              <p:par>
                                <p:cTn id="33" presetID="10" presetClass="entr" presetSubtype="0" fill="hold" grpId="0" nodeType="withEffect">
                                  <p:stCondLst>
                                    <p:cond delay="5500"/>
                                  </p:stCondLst>
                                  <p:childTnLst>
                                    <p:set>
                                      <p:cBhvr>
                                        <p:cTn id="34" dur="1" fill="hold">
                                          <p:stCondLst>
                                            <p:cond delay="0"/>
                                          </p:stCondLst>
                                        </p:cTn>
                                        <p:tgtEl>
                                          <p:spTgt spid="117"/>
                                        </p:tgtEl>
                                        <p:attrNameLst>
                                          <p:attrName>style.visibility</p:attrName>
                                        </p:attrNameLst>
                                      </p:cBhvr>
                                      <p:to>
                                        <p:strVal val="visible"/>
                                      </p:to>
                                    </p:set>
                                    <p:animEffect transition="in" filter="fade">
                                      <p:cBhvr>
                                        <p:cTn id="35" dur="500"/>
                                        <p:tgtEl>
                                          <p:spTgt spid="117"/>
                                        </p:tgtEl>
                                      </p:cBhvr>
                                    </p:animEffect>
                                  </p:childTnLst>
                                </p:cTn>
                              </p:par>
                              <p:par>
                                <p:cTn id="36" presetID="26" presetClass="emph" presetSubtype="0" fill="hold" grpId="1" nodeType="withEffect">
                                  <p:stCondLst>
                                    <p:cond delay="5500"/>
                                  </p:stCondLst>
                                  <p:childTnLst>
                                    <p:animEffect transition="out" filter="fade">
                                      <p:cBhvr>
                                        <p:cTn id="37" dur="500" tmFilter="0, 0; .2, .5; .8, .5; 1, 0"/>
                                        <p:tgtEl>
                                          <p:spTgt spid="117"/>
                                        </p:tgtEl>
                                      </p:cBhvr>
                                    </p:animEffect>
                                    <p:animScale>
                                      <p:cBhvr>
                                        <p:cTn id="38" dur="250" autoRev="1" fill="hold"/>
                                        <p:tgtEl>
                                          <p:spTgt spid="117"/>
                                        </p:tgtEl>
                                      </p:cBhvr>
                                      <p:by x="105000" y="105000"/>
                                    </p:animScale>
                                  </p:childTnLst>
                                </p:cTn>
                              </p:par>
                              <p:par>
                                <p:cTn id="39" presetID="10" presetClass="entr" presetSubtype="0" fill="hold" grpId="0" nodeType="withEffect">
                                  <p:stCondLst>
                                    <p:cond delay="7100"/>
                                  </p:stCondLst>
                                  <p:childTnLst>
                                    <p:set>
                                      <p:cBhvr>
                                        <p:cTn id="40" dur="1" fill="hold">
                                          <p:stCondLst>
                                            <p:cond delay="0"/>
                                          </p:stCondLst>
                                        </p:cTn>
                                        <p:tgtEl>
                                          <p:spTgt spid="143"/>
                                        </p:tgtEl>
                                        <p:attrNameLst>
                                          <p:attrName>style.visibility</p:attrName>
                                        </p:attrNameLst>
                                      </p:cBhvr>
                                      <p:to>
                                        <p:strVal val="visible"/>
                                      </p:to>
                                    </p:set>
                                    <p:animEffect transition="in" filter="fade">
                                      <p:cBhvr>
                                        <p:cTn id="41" dur="500"/>
                                        <p:tgtEl>
                                          <p:spTgt spid="143"/>
                                        </p:tgtEl>
                                      </p:cBhvr>
                                    </p:animEffect>
                                  </p:childTnLst>
                                </p:cTn>
                              </p:par>
                              <p:par>
                                <p:cTn id="42" presetID="26" presetClass="emph" presetSubtype="0" fill="hold" grpId="1" nodeType="withEffect">
                                  <p:stCondLst>
                                    <p:cond delay="7100"/>
                                  </p:stCondLst>
                                  <p:childTnLst>
                                    <p:animEffect transition="out" filter="fade">
                                      <p:cBhvr>
                                        <p:cTn id="43" dur="500" tmFilter="0, 0; .2, .5; .8, .5; 1, 0"/>
                                        <p:tgtEl>
                                          <p:spTgt spid="143"/>
                                        </p:tgtEl>
                                      </p:cBhvr>
                                    </p:animEffect>
                                    <p:animScale>
                                      <p:cBhvr>
                                        <p:cTn id="44" dur="250" autoRev="1" fill="hold"/>
                                        <p:tgtEl>
                                          <p:spTgt spid="143"/>
                                        </p:tgtEl>
                                      </p:cBhvr>
                                      <p:by x="105000" y="105000"/>
                                    </p:animScale>
                                  </p:childTnLst>
                                </p:cTn>
                              </p:par>
                              <p:par>
                                <p:cTn id="45" presetID="42" presetClass="entr" presetSubtype="0"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Effect transition="in" filter="fade">
                                      <p:cBhvr>
                                        <p:cTn id="47" dur="750"/>
                                        <p:tgtEl>
                                          <p:spTgt spid="144"/>
                                        </p:tgtEl>
                                      </p:cBhvr>
                                    </p:animEffect>
                                    <p:anim calcmode="lin" valueType="num">
                                      <p:cBhvr>
                                        <p:cTn id="48" dur="750" fill="hold"/>
                                        <p:tgtEl>
                                          <p:spTgt spid="144"/>
                                        </p:tgtEl>
                                        <p:attrNameLst>
                                          <p:attrName>ppt_x</p:attrName>
                                        </p:attrNameLst>
                                      </p:cBhvr>
                                      <p:tavLst>
                                        <p:tav tm="0">
                                          <p:val>
                                            <p:strVal val="#ppt_x"/>
                                          </p:val>
                                        </p:tav>
                                        <p:tav tm="100000">
                                          <p:val>
                                            <p:strVal val="#ppt_x"/>
                                          </p:val>
                                        </p:tav>
                                      </p:tavLst>
                                    </p:anim>
                                    <p:anim calcmode="lin" valueType="num">
                                      <p:cBhvr>
                                        <p:cTn id="49" dur="750" fill="hold"/>
                                        <p:tgtEl>
                                          <p:spTgt spid="144"/>
                                        </p:tgtEl>
                                        <p:attrNameLst>
                                          <p:attrName>ppt_y</p:attrName>
                                        </p:attrNameLst>
                                      </p:cBhvr>
                                      <p:tavLst>
                                        <p:tav tm="0">
                                          <p:val>
                                            <p:strVal val="#ppt_y+.1"/>
                                          </p:val>
                                        </p:tav>
                                        <p:tav tm="100000">
                                          <p:val>
                                            <p:strVal val="#ppt_y"/>
                                          </p:val>
                                        </p:tav>
                                      </p:tavLst>
                                    </p:anim>
                                  </p:childTnLst>
                                </p:cTn>
                              </p:par>
                              <p:par>
                                <p:cTn id="50" presetID="2" presetClass="entr" presetSubtype="2" fill="hold" nodeType="withEffect">
                                  <p:stCondLst>
                                    <p:cond delay="800"/>
                                  </p:stCondLst>
                                  <p:childTnLst>
                                    <p:set>
                                      <p:cBhvr>
                                        <p:cTn id="51" dur="1" fill="hold">
                                          <p:stCondLst>
                                            <p:cond delay="0"/>
                                          </p:stCondLst>
                                        </p:cTn>
                                        <p:tgtEl>
                                          <p:spTgt spid="145"/>
                                        </p:tgtEl>
                                        <p:attrNameLst>
                                          <p:attrName>style.visibility</p:attrName>
                                        </p:attrNameLst>
                                      </p:cBhvr>
                                      <p:to>
                                        <p:strVal val="visible"/>
                                      </p:to>
                                    </p:set>
                                    <p:anim calcmode="lin" valueType="num">
                                      <p:cBhvr additive="base">
                                        <p:cTn id="52" dur="750" fill="hold"/>
                                        <p:tgtEl>
                                          <p:spTgt spid="145"/>
                                        </p:tgtEl>
                                        <p:attrNameLst>
                                          <p:attrName>ppt_x</p:attrName>
                                        </p:attrNameLst>
                                      </p:cBhvr>
                                      <p:tavLst>
                                        <p:tav tm="0">
                                          <p:val>
                                            <p:strVal val="1+#ppt_w/2"/>
                                          </p:val>
                                        </p:tav>
                                        <p:tav tm="100000">
                                          <p:val>
                                            <p:strVal val="#ppt_x"/>
                                          </p:val>
                                        </p:tav>
                                      </p:tavLst>
                                    </p:anim>
                                    <p:anim calcmode="lin" valueType="num">
                                      <p:cBhvr additive="base">
                                        <p:cTn id="53" dur="750" fill="hold"/>
                                        <p:tgtEl>
                                          <p:spTgt spid="145"/>
                                        </p:tgtEl>
                                        <p:attrNameLst>
                                          <p:attrName>ppt_y</p:attrName>
                                        </p:attrNameLst>
                                      </p:cBhvr>
                                      <p:tavLst>
                                        <p:tav tm="0">
                                          <p:val>
                                            <p:strVal val="#ppt_y"/>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146"/>
                                        </p:tgtEl>
                                        <p:attrNameLst>
                                          <p:attrName>style.visibility</p:attrName>
                                        </p:attrNameLst>
                                      </p:cBhvr>
                                      <p:to>
                                        <p:strVal val="visible"/>
                                      </p:to>
                                    </p:set>
                                    <p:animEffect transition="in" filter="fade">
                                      <p:cBhvr>
                                        <p:cTn id="56" dur="1000"/>
                                        <p:tgtEl>
                                          <p:spTgt spid="146"/>
                                        </p:tgtEl>
                                      </p:cBhvr>
                                    </p:animEffect>
                                  </p:childTnLst>
                                </p:cTn>
                              </p:par>
                              <p:par>
                                <p:cTn id="57" presetID="10" presetClass="entr" presetSubtype="0" fill="hold" nodeType="withEffect">
                                  <p:stCondLst>
                                    <p:cond delay="600"/>
                                  </p:stCondLst>
                                  <p:childTnLst>
                                    <p:set>
                                      <p:cBhvr>
                                        <p:cTn id="58" dur="1" fill="hold">
                                          <p:stCondLst>
                                            <p:cond delay="0"/>
                                          </p:stCondLst>
                                        </p:cTn>
                                        <p:tgtEl>
                                          <p:spTgt spid="148"/>
                                        </p:tgtEl>
                                        <p:attrNameLst>
                                          <p:attrName>style.visibility</p:attrName>
                                        </p:attrNameLst>
                                      </p:cBhvr>
                                      <p:to>
                                        <p:strVal val="visible"/>
                                      </p:to>
                                    </p:set>
                                    <p:animEffect transition="in" filter="fade">
                                      <p:cBhvr>
                                        <p:cTn id="59" dur="1000"/>
                                        <p:tgtEl>
                                          <p:spTgt spid="148"/>
                                        </p:tgtEl>
                                      </p:cBhvr>
                                    </p:animEffect>
                                  </p:childTnLst>
                                </p:cTn>
                              </p:par>
                              <p:par>
                                <p:cTn id="60" presetID="10" presetClass="entr" presetSubtype="0" fill="hold" nodeType="withEffect">
                                  <p:stCondLst>
                                    <p:cond delay="0"/>
                                  </p:stCondLst>
                                  <p:childTnLst>
                                    <p:set>
                                      <p:cBhvr>
                                        <p:cTn id="61" dur="1" fill="hold">
                                          <p:stCondLst>
                                            <p:cond delay="0"/>
                                          </p:stCondLst>
                                        </p:cTn>
                                        <p:tgtEl>
                                          <p:spTgt spid="147"/>
                                        </p:tgtEl>
                                        <p:attrNameLst>
                                          <p:attrName>style.visibility</p:attrName>
                                        </p:attrNameLst>
                                      </p:cBhvr>
                                      <p:to>
                                        <p:strVal val="visible"/>
                                      </p:to>
                                    </p:set>
                                    <p:animEffect transition="in" filter="fade">
                                      <p:cBhvr>
                                        <p:cTn id="62" dur="1000"/>
                                        <p:tgtEl>
                                          <p:spTgt spid="147"/>
                                        </p:tgtEl>
                                      </p:cBhvr>
                                    </p:animEffect>
                                  </p:childTnLst>
                                </p:cTn>
                              </p:par>
                              <p:par>
                                <p:cTn id="63" presetID="35" presetClass="path" presetSubtype="0" repeatCount="2000" accel="50000" decel="50000" autoRev="1" fill="hold" nodeType="withEffect">
                                  <p:stCondLst>
                                    <p:cond delay="1300"/>
                                  </p:stCondLst>
                                  <p:childTnLst>
                                    <p:animMotion origin="layout" path="M 1.04167E-06 1.48148E-06 L -0.03737 1.48148E-06" pathEditMode="relative" rAng="0" ptsTypes="AA">
                                      <p:cBhvr>
                                        <p:cTn id="64" dur="2000" fill="hold"/>
                                        <p:tgtEl>
                                          <p:spTgt spid="146"/>
                                        </p:tgtEl>
                                        <p:attrNameLst>
                                          <p:attrName>ppt_x</p:attrName>
                                          <p:attrName>ppt_y</p:attrName>
                                        </p:attrNameLst>
                                      </p:cBhvr>
                                      <p:rCtr x="-1875" y="0"/>
                                    </p:animMotion>
                                  </p:childTnLst>
                                </p:cTn>
                              </p:par>
                              <p:par>
                                <p:cTn id="65" presetID="35" presetClass="path" presetSubtype="0" repeatCount="2000" accel="50000" decel="50000" autoRev="1" fill="hold" nodeType="withEffect">
                                  <p:stCondLst>
                                    <p:cond delay="1200"/>
                                  </p:stCondLst>
                                  <p:childTnLst>
                                    <p:animMotion origin="layout" path="M 8.33333E-07 -3.33333E-06 L -0.03802 -3.33333E-06" pathEditMode="relative" rAng="0" ptsTypes="AA">
                                      <p:cBhvr>
                                        <p:cTn id="66" dur="2000" fill="hold"/>
                                        <p:tgtEl>
                                          <p:spTgt spid="148"/>
                                        </p:tgtEl>
                                        <p:attrNameLst>
                                          <p:attrName>ppt_x</p:attrName>
                                          <p:attrName>ppt_y</p:attrName>
                                        </p:attrNameLst>
                                      </p:cBhvr>
                                      <p:rCtr x="-1901" y="0"/>
                                    </p:animMotion>
                                  </p:childTnLst>
                                </p:cTn>
                              </p:par>
                              <p:par>
                                <p:cTn id="67" presetID="35" presetClass="path" presetSubtype="0" repeatCount="2000" accel="50000" decel="50000" autoRev="1" fill="hold" nodeType="withEffect">
                                  <p:stCondLst>
                                    <p:cond delay="1700"/>
                                  </p:stCondLst>
                                  <p:childTnLst>
                                    <p:animMotion origin="layout" path="M 2.08333E-07 -4.07407E-06 L -0.04557 -4.07407E-06" pathEditMode="relative" rAng="0" ptsTypes="AA">
                                      <p:cBhvr>
                                        <p:cTn id="68" dur="2000" fill="hold"/>
                                        <p:tgtEl>
                                          <p:spTgt spid="147"/>
                                        </p:tgtEl>
                                        <p:attrNameLst>
                                          <p:attrName>ppt_x</p:attrName>
                                          <p:attrName>ppt_y</p:attrName>
                                        </p:attrNameLst>
                                      </p:cBhvr>
                                      <p:rCtr x="-227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5" grpId="0"/>
      <p:bldP spid="91" grpId="0"/>
      <p:bldP spid="91" grpId="1"/>
      <p:bldP spid="117" grpId="0"/>
      <p:bldP spid="117" grpId="1"/>
      <p:bldP spid="143" grpId="0"/>
      <p:bldP spid="143" grpId="1"/>
    </p:bldLst>
  </p:timing>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PA" val="v3.0.1"/>
</p:tagLst>
</file>

<file path=ppt/tags/tag11.xml><?xml version="1.0" encoding="utf-8"?>
<p:tagLst xmlns:p="http://schemas.openxmlformats.org/presentationml/2006/main">
  <p:tag name="KSO_WM_UNIT_TABLE_BEAUTIFY" val="smartTable{7a969d0c-94d9-4b77-87b1-5146435a39ec}"/>
  <p:tag name="TABLE_ENDDRAG_ORIGIN_RECT" val="620*288"/>
  <p:tag name="TABLE_ENDDRAG_RECT" val="97*159*620*288"/>
</p:tagLst>
</file>

<file path=ppt/tags/tag12.xml><?xml version="1.0" encoding="utf-8"?>
<p:tagLst xmlns:p="http://schemas.openxmlformats.org/presentationml/2006/main">
  <p:tag name="PA" val="v3.0.1"/>
</p:tagLst>
</file>

<file path=ppt/tags/tag13.xml><?xml version="1.0" encoding="utf-8"?>
<p:tagLst xmlns:p="http://schemas.openxmlformats.org/presentationml/2006/main">
  <p:tag name="PA" val="v3.0.1"/>
</p:tagLst>
</file>

<file path=ppt/tags/tag14.xml><?xml version="1.0" encoding="utf-8"?>
<p:tagLst xmlns:p="http://schemas.openxmlformats.org/presentationml/2006/main">
  <p:tag name="PA" val="v3.0.1"/>
</p:tagLst>
</file>

<file path=ppt/tags/tag15.xml><?xml version="1.0" encoding="utf-8"?>
<p:tagLst xmlns:p="http://schemas.openxmlformats.org/presentationml/2006/main">
  <p:tag name="PA" val="v3.0.1"/>
</p:tagLst>
</file>

<file path=ppt/tags/tag16.xml><?xml version="1.0" encoding="utf-8"?>
<p:tagLst xmlns:p="http://schemas.openxmlformats.org/presentationml/2006/main">
  <p:tag name="PA" val="v3.0.1"/>
</p:tagLst>
</file>

<file path=ppt/tags/tag17.xml><?xml version="1.0" encoding="utf-8"?>
<p:tagLst xmlns:p="http://schemas.openxmlformats.org/presentationml/2006/main">
  <p:tag name="PA" val="v3.0.1"/>
</p:tagLst>
</file>

<file path=ppt/tags/tag18.xml><?xml version="1.0" encoding="utf-8"?>
<p:tagLst xmlns:p="http://schemas.openxmlformats.org/presentationml/2006/main">
  <p:tag name="PA" val="v3.0.1"/>
</p:tagLst>
</file>

<file path=ppt/tags/tag19.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20.xml><?xml version="1.0" encoding="utf-8"?>
<p:tagLst xmlns:p="http://schemas.openxmlformats.org/presentationml/2006/main">
  <p:tag name="PA" val="v3.0.1"/>
</p:tagLst>
</file>

<file path=ppt/tags/tag21.xml><?xml version="1.0" encoding="utf-8"?>
<p:tagLst xmlns:p="http://schemas.openxmlformats.org/presentationml/2006/main">
  <p:tag name="PA" val="v3.0.1"/>
</p:tagLst>
</file>

<file path=ppt/tags/tag22.xml><?xml version="1.0" encoding="utf-8"?>
<p:tagLst xmlns:p="http://schemas.openxmlformats.org/presentationml/2006/main">
  <p:tag name="PA" val="v3.0.1"/>
</p:tagLst>
</file>

<file path=ppt/tags/tag23.xml><?xml version="1.0" encoding="utf-8"?>
<p:tagLst xmlns:p="http://schemas.openxmlformats.org/presentationml/2006/main">
  <p:tag name="PA" val="v3.0.1"/>
</p:tagLst>
</file>

<file path=ppt/tags/tag24.xml><?xml version="1.0" encoding="utf-8"?>
<p:tagLst xmlns:p="http://schemas.openxmlformats.org/presentationml/2006/main">
  <p:tag name="PA" val="v3.0.1"/>
</p:tagLst>
</file>

<file path=ppt/tags/tag25.xml><?xml version="1.0" encoding="utf-8"?>
<p:tagLst xmlns:p="http://schemas.openxmlformats.org/presentationml/2006/main">
  <p:tag name="PA" val="v3.0.1"/>
</p:tagLst>
</file>

<file path=ppt/tags/tag26.xml><?xml version="1.0" encoding="utf-8"?>
<p:tagLst xmlns:p="http://schemas.openxmlformats.org/presentationml/2006/main">
  <p:tag name="PA" val="v3.0.1"/>
</p:tagLst>
</file>

<file path=ppt/tags/tag27.xml><?xml version="1.0" encoding="utf-8"?>
<p:tagLst xmlns:p="http://schemas.openxmlformats.org/presentationml/2006/main">
  <p:tag name="PA" val="v3.0.1"/>
</p:tagLst>
</file>

<file path=ppt/tags/tag28.xml><?xml version="1.0" encoding="utf-8"?>
<p:tagLst xmlns:p="http://schemas.openxmlformats.org/presentationml/2006/main">
  <p:tag name="PA" val="v3.0.1"/>
</p:tagLst>
</file>

<file path=ppt/tags/tag29.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30.xml><?xml version="1.0" encoding="utf-8"?>
<p:tagLst xmlns:p="http://schemas.openxmlformats.org/presentationml/2006/main">
  <p:tag name="PA" val="v3.0.1"/>
</p:tagLst>
</file>

<file path=ppt/tags/tag31.xml><?xml version="1.0" encoding="utf-8"?>
<p:tagLst xmlns:p="http://schemas.openxmlformats.org/presentationml/2006/main">
  <p:tag name="KSO_WM_UNIT_TABLE_BEAUTIFY" val="smartTable{829c39a7-544b-4db7-888c-62b50cbbba04}"/>
  <p:tag name="TABLE_ENDDRAG_ORIGIN_RECT" val="685*386"/>
  <p:tag name="TABLE_ENDDRAG_RECT" val="151*92*685*386"/>
</p:tagLst>
</file>

<file path=ppt/tags/tag32.xml><?xml version="1.0" encoding="utf-8"?>
<p:tagLst xmlns:p="http://schemas.openxmlformats.org/presentationml/2006/main">
  <p:tag name="PA" val="v3.0.1"/>
</p:tagLst>
</file>

<file path=ppt/tags/tag33.xml><?xml version="1.0" encoding="utf-8"?>
<p:tagLst xmlns:p="http://schemas.openxmlformats.org/presentationml/2006/main">
  <p:tag name="PA" val="v3.0.1"/>
</p:tagLst>
</file>

<file path=ppt/tags/tag34.xml><?xml version="1.0" encoding="utf-8"?>
<p:tagLst xmlns:p="http://schemas.openxmlformats.org/presentationml/2006/main">
  <p:tag name="PA" val="v3.0.1"/>
</p:tagLst>
</file>

<file path=ppt/tags/tag35.xml><?xml version="1.0" encoding="utf-8"?>
<p:tagLst xmlns:p="http://schemas.openxmlformats.org/presentationml/2006/main">
  <p:tag name="PA" val="v3.0.1"/>
</p:tagLst>
</file>

<file path=ppt/tags/tag36.xml><?xml version="1.0" encoding="utf-8"?>
<p:tagLst xmlns:p="http://schemas.openxmlformats.org/presentationml/2006/main">
  <p:tag name="PA" val="v3.0.1"/>
</p:tagLst>
</file>

<file path=ppt/tags/tag37.xml><?xml version="1.0" encoding="utf-8"?>
<p:tagLst xmlns:p="http://schemas.openxmlformats.org/presentationml/2006/main">
  <p:tag name="PA" val="v3.0.1"/>
</p:tagLst>
</file>

<file path=ppt/tags/tag38.xml><?xml version="1.0" encoding="utf-8"?>
<p:tagLst xmlns:p="http://schemas.openxmlformats.org/presentationml/2006/main">
  <p:tag name="PA" val="v3.0.1"/>
</p:tagLst>
</file>

<file path=ppt/tags/tag39.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40.xml><?xml version="1.0" encoding="utf-8"?>
<p:tagLst xmlns:p="http://schemas.openxmlformats.org/presentationml/2006/main">
  <p:tag name="PA" val="v3.0.1"/>
</p:tagLst>
</file>

<file path=ppt/tags/tag41.xml><?xml version="1.0" encoding="utf-8"?>
<p:tagLst xmlns:p="http://schemas.openxmlformats.org/presentationml/2006/main">
  <p:tag name="PA" val="v3.0.1"/>
</p:tagLst>
</file>

<file path=ppt/tags/tag42.xml><?xml version="1.0" encoding="utf-8"?>
<p:tagLst xmlns:p="http://schemas.openxmlformats.org/presentationml/2006/main">
  <p:tag name="PA" val="v3.0.1"/>
</p:tagLst>
</file>

<file path=ppt/tags/tag43.xml><?xml version="1.0" encoding="utf-8"?>
<p:tagLst xmlns:p="http://schemas.openxmlformats.org/presentationml/2006/main">
  <p:tag name="PA" val="v3.0.1"/>
</p:tagLst>
</file>

<file path=ppt/tags/tag44.xml><?xml version="1.0" encoding="utf-8"?>
<p:tagLst xmlns:p="http://schemas.openxmlformats.org/presentationml/2006/main">
  <p:tag name="PA" val="v3.0.1"/>
</p:tagLst>
</file>

<file path=ppt/tags/tag45.xml><?xml version="1.0" encoding="utf-8"?>
<p:tagLst xmlns:p="http://schemas.openxmlformats.org/presentationml/2006/main">
  <p:tag name="PA" val="v3.0.1"/>
</p:tagLst>
</file>

<file path=ppt/tags/tag46.xml><?xml version="1.0" encoding="utf-8"?>
<p:tagLst xmlns:p="http://schemas.openxmlformats.org/presentationml/2006/main">
  <p:tag name="PA" val="v3.0.1"/>
</p:tagLst>
</file>

<file path=ppt/tags/tag47.xml><?xml version="1.0" encoding="utf-8"?>
<p:tagLst xmlns:p="http://schemas.openxmlformats.org/presentationml/2006/main">
  <p:tag name="PA" val="v3.0.1"/>
</p:tagLst>
</file>

<file path=ppt/tags/tag48.xml><?xml version="1.0" encoding="utf-8"?>
<p:tagLst xmlns:p="http://schemas.openxmlformats.org/presentationml/2006/main">
  <p:tag name="PA" val="v3.0.1"/>
</p:tagLst>
</file>

<file path=ppt/tags/tag49.xml><?xml version="1.0" encoding="utf-8"?>
<p:tagLst xmlns:p="http://schemas.openxmlformats.org/presentationml/2006/main">
  <p:tag name="PA" val="v3.0.1"/>
</p:tagLst>
</file>

<file path=ppt/tags/tag5.xml><?xml version="1.0" encoding="utf-8"?>
<p:tagLst xmlns:p="http://schemas.openxmlformats.org/presentationml/2006/main">
  <p:tag name="PA" val="v3.0.1"/>
</p:tagLst>
</file>

<file path=ppt/tags/tag50.xml><?xml version="1.0" encoding="utf-8"?>
<p:tagLst xmlns:p="http://schemas.openxmlformats.org/presentationml/2006/main">
  <p:tag name="KSO_WM_UNIT_TABLE_BEAUTIFY" val="smartTable{a4ad2148-28fb-4b79-a532-23ff268ebf77}"/>
  <p:tag name="TABLE_ENDDRAG_ORIGIN_RECT" val="470*120"/>
  <p:tag name="TABLE_ENDDRAG_RECT" val="213*193*470*120"/>
</p:tagLst>
</file>

<file path=ppt/tags/tag51.xml><?xml version="1.0" encoding="utf-8"?>
<p:tagLst xmlns:p="http://schemas.openxmlformats.org/presentationml/2006/main">
  <p:tag name="PA" val="v3.0.1"/>
</p:tagLst>
</file>

<file path=ppt/tags/tag52.xml><?xml version="1.0" encoding="utf-8"?>
<p:tagLst xmlns:p="http://schemas.openxmlformats.org/presentationml/2006/main">
  <p:tag name="PA" val="v3.0.1"/>
</p:tagLst>
</file>

<file path=ppt/tags/tag53.xml><?xml version="1.0" encoding="utf-8"?>
<p:tagLst xmlns:p="http://schemas.openxmlformats.org/presentationml/2006/main">
  <p:tag name="PA" val="v3.0.1"/>
</p:tagLst>
</file>

<file path=ppt/tags/tag54.xml><?xml version="1.0" encoding="utf-8"?>
<p:tagLst xmlns:p="http://schemas.openxmlformats.org/presentationml/2006/main">
  <p:tag name="PA" val="v3.0.1"/>
</p:tagLst>
</file>

<file path=ppt/tags/tag55.xml><?xml version="1.0" encoding="utf-8"?>
<p:tagLst xmlns:p="http://schemas.openxmlformats.org/presentationml/2006/main">
  <p:tag name="PA" val="v3.0.1"/>
</p:tagLst>
</file>

<file path=ppt/tags/tag56.xml><?xml version="1.0" encoding="utf-8"?>
<p:tagLst xmlns:p="http://schemas.openxmlformats.org/presentationml/2006/main">
  <p:tag name="PA" val="v3.0.1"/>
</p:tagLst>
</file>

<file path=ppt/tags/tag57.xml><?xml version="1.0" encoding="utf-8"?>
<p:tagLst xmlns:p="http://schemas.openxmlformats.org/presentationml/2006/main">
  <p:tag name="PA" val="v3.0.1"/>
</p:tagLst>
</file>

<file path=ppt/tags/tag58.xml><?xml version="1.0" encoding="utf-8"?>
<p:tagLst xmlns:p="http://schemas.openxmlformats.org/presentationml/2006/main">
  <p:tag name="PA" val="v3.0.1"/>
</p:tagLst>
</file>

<file path=ppt/tags/tag59.xml><?xml version="1.0" encoding="utf-8"?>
<p:tagLst xmlns:p="http://schemas.openxmlformats.org/presentationml/2006/main">
  <p:tag name="PA" val="v3.0.1"/>
</p:tagLst>
</file>

<file path=ppt/tags/tag6.xml><?xml version="1.0" encoding="utf-8"?>
<p:tagLst xmlns:p="http://schemas.openxmlformats.org/presentationml/2006/main">
  <p:tag name="PA" val="v3.0.1"/>
</p:tagLst>
</file>

<file path=ppt/tags/tag60.xml><?xml version="1.0" encoding="utf-8"?>
<p:tagLst xmlns:p="http://schemas.openxmlformats.org/presentationml/2006/main">
  <p:tag name="PA" val="v3.0.1"/>
</p:tagLst>
</file>

<file path=ppt/tags/tag61.xml><?xml version="1.0" encoding="utf-8"?>
<p:tagLst xmlns:p="http://schemas.openxmlformats.org/presentationml/2006/main">
  <p:tag name="PA" val="v3.0.1"/>
</p:tagLst>
</file>

<file path=ppt/tags/tag62.xml><?xml version="1.0" encoding="utf-8"?>
<p:tagLst xmlns:p="http://schemas.openxmlformats.org/presentationml/2006/main">
  <p:tag name="PA" val="v3.0.1"/>
</p:tagLst>
</file>

<file path=ppt/tags/tag63.xml><?xml version="1.0" encoding="utf-8"?>
<p:tagLst xmlns:p="http://schemas.openxmlformats.org/presentationml/2006/main">
  <p:tag name="PA" val="v3.0.1"/>
</p:tagLst>
</file>

<file path=ppt/tags/tag64.xml><?xml version="1.0" encoding="utf-8"?>
<p:tagLst xmlns:p="http://schemas.openxmlformats.org/presentationml/2006/main">
  <p:tag name="KSO_WM_UNIT_TABLE_BEAUTIFY" val="smartTable{26a0d632-622a-43d8-a4b2-11e9a6c1555a}"/>
  <p:tag name="TABLE_ENDDRAG_ORIGIN_RECT" val="612*287"/>
  <p:tag name="TABLE_ENDDRAG_RECT" val="155*144*612*287"/>
</p:tagLst>
</file>

<file path=ppt/tags/tag65.xml><?xml version="1.0" encoding="utf-8"?>
<p:tagLst xmlns:p="http://schemas.openxmlformats.org/presentationml/2006/main">
  <p:tag name="PA" val="v3.0.1"/>
</p:tagLst>
</file>

<file path=ppt/tags/tag66.xml><?xml version="1.0" encoding="utf-8"?>
<p:tagLst xmlns:p="http://schemas.openxmlformats.org/presentationml/2006/main">
  <p:tag name="PA" val="v3.0.1"/>
</p:tagLst>
</file>

<file path=ppt/tags/tag67.xml><?xml version="1.0" encoding="utf-8"?>
<p:tagLst xmlns:p="http://schemas.openxmlformats.org/presentationml/2006/main">
  <p:tag name="PA" val="v3.0.1"/>
</p:tagLst>
</file>

<file path=ppt/tags/tag68.xml><?xml version="1.0" encoding="utf-8"?>
<p:tagLst xmlns:p="http://schemas.openxmlformats.org/presentationml/2006/main">
  <p:tag name="PA" val="v3.0.1"/>
</p:tagLst>
</file>

<file path=ppt/tags/tag69.xml><?xml version="1.0" encoding="utf-8"?>
<p:tagLst xmlns:p="http://schemas.openxmlformats.org/presentationml/2006/main">
  <p:tag name="PA" val="v3.0.1"/>
</p:tagLst>
</file>

<file path=ppt/tags/tag7.xml><?xml version="1.0" encoding="utf-8"?>
<p:tagLst xmlns:p="http://schemas.openxmlformats.org/presentationml/2006/main">
  <p:tag name="KSO_WM_UNIT_TABLE_BEAUTIFY" val="smartTable{5223186c-5d8f-4c74-bbf0-ae4664e3350d}"/>
  <p:tag name="TABLE_ENDDRAG_ORIGIN_RECT" val="708*156"/>
  <p:tag name="TABLE_ENDDRAG_RECT" val="80*208*708*156"/>
</p:tagLst>
</file>

<file path=ppt/tags/tag70.xml><?xml version="1.0" encoding="utf-8"?>
<p:tagLst xmlns:p="http://schemas.openxmlformats.org/presentationml/2006/main">
  <p:tag name="PA" val="v3.0.1"/>
</p:tagLst>
</file>

<file path=ppt/tags/tag71.xml><?xml version="1.0" encoding="utf-8"?>
<p:tagLst xmlns:p="http://schemas.openxmlformats.org/presentationml/2006/main">
  <p:tag name="PA" val="v3.0.1"/>
</p:tagLst>
</file>

<file path=ppt/tags/tag72.xml><?xml version="1.0" encoding="utf-8"?>
<p:tagLst xmlns:p="http://schemas.openxmlformats.org/presentationml/2006/main">
  <p:tag name="PA" val="v3.0.1"/>
</p:tagLst>
</file>

<file path=ppt/tags/tag73.xml><?xml version="1.0" encoding="utf-8"?>
<p:tagLst xmlns:p="http://schemas.openxmlformats.org/presentationml/2006/main">
  <p:tag name="PA" val="v3.0.1"/>
</p:tagLst>
</file>

<file path=ppt/tags/tag74.xml><?xml version="1.0" encoding="utf-8"?>
<p:tagLst xmlns:p="http://schemas.openxmlformats.org/presentationml/2006/main">
  <p:tag name="PA" val="v3.0.1"/>
</p:tagLst>
</file>

<file path=ppt/tags/tag75.xml><?xml version="1.0" encoding="utf-8"?>
<p:tagLst xmlns:p="http://schemas.openxmlformats.org/presentationml/2006/main">
  <p:tag name="PA" val="v3.0.1"/>
</p:tagLst>
</file>

<file path=ppt/tags/tag76.xml><?xml version="1.0" encoding="utf-8"?>
<p:tagLst xmlns:p="http://schemas.openxmlformats.org/presentationml/2006/main">
  <p:tag name="PA" val="v3.0.1"/>
</p:tagLst>
</file>

<file path=ppt/tags/tag77.xml><?xml version="1.0" encoding="utf-8"?>
<p:tagLst xmlns:p="http://schemas.openxmlformats.org/presentationml/2006/main">
  <p:tag name="PA" val="v3.0.1"/>
</p:tagLst>
</file>

<file path=ppt/tags/tag78.xml><?xml version="1.0" encoding="utf-8"?>
<p:tagLst xmlns:p="http://schemas.openxmlformats.org/presentationml/2006/main">
  <p:tag name="PA" val="v3.0.1"/>
</p:tagLst>
</file>

<file path=ppt/tags/tag79.xml><?xml version="1.0" encoding="utf-8"?>
<p:tagLst xmlns:p="http://schemas.openxmlformats.org/presentationml/2006/main">
  <p:tag name="PA" val="v3.0.1"/>
</p:tagLst>
</file>

<file path=ppt/tags/tag8.xml><?xml version="1.0" encoding="utf-8"?>
<p:tagLst xmlns:p="http://schemas.openxmlformats.org/presentationml/2006/main">
  <p:tag name="PA" val="v3.0.1"/>
</p:tagLst>
</file>

<file path=ppt/tags/tag80.xml><?xml version="1.0" encoding="utf-8"?>
<p:tagLst xmlns:p="http://schemas.openxmlformats.org/presentationml/2006/main">
  <p:tag name="PA" val="v3.0.1"/>
</p:tagLst>
</file>

<file path=ppt/tags/tag81.xml><?xml version="1.0" encoding="utf-8"?>
<p:tagLst xmlns:p="http://schemas.openxmlformats.org/presentationml/2006/main">
  <p:tag name="PA" val="v3.0.1"/>
</p:tagLst>
</file>

<file path=ppt/tags/tag82.xml><?xml version="1.0" encoding="utf-8"?>
<p:tagLst xmlns:p="http://schemas.openxmlformats.org/presentationml/2006/main">
  <p:tag name="PA" val="v3.0.1"/>
</p:tagLst>
</file>

<file path=ppt/tags/tag83.xml><?xml version="1.0" encoding="utf-8"?>
<p:tagLst xmlns:p="http://schemas.openxmlformats.org/presentationml/2006/main">
  <p:tag name="PA" val="v3.0.1"/>
</p:tagLst>
</file>

<file path=ppt/tags/tag84.xml><?xml version="1.0" encoding="utf-8"?>
<p:tagLst xmlns:p="http://schemas.openxmlformats.org/presentationml/2006/main">
  <p:tag name="PA" val="v3.0.1"/>
</p:tagLst>
</file>

<file path=ppt/tags/tag85.xml><?xml version="1.0" encoding="utf-8"?>
<p:tagLst xmlns:p="http://schemas.openxmlformats.org/presentationml/2006/main">
  <p:tag name="PA" val="v3.0.1"/>
</p:tagLst>
</file>

<file path=ppt/tags/tag86.xml><?xml version="1.0" encoding="utf-8"?>
<p:tagLst xmlns:p="http://schemas.openxmlformats.org/presentationml/2006/main">
  <p:tag name="AS_NET" val="2.0.50727.8662"/>
  <p:tag name="AS_OS" val="Microsoft Windows NT 6.2.9200.0"/>
  <p:tag name="AS_RELEASE_DATE" val="2018.07.12"/>
  <p:tag name="AS_TITLE" val="Aspose.Slides for .NET 2.0"/>
  <p:tag name="AS_VERSION" val="18.7"/>
  <p:tag name="ISPRING_PRESENTATION_TITLE" val="家长会"/>
</p:tagLst>
</file>

<file path=ppt/tags/tag9.xml><?xml version="1.0" encoding="utf-8"?>
<p:tagLst xmlns:p="http://schemas.openxmlformats.org/presentationml/2006/main">
  <p:tag name="PA" val="v3.0.1"/>
</p:tagLst>
</file>

<file path=ppt/theme/theme1.xml><?xml version="1.0" encoding="utf-8"?>
<a:theme xmlns:a="http://schemas.openxmlformats.org/drawingml/2006/main" name="Office 主题">
  <a:themeElements>
    <a:clrScheme name="自定义 2382">
      <a:dk1>
        <a:sysClr val="windowText" lastClr="000000"/>
      </a:dk1>
      <a:lt1>
        <a:sysClr val="window" lastClr="FFFFFF"/>
      </a:lt1>
      <a:dk2>
        <a:srgbClr val="219B9C"/>
      </a:dk2>
      <a:lt2>
        <a:srgbClr val="2DC8F1"/>
      </a:lt2>
      <a:accent1>
        <a:srgbClr val="FF7592"/>
      </a:accent1>
      <a:accent2>
        <a:srgbClr val="219B9C"/>
      </a:accent2>
      <a:accent3>
        <a:srgbClr val="2DC8F1"/>
      </a:accent3>
      <a:accent4>
        <a:srgbClr val="FF7592"/>
      </a:accent4>
      <a:accent5>
        <a:srgbClr val="219B9C"/>
      </a:accent5>
      <a:accent6>
        <a:srgbClr val="2DC8F1"/>
      </a:accent6>
      <a:hlink>
        <a:srgbClr val="0563C1"/>
      </a:hlink>
      <a:folHlink>
        <a:srgbClr val="954F72"/>
      </a:folHlink>
    </a:clrScheme>
    <a:fontScheme name="自定义 1">
      <a:majorFont>
        <a:latin typeface="Arial Black"/>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4584</Words>
  <Application>WPS 演示</Application>
  <PresentationFormat>自定义</PresentationFormat>
  <Paragraphs>542</Paragraphs>
  <Slides>36</Slides>
  <Notes>23</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36</vt:i4>
      </vt:variant>
    </vt:vector>
  </HeadingPairs>
  <TitlesOfParts>
    <vt:vector size="48" baseType="lpstr">
      <vt:lpstr>Arial</vt:lpstr>
      <vt:lpstr>宋体</vt:lpstr>
      <vt:lpstr>Wingdings</vt:lpstr>
      <vt:lpstr>微软雅黑</vt:lpstr>
      <vt:lpstr>华康方圆体W7(P)</vt:lpstr>
      <vt:lpstr>楷体</vt:lpstr>
      <vt:lpstr>迷你简卡通</vt:lpstr>
      <vt:lpstr>方正喵呜体</vt:lpstr>
      <vt:lpstr>Arial Unicode MS</vt:lpstr>
      <vt:lpstr>Arial Black</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Company>
  <LinksUpToDate>false</LinksUpToDate>
  <SharedDoc>false</SharedDoc>
  <HyperlinksChanged>false</HyperlinksChanged>
  <AppVersion>14.0000</AppVersion>
  <Manager> </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可爱粉色儿童卡通家长会教育教学通用动态PPT模板</dc:title>
  <dc:creator>极简办公</dc:creator>
  <cp:keywords>www.jjppt.com</cp:keywords>
  <dc:description>www.jjppt.com</dc:description>
  <dc:subject> </dc:subject>
  <cp:category> </cp:category>
  <cp:lastModifiedBy>Sandy</cp:lastModifiedBy>
  <cp:revision>7</cp:revision>
  <dcterms:created xsi:type="dcterms:W3CDTF">2015-05-05T08:02:00Z</dcterms:created>
  <dcterms:modified xsi:type="dcterms:W3CDTF">2022-01-10T11:22:44Z</dcterms:modified>
  <cp:version>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536DB1804A5A4CB3A9BA99D3145D7FB5</vt:lpwstr>
  </property>
  <property fmtid="{D5CDD505-2E9C-101B-9397-08002B2CF9AE}" pid="3" name="KSOProductBuildVer">
    <vt:lpwstr>2052-11.1.0.11194</vt:lpwstr>
  </property>
</Properties>
</file>