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68" r:id="rId5"/>
    <p:sldId id="369" r:id="rId6"/>
    <p:sldId id="370" r:id="rId7"/>
    <p:sldId id="366" r:id="rId8"/>
    <p:sldId id="372" r:id="rId9"/>
    <p:sldId id="365" r:id="rId10"/>
    <p:sldId id="364" r:id="rId11"/>
    <p:sldId id="371" r:id="rId12"/>
    <p:sldId id="302" r:id="rId13"/>
    <p:sldId id="301" r:id="rId14"/>
    <p:sldId id="297" r:id="rId15"/>
    <p:sldId id="333" r:id="rId16"/>
    <p:sldId id="373" r:id="rId17"/>
    <p:sldId id="298" r:id="rId18"/>
    <p:sldId id="300" r:id="rId19"/>
    <p:sldId id="299" r:id="rId20"/>
    <p:sldId id="334" r:id="rId21"/>
    <p:sldId id="362" r:id="rId22"/>
    <p:sldId id="363" r:id="rId23"/>
    <p:sldId id="335" r:id="rId24"/>
    <p:sldId id="281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E8B"/>
    <a:srgbClr val="528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281DD-E696-46B1-A260-CD1D857C77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0C842-BAE4-4351-BFFA-1FAF42CEA28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0C842-BAE4-4351-BFFA-1FAF42CEA2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0C842-BAE4-4351-BFFA-1FAF42CEA2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0C842-BAE4-4351-BFFA-1FAF42CEA2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0C842-BAE4-4351-BFFA-1FAF42CEA2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0C842-BAE4-4351-BFFA-1FAF42CEA2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室内, 卫生间, 墙壁, 抽水马桶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室内, 卫生间, 墙壁, 抽水马桶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2" b="50000"/>
          <a:stretch>
            <a:fillRect/>
          </a:stretch>
        </p:blipFill>
        <p:spPr>
          <a:xfrm>
            <a:off x="9436101" y="3889177"/>
            <a:ext cx="2755900" cy="2968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室内, 卫生间, 墙壁, 抽水马桶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2" b="50000"/>
          <a:stretch>
            <a:fillRect/>
          </a:stretch>
        </p:blipFill>
        <p:spPr>
          <a:xfrm>
            <a:off x="9436101" y="3889177"/>
            <a:ext cx="2755900" cy="29688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178" y="-202340"/>
            <a:ext cx="4415778" cy="8183034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2133600" y="711200"/>
            <a:ext cx="9448800" cy="5613400"/>
            <a:chOff x="2133600" y="711200"/>
            <a:chExt cx="9448800" cy="5613400"/>
          </a:xfrm>
        </p:grpSpPr>
        <p:cxnSp>
          <p:nvCxnSpPr>
            <p:cNvPr id="11" name="直接连接符 10"/>
            <p:cNvCxnSpPr/>
            <p:nvPr userDrawn="1"/>
          </p:nvCxnSpPr>
          <p:spPr>
            <a:xfrm>
              <a:off x="2628900" y="711200"/>
              <a:ext cx="89408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/>
          </p:nvCxnSpPr>
          <p:spPr>
            <a:xfrm>
              <a:off x="11582400" y="711200"/>
              <a:ext cx="0" cy="40259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2133600" y="6324600"/>
              <a:ext cx="89408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 userDrawn="1"/>
        </p:nvSpPr>
        <p:spPr>
          <a:xfrm>
            <a:off x="4746912" y="93990"/>
            <a:ext cx="2698175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F2D1-3672-469E-AE18-D1A9DB086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F290-6E1C-4492-86D0-496EBFDF504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17" y="3448050"/>
            <a:ext cx="2874004" cy="34810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7" b="21008"/>
          <a:stretch>
            <a:fillRect/>
          </a:stretch>
        </p:blipFill>
        <p:spPr>
          <a:xfrm rot="1180792">
            <a:off x="-879177" y="-1708947"/>
            <a:ext cx="4569561" cy="86949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4" b="36978"/>
          <a:stretch>
            <a:fillRect/>
          </a:stretch>
        </p:blipFill>
        <p:spPr>
          <a:xfrm rot="20395794">
            <a:off x="8242623" y="-665549"/>
            <a:ext cx="5096943" cy="783839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717061" y="1139825"/>
            <a:ext cx="7637145" cy="110680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zh-CN" sz="6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辐射引领</a:t>
            </a:r>
            <a:r>
              <a:rPr lang="en-US" altLang="zh-CN" sz="6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6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聚向培优</a:t>
            </a:r>
            <a:endParaRPr lang="zh-CN" altLang="en-US" sz="6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9155" y="3152140"/>
            <a:ext cx="9121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2"/>
                </a:solidFill>
              </a:rPr>
              <a:t>2021</a:t>
            </a:r>
            <a:r>
              <a:rPr lang="zh-CN" altLang="en-US" sz="3600" b="1">
                <a:solidFill>
                  <a:schemeClr val="tx2"/>
                </a:solidFill>
              </a:rPr>
              <a:t>年度林燕群班主任成长工作室工作总结</a:t>
            </a:r>
            <a:endParaRPr lang="zh-CN" altLang="en-US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G7A97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8420"/>
            <a:ext cx="5005705" cy="337693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图片 2" descr="DG7A97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995" y="58420"/>
            <a:ext cx="4718050" cy="337693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图片 3" descr="DG7A97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20" y="3088005"/>
            <a:ext cx="5700395" cy="376999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文本框 4"/>
          <p:cNvSpPr txBox="1"/>
          <p:nvPr/>
        </p:nvSpPr>
        <p:spPr>
          <a:xfrm>
            <a:off x="7437120" y="3824605"/>
            <a:ext cx="42900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ctr"/>
            <a:r>
              <a:rPr lang="zh-CN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聚焦</a:t>
            </a:r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双减</a:t>
            </a:r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”</a:t>
            </a:r>
            <a:r>
              <a:rPr lang="zh-CN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支招家庭阅读，促进高效陪伴</a:t>
            </a:r>
            <a:endParaRPr lang="zh-CN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  <a:p>
            <a:pPr indent="0" algn="ctr"/>
            <a:r>
              <a:rPr lang="zh-CN" b="1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市级课《亲子阅读，让陪伴更高效》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常州晚报报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5555" y="53340"/>
            <a:ext cx="5740400" cy="675132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图片 2" descr="常州终身教育在线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78805" cy="68580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45415" y="322580"/>
            <a:ext cx="63734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《升级我的能力版图》朱莹《走近三百六十行之职业体验汇报》章宏恒</a:t>
            </a:r>
            <a:endParaRPr lang="zh-CN" altLang="en-US" sz="2400" b="1">
              <a:solidFill>
                <a:schemeClr val="accent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5" y="1285875"/>
            <a:ext cx="651954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与区沈彩虹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“高级班主任”成长营联合教研活动。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/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围绕六年级毕业季活动的研究为主题，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/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是我校品格提升项目在课程建设方面的一次具体推进。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 descr="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8910" y="0"/>
            <a:ext cx="5673090" cy="4255135"/>
          </a:xfrm>
          <a:prstGeom prst="snip2Diag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图片 5" descr="课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55" y="2434590"/>
            <a:ext cx="6262370" cy="4341495"/>
          </a:xfrm>
          <a:prstGeom prst="snip1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老师图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935" y="128270"/>
            <a:ext cx="4838065" cy="3628390"/>
          </a:xfrm>
          <a:prstGeom prst="round2Diag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图片 2" descr="一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20" y="2905125"/>
            <a:ext cx="5266055" cy="3952875"/>
          </a:xfrm>
          <a:prstGeom prst="round2Diag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0" name="文本框 99"/>
          <p:cNvSpPr txBox="1"/>
          <p:nvPr/>
        </p:nvSpPr>
        <p:spPr>
          <a:xfrm>
            <a:off x="372110" y="293370"/>
            <a:ext cx="37249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ea typeface="宋体" panose="02010600030101010101" pitchFamily="2" charset="-122"/>
              </a:rPr>
              <a:t>吴艳《能量补给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2400" b="1">
                <a:ea typeface="宋体" panose="02010600030101010101" pitchFamily="2" charset="-122"/>
              </a:rPr>
              <a:t>健康升级》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93040" y="857250"/>
            <a:ext cx="390334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5600"/>
            <a:r>
              <a:rPr lang="zh-CN" sz="2000" b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跨区域联合活动：</a:t>
            </a:r>
            <a:r>
              <a:rPr lang="zh-CN" sz="20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武进区张海燕名班主任工作室成员、湖塘桥实验小学张海燕家庭教育工作坊联合教研活动。</a:t>
            </a:r>
            <a:endParaRPr lang="zh-CN" sz="20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355600"/>
            <a:r>
              <a:rPr lang="zh-CN" sz="20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聚焦了“双减”</a:t>
            </a:r>
            <a:r>
              <a:rPr lang="zh-CN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政策实施之后学生的真实成长需求，贴近学生的生活。研讨过程帮助在座班主任理清了今后班主任常规工作的新思路：秉持活动育人的原则，让学生们在“应时、应需、应生”的主题活动中健康成长，全面发展。</a:t>
            </a:r>
            <a:endParaRPr lang="zh-CN" sz="20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355600"/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5765" y="189230"/>
            <a:ext cx="6129655" cy="647954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30605" y="311150"/>
            <a:ext cx="2972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2"/>
                </a:solidFill>
              </a:rPr>
              <a:t>黄汝群《有话好好说》</a:t>
            </a:r>
            <a:endParaRPr lang="zh-CN" altLang="en-US" sz="2400" b="1">
              <a:solidFill>
                <a:schemeClr val="tx2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-893445" y="820420"/>
            <a:ext cx="5994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981200" algn="l"/>
            <a:r>
              <a:rPr lang="zh-CN" b="0">
                <a:solidFill>
                  <a:srgbClr val="FF0000"/>
                </a:solidFill>
                <a:ea typeface="宋体" panose="02010600030101010101" pitchFamily="2" charset="-122"/>
              </a:rPr>
              <a:t>聚焦亲子沟通</a:t>
            </a:r>
            <a:endParaRPr lang="zh-CN" b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indent="1981200" algn="l"/>
            <a:r>
              <a:rPr lang="zh-CN" b="0">
                <a:ea typeface="宋体" panose="02010600030101010101" pitchFamily="2" charset="-122"/>
              </a:rPr>
              <a:t>给予学生切实的生活指导，</a:t>
            </a:r>
            <a:endParaRPr lang="zh-CN" b="0">
              <a:ea typeface="宋体" panose="02010600030101010101" pitchFamily="2" charset="-122"/>
            </a:endParaRPr>
          </a:p>
          <a:p>
            <a:pPr indent="1981200" algn="l"/>
            <a:r>
              <a:rPr lang="zh-CN" b="0">
                <a:ea typeface="宋体" panose="02010600030101010101" pitchFamily="2" charset="-122"/>
              </a:rPr>
              <a:t>助力学生优化生活品质。</a:t>
            </a:r>
            <a:endParaRPr lang="zh-CN" b="0">
              <a:ea typeface="宋体" panose="02010600030101010101" pitchFamily="2" charset="-122"/>
            </a:endParaRPr>
          </a:p>
          <a:p>
            <a:pPr indent="1981200" algn="l"/>
            <a:r>
              <a:rPr lang="en-US" altLang="zh-CN" b="0">
                <a:ea typeface="宋体" panose="02010600030101010101" pitchFamily="2" charset="-122"/>
              </a:rPr>
              <a:t>                               </a:t>
            </a:r>
            <a:r>
              <a:rPr lang="zh-CN" b="0">
                <a:ea typeface="宋体" panose="02010600030101010101" pitchFamily="2" charset="-122"/>
              </a:rPr>
              <a:t>打开教室的大门，</a:t>
            </a:r>
            <a:endParaRPr lang="zh-CN" b="0">
              <a:ea typeface="宋体" panose="02010600030101010101" pitchFamily="2" charset="-122"/>
            </a:endParaRPr>
          </a:p>
          <a:p>
            <a:pPr indent="1981200" algn="l"/>
            <a:r>
              <a:rPr lang="zh-CN" b="0">
                <a:ea typeface="宋体" panose="02010600030101010101" pitchFamily="2" charset="-122"/>
              </a:rPr>
              <a:t>实现了老师、家长和学生的多维沟通。</a:t>
            </a:r>
            <a:endParaRPr lang="zh-CN" b="0">
              <a:ea typeface="宋体" panose="02010600030101010101" pitchFamily="2" charset="-122"/>
            </a:endParaRPr>
          </a:p>
          <a:p>
            <a:pPr indent="1981200" algn="l"/>
            <a:endParaRPr lang="zh-CN" altLang="en-US"/>
          </a:p>
        </p:txBody>
      </p:sp>
      <p:pic>
        <p:nvPicPr>
          <p:cNvPr id="3" name="图片 2" descr="C:/Users/林燕群/AppData/Local/Temp/picturecompress_20220122162236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3990" y="3684270"/>
            <a:ext cx="5205730" cy="3173730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图片 4" descr="黄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2394585"/>
            <a:ext cx="5885180" cy="4316730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图片 5" descr="C:/Users/林燕群/AppData/Local/Temp/picturecompress_20220122162308/output_1.jp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020" y="28575"/>
            <a:ext cx="5205730" cy="3655695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7730" y="635"/>
            <a:ext cx="4954270" cy="477456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图片 2" descr="图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40" y="2038350"/>
            <a:ext cx="7077075" cy="4820285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0" name="文本框 99"/>
          <p:cNvSpPr txBox="1"/>
          <p:nvPr/>
        </p:nvSpPr>
        <p:spPr>
          <a:xfrm>
            <a:off x="0" y="179705"/>
            <a:ext cx="603059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聚焦“整合融通，让班队活动更高效”</a:t>
            </a:r>
            <a:endParaRPr lang="zh-CN" sz="24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/>
            <a:r>
              <a:rPr 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班级微观推进：</a:t>
            </a:r>
            <a:endParaRPr lang="zh-CN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/>
            <a:r>
              <a:rPr lang="zh-CN" sz="24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课堂观摩《冬日里的一把火》</a:t>
            </a:r>
            <a:endParaRPr lang="zh-CN" sz="24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/>
            <a:r>
              <a:rPr 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年级实施策略：</a:t>
            </a:r>
            <a:endParaRPr lang="zh-CN" sz="24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/>
            <a:r>
              <a:rPr lang="zh-CN" sz="24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组长微讲座《规划整合，融通共生》</a:t>
            </a:r>
            <a:endParaRPr lang="zh-CN" sz="24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/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88920"/>
            <a:ext cx="5132705" cy="385000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705" y="2788920"/>
            <a:ext cx="4382135" cy="3850005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80" y="0"/>
            <a:ext cx="5240020" cy="393001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100" name="文本框 99"/>
          <p:cNvSpPr txBox="1"/>
          <p:nvPr/>
        </p:nvSpPr>
        <p:spPr>
          <a:xfrm>
            <a:off x="-204470" y="833120"/>
            <a:ext cx="71564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800" b="1">
                <a:ea typeface="宋体" panose="02010600030101010101" pitchFamily="2" charset="-122"/>
              </a:rPr>
              <a:t>探究自主专业发展</a:t>
            </a:r>
            <a:r>
              <a:rPr lang="en-US" altLang="zh-CN" sz="2800" b="1">
                <a:ea typeface="宋体" panose="02010600030101010101" pitchFamily="2" charset="-122"/>
              </a:rPr>
              <a:t>    </a:t>
            </a:r>
            <a:r>
              <a:rPr lang="zh-CN" sz="2800" b="1"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sz="2800" b="1"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r>
              <a:rPr lang="zh-CN" sz="2800" b="1">
                <a:ea typeface="宋体" panose="02010600030101010101" pitchFamily="2" charset="-122"/>
                <a:cs typeface="Times New Roman" panose="02020603050405020304" charset="0"/>
              </a:rPr>
              <a:t>助力骨干高效成长</a:t>
            </a:r>
            <a:endParaRPr lang="zh-CN" altLang="en-US" sz="2800" b="1"/>
          </a:p>
        </p:txBody>
      </p:sp>
      <p:pic>
        <p:nvPicPr>
          <p:cNvPr id="8" name="图片 7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02255"/>
            <a:ext cx="5132705" cy="3850005"/>
          </a:xfrm>
          <a:prstGeom prst="snip2Diag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705" y="2802255"/>
            <a:ext cx="4382135" cy="3850005"/>
          </a:xfrm>
          <a:prstGeom prst="snip2Diag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圆角矩形 9"/>
          <p:cNvSpPr/>
          <p:nvPr/>
        </p:nvSpPr>
        <p:spPr>
          <a:xfrm>
            <a:off x="163830" y="1061085"/>
            <a:ext cx="574675" cy="42792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中期评估照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249555"/>
            <a:ext cx="4914900" cy="3822700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图片 1" descr="6 (1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30" y="2206625"/>
            <a:ext cx="6156960" cy="4651375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文本框 5"/>
          <p:cNvSpPr txBox="1"/>
          <p:nvPr/>
        </p:nvSpPr>
        <p:spPr>
          <a:xfrm>
            <a:off x="5459730" y="172720"/>
            <a:ext cx="674306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个省级少先队课题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>
                <a:ea typeface="宋体" panose="02010600030101010101" pitchFamily="2" charset="-122"/>
                <a:sym typeface="+mn-ea"/>
              </a:rPr>
              <a:t>主持人：林燕群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吴静娟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个区级德育课题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1600">
                <a:sym typeface="+mn-ea"/>
              </a:rPr>
              <a:t>《终身学习视野下小学生公益活动课程建设研究》主持人：林燕群</a:t>
            </a:r>
            <a:endParaRPr lang="zh-CN" altLang="en-US" sz="1600"/>
          </a:p>
          <a:p>
            <a:pPr algn="ctr"/>
            <a:r>
              <a:rPr lang="zh-CN" altLang="en-US" sz="1600">
                <a:sym typeface="+mn-ea"/>
              </a:rPr>
              <a:t>《指向学生领导力开发的假日玩伴团建设研究》主持人：周菲、林燕群</a:t>
            </a:r>
            <a:endParaRPr lang="zh-CN" altLang="en-US" sz="1600"/>
          </a:p>
          <a:p>
            <a:pPr algn="ctr"/>
            <a:r>
              <a:rPr lang="zh-CN" altLang="en-US" sz="1600">
                <a:sym typeface="+mn-ea"/>
              </a:rPr>
              <a:t>《基于情境的互动式家长课程的开发与研究》主持人：万婧、黄莺</a:t>
            </a:r>
            <a:endParaRPr lang="zh-CN" altLang="en-US"/>
          </a:p>
          <a:p>
            <a:pPr algn="ctr"/>
            <a:endParaRPr lang="zh-CN" altLang="en-US">
              <a:ea typeface="宋体" panose="02010600030101010101" pitchFamily="2" charset="-122"/>
              <a:sym typeface="+mn-ea"/>
            </a:endParaRPr>
          </a:p>
          <a:p>
            <a:pPr algn="ctr"/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7" name="图片 6" descr="中期评估照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640" y="3745865"/>
            <a:ext cx="3816350" cy="3112135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文本框 8"/>
          <p:cNvSpPr txBox="1"/>
          <p:nvPr/>
        </p:nvSpPr>
        <p:spPr>
          <a:xfrm>
            <a:off x="113665" y="1061085"/>
            <a:ext cx="675005" cy="4031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 b="1">
                <a:solidFill>
                  <a:schemeClr val="tx2"/>
                </a:solidFill>
              </a:rPr>
              <a:t>项目研究</a:t>
            </a:r>
            <a:r>
              <a:rPr lang="en-US" altLang="zh-CN" sz="3200" b="1">
                <a:solidFill>
                  <a:schemeClr val="tx2"/>
                </a:solidFill>
              </a:rPr>
              <a:t>    </a:t>
            </a:r>
            <a:r>
              <a:rPr lang="zh-CN" altLang="en-US" sz="3200" b="1">
                <a:solidFill>
                  <a:schemeClr val="tx2"/>
                </a:solidFill>
              </a:rPr>
              <a:t>全员卷入</a:t>
            </a:r>
            <a:endParaRPr lang="zh-CN" altLang="en-US" sz="3200" b="1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885" y="0"/>
            <a:ext cx="107346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2117090" y="196215"/>
            <a:ext cx="9822180" cy="47066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310" y="2134870"/>
            <a:ext cx="3763645" cy="45593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125720" y="595630"/>
            <a:ext cx="26504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目标定位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08225" y="1773555"/>
            <a:ext cx="1005967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先培养部分骨干班主任，以骨干带动年级团队。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提升班主任的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研究学生力、课程开发力、资源统整力和家校合作力。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07995" y="3943013"/>
            <a:ext cx="65309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提供辐射引领、锻炼成长、交流学习的平台。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820" y="-156845"/>
            <a:ext cx="11515725" cy="717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10553" y="514350"/>
          <a:ext cx="10355580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5060"/>
                <a:gridCol w="6724650"/>
                <a:gridCol w="2515870"/>
              </a:tblGrid>
              <a:tr h="419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2021.11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《多方联动拓空间，整合融通增实效》获省优秀论文评选一等奖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江苏省关工委</a:t>
                      </a: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2021.5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《多元赋能家庭教育，构建终身学习生态圈》常州市家庭教育指导论文特等奖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常州市教育局</a:t>
                      </a: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2021.01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《学生成长才是最好的教育》发表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省级期刊《新班主任》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2021.04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《政治社会化视角下培育“红孩子”的内涵探究》发表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省级期刊《新一代》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2021.09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《指向学生领导力开发的少儿玩伴实践探究》发表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省级期刊《家长》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2021.09 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《多元赋能家庭教育，构建终身学习生态圈》发表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省级期刊《当代家庭教育》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2021.10 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《参与社区文化治理，创生多元赋能学习场》发表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省级《成才之路》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2021.10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《指向学生领导力开发的少儿玩伴团建设路径初探》发表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国家级核心期刊《教育界》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1"/>
          <a:stretch>
            <a:fillRect/>
          </a:stretch>
        </p:blipFill>
        <p:spPr>
          <a:xfrm>
            <a:off x="1244600" y="2598356"/>
            <a:ext cx="4902199" cy="4259644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3494930" y="593766"/>
            <a:ext cx="5539116" cy="5573763"/>
          </a:xfrm>
          <a:custGeom>
            <a:avLst/>
            <a:gdLst>
              <a:gd name="connsiteX0" fmla="*/ 2446925 w 4924654"/>
              <a:gd name="connsiteY0" fmla="*/ 0 h 4955458"/>
              <a:gd name="connsiteX1" fmla="*/ 4924654 w 4924654"/>
              <a:gd name="connsiteY1" fmla="*/ 2477729 h 4955458"/>
              <a:gd name="connsiteX2" fmla="*/ 2446925 w 4924654"/>
              <a:gd name="connsiteY2" fmla="*/ 4955458 h 4955458"/>
              <a:gd name="connsiteX3" fmla="*/ 1265892 w 4924654"/>
              <a:gd name="connsiteY3" fmla="*/ 4656410 h 4955458"/>
              <a:gd name="connsiteX4" fmla="*/ 1186268 w 4924654"/>
              <a:gd name="connsiteY4" fmla="*/ 4608037 h 4955458"/>
              <a:gd name="connsiteX5" fmla="*/ 1227075 w 4924654"/>
              <a:gd name="connsiteY5" fmla="*/ 4608037 h 4955458"/>
              <a:gd name="connsiteX6" fmla="*/ 1276002 w 4924654"/>
              <a:gd name="connsiteY6" fmla="*/ 4637761 h 4955458"/>
              <a:gd name="connsiteX7" fmla="*/ 2446926 w 4924654"/>
              <a:gd name="connsiteY7" fmla="*/ 4934250 h 4955458"/>
              <a:gd name="connsiteX8" fmla="*/ 4903446 w 4924654"/>
              <a:gd name="connsiteY8" fmla="*/ 2477730 h 4955458"/>
              <a:gd name="connsiteX9" fmla="*/ 2446926 w 4924654"/>
              <a:gd name="connsiteY9" fmla="*/ 21210 h 4955458"/>
              <a:gd name="connsiteX10" fmla="*/ 40314 w 4924654"/>
              <a:gd name="connsiteY10" fmla="*/ 1982655 h 4955458"/>
              <a:gd name="connsiteX11" fmla="*/ 21432 w 4924654"/>
              <a:gd name="connsiteY11" fmla="*/ 2106377 h 4955458"/>
              <a:gd name="connsiteX12" fmla="*/ 0 w 4924654"/>
              <a:gd name="connsiteY12" fmla="*/ 2106377 h 4955458"/>
              <a:gd name="connsiteX13" fmla="*/ 19535 w 4924654"/>
              <a:gd name="connsiteY13" fmla="*/ 1978380 h 4955458"/>
              <a:gd name="connsiteX14" fmla="*/ 2446925 w 4924654"/>
              <a:gd name="connsiteY14" fmla="*/ 0 h 495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24654" h="4955458">
                <a:moveTo>
                  <a:pt x="2446925" y="0"/>
                </a:moveTo>
                <a:cubicBezTo>
                  <a:pt x="3815337" y="0"/>
                  <a:pt x="4924654" y="1109317"/>
                  <a:pt x="4924654" y="2477729"/>
                </a:cubicBezTo>
                <a:cubicBezTo>
                  <a:pt x="4924654" y="3846141"/>
                  <a:pt x="3815337" y="4955458"/>
                  <a:pt x="2446925" y="4955458"/>
                </a:cubicBezTo>
                <a:cubicBezTo>
                  <a:pt x="2019296" y="4955458"/>
                  <a:pt x="1616970" y="4847127"/>
                  <a:pt x="1265892" y="4656410"/>
                </a:cubicBezTo>
                <a:lnTo>
                  <a:pt x="1186268" y="4608037"/>
                </a:lnTo>
                <a:lnTo>
                  <a:pt x="1227075" y="4608037"/>
                </a:lnTo>
                <a:lnTo>
                  <a:pt x="1276002" y="4637761"/>
                </a:lnTo>
                <a:cubicBezTo>
                  <a:pt x="1624075" y="4826846"/>
                  <a:pt x="2022958" y="4934250"/>
                  <a:pt x="2446926" y="4934250"/>
                </a:cubicBezTo>
                <a:cubicBezTo>
                  <a:pt x="3803625" y="4934250"/>
                  <a:pt x="4903446" y="3834429"/>
                  <a:pt x="4903446" y="2477730"/>
                </a:cubicBezTo>
                <a:cubicBezTo>
                  <a:pt x="4903446" y="1121031"/>
                  <a:pt x="3803625" y="21210"/>
                  <a:pt x="2446926" y="21210"/>
                </a:cubicBezTo>
                <a:cubicBezTo>
                  <a:pt x="1259815" y="21210"/>
                  <a:pt x="269375" y="863260"/>
                  <a:pt x="40314" y="1982655"/>
                </a:cubicBezTo>
                <a:lnTo>
                  <a:pt x="21432" y="2106377"/>
                </a:lnTo>
                <a:lnTo>
                  <a:pt x="0" y="2106377"/>
                </a:lnTo>
                <a:lnTo>
                  <a:pt x="19535" y="1978380"/>
                </a:lnTo>
                <a:cubicBezTo>
                  <a:pt x="250574" y="849321"/>
                  <a:pt x="1249565" y="0"/>
                  <a:pt x="24469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71149" y="1995964"/>
            <a:ext cx="34147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endParaRPr lang="en-US" altLang="zh-CN" sz="7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7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7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2117090" y="196215"/>
            <a:ext cx="9822180" cy="31534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310" y="2134870"/>
            <a:ext cx="3763645" cy="45593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281930" y="449580"/>
            <a:ext cx="26504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目标定位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81250" y="1330960"/>
            <a:ext cx="100596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先培养部分骨干班主任，以骨干带动年级团队。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提升班主任的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研究学生力、课程开发力、资源统整力和家校合作力。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81020" y="2679363"/>
            <a:ext cx="65309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提供辐射引领、锻炼成长、交流学习的平台。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下箭头 28"/>
          <p:cNvSpPr/>
          <p:nvPr/>
        </p:nvSpPr>
        <p:spPr>
          <a:xfrm>
            <a:off x="6205220" y="3467100"/>
            <a:ext cx="803910" cy="100203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4084320" y="4586605"/>
            <a:ext cx="5615940" cy="10128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</a:rPr>
              <a:t>高效的日常研究活动</a:t>
            </a:r>
            <a:endParaRPr lang="zh-CN" alt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2117090" y="196215"/>
            <a:ext cx="9822180" cy="3153410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310" y="2134870"/>
            <a:ext cx="3763645" cy="45593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281930" y="449580"/>
            <a:ext cx="26504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目标定位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81250" y="1330960"/>
            <a:ext cx="100596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先培养部分骨干班主任，以骨干带动年级团队。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提升班主任的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研究学生力、课程开发力、资源统整力和家校合作力。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81020" y="2679363"/>
            <a:ext cx="65309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提供辐射引领、锻炼成长、交流学习的平台。</a:t>
            </a:r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下箭头 28"/>
          <p:cNvSpPr/>
          <p:nvPr/>
        </p:nvSpPr>
        <p:spPr>
          <a:xfrm>
            <a:off x="6281420" y="3444240"/>
            <a:ext cx="803910" cy="879475"/>
          </a:xfrm>
          <a:prstGeom prst="downArrow">
            <a:avLst/>
          </a:prstGeom>
          <a:solidFill>
            <a:schemeClr val="accent2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3875405" y="4323715"/>
            <a:ext cx="5615940" cy="794385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</a:rPr>
              <a:t>高效的日常研究活动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5" name="右大括号 4"/>
          <p:cNvSpPr/>
          <p:nvPr/>
        </p:nvSpPr>
        <p:spPr>
          <a:xfrm rot="16200000">
            <a:off x="6583045" y="2997200"/>
            <a:ext cx="200660" cy="5040630"/>
          </a:xfrm>
          <a:prstGeom prst="rightBrace">
            <a:avLst/>
          </a:prstGeom>
          <a:ln w="76200"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152775" y="5774690"/>
            <a:ext cx="1784985" cy="795020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课堂示范</a:t>
            </a:r>
            <a:endParaRPr lang="zh-CN" altLang="en-US" sz="240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zh-CN" altLang="en-US" sz="24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辐射引领</a:t>
            </a:r>
            <a:endParaRPr lang="zh-CN" altLang="en-US" sz="240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666480" y="5774690"/>
            <a:ext cx="1817370" cy="795020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项目研究</a:t>
            </a:r>
            <a:endParaRPr lang="zh-CN" altLang="en-US" sz="240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zh-CN" altLang="en-US" sz="24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全员卷入</a:t>
            </a:r>
            <a:endParaRPr lang="zh-CN" altLang="en-US" sz="240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791200" y="5774690"/>
            <a:ext cx="1784985" cy="795020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/>
              <a:t>区校联动</a:t>
            </a:r>
            <a:endParaRPr lang="zh-CN" altLang="en-US" sz="2400"/>
          </a:p>
          <a:p>
            <a:pPr algn="ctr"/>
            <a:r>
              <a:rPr lang="zh-CN" altLang="en-US" sz="2400"/>
              <a:t>内容整合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" name="组合 16"/>
          <p:cNvGrpSpPr/>
          <p:nvPr/>
        </p:nvGrpSpPr>
        <p:grpSpPr>
          <a:xfrm>
            <a:off x="360680" y="631190"/>
            <a:ext cx="11401425" cy="5298440"/>
            <a:chOff x="568" y="994"/>
            <a:chExt cx="17955" cy="83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961" y="2006"/>
              <a:ext cx="14562" cy="6666"/>
              <a:chOff x="2991" y="2752"/>
              <a:chExt cx="14562" cy="666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2991" y="2752"/>
                <a:ext cx="14561" cy="3150"/>
                <a:chOff x="3106" y="1026"/>
                <a:chExt cx="14561" cy="3150"/>
              </a:xfrm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grpSpPr>
            <p:grpSp>
              <p:nvGrpSpPr>
                <p:cNvPr id="4" name="组合 3"/>
                <p:cNvGrpSpPr/>
                <p:nvPr/>
              </p:nvGrpSpPr>
              <p:grpSpPr>
                <a:xfrm>
                  <a:off x="10043" y="1026"/>
                  <a:ext cx="7625" cy="3150"/>
                  <a:chOff x="10043" y="1026"/>
                  <a:chExt cx="5457" cy="3150"/>
                </a:xfrm>
              </p:grpSpPr>
              <p:sp>
                <p:nvSpPr>
                  <p:cNvPr id="3" name="圆角矩形 2"/>
                  <p:cNvSpPr/>
                  <p:nvPr/>
                </p:nvSpPr>
                <p:spPr>
                  <a:xfrm>
                    <a:off x="10043" y="1026"/>
                    <a:ext cx="5457" cy="3081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" name="文本框 1"/>
                  <p:cNvSpPr txBox="1"/>
                  <p:nvPr/>
                </p:nvSpPr>
                <p:spPr>
                  <a:xfrm>
                    <a:off x="10174" y="1124"/>
                    <a:ext cx="4944" cy="30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sz="2400"/>
                      <a:t>一节校级队课</a:t>
                    </a:r>
                    <a:endParaRPr lang="zh-CN" altLang="en-US" sz="2400"/>
                  </a:p>
                  <a:p>
                    <a:r>
                      <a:rPr lang="zh-CN" altLang="en-US" sz="2400"/>
                      <a:t>一节区级班会课</a:t>
                    </a:r>
                    <a:endParaRPr lang="zh-CN" altLang="en-US" sz="2400"/>
                  </a:p>
                  <a:p>
                    <a:r>
                      <a:rPr lang="zh-CN" altLang="en-US" sz="2400"/>
                      <a:t>一节区级队课</a:t>
                    </a:r>
                    <a:endParaRPr lang="zh-CN" altLang="en-US" sz="2400"/>
                  </a:p>
                  <a:p>
                    <a:r>
                      <a:rPr lang="zh-CN" altLang="en-US" sz="2400"/>
                      <a:t>一节市级家庭教育指导课</a:t>
                    </a:r>
                    <a:endParaRPr lang="zh-CN" altLang="en-US" sz="2400"/>
                  </a:p>
                  <a:p>
                    <a:endParaRPr lang="zh-CN" altLang="en-US" sz="2400"/>
                  </a:p>
                </p:txBody>
              </p:sp>
            </p:grpSp>
            <p:sp>
              <p:nvSpPr>
                <p:cNvPr id="5" name="圆角矩形 4"/>
                <p:cNvSpPr/>
                <p:nvPr/>
              </p:nvSpPr>
              <p:spPr>
                <a:xfrm>
                  <a:off x="3106" y="1486"/>
                  <a:ext cx="3962" cy="1825"/>
                </a:xfrm>
                <a:prstGeom prst="round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3200"/>
                    <a:t>领衔人</a:t>
                  </a:r>
                  <a:endParaRPr lang="zh-CN" altLang="en-US" sz="3200"/>
                </a:p>
              </p:txBody>
            </p:sp>
            <p:sp>
              <p:nvSpPr>
                <p:cNvPr id="6" name="燕尾形箭头 5"/>
                <p:cNvSpPr/>
                <p:nvPr/>
              </p:nvSpPr>
              <p:spPr>
                <a:xfrm>
                  <a:off x="7446" y="2144"/>
                  <a:ext cx="2186" cy="756"/>
                </a:xfrm>
                <a:prstGeom prst="notchedRight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2991" y="6338"/>
                <a:ext cx="14562" cy="3081"/>
                <a:chOff x="3106" y="1026"/>
                <a:chExt cx="14562" cy="3081"/>
              </a:xfrm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10043" y="1026"/>
                  <a:ext cx="7625" cy="3081"/>
                  <a:chOff x="10043" y="1026"/>
                  <a:chExt cx="5457" cy="3081"/>
                </a:xfrm>
              </p:grpSpPr>
              <p:sp>
                <p:nvSpPr>
                  <p:cNvPr id="10" name="圆角矩形 9"/>
                  <p:cNvSpPr/>
                  <p:nvPr/>
                </p:nvSpPr>
                <p:spPr>
                  <a:xfrm>
                    <a:off x="10043" y="1026"/>
                    <a:ext cx="5457" cy="3081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10299" y="1578"/>
                    <a:ext cx="4944" cy="18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/>
                      <a:t>4</a:t>
                    </a:r>
                    <a:r>
                      <a:rPr lang="zh-CN" altLang="en-US" sz="2400"/>
                      <a:t>节区级课</a:t>
                    </a:r>
                    <a:endParaRPr lang="zh-CN" altLang="en-US" sz="2400"/>
                  </a:p>
                  <a:p>
                    <a:r>
                      <a:rPr lang="en-US" altLang="zh-CN" sz="2400"/>
                      <a:t>4</a:t>
                    </a:r>
                    <a:r>
                      <a:rPr lang="zh-CN" altLang="en-US" sz="2400"/>
                      <a:t>节校课</a:t>
                    </a:r>
                    <a:endParaRPr lang="zh-CN" altLang="en-US" sz="2400"/>
                  </a:p>
                  <a:p>
                    <a:endParaRPr lang="zh-CN" altLang="en-US" sz="2400"/>
                  </a:p>
                </p:txBody>
              </p:sp>
            </p:grpSp>
            <p:sp>
              <p:nvSpPr>
                <p:cNvPr id="12" name="圆角矩形 11"/>
                <p:cNvSpPr/>
                <p:nvPr/>
              </p:nvSpPr>
              <p:spPr>
                <a:xfrm>
                  <a:off x="3106" y="1486"/>
                  <a:ext cx="3962" cy="1825"/>
                </a:xfrm>
                <a:prstGeom prst="round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3200"/>
                    <a:t>成员</a:t>
                  </a:r>
                  <a:endParaRPr lang="zh-CN" altLang="en-US" sz="3200"/>
                </a:p>
              </p:txBody>
            </p:sp>
            <p:sp>
              <p:nvSpPr>
                <p:cNvPr id="13" name="燕尾形箭头 12"/>
                <p:cNvSpPr/>
                <p:nvPr/>
              </p:nvSpPr>
              <p:spPr>
                <a:xfrm>
                  <a:off x="7446" y="2144"/>
                  <a:ext cx="2186" cy="756"/>
                </a:xfrm>
                <a:prstGeom prst="notchedRight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4" name="圆角矩形 13"/>
            <p:cNvSpPr/>
            <p:nvPr/>
          </p:nvSpPr>
          <p:spPr>
            <a:xfrm>
              <a:off x="568" y="994"/>
              <a:ext cx="1558" cy="8345"/>
            </a:xfrm>
            <a:prstGeom prst="round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p>
              <a:pPr algn="ctr"/>
              <a:r>
                <a:rPr lang="zh-CN" altLang="en-US" sz="4000"/>
                <a:t>课堂示范</a:t>
              </a:r>
              <a:r>
                <a:rPr lang="en-US" altLang="zh-CN" sz="4000"/>
                <a:t>    </a:t>
              </a:r>
              <a:r>
                <a:rPr lang="zh-CN" altLang="en-US" sz="4000"/>
                <a:t>辐射引领</a:t>
              </a:r>
              <a:endParaRPr lang="zh-CN" altLang="en-US" sz="4000"/>
            </a:p>
          </p:txBody>
        </p:sp>
        <p:sp>
          <p:nvSpPr>
            <p:cNvPr id="16" name="燕尾形 15"/>
            <p:cNvSpPr/>
            <p:nvPr/>
          </p:nvSpPr>
          <p:spPr>
            <a:xfrm>
              <a:off x="2341" y="4510"/>
              <a:ext cx="1635" cy="828"/>
            </a:xfrm>
            <a:prstGeom prst="chevron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QQ图片202201222152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6690" y="1786255"/>
            <a:ext cx="5528310" cy="4757420"/>
          </a:xfrm>
          <a:prstGeom prst="ellipse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图片 3" descr="QQ图片20220122215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" y="-102870"/>
            <a:ext cx="6439535" cy="4411980"/>
          </a:xfrm>
          <a:prstGeom prst="ellipse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图片 4" descr="QQ图片202201222152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" y="3228340"/>
            <a:ext cx="5671185" cy="3629660"/>
          </a:xfrm>
          <a:prstGeom prst="ellipse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文本框 7"/>
          <p:cNvSpPr txBox="1"/>
          <p:nvPr/>
        </p:nvSpPr>
        <p:spPr>
          <a:xfrm>
            <a:off x="7645400" y="389890"/>
            <a:ext cx="41382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区班会《争做最牛</a:t>
            </a:r>
            <a:r>
              <a:rPr lang="en-US" alt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红孩子</a:t>
            </a:r>
            <a:r>
              <a:rPr lang="en-US" alt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”</a:t>
            </a:r>
            <a:r>
              <a:rPr 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》</a:t>
            </a:r>
            <a:endParaRPr lang="zh-CN" sz="2400" b="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400" b="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校级期初展评在班级的推进</a:t>
            </a:r>
            <a:endParaRPr lang="zh-CN" altLang="en-US" sz="24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4680" y="607695"/>
            <a:ext cx="3717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队课</a:t>
            </a:r>
            <a:r>
              <a:rPr lang="en-US" altLang="zh-CN" sz="3600" b="1">
                <a:solidFill>
                  <a:srgbClr val="FF0000"/>
                </a:solidFill>
              </a:rPr>
              <a:t>0</a:t>
            </a:r>
            <a:r>
              <a:rPr lang="zh-CN" altLang="en-US" sz="3600" b="1"/>
              <a:t>基础的突破</a:t>
            </a:r>
            <a:endParaRPr lang="zh-CN" altLang="en-US" sz="3600" b="1"/>
          </a:p>
        </p:txBody>
      </p:sp>
      <p:pic>
        <p:nvPicPr>
          <p:cNvPr id="4" name="图片 3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1698625"/>
            <a:ext cx="4398645" cy="3460750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图片 6" descr="C:/Users/林燕群/AppData/Local/Temp/picturecompress_20220122161135/output_4.jpgoutput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775" y="466725"/>
            <a:ext cx="3710940" cy="2805430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图片 5" descr="C:/Users/林燕群/AppData/Local/Temp/picturecompress_20220122161135/output_3.jpgoutput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955" y="3658870"/>
            <a:ext cx="3917950" cy="2695575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图片 4" descr="C:/Users/林燕群/AppData/Local/Temp/picturecompress_20220122161135/output_1.jp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740" y="1424940"/>
            <a:ext cx="3220085" cy="3734435"/>
          </a:xfrm>
          <a:prstGeom prst="ellips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文本框 7"/>
          <p:cNvSpPr txBox="1"/>
          <p:nvPr/>
        </p:nvSpPr>
        <p:spPr>
          <a:xfrm>
            <a:off x="514350" y="5708015"/>
            <a:ext cx="3381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校级《你好，少先队！》</a:t>
            </a:r>
            <a:endParaRPr lang="zh-CN" altLang="en-US" sz="2400" b="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46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7540" y="109220"/>
            <a:ext cx="8874760" cy="6838315"/>
          </a:xfrm>
          <a:prstGeom prst="round2Diag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文本框 7"/>
          <p:cNvSpPr txBox="1"/>
          <p:nvPr/>
        </p:nvSpPr>
        <p:spPr>
          <a:xfrm>
            <a:off x="269240" y="2592070"/>
            <a:ext cx="27273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       </a:t>
            </a:r>
            <a:r>
              <a:rPr 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区级队课</a:t>
            </a:r>
            <a:endParaRPr lang="zh-CN" sz="2400" b="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sz="24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《你好，朋友！》</a:t>
            </a:r>
            <a:endParaRPr lang="zh-CN" altLang="en-US" sz="2400" b="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" name="图片 6" descr="IMG_46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09220"/>
            <a:ext cx="4067810" cy="3051175"/>
          </a:xfrm>
          <a:prstGeom prst="snipRound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IMG_46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3590" y="0"/>
            <a:ext cx="6187440" cy="5050790"/>
          </a:xfrm>
          <a:prstGeom prst="round2Diag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图片 4" descr="IMG_46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" y="1616710"/>
            <a:ext cx="6580505" cy="5151755"/>
          </a:xfrm>
          <a:prstGeom prst="round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TABLE_BEAUTIFY" val="smartTable{17afdbf9-0859-464d-aed0-076f8d986a46}"/>
</p:tagLst>
</file>

<file path=ppt/tags/tag2.xml><?xml version="1.0" encoding="utf-8"?>
<p:tagLst xmlns:p="http://schemas.openxmlformats.org/presentationml/2006/main">
  <p:tag name="ISPRING_ULTRA_SCORM_COURSE_ID" val="4196E80E-CB75-457A-87BF-AA87CDCC6EC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MqGZkpGiNCAFT4AABqGAAAXAAAAdW5pdmVyc2FsL3VuaXZlcnNhbC5wbmftvQk01Pv/Py7hSlRCRBmtREJkyTKiUlkrW2QJZR1L9mVMCEWZut2SyJhcW2JSY8gyKJq6YTC2ZmxR9jFpmMHMmP9Mn1uW7nw/93fO73f+v985Oqc66vV6v56vx+u5PJ6v9aaFmZGQgKQAFxeX0OlTx89xcfEkcHFxj/Pzsf5Ff4OTFOuvdYHnjAy4ipt3jLF+4HE/ZnqMi6sEupF+iZf18wb/UxcCubg2vWH/Xofxy3fj4opHnD5+zDLMkdh7CRFkcwG4iN7vyKV07U/zuX3dErCHeqq5Om25BseFDU63S5kIndun3ybKuwG1d4tB6X7+hu5rfbucS+MlZGQeWPscQG4bGQmOZnYwp6YaP6p2PUtT7cLD7mX0ENMuRFLQne4UvYnKzslAzJVvs8lOdBfyXwoIH8fo+S+FJBhj0h3dcW0dn4Tzyj/kfLK+6NydP05RZVRkM8x15Pi3Xlep5VovqLziD1epG4L5YAdeQwR64alFvv+3ESFtipQ1c9xp5Rdj+vh2b0xCaC+OQBaN5PaKuvzapPUVmcNw7ajrJuPd2sFI3dzVEpVHrb+7oXeaDGNe3F3+4nhLOvlbf8bCKcAqqTLw+m4GoRkLJ3wAbr/0ynngsBB/wiH/Ugv69ldKkPkP1lcdnPszho7nMpXIbuEpaKrkQubyGs0gfeWgmE9xzs69styMmqlFIPVE7cT026UmayuEgjYkSIcNxDTN0DY6zcWKKRnxmI3w86G/3Uf4DPcDF1qhCQ45opgK0rTu/Od7NqXzlLIa8J5ZTSMmhjaLgy3OdA4lw0gRPmOxwgSiQ1l36rxWLgMSAiQEZLhAUr0+Twc7Bc3WLLovIaG23iEWrlE9ZpoeWjW0EyHU17dIKfObQtOmCknG2gMCtMAU5wEocw6qITxwgmsrM3pQBNZdj/XtR4NVwJRpKKTK/t0WDMrcebqaBCY93ZT9m+F05m1SuO02JgCIRYdmg0jQY2Zx8LKqL4o2tE4FiaMNi9aamG6jmlvLh19ftUVR4tFmPtdr86iyaqJ8ENeUsv+IQMLwsdPXDYTfXjwDIUoNT76sofkqeG3d9VGPoNMR2NzKFL5RTwtED+5frIlXShvSDm5pM4A3okHegeMMYikMFditZVndnrxMdxhCGQclksxuxLg3TmIgRvozwxo1815HDKIwAy+DLXW2Mful0zdZAykl0GoKGXW4oDR98zhePjZMh+8OtR/CtCKE9c5dkJpBwUqVFSr98mJDUpyd7S22wk/RdVIKi/Yu4IAMXCHsRIs4MJnp249rUZL2xt6GuH4xLTRvB+OLi84kqQsfL+04gxMzxqkr1lb4apco4cCPqU0zYUM1QNpHLBplPr3AnIcx5xOGkkH13mXEk5WBPO4jo8ywzfWR3ujD+dV+uUAo1SrS721kQXXeEEMEm0wNJ/TN6G5niGH9GDuxIMJNCIEWRQgJqS4L4TUsORNAQLlq0zINcwk3XPHU7MS8o5u7pxbFD5eeU1imn9/4KngNcdDfG2pV+C6oyPnELfBH5x57raaWhMHLlID/2MeX3KrOFwmSkYQ2qNtnvRQVLB15G2I3h6PA44/HyL70yzsemuIsY5BSnmrWngs2sm1bgMfrq+RDMdkU4TvHr23FSDNRz/dJe386q0PBMulYBK9Ja3QFt6y0N8ETIQxMDikBTtsWEtUaP7prg5zKZptQznIU7ZQ9rzPDiNt4TOPehx0cb0vRlk5mFPcxidWqYOhJICYSznsk4NZ0/7QjCCN1JAVFLJkj8TuPkN7nn0emJ0TgiEiq68wx5GO/kTvO+bwWxOqdhOShJBApclNa5ubB0qGHLwB52jlChGanyXYz4jL77vbN8lYWjSuQuNMQ2thWtp2q/vDWOnuaLxZUZyL4ehhglKwvl6lBrJpj8j8edDeus4h0lBptKhNDpPaWnY89aqOs5tAgwty5zsx+DGfNVTp0a2CvNIzvtMpDX/jpSvfWqPsndKTXUzwr+SF4ocy8XSYb01G8hsaENL4zNB7WMLTqLs4NIeJ1p8koc4KedWds0Tijv09bePRt5JEU2UXQLqyOqOc6s40BuXUtM2hLkJXTxit2jwerJRBHdH9Dko8ThvWoZXiUi1y0OvOd13WLAB2WAtiVi2LLzr1TEsyLghDUnZZcXeqVLHtlNaFgFy5Nh50tfNHEhHYcJFtGhQuqTsy+Mt2vopkerfZM7FB0J18Rq6v2nqKgUDDPPpYFTL4L5DXs6r2lFQv39MDFPqGIF+JrhJ8eV9xt4QXAetWZ03UyxQt9h4m7eR7WnNSpAf9RxKAGNbzfRUijYqMaWma6CU7u3tvy6lro0jo4KOHxX7VaCzXVobstPEkdcxoLlytc5PoSiXusibpqTipqRYaVoa1BYs6RzNJIcdN+5tl+z26kJc6hrkXHMrMvKyJC+gaRdDQRaWVGzC6egg7HVn9uHVrmaW45D+ytsxDdz5cGijezv6/6+Kafwhb8X3FzZYxnRXtvbGfy38yNTwGhYDu3CjYMhKBd5PhuqMwlE3dUsLpKD+RZb6zhmpmoDmIJXp59RZi/4QxsG7Ie+6SGYPRh90GvT2e9pUB43eThug/FzqMtxBn+BBfgCFU0ScwwD41t0VqALPTdZPpS571ImG1oM5vRUuroOeV2a15TYC6KyOjSWwj1URYlZGp7aXT2UXe0WSMbVN5Gm9qoZX6r9iVE310RB9PV/V845/cSspsqMF4xnu9Ud8q95boqiUd28IGkQC3i61FjugkuUqAj+pHPGMyoy3X0k+XkSMGd7K6Us7qSyGdI1DMgDukJ8zX8lcV/Bg8L86MKeGFvj9ST8zSyU0beMkkigqX3jdK+90NKmPvImxLAdEDF3SkVUUz31G+deufUHVTa9bg7x7eT7m3703djUG7MeSRoHY7O6OpDTEsD1SXwlL7MflePLq0/iX47aGrvHvUHjv5BCiVQkleE2p4/Yw7VWQguonoBe/nsiXrA6TDaxAniyZfE2qGSMad96Qlq5BoJdYftLXypxGzAdARxmv/RcCF/LsThgCOCGBjSb9YRMMKf8EQdV7NDHfgg/31Ujnlljdn1Mzho8glCyNBoSP+TgsQxJ9XkrJzqKVTXQ0iU4mINr1mij3u0Dm7oMSBy0ojQ3102FoBhmjO98FX785T9UxZhaPchXVZUsAaXiqmCZk0i/VD3o6YzfakjeIpNk53iHnp6H3OkgtqP1ojoo6BTGD2lxLDJisB3yE1EhASqxq4cqws1a2WixlK5l7MHzTxWf1u0QsOEEMGsECIU/Czi1kL/iaynDrSmQ8uAmRXkT1gMPVGXUycmeNERloG7segUyoThHnW53F5OLngMY+HJG992RrtsFdRSQTB0B+aqf1veHmxd3R3nU8pBl1hFR7TXVXTnH1mO/7Pea86jrw1iSuOC6GZ/rWJmghnYa6y6bg1bVnM2wWft15w9cnYqgXWdFp52ejWtZHX+BWzBdhUoc6oHKTidw/j9ieoqNuivtz52V90dy4e/MjsvfWVkW0oqOlMJbOVdemUVr7NcHxo1JNXfPWe9/lfC5gxmS6NSJ8OxF7yOTgLPsLNaKwvU9rB7v1fsymqiGXNfcotgEXIop/6cyy/NbRHckPDn69UtKT8/tz4Wfj+kytJWvvEXCvxfOi1gHL99daf0lfdK/C6wGsDa2jMscmqNnz536R/A50/gMTx36ReJbQvW1bWc0XaUP7i8q1mZMXmw6AhyTyAW5Bg13XBbScxindiNwGMZIoM9d3TzNrI+5qlzIQjfQeM9DhtT/UmPh4WiyOn9PVX0bx9OvpbP4pb/miBQ/2pXs3BaYCkLzz9i79XlNjUxD8M3z6z7IZ1FV6159DeRN5fYbXRfiNE0cmueZqFiIWDGl64eDNnQGrqQ8nO0w9e/fcP+8HPLmMZXdiwgtgouZ/D669YbrzeAFl4TyL/mnF/7Xgd3Gt9Dn7yl1/LbEhgaoNo7NryW+rwP5O9omV9Q2WtyWLt+OVq8ggeF+HWLuVkNxcK5Zckmsp6uIUnLgRMMt9LntXQu4E7zjhczfL33peFywC1qa9uutQyx5ZSRkPc/jA36Xf1K4nLslwR4ZW37LwW4sSbAmgBrAvzvFaDsJK9j2Kf4pj1QnRevSGhaMZpUMVHc9Di0L/xsf4k5iOni5AoD3z4b01j6OmnXpd8/7loxzeHsfOvSRLeR8LoPutSewLO7WvTglpMv/T0E0zlI/FYClQIWLfPtlRcXKB2Qo/TaMATcisWsBTfca9y0ypPNJj4bAtTti/bxgYkZTmd0Uxu7XKG6Dzxzm25y6tDA8aFT6UTbGLDhQ2NwHzznhoVcSkPXF0uZwKLnLqceuq0URkCiPAOep/vRKsZYKIrSizCMQMUbxMINn4YssPJwgYxG1cd/3l7ZY03GnTaFHfYxDutM6F8QhDI/QOV8NgFIblS1gaiAuqKnaNw4i1PKSL+OZnIVB8wGdN6cQVw14U0RupgSTjTES7+EkVl1gk59MWderLOIuReeew+pslIX8gDnIuJdFfxNBq5OegPa9CphBINddS277gMZgapdAgoJ10+vRCLrWgxu84Hq1yVi7/gOYdBTcKIq7ZWC6FbBnXYMnJ6TsuWAW+bYXtBK0Gs9E++h+rK502pzMBPSFbcNqeQKtmQes+Y0OqfeIN+ctiedjTFcnyqNSPv4dhftlajAhoTDuv4V6hyUwEzjD+QXRzHNvf5js4/SiJOVMNp1Fu4mmzOKTYftLjXcUX4/uYJ3iSr7V8D/VKQ+rUXHGCO6Pvi6wxg9GqzOXI78pEbkMeQ1G04za3u7slLGFQnPQl2F5+YDbeTZFwQ7PNaQBZkFStwMd4iDOmg2KbdZR1o7H/Afm7fD+ExUMHTU2JDhRBgEDgoxCryObOgTy5cWvMz+ut8JDEiJ09d9y/NnteQtdCXwpUxjINAIVP02WmyLoJhmmvvR01Irjfd5//OWl74vWJaf/gzdlfLDSM75H+5GTn8QXNbR8PUJ1alOLB7zhdo6GvlQCyOQwGagq+x0Zh2RHyMrIQkX9wbE/aAGn92tVswAnFSxiCyvSKkWFyzKhinNy6mOaP+jZhlL38KXMW1ixutaiuzLQqTfBGtkdTJTz6/7qb0fGpZrb6rqDFK2kt3zpKG/rhsev2jGe5iD0n7YHoG/dzcObqJ5vP6LpT4HPf0iqEt8P1rXAv+0RTj1PCfnNHA1IZPiJsQyk+/F1nGwre/SeW9IoAgl3ijP4OiO/lNMIIGy4Xsx/n/Wh+8e5YK9MlJ0k3CAlti7iwrPJLbuT9u5fMo2hpvvkPuop3mnhKCD+PdiHJTAX8vQPPJFp7OHzXc0/kcvpqUmEfH5rtGhXA+oLqV7uFmb1LNQTTLrqwieCCZSQSPheYiflPDhSnH+dhTdYuWW8/O7MEChxE2eI6/yivQ5GSP+059F1Hz9+1yj3WKGRdaKO8bPahNGOQIMTriNuvqXAItO62oDc4PH4GcnI4cVXu9y+m9DZ8MrHT336UWdxWQlYoETSBaQd0cXhau+vt6YXklCV17UFKXtoE0VRnNUsQXDzuAdx3gOksKxkSxtLEEYwAN8OJi3hPvo+ClWjDaz4iip5frTBKt1YhJ5nKL02+0VR7eKWcSct+I0gJod+m0hrFD+toDTEAUkFKcc57UcsOSoUWZH7iAdWK0EcIqNzhnwwj1n14lpWnFE5rzQXhCLkjhz1O41OP7X4Xh/xJeaCKR/GqYQCX5zjoaKbMJVOJQCKQOXYoZKwLCyhAorrZMcbMeKL1eMQv6UCOjrCR957DeHpk1VamB1yI0npA0mA6EI/ugpNmFj87fgwOmj1N7Q/g7Xs9n8iShwA3YowCmVs2gvEmCl1FxeQ1z2jdq93Hf5TQ9NF7rzB050FjWx2NzLWeU9OyInSzDF0pW+DXecR7fe9zk3cpUl5kb9/dO4t7e2Ll/I2l7eeMmjqRq/TbDhrs50vYhNobNLh0VUz0Hu3+cu6NQUZdyEDDEJoToI8IlyURDelQz1NgUki2njMNmmPoWlt7tATiAIIdDO46U3cDB4UAI/RHZMwgxq5tH6UFpCb3MR4lDzso9eR3QpmrmUR4oXvaDmUJAd9lHsoVCE6gi47o6z3H25K889VTuV9i+chxz+IdjIEf9Xhq0RkSgFiSTlbHCUPHeWra5If8nvcrF3tuXrzA3E2aw7FVnFq1MiMKLLcggdrqDZs5EHDe7xOwyWeACYO7EgJ2I2qKQpzEyn7zU8XBmJBEzjQTV5CBViQXfXPAbnsu/sJCEIZiezjdaGR7rCil2SujyhmJDBEkpAaf6xwo6ZOaVZ18jZ40xmZIaW0sZ/CM5Z35xn2yhgSaSJTe9xCZyeS4ee/BEHK5GYD/Q9torvbrreUnZDC+SDdyigdIUcXCpxkXP1EPO4R2G+lV3mhJDCobbo+iHh5otUsV22k7SgBvPJoZmwPJqG0NMnptf1FCW8Sh8VX00iGqXnY+i2TxgzjidTh7O/Lf5Q6qZwd5d2++qleZZDrfpf6sZziJEbE3brp0VjsPbPXxKljwpfryfnXTrHc0Kx1rPwususCc8eMqj0/skisP2x9ljY2O3Mkbr3QcHNejQVJyE1UlyIyDjKS5YSKnnclFoQb0sGIcH4bciGEpRzQYcPvk83yYxc/C6j8p/NV/XWxRHrUPAfPgfKb2TtsR40iYPPkcYYQXa1W7G3xbSEryG3uPX5RiAezztx2QskFBOgoGONqMzM6KCD+EbSRjWGbS8q3ck8Do666hV9S1h+Q0IzVU/kRwRRtV4RZtHwL3OIP4QSciElhVYH9PTE+onDf+HGT8hsLUzEJ6XPN2UODdmCGppZjDuYJoyo8VMWRewsfICvIVjzlEJfN/lZ6zqcUGPa2vnIWu8tFbMtifBYbEWBQG9TQxf2NHLyUMA/L2IV3OLgIedHtw0j0/VJFdCWGT4sEa1PHLqMi/w6STv7gpLayOqaYSw8zJcm1zOzaGT6Wu1ZkrMs2pU5pI0vFTMkunrivspyl1BakfnmPBbE7KvC8qDK+dkInsypU7wcmLGv3Cu0ol8lrLlKQHihkfRKBOsJP3d9t3CICTBaDORyxJy20RVHox8P23rp/QwCasqUt6nqnGG6VuKe7zdIpXS1PqDswTcBt6EKU11Lz/uEoh8V8JqAYMM0IOKSDiL+BFH6FE4qADNxvBpvNIniPTtxr5t5g1Oasmh4yt6SFTCKOAWMk1K1R6VZrnyRo7Nf2LwLdJblqJEcHTWIayKM5agXbDjFHDaPP8FqpJVjvECuezbEihejTpwcahZzS9s2Vtg6WcgpbLXyPU8x4rXMgnAMOWtgrIGxBsYaGP+3gRE23SBuJPXm+2dSxG4EHv9PaniAVzbOVKqmcVkwvaPxdQZn7ucInu1IeXMq/RxLsBzuAF92lR0KElsFcwbcnnveY+7TJ7b/XNZwlhHUmW0/n57qGOH5R8mzIQsWZBYxmrL1r3ZFPmavKrWFvRhFko2FVq/rpF7S/2UNZMVi0O8fP5y6MhsXvXo31On/svBU816tzdv4zeq1p3LB/7Zg1eh48nAhYGb9KnFMJf/nxTG6ae5dR3vJ5tXduPzfFtXcKId/v8DIAqwSx7ftvyzg+R2+PYNv81+xGQbNIPr5ZUIW55uSldBhs8SJWbGwL/dtHAtN28f6F4n9KZt00AsdCF+92QJz0Pc9W4DFTwDfqWpq36WaoTl86I7AHZVU70WGHTyEDZPGilVFUZUtxxIRbxS+voQxfMgsHcnLgMxkA3aq8+BlByJGtPtf3ZS05NecdD1Uu1VQ7BUXV+b6Yt/xpb1iykkxJDApMlF2t12VdYyJpqjCdcoG886vGba6an9Fvg+oWqyQYalCeKDqynkbYZ+5o8Xc0yov/aLJ6ZHhzK+JwIOij8BuU4EwWo9jqUhVu8BnFlE6xNVnWdpnuWAMWVKmjNe1AXdvdBZxTwdU5SyGs5Kh6wb2U9miAAX7p48xE4+ZbC7v57PSpPWROAS3ue5se+mwUU3djAoAHPn5rlGGkkCG0qYNozyGccGjux6TXs3+fhGci/05LLOSo+LJ3ed6EJ5dkQcWBbpU6t6Pgob2hDQbuj5O/N6M16pmMljNKKHnBs3I3kwFNxqPvRMN35WhKpChShH6ymO4PngY/Xgq3DWncnk+NKHcorStJCe/thh6r5rWS0K5eHxgxOfG3IXeux3cLMzStb3VK9cQ9NWb5z9thpS/AtMoHaF06sxEvLhj+cK8KlYnkIgdmkbdBjHfhuAnGp1cKz51ohg+i8zK6OhebydqRFfH5Ed3GDiONmmaB/was9lncI81KaKr0lFcnrgQfv3g9+1l6XMpI6ZxqWOuRC0cZGg6rAgELYWZUi+jq+eYYGs+YoRZT9xpGV0zzb0sH7vua4LUiFCe0uy+pRHurIXXWTwbL58orlQP7QsfmUADor7WdamLxRjrRPeDqdW+ZDIMM0QmmjCBmcyvbzY76cou9s524JEYAtNIRpWBn60C0fx7JxxsXs7hZsnod4s3F7Y9Y+82RGy8iMfmEW4zo6dejfQ99y5RUmycHxSvCQOFsjL3xxNovPdJ/hkGCcIUMmd8lgWGW2qKUl3+suucetEc990CVFfNnJ1SFoVbXJcTFjzh34a2t2iPfQiOg4dFE96y8nZwKdG+zLea8tK2NNBEWZQmVpgyHNNKZ+Zh2ha1U3bRZlk2U9McTdeiNJ55NJZU6MmvtjnB5bIFbaEtFY28eU0Wbe+Pi83pPhn5DLRnEQT0Lox1sRc+XAozZ4IKY+34O6STu24gWD52zKvj3HBYtmlP8unawAvrzFFAHrb+f2zu8L2lURDdDl2S+ZJzP4Lf045rpl7EvKr4Ah1y/ajwVH0Xuq4laA9otkXnjtZ+iSTwo2I3fKmLR7/kJK1qDPN+t8mHhL04ZzmDTNTjcOV27iz++GHAzuSs/ejhS6b2uqJMMwJSzHBaspJSqSv7Gj4W+Po8Mh1ynXhnCBqpoqVxO8B3K0sRq9K2r4xz4DcpKLv8eCA5BNRgXunXogfYpx2s3E4p6FXysFFGEh0NaZ2XCeRcgGzkQMxvKZsS8OMZFJUiT2U1B0UkKMfM/j15NBuK9gU+iIXzpw9TJb1izKPUinjNQJfP6lAf3jfAfZWz/n1D4ngiK9/iFufyQy74qYHzNy+JkXLkuR9Xm/VUI0mqHW9uQ7/4VxIc9XsBkbyLKoEvO1SZKQ6QTQbWRL/zSpsPtOcSjbHgUZneCW9Uk3jUJ+JB8CYKXGO1DcIccTghuqv1AHtP0RZM0DNvot9ijxzbd+1Z5btofDJicXBNFLVqRNcGEOi96yw9lOZ17CxJzLCEMaf5UQWwJ/mamyRXQxJsLgma/HiPRIVvQws9271E3lNy62U/lG6v73Wv14/TN4emjK1nz93Uqux8BiJq5C/iIEuj3FSLrrPYaD2sEZRCCYgbCWHCKXnjSp+y3Ur8iH2niK6XCbFwsLf/O3L0dLKTzyAWQbVVaY99sA2NhD4oBV7up3jby+AM/oRC6EO/sVL2MWnDkkEPdBN/0aD3ok374SM3LJrCn1LCz7Bi9bf9V1ZSj00btHMhWj74Q4u/d+vwexUG5GpY+GIJlLwB8wDyGAoKKsW98tXrdQyVztgheafR77Au8/w3RX4vqnDSQD7DcyGsaI7fLqoUmmXqBBnLduviNQy4SPReiABZnec5mig9QZ8Xfrohgcdwi2j5jbDszujscSADs5T6swzy0jH77UFYXarP7sabEALsOSxBX3HUM6Z1hlnGODCX45wffxQHSZ3aqaaLQsEI1oIOZUTDcVXIVImC+3CdxXVZkJVZlfXGhN0ZacX7k0JwaA+NIr29EvjgHiLioQM1AsPnAgLWsOLmX7wCI9zWgmJTOjU75r4sR2FWQlNt7gY0ydQwcxu9HjviRL5/VLjZZ2P8Ewf6hfnuKbWWGzCMU34SzI/mC0lC63Y6QhaZ0+SwXgdspS8hsdN9gW5bENj4V1oIED4Gg/hpwPoo7p/y4GcnjaI++3TBUqDP5VAqm28Pziva4il+kdGTRvYF7Slar584wi3aidkARr5zvj+KxWJ7wqM32GKV1i3YOS2p4g6RKI/KizGZx96r7DrfgCJFUyt5DeNf8tZZfGomf4hx2rR8Rw005ovHG9WUgtoSgGyhxOhMz4itynCUJTmKzdPCyYdXKjjmujR+yiZmTOhRZMJ+727rHqPTLCWJzaptqJcqHZayqhnTWLaT+YkQ9mguN2RaHBLQXp3QuYWLePRtKJr8+HDMk7RrYoYntJuV+KJVlhNwB76UDTrIXgR3F2OMeiRRjyZNG9Gjan2yqLt1TNnyOY7O/bzYiWumbHFJK/nXo5vPx1CrSWBrIQbJSZKgIfhID4t575VZyI7DNw+tcumZtvWF9bDfsdd34+k1ymPeTrRH5NMx5PdBr1ktPHvTuK3DxHk2Pdp1aQ2589q7YR2xMFZM4TF8L2YoLKj77d2eWLiLVpxzvm3izkiV1j6lvcsaaVf73shx3sXP5ovHNf8QTGSRr3V1FiUZ31u4WO/tWP9rC1FiYd/ey/Iavnd+h3k//niCLbznauHRtvUKBdcELAtqWZSv/CYUqMeYwY2Ry1nJCO9AdxovcWIfasEEtkSJGoUst+fjzVlpANlm4EuqUx97x5NJvOH3HUspTpb0J6+X0ddwoQxI/pgYK8GRtxqQBc6f9opS+p4DzO0bqKrhyS+LWNIyS8ksvA3ru+kF+sN2uyTYIWBVopO+/UqEFavEGY5LQZ7+Xk6sxnxzOe6IaBJUrX4qkK+fwynTyVfTLEXIZ3FrcF6bupKQ5mjFSsnO8XJYer6ooQlmEWd1LJBJH341kkmg02qYlX5HnJ2V10/3pVDDqroQtL845GLFUoKLGAgdM5wHZIwNsyAuRpbXoZ9eE5i8EBPmh4nU6Ztg53mTJgZ5t7fLrMhOmmuD4+ps9302ZqVydIGD1V2qXcIKCTymq1PGdXUtc3HRRvncxt+RvODepgVqXJFE1f7OKtN25+OQvHI0L1tzVLV+yT6mf2OkWPA+YCW/dmO8zp7DtUNXUpfnz/3XnD08300GiEnUcLPJ0Eocv2+9W5KiaIbbmeJO/wgAP4MuBdwHgvwJDxIapW1iPhTXYiGL5CYioUyDfezGibb4Whz9PHy8II/SF1B3x/ndyiF41l6rFQtnMTNaOqWaemqWx/wW+MYxpBI7G2XOOjFL57sxeqjwr3W/lUUzvzgtfnFMlOfUj9oCFmFwZp9IuShk7Togub59TsNavafeRjDL1WnQyUle2YB3UHcbqdCf8fmeOfrQjOBIiZecdCR9GiO+2Yblz1Zt7FE44v/UWY47S+KhWY3LV8n1HbavAqcQpKgRbZu6P75LSGQgFebS+IyMSVp1LWeUuK5A3sIYrZiFpbzT+T1bqvL+088kHkEasHlUvZvrvAX9hyKjzf+wnW2RTobkxRHCDmb248sweIb1MCGZCe2Kpnx0dyIMtzmH/8FVF3DrQkwiIHpOfrJqaujupSiYleE/jVLMeV7DEhc5vj+nScUx3jxGKuWgT+Y6wNh0ihjg3k1SWJVume42wu37W1WUU2plY59I8GCYGCzBK8n2gKjTdEa3dWR1SHafyp71RqUJAvW0fTuUwESyzvdeGav+Jq1RuQya2jk+MzHBhpA8qsSj344LdzeS5kWwfgBgcoc+GfrkRD7Oev74nAizf2q76Kfz1w0U+ZO6oCCklfF0dxDvefvTJWr5lHKBi168lA1RLv3U8Ez2Dt6VUyHWXgN/1Fn4VIKRCgYZtiU4ax5TGxKLjJKtdHDQtCaSuSgxD6CbzOybFX+Iv52XV3jXJZK22JBrLMQ32VWh0OKrA+41em/HVUl0fYwb35BgHbFOmaa6OAnV68QsDbAxnxmL4Y++ICIgpdDwUitB4h4nwtQeUWgp9G7DAAqsVhRvWiLgclQmZYQkST9J48/NdaqcikFO5de12jyt3aUBy0x4Qkg5+4+qk+Sc32vvgSbyR+CdLB5BJhUMMrfJgTZexTdlu6YTHQ3IWbKZOPTuh0lf80Chi6npLoA8gHahKH+3jZiHmEdhwqNZCpk/dreg0Mj0ThZ9uHzX2SNH/FpO2npousMyV+QctT6PPwFvCic4CSXL5BXNeVL5k2i/ldZ50V7iFatujpz0b7fWqq9h6UMdVm2vFw1YrRW8MR5PcWnREbqNp+Su/9LdNX87yjUdFzJNp6Q2HReR998gxn9v2tFrXUsw01F8E5uWrZowy2Ej1+BcGm+IE9uIEztKXkdUu3YTnEQpAvGoCW9rCI0C0XAURaQnyOV5TyxsjjQGy4UyHiJkkkDNkG27WoJgrlI0uli+Mb/g5JsK+S1mBN2Kwf7nOy658zzDPfewYWWRLCOvncTOvQQu2AKWos/B7ZonlJHFu15lW8V8KNJ/lpKeYIi7H4ar3saKQ6t2n7Dnlg6FWvhhLbOMeO00kQqiSV3fPdhztcCBgJfGy9zQLT995XbXUZCUvEUlBydoQVxXXW0TI/0/OsEIwUKQIa+Xjf4/qYSMxFPdrDKqfEs2dyz8viPXgyubdHxDbi6LKtNC/4ufaFy8BaRlQ2dVlkWEmAm++yya3MMOTJ7QgDxQ/jWBix4szydNmp1AP2jeQ5Cu2YM7JSWuuPLQYBU7pKG//aWQDmCMGqXbmg7YC0lI4PSrMEPVhyReeL1rW7Ex2xYes9Gh3rnMUp/3UD53Wm1fElzM0eKwBVKL5HMnolBj2Sb1Wt7busQkgfzaeGuZQCJ7pqxRfdWuHfGjm0rtWeFc3HJpd4r9is6Lq1GQCuwSdhwDvgEGHsKKqQOxHPcdxr7NDDnBKmGgwGkv58VRzXZfFtW6aMGRNbR044r/gymnqd6NOxPxiiwGtPEpp+nijZKReDF2Cc67d+BDFpU53PL+xzhuOzrmal75hFUCznn/UtAOr79HiMOk84O3mUrVM23DCOYCQgNCcYeg5hn9TEaTdv+8Wb9XrX7A+mnHFGpQVdmQLnrmPifQNGSiWDFLg9oXSRrOjJyaLuITFPSS6RuadqyZMuawOYzFgRKlI05JKHtIyEyKhJgJ1Uc6KO+lq6S/WaHzav69zi1euz7FcHnu5BtkaaLdJ5ZjWGWg5b7KcqK2RnJZsNnA71Oxq9oSYBnWdZZh8/EYKujMp28/rLqiB5dkRASrZ4v8euekK/leP5mNP2EtuCHxl2+4xcEBzDmMVL9r50CrESAYNy3WF3RRGfl647Xtu1WPLx8bGQlJ1R6t/UgRwSK/0jvQ3zfEryJubOfEY0jews6jHsHED9/jD3WT9HRFxa6YCNZE/OdwDLJZxiMacACwz35s8lryVLhSxXhR3/JDcv+ZX9+QEPWHiZzbR+XVR0hO/f3frDhYjkwToLlSbi3TE7IUGzKe77ziV4K2orayVODiR4kjNoFLtY1VZb7/L4/hPzvOO3/XZ3lNf09VMQpmcvuyBkY0/nVtZ/Vh+ksVr+Lhf+o4u/6qrZnnvi8CfK/PCiYDbVfkJ6EfVZefe/b717VrfRrn3V3bLzYt237RtITMPwTIv+FkjV3bxtqcJstuwEv35Yv7/f+69rWPD8nYt/mvHi2FwYuPlpD5x7j3d302ZTBOL3gOvIJdrlU1/7o210uVEdjts4FHVhzM/onMVsFVLue+5E9VYlPHVPXzlyCNmcsa8I/+97WvuDYDpbKHvZaWW/w9l5D5x/D492CyY+MhUO7rxYe6rsvcP/3f1258mwFRP9nUkbFUu03wJzL/QFiXVEmhmusi3iSeoRK5/AT9vNC/rv3wthbT59ajwqV1mdqc7f/aRP8PGfisYIJ0xCjcNMqoZaDSWqhYW9yt2Z7ts4Z2v195JK+L/cF2BYmFmTwguGEsEEbLsMh3Vt7/TxyCrYj5Rsoz5swZ83T2jFX6nI2ypXeOhf3Hfd89vUnjr9uevn9/j0QEk9YPKT0jZ8DulVxzsN6Z/R6HCatCExt03Vg4avy4sqWq6FXyGLfshHHGhefmV6qWzyb87Qk6hAIj+gYIRu+vG14JXGGS8T9U5x2L52TSmybbYR9bExfuLIX9RHZfRv+oayHRm0nlIxZ3ayyuNNzxXw13y3fpVSVYWCaqT/fqDYpq5CymQubFIWi0Ppv3fuLNwkzGgh7mLDONLNR3oNyV28mZGqjgPmj5P3iNv0VsCV//0FioiqVJVVwPPxbovsxmzgCWuNbmH/b3eRhnsEv1f3J6nOT4d55DVbvUPWQGtrhkgKOX/rW/XWt6rem1pteaZnPuMvRs0XfOnRo9lqouLDrnaPM9/Oznmnqn1pZLMYlbsUom2K7KShm+slIRsU38pyRsY2LCEBsTrI9qD7x2IL0uws4s0U998/VdQnyAiNFd8FoBg3UKcZ2lhz3sIRh2IiLxImjF9hFrj4GKuoGXWL3KEq9THjKakoS/M2O2wx45GAdKK13eq9wYb6M4Jm0gtIbW2wRgtAIuaLl92bJ+veQNakgVJhV9eCSUKrFVLQ20KmN7wHdd2madmMXPNLhAKzu7f0ZqucwJVT/OFmth/vG0n6f+aAD7nPLPxFHVdPmYOL8rZJ9WNOaYNv4ixKrd7ksCcDhu6KlfTpyuYRBqvmdU28Xxt+w5fSsN7nPdALg4DQVvtoszAoDV3hikx3BMz93evoiFlxiq1FkMO6iESHH65qdn7HPcAdmmvRzPCaXBn/4sw2GN4Z2gFS+LDd6SAo1bc9pctrwMh2NQ+lfy5VnKfbnH43wZpwWPFWU4pOqHDa3YRGfoZHoFx5FbXobDtMGd7U/ZR8+2a+DbOU4+LC/DaQqj0cKKZSV/lbfm+nKcCFlehsN0ilvCU/ai1Nvb6sGcR31ZGQ5TOzKqlmIs/3HYF1lgz0ktl5fhrI5P11RnTXXWVGel6nhMDX8/HFWCkSbo0L++senH6pBNEh6oc56OlVHdxIZs2Pf7lW3OoxQiwaauBUztTYXnNMVzFnsHWyTT3uMSQROdRV1nK8jN2qpI5KsWzpgG5LPvj3mcbqvl1mAx/Dj4FYijwjxhJ0iHNAL84HO2aZGCl/supBL2cwT5BBtkkK9Lzh0LOXJKBV2dI0bnvmO03wBeOVXhLQJ53NgV9j8Ymi279Pj+11nlH2f2QHWuztq8x4fqyEon15wbLgzhrO6FbOnbTXkMAl6OzbMqTB35fLI9LfTj5dL3nNp6Y75m1GtGvRYP1lRnTXX+X1IdLx5DNKaoDkh/A3Sz9VD159i5GMyLTaa8llnnOXUtSFIDf0sgv7aW43DxSX84qiZmEWPGabBaPHs8VFkp33qOZ2wkwg5OtFjq8x614qR+eQHZTfnXBAQvckwaB0qeGZ5fJzZqyQmVxyzos7nlldfAWANjDYw1MNbAWANjDYw1MNbAWANjDYw1MNbAWANjDYw1MNbAWANjDYw1MNbAWANjDYw1MP5/A+PrYLJSiOTR75+58W+v4xLGvEw5zWs58O7HmyTPfrxJYrqYylV6XntJBOWv7efNQY4RYzl7Eu88KrwmcMty7Tqu/0PXcZUPuQNpH9+WSSr/+kDkBPuExK0NfL+8gfP9JI8CMezA14VzzuBi7KoCw//lESKlfQ+2/vKAzn978uf1Pzyg87/1yR8ZMUFdJp2czj7on74ZPGqYzr6FIz2SVE0dRLvWuDBdgK6QnKxzFqsELJV4mEJQCmhEk/QayvXQQHIadocaCjoEVS9ioBGhN7HawagAf+WZOADdmVwcWj0xGJs1cVSJokGJVJTlwoy5YFZi1FXLvlQk2aE+wOTrVleaJmofYTrD61WDXvBNXmXaDuY58DAUsEMQPCgCkxMTKB18Gw2wywBnMsfMIREi/TQd6k5SGGaY0L9IkcqkfVGChJNr12++CIZMugII3va0qsyRg078vv1ohh2x5mu8UlUxBRd9c4T41H3mwkQN+4wsIrIPzqj4cAraZYtPpZFqIIG9AdITBdQzbyaf6tNK6GhNFKLUxnXp3SHB+ic3jBluWL1PmLZAvYVW6KGUtCEtY0LBQtgMiBSv9Ntvhlbny7pJfbJ5Es9qxkz9KgR4KR8pvaH9jISRE/miQOiW3ej+bw/KLjIqsRSdkbl7oHY9bnj+PLsThcyUipO1uIXd0pEEQh9KtT05ZDrDQwrrzdh6aLeP57rzdOo5GEi1jUJ82FXu6zRoOyTx+lvB5OOInE/oQm4iZpqUtu+N9Epx944W2ZclCJ2we/jS7ZnX6EtStBGAWnW5ua6uBa0dcRNr/zrw3ZDKnZQtMou9shJJ9w0IsTG2uw7vvFVmtTNxMnlk2KxK8avnbHLHYWG+BmaZTI7utl3OM1Z0yPXwIqzd8/ZMcWm8wAt+u1yFG330YQ0/oVQ7gsPJFwhhTIt1vkMZS1mayAWx8MBnaj3uVlmMd9U2Ga7tP58Xy78kM1USedN1uo+G/FxCnXAYpDxBpI4/Jw3Fwj87YAhGvhShq7ttH0IsPe1lL6gEoUV8aWGdSMBu/ZtM2G8hwg+RHTrCX0u/yr7O9KQN7+JOmx+HoQ77dKUHpt6d9K6fiMflgD0/tbYtEiPPfaRU/ZBCs582IaGEH5f9iZT/+gBSmrGgslmJubGe2fSjVFQTmFSGtCwMu6j8h2CCXQBVKMHlxFv6oip5U5Lyk6IzH/PIOiNf731BbXG3V1bbfDq3rgU1gtX1iVw89/XFh1MbC18gSkjog8R+lb7m4K0OeCNaQE/klQK0tM3PJ2cHrgjWY5JOohEtdOrcPveRhWpmrpOs3jmUZTJYWlzw8QEJfAjpYecxYYmGIQM4OfN4WXyE4vVXN509UoXrWqojsVEHH880Bw82T2KuYLpkgfPvq6HMlo3DbdER9KqRvbPWfj/2n0hKzF/5QIhOdHqKexVNqrneNd/orhcYpLlX4qihsihgFyEY8IQ/ftDxBK3nYdiGGszmyjv1mLrcSz0z0obT5DGn9PQ+Vw+7kbnR/hmlptJIwQYsnpGEJyMqMS3BJ1PAt8HUL7k2gmD6EKD/+xNpOuRG1XQfiRcz0ppdN7VfAghX4T47KdUH+tmiPQ9MiigQ//E23/UY2cyw3bp3w4r7oZE1zeceR9b05fiRJpyYC2c/tdzmNSQfa0G2dOmGmCQe/PReB401el9MUx0Q1j+u3L4of4FeSTTHu1NM0yeUTM6O8HvjGU9yAV+SLeQW9sVWbusrzfKIII95pnc3q9Fv6rvjr0iLmtLc35/a+HxT+O2xpjzqx9R0gQQ99pV5aCaDVDMFYjYoRasEB9gfhmlBJvGp3Z8cCB8mMfSq1KK6INgDypuh6PDLP1yil5TmrFNvE30xKkXd2Bdbsjl1RpK2eH/YIVhEcOcrFzm+Rdz9fQSB6ok9BsQ9btNzM5GekcZ+3FAS5CrUDmNUOljJe6woWvgtEuOyz4I2PzOMU1TzwqZTHDYGDJbw3yqmJTsZA47cAmvPHME35bnWsKSdeF3gako86vl2w+SrkcxIRZGbzD6Uy2irEaA6wvFZ1qspvjZjWvi799qOspTLNlxB486jOamO+OMeIe/0aHIfF0mMfQrSNsY/zM954CHQFCByl0yybeiPzrs1XTczPfeY/gaw+FUq2qgX9XjuAn2qD1UC2hflo5ApzpRe0Cad699RUR0WPWm8YwgJImA0U+bCd2CKh25jsqOn55Ap0+RuX7rOW4lKvLt3K4X6kCa0ISFFMOGBfkQPb3wMjKjTWjawz+DBhPW7eqPGXCdzvfnPnS1uBZ00R5lB7i11JrRHCI9bTKCVsiimE+0CSJk39jKe/VpOFll6x02/x/5Kf79fma5fl+4he82tNSKkhaR+LEE9VFc2ugs6guwvHKnpQpkLIVu+3HG9cDXyHWoYoyL01OXWVieiO276A8r8aEO9b5QpBAq9I4e20w3ZFnzJBIlVuUzSYLOqnbMX6nM0/sRMOHpEUHpR92z/JBIVXt+ZMAuqNMskK3t6wlQRKpuv4Zmw3RJeqgdw+HpeValNih1vhvpgPymw6fr+hc6yFIF4/HH3jQr4pw88r7XGwsdIPcKDSDGmYksa6iOFFpI+l1H89iZqWqxmYkokbEfFYb2XTerDN4a8iaG8hl2gmtKbQyn9Q/bK6ptr7cB54DsfSeHpzwNGaewX6Y5KNMHf6dQMN+S614C060qt9AMGqw/NeWygBYmZZviUNR08SCSr1LXobBnfKdiU2vXWx/Di8ZT5Ux/P6epMVb9fuvSqZQhxB7QxCC+fOVcdbq8sCmS2paJnKqzU2M+xnlAVitm9NwkxCbC/cDV9g23uvVZFwQ88htP4ohRQfCvK3ChDXkJAyng2DXiIjd2tYQu3TCeyC+5lf7F9haT4gwmzHhzUWrFJniXNvt8MCRTFQ08wPe4eBdLS1D63n7Yk+Y4HQFYnhk7wy7HsQk9FRUsoYXePB7UhDZhXpINHvYZIJiCtThJDCdsyMrwuR+XqKQ4kgZMlkbQ9DdhUvTPqTrO41889tB1i1HoR53kNpyUT0QgWhjyGzAUEs4J9ARFC36RmyH26G95AoT+SdWCERNU4iAsqMmaLQsioB51UxwIcBdSF6QgpEj3aEX3QoX7TvKB6JYZgZXjE7cdJWrXnM9pDelDSAqOsV/MVrzgOuE0k5vQzOmzRTJJwE2akeZiRWcznFXOOTtA7iQrSvjmRcqnAnKK1CDp2YRKiPaXZ7KCQMIw5CpvMjL7u02XUwJKv/7Z93pa8x4d/ezTWDgI9+IrE7JnZ8IzaE4gdZl95OcyiUwMT6H5aH9U3mtgVTRzX4t4tngR2KJoPxzyT8AIRGj5bxpjEO8sdyiTo2aG8rVofNWmFjFz5ca/Sx1pWVXR7dfjw0JTtTpy1YBPzaDc9201xb1qijDFgX3JXRt8fr8C3fBZTKzdtpyrNEncRHpmJlm3JA3vBwaI+aBcPTxqOcOU4eBhC9EHv9vaMTNSRVn8wrgrpSYJ/TPp+p0J6/9zt/u7jcyIWoWDI5z2AVxFmOhr4HXZh2FC43b0YkOyLkN97S5FX+3IVNaqn+IKNj1RPXa8QFTRVkgC9nywm7nwJqERpMQq34Pzze5NHHypHeUJ0p6J+Pm908UEMBgCpMlYO6r0NLet1zWeY6TEL3Wg9+uEV3zz6VWq1IP2ZfBdxYkCC3pmQ3vInjF1p+e/VtqSbD2d6NVh0a84w5CUe8RqWHB0ti54oKxaKz7109m8Ja56JFC5qgiA+2gFmzG+dbZj3uRpZfQ9QZUSl2SH0adqMqzdZ7AwZ+uAydxqY6rpY5dm0e0cS0w/yReYlwHj225xnv/h4IfrHEfdbMWxObRRvaKwADmFYvVCH461bJxfkPuoc9FKIH5w3pm53WACHF/gaE0PBTy5VYHEq76LYt0m6KfIkmYuVAmVwer5dKZF6deAkZzmTgx1XCCw+dFo5iEYhFkJvOJSd8yC41nxTqHkxX1izUNgEXBwCLhyyjjMHj5+3AWyfqa7ku+vjbnYIp15p1oi7EOfwyaJqxG5OmOkYGleRw9D5zC0sOz5hkHoe/CfIE5D3qaUYOjQl9Ydix4eh6As/o9uhrloyFgghkt4a19icfBjgoC8ydC2sma6UeKKl1ffUTkSJ4l5PYPqUIc8+4khij4aq6rqKoMlKvVZlhFHUn8/i9Vr3S/cHV51FSODqh8jvJ1GPxzAjdmCo0Ht8Sb3mARO3vpfsTolq3E+JFGh6AxvtqaFV1lQu+Gq8fqw3Qo0mUdXZ/6AgKr9NoFTGXA6549Zls0M0HkOiq4XiwA3RakZD3FwZWL1MFz2j9ZnVrRlWt7ocPrj4yUskuT5EeOBLlViRY+7L4pM8v5kfKfSk64A9yzGfLUzYxGDMncussUw3/ogNnMJ01SzOWsqJllaVOI9m8OJDKfQuCKML4Vt1RAi8eywdwZMEM4WJfCiNnk+FXGB5X8mQL61tN0PHpif6SCr2LXqFVRN6wJKr7tGqVYFNO9yarTDtrmOzw5fsCi/kShvTxgJq7vy8kjHVb4AMY9LHX8P3pRrXnIdS5mT1pm8Gye2VeNTrNDpVSYp+4wV3AGxOR8gvAJkjzO+nN+EfI58+fp5qVlVyWJa7a8zow+6vN1gq2HbVU2p6LueijFkpoNJgl0LCIaY4ap+IdFfikjral/kWye+we9qh55p4NlMEEn+QJvzC2kghYf/6C3UtR0l3P2e7aVDPvuiTHTJ+pW/5EZrDmCl3sviR68ZI8kV/jQPsCK6B99WkwiIijQ+ZMxZSkQz2TWrJIp+NZ7cKmsbCQSxPEhneaCPURFJlfbB0/b66lrE4+ISvRO/En5KIkqDXLwFHoksujBtBJ4x+kuDbfIPSqtXRZegZ4sFZZg4JgmBEDt6U3YbRNy79dvaFIuRpNKEpjznstzhc6i+3GLmo8qJ8Poj+MQJy/9kVfVYUBCuLwsKJwd8IpY/BejbeQPrWV9j41kDNS38L/5SveZo2VQBB9LvTjBkvsepPge6waey5x22AfdqYW7QDRz1gHTxOjHEbxJRw4CiskNnhxOhogjHnYRsTBPpcR0nMRVJitZIFonZCA0LWgJrBzauRR/r6pyWNZfVon1Kr9u2Rdr/+t9U8lbphjsxwMQEfINyKHD84e1Zn5ByFKkoTBldZxhlKA+ey3axE3oFxSPY9331VrLy7V3tH0sjJdMOkqVeH1L3VtsDAug0n5FHh70a8iInUfsl+SEpa5H8+3uk60H4Pnsd/dNPHYT1X2lN2ptwdeo5+h0qvq7M44ZYoOhXJChP7p47MTIXW0PD+o3sA8+86AgdftQ7feRI5FWH214r7RpVra18J1bt5dJjTLoqnTGqjEA/tJ6UEdh4+gEZUxsXBu78WXOmhHqiHY7WCjhzb4cSjy4pEv2lMCz+aC11sfQGciwOWL8yd1dkvevX3fmrTcPizFZM4rwQtJctIqs3AIJ8ayhCw/oK8xNHPvPJA6jQG0N8DYTLS51QpONLcBR3r+e7Jyo1b/+E14SuQtMb01+mxv8xidLqwp8BefLvJaUrKyfjbmGYOffUnJ9X9MVjIYmBBlv+Ndb++U5wW8+76FPsy9iD6X0cdz8kruv8yTcMqMMfKEnb90/wb13oF1S1pLTvTmYwXXqfOyB34dZZnVuLGQTl0cSx8boGlWX7vB/76/Zjf3GzVp9lS9KrSHny713s5sVjMdJyNEziY/O2D0sYbPMd/mQWqrXXm202+Oem+MAtZRym+fUTLPt+Xi/Xr9Amz48UGzrH/H1BLAwQUAAIACADKhmZKgCPPFksAAABqAAAAGwAAAHVuaXZlcnNhbC91bml2ZXJzYWwucG5nLnhtbLOxr8jNUShLLSrOzM+zVTLUM1Cyt+PlsikoSi3LTC1XqACKAQUhQEmh0lbJxAjBLc9MKcmwVbIwNUOIZaRmpmeU2CqZISnUBxoJAFBLAQIAABQAAgAIAESUV0cjtE77+wIAALAIAAAUAAAAAAAAAAEAAAAAAAAAAAB1bml2ZXJzYWwvcGxheWVyLnhtbFBLAQIAABQAAgAIAMqGZkpGiNCAFT4AABqGAAAXAAAAAAAAAAAAAAAAAC0DAAB1bml2ZXJzYWwvdW5pdmVyc2FsLnBuZ1BLAQIAABQAAgAIAMqGZkqAI88WSwAAAGoAAAAbAAAAAAAAAAEAAAAAAHdBAAB1bml2ZXJzYWwvdW5pdmVyc2FsLnBuZy54bWxQSwUGAAAAAAMAAwDQAAAA+0EAAAAA"/>
  <p:tag name="ISPRING_OUTPUT_FOLDER" val="C:\Users\Administrator\Desktop\06视频"/>
  <p:tag name="ISPRING_PRESENTATION_TITLE" val="www.33ppt.com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1361</Words>
  <Application>WPS 演示</Application>
  <PresentationFormat>宽屏</PresentationFormat>
  <Paragraphs>167</Paragraphs>
  <Slides>22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Calibri</vt:lpstr>
      <vt:lpstr>等线</vt:lpstr>
      <vt:lpstr>Arial Unicode MS</vt:lpstr>
      <vt:lpstr>等线 Light</vt:lpstr>
      <vt:lpstr>楷体</vt:lpstr>
      <vt:lpstr>华文楷体</vt:lpstr>
      <vt:lpstr>Times New Roman</vt:lpstr>
      <vt:lpstr>仿宋_GB2312</vt:lpstr>
      <vt:lpstr>仿宋</vt:lpstr>
      <vt:lpstr>PingFangSC-light</vt:lpstr>
      <vt:lpstr>Segoe Print</vt:lpstr>
      <vt:lpstr>Fira Sans SemiBold Italic</vt:lpstr>
      <vt:lpstr>Clear Sans</vt:lpstr>
      <vt:lpstr>Open Sans</vt:lpstr>
      <vt:lpstr>Roboto Condensed</vt:lpstr>
      <vt:lpstr>Verdana</vt:lpstr>
      <vt:lpstr>Arial</vt:lpstr>
      <vt:lpstr>Lato</vt:lpstr>
      <vt:lpstr>文鼎细圆繁</vt:lpstr>
      <vt:lpstr>MS PGothic</vt:lpstr>
      <vt:lpstr>Neris Thin</vt:lpstr>
      <vt:lpstr>Helvetica</vt:lpstr>
      <vt:lpstr>Gill Sans</vt:lpstr>
      <vt:lpstr>Roboto light</vt:lpstr>
      <vt:lpstr>FontAwesome</vt:lpstr>
      <vt:lpstr>Yu Gothic UI</vt:lpstr>
      <vt:lpstr>www.33ppt.com​​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www.tukuppt.com</dc:creator>
  <dc:subject>tukuppt</dc:subject>
  <cp:lastModifiedBy>磉</cp:lastModifiedBy>
  <cp:revision>34</cp:revision>
  <dcterms:created xsi:type="dcterms:W3CDTF">2022-01-22T08:00:00Z</dcterms:created>
  <dcterms:modified xsi:type="dcterms:W3CDTF">2022-01-23T02:52:01Z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C47E29748FB34A9B92859ABCFC072EF7</vt:lpwstr>
  </property>
  <property fmtid="{D5CDD505-2E9C-101B-9397-08002B2CF9AE}" pid="3" name="KSOProductBuildVer">
    <vt:lpwstr>2052-11.1.0.11294</vt:lpwstr>
  </property>
</Properties>
</file>