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94" r:id="rId3"/>
    <p:sldId id="296" r:id="rId4"/>
    <p:sldId id="300" r:id="rId5"/>
    <p:sldId id="302" r:id="rId6"/>
    <p:sldId id="303" r:id="rId7"/>
    <p:sldId id="297" r:id="rId8"/>
    <p:sldId id="304" r:id="rId9"/>
    <p:sldId id="317" r:id="rId10"/>
    <p:sldId id="305" r:id="rId11"/>
    <p:sldId id="306" r:id="rId12"/>
    <p:sldId id="298" r:id="rId13"/>
    <p:sldId id="307" r:id="rId14"/>
    <p:sldId id="308" r:id="rId15"/>
    <p:sldId id="320" r:id="rId16"/>
    <p:sldId id="321" r:id="rId17"/>
    <p:sldId id="322" r:id="rId18"/>
    <p:sldId id="299" r:id="rId19"/>
    <p:sldId id="323" r:id="rId20"/>
    <p:sldId id="315" r:id="rId21"/>
  </p:sldIdLst>
  <p:sldSz cx="12192000" cy="6858000"/>
  <p:notesSz cx="6858000" cy="9144000"/>
  <p:embeddedFontLst>
    <p:embeddedFont>
      <p:font typeface="等线" panose="02010600030101010101" pitchFamily="2" charset="-122"/>
      <p:regular r:id="rId24"/>
      <p:bold r:id="rId25"/>
    </p:embeddedFont>
    <p:embeddedFont>
      <p:font typeface="方正舒体" panose="02010601030101010101" pitchFamily="2" charset="-122"/>
      <p:regular r:id="rId26"/>
    </p:embeddedFont>
    <p:embeddedFont>
      <p:font typeface="方正小标宋简体" panose="02010600030101010101" charset="-122"/>
      <p:regular r:id="rId27"/>
    </p:embeddedFont>
    <p:embeddedFont>
      <p:font typeface="方正姚体" panose="02010601030101010101" pitchFamily="2" charset="-122"/>
      <p:regular r:id="rId28"/>
    </p:embeddedFont>
    <p:embeddedFont>
      <p:font typeface="汉仪程行简" panose="02010600030101010101" charset="-122"/>
      <p:regular r:id="rId29"/>
    </p:embeddedFont>
    <p:embeddedFont>
      <p:font typeface="汉仪黑方简" panose="02010600030101010101" charset="-122"/>
      <p:regular r:id="rId30"/>
    </p:embeddedFont>
    <p:embeddedFont>
      <p:font typeface="汉仪力量黑简" panose="02010600030101010101" charset="-122"/>
      <p:regular r:id="rId31"/>
    </p:embeddedFont>
    <p:embeddedFont>
      <p:font typeface="华文隶书" panose="02010800040101010101" pitchFamily="2" charset="-122"/>
      <p:regular r:id="rId32"/>
    </p:embeddedFont>
    <p:embeddedFont>
      <p:font typeface="华文行楷" panose="02010800040101010101" pitchFamily="2" charset="-122"/>
      <p:regular r:id="rId33"/>
    </p:embeddedFont>
    <p:embeddedFont>
      <p:font typeface="隶书" panose="02010509060101010101" pitchFamily="49" charset="-122"/>
      <p:regular r:id="rId34"/>
    </p:embeddedFont>
    <p:embeddedFont>
      <p:font typeface="锐字工房云字库细圆GBK" panose="02010600030101010101" charset="-122"/>
      <p:regular r:id="rId35"/>
    </p:embeddedFont>
    <p:embeddedFont>
      <p:font typeface="印品赤壁赋体" panose="02010600030101010101" charset="-122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3E17"/>
    <a:srgbClr val="866725"/>
    <a:srgbClr val="EFE1C4"/>
    <a:srgbClr val="C6AB4C"/>
    <a:srgbClr val="C19836"/>
    <a:srgbClr val="BF904C"/>
    <a:srgbClr val="E3CC9A"/>
    <a:srgbClr val="D4A54E"/>
    <a:srgbClr val="FE9021"/>
    <a:srgbClr val="DEC1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2A4B713-E4EE-46E5-9F0D-2DDC4A763010}" styleName="{8a66bb80-9744-4b8f-8381-e690ed832dd5}">
    <a:wholeTbl>
      <a:tcTxStyle>
        <a:fontRef idx="none">
          <a:prstClr val="black"/>
        </a:fontRef>
      </a:tcTxStyle>
      <a:tcStyle>
        <a:tcBdr>
          <a:left>
            <a:ln w="12700" cmpd="sng">
              <a:solidFill>
                <a:srgbClr val="DDB37C"/>
              </a:solidFill>
            </a:ln>
          </a:left>
          <a:right>
            <a:ln w="12700" cmpd="sng">
              <a:solidFill>
                <a:srgbClr val="DDB37C"/>
              </a:solidFill>
            </a:ln>
          </a:right>
          <a:top>
            <a:ln w="12700" cmpd="sng">
              <a:solidFill>
                <a:srgbClr val="DDB37C"/>
              </a:solidFill>
            </a:ln>
          </a:top>
          <a:bottom>
            <a:ln w="12700" cmpd="sng">
              <a:solidFill>
                <a:srgbClr val="DDB37C"/>
              </a:solidFill>
            </a:ln>
          </a:bottom>
          <a:insideH>
            <a:ln w="12700" cmpd="sng">
              <a:solidFill>
                <a:srgbClr val="DDB37C"/>
              </a:solidFill>
            </a:ln>
          </a:insideH>
          <a:insideV>
            <a:ln w="12700" cmpd="sng">
              <a:solidFill>
                <a:srgbClr val="DDB37C"/>
              </a:solidFill>
            </a:ln>
          </a:insideV>
        </a:tcBdr>
        <a:fill>
          <a:solidFill>
            <a:srgbClr val="FFFFFF"/>
          </a:solidFill>
        </a:fill>
      </a:tcStyle>
    </a:wholeTbl>
    <a:band1H>
      <a:tcTxStyle>
        <a:fontRef idx="none">
          <a:prstClr val="black"/>
        </a:fontRef>
      </a:tcTxStyle>
      <a:tcStyle>
        <a:tcBdr/>
        <a:fill>
          <a:solidFill>
            <a:srgbClr val="FFFFFF"/>
          </a:solidFill>
        </a:fill>
      </a:tcStyle>
    </a:band1H>
    <a:band2H>
      <a:tcTxStyle>
        <a:fontRef idx="none">
          <a:prstClr val="black"/>
        </a:fontRef>
      </a:tcTxStyle>
      <a:tcStyle>
        <a:tcBdr/>
        <a:fill>
          <a:solidFill>
            <a:srgbClr val="F4E3D2"/>
          </a:solidFill>
        </a:fill>
      </a:tcStyle>
    </a:band2H>
    <a:firstRow>
      <a:tcTxStyle>
        <a:fontRef idx="none">
          <a:prstClr val="black"/>
        </a:fontRef>
      </a:tcTxStyle>
      <a:tcStyle>
        <a:tcBdr/>
        <a:fill>
          <a:solidFill>
            <a:srgbClr val="DDB37C"/>
          </a:solidFill>
        </a:fill>
      </a:tcStyle>
    </a:firstRow>
  </a:tblStyle>
  <a:tblStyle styleId="{E269D01E-BC32-4049-B463-5C60D7B0CCD2}" styleName="主题样式 2 - 强调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38" y="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05668-7A16-446F-8507-985F3FA100B6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783A8-CD28-463D-BB02-DE47148C42E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783A8-CD28-463D-BB02-DE47148C42E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92" b="19927"/>
          <a:stretch>
            <a:fillRect/>
          </a:stretch>
        </p:blipFill>
        <p:spPr>
          <a:xfrm>
            <a:off x="0" y="1861461"/>
            <a:ext cx="12192000" cy="49965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627" b="336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7808"/>
            <a:ext cx="12192000" cy="1360192"/>
          </a:xfrm>
          <a:prstGeom prst="rect">
            <a:avLst/>
          </a:prstGeom>
        </p:spPr>
      </p:pic>
      <p:pic>
        <p:nvPicPr>
          <p:cNvPr id="11" name="图片 10" descr="卡通人物&#10;&#10;低可信度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3"/>
          <a:stretch>
            <a:fillRect/>
          </a:stretch>
        </p:blipFill>
        <p:spPr>
          <a:xfrm>
            <a:off x="0" y="4049640"/>
            <a:ext cx="4694227" cy="22425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9" t="9994" r="2761" b="27195"/>
          <a:stretch>
            <a:fillRect/>
          </a:stretch>
        </p:blipFill>
        <p:spPr>
          <a:xfrm rot="5400000">
            <a:off x="-1036075" y="1036076"/>
            <a:ext cx="6858002" cy="47858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-14811" r="42500" b="52000"/>
          <a:stretch>
            <a:fillRect/>
          </a:stretch>
        </p:blipFill>
        <p:spPr>
          <a:xfrm rot="16200000">
            <a:off x="6370075" y="1036073"/>
            <a:ext cx="6858002" cy="4785852"/>
          </a:xfrm>
          <a:prstGeom prst="rect">
            <a:avLst/>
          </a:prstGeom>
        </p:spPr>
      </p:pic>
      <p:pic>
        <p:nvPicPr>
          <p:cNvPr id="10" name="图片 9" descr="游戏机里面的人物&#10;&#10;中度可信度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1" t="-15751" b="1"/>
          <a:stretch>
            <a:fillRect/>
          </a:stretch>
        </p:blipFill>
        <p:spPr>
          <a:xfrm>
            <a:off x="0" y="5574890"/>
            <a:ext cx="2392926" cy="1283110"/>
          </a:xfrm>
          <a:prstGeom prst="rect">
            <a:avLst/>
          </a:prstGeom>
        </p:spPr>
      </p:pic>
      <p:pic>
        <p:nvPicPr>
          <p:cNvPr id="12" name="图片 11" descr="卡通人物&#10;&#10;低可信度描述已自动生成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367" y="1267083"/>
            <a:ext cx="2392926" cy="890268"/>
          </a:xfrm>
          <a:prstGeom prst="rect">
            <a:avLst/>
          </a:prstGeom>
        </p:spPr>
      </p:pic>
      <p:pic>
        <p:nvPicPr>
          <p:cNvPr id="14" name="图片 13" descr="图片包含 游戏机&#10;&#10;描述已自动生成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431549" y="515351"/>
            <a:ext cx="4159045" cy="485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007" b="270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卡通人物&#10;&#10;低可信度描述已自动生成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8024"/>
            <a:ext cx="12192000" cy="5609976"/>
          </a:xfrm>
          <a:prstGeom prst="rect">
            <a:avLst/>
          </a:prstGeom>
        </p:spPr>
      </p:pic>
      <p:pic>
        <p:nvPicPr>
          <p:cNvPr id="8" name="图片 7" descr="游戏机里面的人物&#10;&#10;中度可信度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6" r="23346"/>
          <a:stretch>
            <a:fillRect/>
          </a:stretch>
        </p:blipFill>
        <p:spPr>
          <a:xfrm flipH="1">
            <a:off x="0" y="2514600"/>
            <a:ext cx="5420952" cy="1926695"/>
          </a:xfrm>
          <a:prstGeom prst="rect">
            <a:avLst/>
          </a:prstGeom>
        </p:spPr>
      </p:pic>
      <p:pic>
        <p:nvPicPr>
          <p:cNvPr id="10" name="图片 9" descr="背景图案&#10;&#10;描述已自动生成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7808"/>
            <a:ext cx="12192000" cy="1360192"/>
          </a:xfrm>
          <a:prstGeom prst="rect">
            <a:avLst/>
          </a:prstGeom>
        </p:spPr>
      </p:pic>
      <p:pic>
        <p:nvPicPr>
          <p:cNvPr id="12" name="图片 11" descr="图片包含 游戏机&#10;&#10;描述已自动生成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01740"/>
            <a:ext cx="4341452" cy="5063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2" t="-29259" r="22969" b="66448"/>
          <a:stretch>
            <a:fillRect/>
          </a:stretch>
        </p:blipFill>
        <p:spPr>
          <a:xfrm rot="5400000">
            <a:off x="-1036075" y="1036076"/>
            <a:ext cx="6858002" cy="4785852"/>
          </a:xfrm>
          <a:prstGeom prst="rect">
            <a:avLst/>
          </a:prstGeom>
        </p:spPr>
      </p:pic>
      <p:pic>
        <p:nvPicPr>
          <p:cNvPr id="4" name="图片 3" descr="图片包含 游戏机&#10;&#10;描述已自动生成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431549" y="515351"/>
            <a:ext cx="4159045" cy="4850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1" t="-9307" r="4695" b="46496"/>
          <a:stretch>
            <a:fillRect/>
          </a:stretch>
        </p:blipFill>
        <p:spPr>
          <a:xfrm rot="16200000" flipH="1">
            <a:off x="9613876" y="4279876"/>
            <a:ext cx="1657350" cy="34988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2846C-6F8E-4902-BEF1-D6732F2E8878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D9E9-29E1-49A6-A9EE-19D346FED5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锐字工房云字库细圆GBK" panose="02010604000000000000" charset="-122"/>
                <a:ea typeface="锐字工房云字库细圆GBK" panose="02010604000000000000" charset="-122"/>
              </a:defRPr>
            </a:lvl1pPr>
          </a:lstStyle>
          <a:p>
            <a:fld id="{A9A2846C-6F8E-4902-BEF1-D6732F2E8878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锐字工房云字库细圆GBK" panose="02010604000000000000" charset="-122"/>
                <a:ea typeface="锐字工房云字库细圆GBK" panose="02010604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锐字工房云字库细圆GBK" panose="02010604000000000000" charset="-122"/>
                <a:ea typeface="锐字工房云字库细圆GBK" panose="02010604000000000000" charset="-122"/>
              </a:defRPr>
            </a:lvl1pPr>
          </a:lstStyle>
          <a:p>
            <a:fld id="{8A89D9E9-29E1-49A6-A9EE-19D346FED5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锐字工房云字库细圆GBK" panose="02010604000000000000" charset="-122"/>
          <a:ea typeface="锐字工房云字库细圆GBK" panose="02010604000000000000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锐字工房云字库细圆GBK" panose="02010604000000000000" charset="-122"/>
          <a:ea typeface="锐字工房云字库细圆GBK" panose="02010604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锐字工房云字库细圆GBK" panose="02010604000000000000" charset="-122"/>
          <a:ea typeface="锐字工房云字库细圆GBK" panose="02010604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锐字工房云字库细圆GBK" panose="02010604000000000000" charset="-122"/>
          <a:ea typeface="锐字工房云字库细圆GBK" panose="02010604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锐字工房云字库细圆GBK" panose="02010604000000000000" charset="-122"/>
          <a:ea typeface="锐字工房云字库细圆GBK" panose="02010604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锐字工房云字库细圆GBK" panose="02010604000000000000" charset="-122"/>
          <a:ea typeface="锐字工房云字库细圆GBK" panose="02010604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../media/image30.jpeg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image" Target="../media/image29.jpeg"/><Relationship Id="rId17" Type="http://schemas.openxmlformats.org/officeDocument/2006/relationships/image" Target="../media/image8.png"/><Relationship Id="rId2" Type="http://schemas.openxmlformats.org/officeDocument/2006/relationships/tags" Target="../tags/tag8.xml"/><Relationship Id="rId16" Type="http://schemas.openxmlformats.org/officeDocument/2006/relationships/image" Target="../media/image33.jpe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28.jpeg"/><Relationship Id="rId5" Type="http://schemas.openxmlformats.org/officeDocument/2006/relationships/tags" Target="../tags/tag11.xml"/><Relationship Id="rId15" Type="http://schemas.openxmlformats.org/officeDocument/2006/relationships/image" Target="../media/image32.jpe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tags" Target="../tags/tag18.xml"/><Relationship Id="rId7" Type="http://schemas.openxmlformats.org/officeDocument/2006/relationships/image" Target="../media/image34.jpe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7.jpeg"/><Relationship Id="rId4" Type="http://schemas.openxmlformats.org/officeDocument/2006/relationships/tags" Target="../tags/tag19.xml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openxmlformats.org/officeDocument/2006/relationships/image" Target="../media/image38.jpeg"/><Relationship Id="rId26" Type="http://schemas.openxmlformats.org/officeDocument/2006/relationships/image" Target="../media/image46.jpeg"/><Relationship Id="rId3" Type="http://schemas.openxmlformats.org/officeDocument/2006/relationships/tags" Target="../tags/tag22.xml"/><Relationship Id="rId21" Type="http://schemas.openxmlformats.org/officeDocument/2006/relationships/image" Target="../media/image41.jpeg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image" Target="../media/image8.png"/><Relationship Id="rId25" Type="http://schemas.openxmlformats.org/officeDocument/2006/relationships/image" Target="../media/image45.jpeg"/><Relationship Id="rId2" Type="http://schemas.openxmlformats.org/officeDocument/2006/relationships/tags" Target="../tags/tag21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40.jpeg"/><Relationship Id="rId29" Type="http://schemas.openxmlformats.org/officeDocument/2006/relationships/image" Target="../media/image49.jpe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24" Type="http://schemas.openxmlformats.org/officeDocument/2006/relationships/image" Target="../media/image44.jpeg"/><Relationship Id="rId5" Type="http://schemas.openxmlformats.org/officeDocument/2006/relationships/tags" Target="../tags/tag24.xml"/><Relationship Id="rId15" Type="http://schemas.openxmlformats.org/officeDocument/2006/relationships/tags" Target="../tags/tag34.xml"/><Relationship Id="rId23" Type="http://schemas.openxmlformats.org/officeDocument/2006/relationships/image" Target="../media/image43.jpeg"/><Relationship Id="rId28" Type="http://schemas.openxmlformats.org/officeDocument/2006/relationships/image" Target="../media/image48.jpeg"/><Relationship Id="rId10" Type="http://schemas.openxmlformats.org/officeDocument/2006/relationships/tags" Target="../tags/tag29.xml"/><Relationship Id="rId19" Type="http://schemas.openxmlformats.org/officeDocument/2006/relationships/image" Target="../media/image39.jpeg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tags" Target="../tags/tag33.xml"/><Relationship Id="rId22" Type="http://schemas.openxmlformats.org/officeDocument/2006/relationships/image" Target="../media/image42.jpeg"/><Relationship Id="rId27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5" Type="http://schemas.openxmlformats.org/officeDocument/2006/relationships/image" Target="../media/image6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tags" Target="../tags/tag3.xml"/><Relationship Id="rId7" Type="http://schemas.openxmlformats.org/officeDocument/2006/relationships/image" Target="../media/image14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jpeg"/><Relationship Id="rId4" Type="http://schemas.openxmlformats.org/officeDocument/2006/relationships/tags" Target="../tags/tag4.xml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ttp://photo-static-api.fotomore.com/creative/vcg/400/new/VCG41N1187386388.jpg" descr="&amp;pky360_sjzg_VCG41N1187386388&amp;2&amp;src_toppic_inpsrchzd1&amp;"/>
          <p:cNvPicPr>
            <a:picLocks noChangeAspect="1"/>
          </p:cNvPicPr>
          <p:nvPr/>
        </p:nvPicPr>
        <p:blipFill>
          <a:blip r:embed="rId3">
            <a:alphaModFix amt="36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" y="0"/>
            <a:ext cx="12190730" cy="6657975"/>
          </a:xfrm>
          <a:prstGeom prst="rect">
            <a:avLst/>
          </a:prstGeom>
        </p:spPr>
      </p:pic>
      <p:sp>
        <p:nvSpPr>
          <p:cNvPr id="17" name="矩形 6"/>
          <p:cNvSpPr>
            <a:spLocks noEditPoints="1"/>
          </p:cNvSpPr>
          <p:nvPr/>
        </p:nvSpPr>
        <p:spPr bwMode="auto">
          <a:xfrm>
            <a:off x="2081698" y="6233087"/>
            <a:ext cx="110310" cy="110310"/>
          </a:xfrm>
          <a:custGeom>
            <a:avLst/>
            <a:gdLst>
              <a:gd name="T0" fmla="*/ 78 w 156"/>
              <a:gd name="T1" fmla="*/ 156 h 156"/>
              <a:gd name="T2" fmla="*/ 0 w 156"/>
              <a:gd name="T3" fmla="*/ 78 h 156"/>
              <a:gd name="T4" fmla="*/ 78 w 156"/>
              <a:gd name="T5" fmla="*/ 0 h 156"/>
              <a:gd name="T6" fmla="*/ 156 w 156"/>
              <a:gd name="T7" fmla="*/ 78 h 156"/>
              <a:gd name="T8" fmla="*/ 78 w 156"/>
              <a:gd name="T9" fmla="*/ 156 h 156"/>
              <a:gd name="T10" fmla="*/ 78 w 156"/>
              <a:gd name="T11" fmla="*/ 17 h 156"/>
              <a:gd name="T12" fmla="*/ 17 w 156"/>
              <a:gd name="T13" fmla="*/ 78 h 156"/>
              <a:gd name="T14" fmla="*/ 78 w 156"/>
              <a:gd name="T15" fmla="*/ 139 h 156"/>
              <a:gd name="T16" fmla="*/ 140 w 156"/>
              <a:gd name="T17" fmla="*/ 78 h 156"/>
              <a:gd name="T18" fmla="*/ 78 w 156"/>
              <a:gd name="T19" fmla="*/ 17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6" h="156">
                <a:moveTo>
                  <a:pt x="78" y="156"/>
                </a:moveTo>
                <a:cubicBezTo>
                  <a:pt x="35" y="156"/>
                  <a:pt x="0" y="121"/>
                  <a:pt x="0" y="78"/>
                </a:cubicBezTo>
                <a:cubicBezTo>
                  <a:pt x="0" y="35"/>
                  <a:pt x="35" y="0"/>
                  <a:pt x="78" y="0"/>
                </a:cubicBezTo>
                <a:cubicBezTo>
                  <a:pt x="121" y="0"/>
                  <a:pt x="156" y="35"/>
                  <a:pt x="156" y="78"/>
                </a:cubicBezTo>
                <a:cubicBezTo>
                  <a:pt x="156" y="121"/>
                  <a:pt x="121" y="156"/>
                  <a:pt x="78" y="156"/>
                </a:cubicBezTo>
                <a:close/>
                <a:moveTo>
                  <a:pt x="78" y="17"/>
                </a:moveTo>
                <a:cubicBezTo>
                  <a:pt x="45" y="17"/>
                  <a:pt x="17" y="44"/>
                  <a:pt x="17" y="78"/>
                </a:cubicBezTo>
                <a:cubicBezTo>
                  <a:pt x="17" y="112"/>
                  <a:pt x="45" y="139"/>
                  <a:pt x="78" y="139"/>
                </a:cubicBezTo>
                <a:cubicBezTo>
                  <a:pt x="112" y="139"/>
                  <a:pt x="140" y="112"/>
                  <a:pt x="140" y="78"/>
                </a:cubicBezTo>
                <a:cubicBezTo>
                  <a:pt x="140" y="44"/>
                  <a:pt x="112" y="17"/>
                  <a:pt x="78" y="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18" name="矩形 6"/>
          <p:cNvSpPr/>
          <p:nvPr/>
        </p:nvSpPr>
        <p:spPr bwMode="auto">
          <a:xfrm>
            <a:off x="2167878" y="6318835"/>
            <a:ext cx="56447" cy="57310"/>
          </a:xfrm>
          <a:custGeom>
            <a:avLst/>
            <a:gdLst>
              <a:gd name="T0" fmla="*/ 111 w 131"/>
              <a:gd name="T1" fmla="*/ 133 h 133"/>
              <a:gd name="T2" fmla="*/ 0 w 131"/>
              <a:gd name="T3" fmla="*/ 20 h 133"/>
              <a:gd name="T4" fmla="*/ 20 w 131"/>
              <a:gd name="T5" fmla="*/ 0 h 133"/>
              <a:gd name="T6" fmla="*/ 131 w 131"/>
              <a:gd name="T7" fmla="*/ 113 h 133"/>
              <a:gd name="T8" fmla="*/ 111 w 131"/>
              <a:gd name="T9" fmla="*/ 13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" h="133">
                <a:moveTo>
                  <a:pt x="111" y="133"/>
                </a:moveTo>
                <a:lnTo>
                  <a:pt x="0" y="20"/>
                </a:lnTo>
                <a:lnTo>
                  <a:pt x="20" y="0"/>
                </a:lnTo>
                <a:lnTo>
                  <a:pt x="131" y="113"/>
                </a:lnTo>
                <a:lnTo>
                  <a:pt x="111" y="1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cs typeface="+mn-ea"/>
              <a:sym typeface="+mn-lt"/>
            </a:endParaRPr>
          </a:p>
        </p:txBody>
      </p:sp>
      <p:pic>
        <p:nvPicPr>
          <p:cNvPr id="3" name="图片 2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140970"/>
            <a:ext cx="3758565" cy="63754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861185" y="1647825"/>
            <a:ext cx="9147810" cy="2397760"/>
            <a:chOff x="3085" y="3078"/>
            <a:chExt cx="14406" cy="3776"/>
          </a:xfrm>
        </p:grpSpPr>
        <p:sp>
          <p:nvSpPr>
            <p:cNvPr id="6" name="文本框 5" descr="7b0a20202020227461726765744d6f64756c65223a202270726f636573734f6e6c696e65466f6e7473220a7d0a"/>
            <p:cNvSpPr txBox="1"/>
            <p:nvPr/>
          </p:nvSpPr>
          <p:spPr>
            <a:xfrm>
              <a:off x="5705" y="4966"/>
              <a:ext cx="11786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200" b="1" dirty="0">
                  <a:solidFill>
                    <a:schemeClr val="tx1"/>
                  </a:solidFill>
                  <a:effectLst>
                    <a:outerShdw blurRad="88900" dist="101600" dir="18900000" algn="bl" rotWithShape="0">
                      <a:srgbClr val="533E17">
                        <a:alpha val="100000"/>
                      </a:srgbClr>
                    </a:outerShdw>
                  </a:effectLst>
                  <a:latin typeface="汉呈王世刚草书" panose="02010601030101010101" charset="-128"/>
                  <a:ea typeface="汉呈王世刚草书" panose="02010601030101010101" charset="-128"/>
                  <a:cs typeface="汉呈王世刚草书" panose="02010601030101010101" charset="-128"/>
                  <a:sym typeface="汉呈王天喜草书" panose="02010601030101010101" charset="-122"/>
                </a:rPr>
                <a:t>  </a:t>
              </a:r>
              <a:r>
                <a:rPr lang="en-US" altLang="zh-CN" sz="7200" b="1" dirty="0" err="1">
                  <a:solidFill>
                    <a:schemeClr val="tx1"/>
                  </a:solidFill>
                  <a:effectLst>
                    <a:outerShdw blurRad="88900" dist="101600" dir="18900000" algn="bl" rotWithShape="0">
                      <a:srgbClr val="533E17">
                        <a:alpha val="100000"/>
                      </a:srgbClr>
                    </a:outerShdw>
                  </a:effectLst>
                  <a:latin typeface="华文行楷" panose="02010800040101010101" pitchFamily="2" charset="-122"/>
                  <a:ea typeface="华文行楷" panose="02010800040101010101" pitchFamily="2" charset="-122"/>
                  <a:cs typeface="汉呈王世刚草书" panose="02010601030101010101" charset="-128"/>
                  <a:sym typeface="汉呈王天喜草书" panose="02010601030101010101" charset="-122"/>
                </a:rPr>
                <a:t>深耕不辍育新美</a:t>
              </a:r>
              <a:endParaRPr lang="en-US" altLang="zh-CN" sz="7200" b="1" dirty="0">
                <a:solidFill>
                  <a:schemeClr val="tx1"/>
                </a:solidFill>
                <a:effectLst>
                  <a:outerShdw blurRad="88900" dist="101600" dir="18900000" algn="bl" rotWithShape="0">
                    <a:srgbClr val="533E17">
                      <a:alpha val="100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汉呈王世刚草书" panose="02010601030101010101" charset="-128"/>
                <a:sym typeface="汉呈王天喜草书" panose="02010601030101010101" charset="-122"/>
              </a:endParaRPr>
            </a:p>
          </p:txBody>
        </p:sp>
        <p:sp>
          <p:nvSpPr>
            <p:cNvPr id="8" name="文本框 7" descr="7b0a20202020227461726765744d6f64756c65223a202270726f636573734f6e6c696e65466f6e7473220a7d0a"/>
            <p:cNvSpPr txBox="1"/>
            <p:nvPr/>
          </p:nvSpPr>
          <p:spPr>
            <a:xfrm>
              <a:off x="3085" y="3078"/>
              <a:ext cx="10926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200" b="1" dirty="0" err="1">
                  <a:solidFill>
                    <a:schemeClr val="tx1"/>
                  </a:solidFill>
                  <a:effectLst>
                    <a:outerShdw blurRad="88900" dist="101600" dir="18900000" algn="bl" rotWithShape="0">
                      <a:srgbClr val="533E17">
                        <a:alpha val="100000"/>
                      </a:srgbClr>
                    </a:outerShdw>
                  </a:effectLst>
                  <a:latin typeface="华文行楷" panose="02010800040101010101" pitchFamily="2" charset="-122"/>
                  <a:ea typeface="华文行楷" panose="02010800040101010101" pitchFamily="2" charset="-122"/>
                  <a:cs typeface="汉呈王世刚草书" panose="02010601030101010101" charset="-128"/>
                  <a:sym typeface="汉呈王天喜草书" panose="02010601030101010101" charset="-122"/>
                </a:rPr>
                <a:t>心怀热爱做真事</a:t>
              </a:r>
              <a:r>
                <a:rPr lang="en-US" altLang="zh-CN" sz="7200" b="1" dirty="0">
                  <a:solidFill>
                    <a:schemeClr val="tx1"/>
                  </a:solidFill>
                  <a:effectLst>
                    <a:outerShdw blurRad="88900" dist="101600" dir="18900000" algn="bl" rotWithShape="0">
                      <a:srgbClr val="533E17">
                        <a:alpha val="100000"/>
                      </a:srgbClr>
                    </a:outerShdw>
                  </a:effectLst>
                  <a:latin typeface="华文行楷" panose="02010800040101010101" pitchFamily="2" charset="-122"/>
                  <a:ea typeface="华文行楷" panose="02010800040101010101" pitchFamily="2" charset="-122"/>
                  <a:cs typeface="汉呈王世刚草书" panose="02010601030101010101" charset="-128"/>
                  <a:sym typeface="汉呈王天喜草书" panose="02010601030101010101" charset="-122"/>
                </a:rPr>
                <a:t>  </a:t>
              </a:r>
            </a:p>
          </p:txBody>
        </p:sp>
      </p:grpSp>
      <p:sp>
        <p:nvSpPr>
          <p:cNvPr id="15" name="文本框 14" descr="7b0a20202020227461726765744d6f64756c65223a202270726f636573734f6e6c696e65466f6e7473220a7d0a"/>
          <p:cNvSpPr txBox="1"/>
          <p:nvPr/>
        </p:nvSpPr>
        <p:spPr>
          <a:xfrm>
            <a:off x="5898515" y="4045585"/>
            <a:ext cx="41198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rgbClr val="533E17"/>
                </a:solidFill>
                <a:latin typeface="汉仪程行简" panose="00020600040101010101" charset="-122"/>
                <a:ea typeface="汉仪程行简" panose="00020600040101010101" charset="-122"/>
                <a:cs typeface="汉仪程行简" panose="00020600040101010101" charset="-122"/>
                <a:sym typeface="汉仪程行简" panose="00020600040101010101" charset="-122"/>
              </a:rPr>
              <a:t>2021-2022第一学期综合学科总结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67060" y="637069"/>
            <a:ext cx="51187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02 </a:t>
            </a:r>
            <a:r>
              <a:rPr sz="2000" b="1" dirty="0" err="1"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以课题为抓手，助力研究能力提升</a:t>
            </a:r>
            <a:endParaRPr sz="2000" b="1" dirty="0">
              <a:latin typeface="方正小标宋简体" panose="02000000000000000000" charset="-122"/>
              <a:ea typeface="方正小标宋简体" panose="020000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88367" y="21287"/>
            <a:ext cx="7560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+mn-ea"/>
              </a:rPr>
              <a:t>借教科研之力</a:t>
            </a:r>
            <a:r>
              <a:rPr lang="en-US" altLang="zh-CN" sz="3600" b="1" dirty="0"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+mn-ea"/>
              </a:rPr>
              <a:t>助推学科及教师发展</a:t>
            </a:r>
            <a:endParaRPr lang="en-US" altLang="zh-CN" sz="3600" b="1" dirty="0">
              <a:solidFill>
                <a:srgbClr val="533E17"/>
              </a:solidFill>
              <a:latin typeface="方正舒体" panose="02010601030101010101" pitchFamily="2" charset="-122"/>
              <a:ea typeface="方正舒体" panose="02010601030101010101" pitchFamily="2" charset="-122"/>
              <a:sym typeface="汉呈王世刚草书" panose="02010601030101010101" charset="-128"/>
            </a:endParaRPr>
          </a:p>
        </p:txBody>
      </p:sp>
      <p:pic>
        <p:nvPicPr>
          <p:cNvPr id="4" name="图片 3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4488" y="86146"/>
            <a:ext cx="3758565" cy="637540"/>
          </a:xfrm>
          <a:prstGeom prst="rect">
            <a:avLst/>
          </a:prstGeom>
        </p:spPr>
      </p:pic>
      <p:graphicFrame>
        <p:nvGraphicFramePr>
          <p:cNvPr id="5" name="表格 4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56515749"/>
              </p:ext>
            </p:extLst>
          </p:nvPr>
        </p:nvGraphicFramePr>
        <p:xfrm>
          <a:off x="526504" y="3332894"/>
          <a:ext cx="11419690" cy="3202325"/>
        </p:xfrm>
        <a:graphic>
          <a:graphicData uri="http://schemas.openxmlformats.org/drawingml/2006/table">
            <a:tbl>
              <a:tblPr firstRow="1" bandRow="1">
                <a:effectLst>
                  <a:outerShdw blurRad="76200" dist="38100" dir="2700000" algn="tl" rotWithShape="0">
                    <a:prstClr val="black">
                      <a:alpha val="40000"/>
                    </a:prstClr>
                  </a:outerShdw>
                </a:effectLst>
                <a:tableStyleId>{42A4B713-E4EE-46E5-9F0D-2DDC4A763010}</a:tableStyleId>
              </a:tblPr>
              <a:tblGrid>
                <a:gridCol w="610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0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4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41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9987">
                  <a:extLst>
                    <a:ext uri="{9D8B030D-6E8A-4147-A177-3AD203B41FA5}">
                      <a16:colId xmlns:a16="http://schemas.microsoft.com/office/drawing/2014/main" val="2035798609"/>
                    </a:ext>
                  </a:extLst>
                </a:gridCol>
              </a:tblGrid>
              <a:tr h="293415">
                <a:tc rowSpan="2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800" dirty="0" err="1">
                          <a:solidFill>
                            <a:srgbClr val="EFE1C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学科</a:t>
                      </a:r>
                      <a:endParaRPr lang="en-US" altLang="en-US" sz="1800" dirty="0">
                        <a:solidFill>
                          <a:srgbClr val="EFE1C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汉仪力量黑简" panose="00020600040101010101" charset="-122"/>
                        <a:ea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solidFill>
                      <a:srgbClr val="533E17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800" dirty="0" err="1">
                          <a:solidFill>
                            <a:srgbClr val="EFE1C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课题名称</a:t>
                      </a:r>
                      <a:endParaRPr lang="en-US" altLang="en-US" sz="1800" dirty="0">
                        <a:solidFill>
                          <a:srgbClr val="EFE1C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汉仪力量黑简" panose="00020600040101010101" charset="-122"/>
                        <a:ea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solidFill>
                      <a:srgbClr val="533E17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800" dirty="0" err="1">
                          <a:solidFill>
                            <a:srgbClr val="EFE1C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课题研究情况</a:t>
                      </a:r>
                      <a:endParaRPr lang="en-US" altLang="en-US" sz="1800" dirty="0">
                        <a:solidFill>
                          <a:srgbClr val="EFE1C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汉仪力量黑简" panose="00020600040101010101" charset="-122"/>
                        <a:ea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solidFill>
                      <a:srgbClr val="533E17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800" dirty="0" err="1">
                          <a:solidFill>
                            <a:srgbClr val="EFE1C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成果</a:t>
                      </a:r>
                      <a:endParaRPr lang="en-US" altLang="en-US" sz="1800" dirty="0">
                        <a:solidFill>
                          <a:srgbClr val="EFE1C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汉仪力量黑简" panose="00020600040101010101" charset="-122"/>
                        <a:ea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3E1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4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800" dirty="0">
                          <a:solidFill>
                            <a:srgbClr val="EFE1C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微型课题</a:t>
                      </a:r>
                      <a:endParaRPr lang="en-US" altLang="en-US" sz="1800" dirty="0">
                        <a:solidFill>
                          <a:srgbClr val="EFE1C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汉仪力量黑简" panose="00020600040101010101" charset="-122"/>
                        <a:ea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33E17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800" dirty="0">
                          <a:solidFill>
                            <a:srgbClr val="EFE1C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论文</a:t>
                      </a:r>
                      <a:endParaRPr lang="en-US" altLang="en-US" sz="1800" dirty="0">
                        <a:solidFill>
                          <a:srgbClr val="EFE1C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汉仪力量黑简" panose="00020600040101010101" charset="-122"/>
                        <a:ea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33E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849461"/>
                  </a:ext>
                </a:extLst>
              </a:tr>
              <a:tr h="58683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音乐</a:t>
                      </a:r>
                      <a:endParaRPr lang="en-US" altLang="en-US" sz="1400">
                        <a:solidFill>
                          <a:srgbClr val="533E17"/>
                        </a:solidFill>
                        <a:effectLst/>
                        <a:latin typeface="方正姚体" panose="02010601030101010101" pitchFamily="2" charset="-122"/>
                        <a:ea typeface="方正姚体" panose="02010601030101010101" pitchFamily="2" charset="-122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《基于小学音乐学段目标的课堂合唱教学的实践研究》 </a:t>
                      </a:r>
                      <a:endParaRPr lang="en-US" altLang="en-US" sz="1400">
                        <a:solidFill>
                          <a:srgbClr val="533E17"/>
                        </a:solidFill>
                        <a:effectLst/>
                        <a:latin typeface="方正姚体" panose="02010601030101010101" pitchFamily="2" charset="-122"/>
                        <a:ea typeface="方正姚体" panose="02010601030101010101" pitchFamily="2" charset="-122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市级备案已开题</a:t>
                      </a:r>
                      <a:endParaRPr lang="en-US" altLang="en-US" sz="1400">
                        <a:solidFill>
                          <a:srgbClr val="533E17"/>
                        </a:solidFill>
                        <a:effectLst/>
                        <a:latin typeface="方正姚体" panose="02010601030101010101" pitchFamily="2" charset="-122"/>
                        <a:ea typeface="方正姚体" panose="02010601030101010101" pitchFamily="2" charset="-122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1000" dirty="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《</a:t>
                      </a:r>
                      <a:r>
                        <a:rPr lang="zh-CN" altLang="en-US" sz="1000" dirty="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导向小学音乐学科能级目标的课堂合唱教学策略研究</a:t>
                      </a:r>
                      <a:r>
                        <a:rPr lang="en-US" altLang="zh-CN" sz="1000" dirty="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》</a:t>
                      </a:r>
                      <a:endParaRPr lang="zh-CN" altLang="en-US" sz="1000" dirty="0">
                        <a:solidFill>
                          <a:srgbClr val="533E17"/>
                        </a:solidFill>
                        <a:effectLst/>
                        <a:latin typeface="方正姚体" panose="02010601030101010101" pitchFamily="2" charset="-122"/>
                        <a:ea typeface="方正姚体" panose="02010601030101010101" pitchFamily="2" charset="-122"/>
                      </a:endParaRPr>
                    </a:p>
                  </a:txBody>
                  <a:tcPr marL="68580" marR="68580" marT="0" marB="0"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000" dirty="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钱科</a:t>
                      </a:r>
                      <a:r>
                        <a:rPr lang="en-US" altLang="zh-CN" sz="1000" dirty="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《</a:t>
                      </a:r>
                      <a:r>
                        <a:rPr lang="zh-CN" altLang="zh-CN" sz="1000" kern="1200" dirty="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cs typeface="+mn-cs"/>
                        </a:rPr>
                        <a:t>《和声流韵 浸润课堂》</a:t>
                      </a:r>
                      <a:r>
                        <a:rPr lang="zh-CN" altLang="en-US" sz="1000" kern="1200" dirty="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cs typeface="+mn-cs"/>
                        </a:rPr>
                        <a:t>投稿于区论文大赛</a:t>
                      </a:r>
                      <a:endParaRPr lang="en-US" altLang="zh-CN" sz="1000" kern="1200" dirty="0">
                        <a:solidFill>
                          <a:srgbClr val="533E17"/>
                        </a:solidFill>
                        <a:effectLst/>
                        <a:latin typeface="方正姚体" panose="02010601030101010101" pitchFamily="2" charset="-122"/>
                        <a:ea typeface="方正姚体" panose="02010601030101010101" pitchFamily="2" charset="-122"/>
                        <a:cs typeface="+mn-cs"/>
                      </a:endParaRPr>
                    </a:p>
                    <a:p>
                      <a:pPr indent="0">
                        <a:buNone/>
                      </a:pPr>
                      <a:r>
                        <a:rPr lang="zh-CN" altLang="en-US" sz="1000" kern="1200" dirty="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cs typeface="+mn-cs"/>
                        </a:rPr>
                        <a:t>刘琴静</a:t>
                      </a:r>
                      <a:r>
                        <a:rPr lang="zh-CN" altLang="zh-CN" sz="1000" kern="1200" dirty="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cs typeface="+mn-cs"/>
                        </a:rPr>
                        <a:t>《关于小学低年段音乐合唱教学的引领和指导》</a:t>
                      </a:r>
                      <a:r>
                        <a:rPr lang="zh-CN" altLang="en-US" sz="1000" kern="1200" dirty="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cs typeface="+mn-cs"/>
                        </a:rPr>
                        <a:t>发表于</a:t>
                      </a:r>
                      <a:r>
                        <a:rPr lang="en-US" altLang="zh-CN" sz="1000" kern="1200" dirty="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cs typeface="+mn-cs"/>
                        </a:rPr>
                        <a:t>《</a:t>
                      </a:r>
                      <a:r>
                        <a:rPr lang="zh-CN" altLang="en-US" sz="1000" kern="1200" dirty="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cs typeface="+mn-cs"/>
                        </a:rPr>
                        <a:t>音乐教育</a:t>
                      </a:r>
                      <a:r>
                        <a:rPr lang="en-US" altLang="zh-CN" sz="1000" kern="1200" dirty="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cs typeface="+mn-cs"/>
                        </a:rPr>
                        <a:t>》</a:t>
                      </a:r>
                      <a:endParaRPr lang="zh-CN" altLang="en-US" sz="1000" kern="1200" dirty="0">
                        <a:solidFill>
                          <a:srgbClr val="533E17"/>
                        </a:solidFill>
                        <a:effectLst/>
                        <a:latin typeface="方正姚体" panose="02010601030101010101" pitchFamily="2" charset="-122"/>
                        <a:ea typeface="方正姚体" panose="02010601030101010101" pitchFamily="2" charset="-122"/>
                        <a:cs typeface="+mn-cs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983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体育</a:t>
                      </a:r>
                      <a:endParaRPr lang="en-US" altLang="en-US" sz="1400">
                        <a:solidFill>
                          <a:srgbClr val="EFE1C4"/>
                        </a:solidFill>
                        <a:effectLst/>
                        <a:latin typeface="方正姚体" panose="02010601030101010101" pitchFamily="2" charset="-122"/>
                        <a:ea typeface="方正姚体" panose="02010601030101010101" pitchFamily="2" charset="-122"/>
                      </a:endParaRPr>
                    </a:p>
                  </a:txBody>
                  <a:tcPr marL="68580" marR="68580" marT="0" marB="0" anchor="ctr" anchorCtr="1">
                    <a:solidFill>
                      <a:srgbClr val="86672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《巧用游戏构建小学低段足球特色课程的开发与研究》</a:t>
                      </a:r>
                      <a:r>
                        <a:rPr lang="en-US" sz="1400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 </a:t>
                      </a:r>
                      <a:endParaRPr lang="en-US" altLang="en-US" sz="1400">
                        <a:solidFill>
                          <a:srgbClr val="EFE1C4"/>
                        </a:solidFill>
                        <a:effectLst/>
                        <a:latin typeface="方正姚体" panose="02010601030101010101" pitchFamily="2" charset="-122"/>
                        <a:ea typeface="方正姚体" panose="02010601030101010101" pitchFamily="2" charset="-122"/>
                      </a:endParaRPr>
                    </a:p>
                  </a:txBody>
                  <a:tcPr marL="68580" marR="68580" marT="0" marB="0" anchor="ctr" anchorCtr="1">
                    <a:solidFill>
                      <a:srgbClr val="866725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区级备案已开题</a:t>
                      </a:r>
                      <a:endParaRPr lang="en-US" altLang="en-US" sz="1400">
                        <a:solidFill>
                          <a:srgbClr val="EFE1C4"/>
                        </a:solidFill>
                        <a:effectLst/>
                        <a:latin typeface="方正姚体" panose="02010601030101010101" pitchFamily="2" charset="-122"/>
                        <a:ea typeface="方正姚体" panose="02010601030101010101" pitchFamily="2" charset="-122"/>
                      </a:endParaRPr>
                    </a:p>
                  </a:txBody>
                  <a:tcPr marL="68580" marR="68580" marT="0" marB="0" anchor="ctr" anchorCtr="1">
                    <a:solidFill>
                      <a:srgbClr val="866725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1000" dirty="0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sym typeface="+mn-ea"/>
                        </a:rPr>
                        <a:t>《</a:t>
                      </a:r>
                      <a:r>
                        <a:rPr lang="zh-CN" altLang="en-US" sz="1000" dirty="0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sym typeface="+mn-ea"/>
                        </a:rPr>
                        <a:t>巧用游戏构建小学低段足球特色课程的开发与研究</a:t>
                      </a:r>
                      <a:r>
                        <a:rPr lang="en-US" altLang="zh-CN" sz="1000" dirty="0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sym typeface="+mn-ea"/>
                        </a:rPr>
                        <a:t>》</a:t>
                      </a:r>
                      <a:endParaRPr lang="en-US" sz="1000" dirty="0">
                        <a:solidFill>
                          <a:srgbClr val="EFE1C4"/>
                        </a:solidFill>
                        <a:effectLst/>
                        <a:latin typeface="方正姚体" panose="02010601030101010101" pitchFamily="2" charset="-122"/>
                        <a:ea typeface="方正姚体" panose="02010601030101010101" pitchFamily="2" charset="-122"/>
                        <a:sym typeface="+mn-ea"/>
                      </a:endParaRPr>
                    </a:p>
                  </a:txBody>
                  <a:tcPr marL="68580" marR="68580" marT="0" marB="0"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6672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000" dirty="0" err="1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sym typeface="+mn-ea"/>
                        </a:rPr>
                        <a:t>朱文彬</a:t>
                      </a:r>
                      <a:r>
                        <a:rPr lang="en-US" sz="1000" dirty="0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sym typeface="+mn-ea"/>
                        </a:rPr>
                        <a:t> 《</a:t>
                      </a:r>
                      <a:r>
                        <a:rPr lang="en-US" sz="1000" dirty="0" err="1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sym typeface="+mn-ea"/>
                        </a:rPr>
                        <a:t>游戏练习法在小学水平二足球技术教学中的实验研究》发表于《试题与研究</a:t>
                      </a:r>
                      <a:r>
                        <a:rPr lang="en-US" sz="1000" dirty="0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sym typeface="+mn-ea"/>
                        </a:rPr>
                        <a:t>》</a:t>
                      </a:r>
                      <a:endParaRPr lang="en-US" sz="1000" dirty="0">
                        <a:solidFill>
                          <a:srgbClr val="EFE1C4"/>
                        </a:solidFill>
                        <a:effectLst/>
                        <a:latin typeface="方正姚体" panose="02010601030101010101" pitchFamily="2" charset="-122"/>
                        <a:ea typeface="方正姚体" panose="02010601030101010101" pitchFamily="2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1000" dirty="0" err="1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sym typeface="+mn-ea"/>
                        </a:rPr>
                        <a:t>刘赟磊</a:t>
                      </a:r>
                      <a:r>
                        <a:rPr lang="en-US" sz="1000" dirty="0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sym typeface="+mn-ea"/>
                        </a:rPr>
                        <a:t> 《</a:t>
                      </a:r>
                      <a:r>
                        <a:rPr lang="en-US" sz="1000" dirty="0" err="1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sym typeface="+mn-ea"/>
                        </a:rPr>
                        <a:t>构建知识技能规则结合的小学足球创新游戏》发表于《当代体育</a:t>
                      </a:r>
                      <a:r>
                        <a:rPr lang="en-US" sz="1000" dirty="0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sym typeface="+mn-ea"/>
                        </a:rPr>
                        <a:t>》</a:t>
                      </a:r>
                      <a:endParaRPr lang="en-US" sz="1000" dirty="0">
                        <a:solidFill>
                          <a:srgbClr val="EFE1C4"/>
                        </a:solidFill>
                        <a:effectLst/>
                        <a:latin typeface="方正姚体" panose="02010601030101010101" pitchFamily="2" charset="-122"/>
                        <a:ea typeface="方正姚体" panose="02010601030101010101" pitchFamily="2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1000" dirty="0" err="1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sym typeface="+mn-ea"/>
                        </a:rPr>
                        <a:t>朱慧慧</a:t>
                      </a:r>
                      <a:r>
                        <a:rPr lang="en-US" sz="1000" dirty="0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sym typeface="+mn-ea"/>
                        </a:rPr>
                        <a:t> 《</a:t>
                      </a:r>
                      <a:r>
                        <a:rPr lang="en-US" sz="1000" dirty="0" err="1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sym typeface="+mn-ea"/>
                        </a:rPr>
                        <a:t>创新小学足球教学，构建知识技能规则渗透游戏》发表于《当代体育</a:t>
                      </a:r>
                      <a:r>
                        <a:rPr lang="en-US" sz="1000" dirty="0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sym typeface="+mn-ea"/>
                        </a:rPr>
                        <a:t>》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667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83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dirty="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cs typeface="汉仪力量黑简" panose="00020600040101010101" charset="-122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cs typeface="汉仪力量黑简" panose="00020600040101010101" charset="-122"/>
                        </a:rPr>
                        <a:t>信息</a:t>
                      </a:r>
                      <a:endParaRPr lang="en-US" sz="1400" dirty="0">
                        <a:solidFill>
                          <a:srgbClr val="533E17"/>
                        </a:solidFill>
                        <a:effectLst/>
                        <a:latin typeface="方正姚体" panose="02010601030101010101" pitchFamily="2" charset="-122"/>
                        <a:ea typeface="方正姚体" panose="02010601030101010101" pitchFamily="2" charset="-122"/>
                        <a:cs typeface="汉仪力量黑简" panose="0002060004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400" dirty="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cs typeface="汉仪力量黑简" panose="00020600040101010101" charset="-122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cs typeface="汉仪力量黑简" panose="00020600040101010101" charset="-122"/>
                        </a:rPr>
                        <a:t>科学</a:t>
                      </a:r>
                      <a:endParaRPr lang="en-US" altLang="en-US" sz="1400" dirty="0">
                        <a:solidFill>
                          <a:srgbClr val="533E17"/>
                        </a:solidFill>
                        <a:effectLst/>
                        <a:latin typeface="方正姚体" panose="02010601030101010101" pitchFamily="2" charset="-122"/>
                        <a:ea typeface="方正姚体" panose="02010601030101010101" pitchFamily="2" charset="-122"/>
                        <a:cs typeface="汉仪力量黑简" panose="00020600040101010101" charset="-122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《</a:t>
                      </a:r>
                      <a:r>
                        <a:rPr lang="en-US" sz="140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基于核心素养的创客教育的项目化实践研究</a:t>
                      </a:r>
                      <a:r>
                        <a:rPr lang="zh-CN" altLang="en-US" sz="140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》</a:t>
                      </a: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校级课题在研</a:t>
                      </a:r>
                      <a:endParaRPr lang="en-US" altLang="en-US" sz="1400">
                        <a:solidFill>
                          <a:srgbClr val="533E17"/>
                        </a:solidFill>
                        <a:effectLst/>
                        <a:latin typeface="方正姚体" panose="02010601030101010101" pitchFamily="2" charset="-122"/>
                        <a:ea typeface="方正姚体" panose="02010601030101010101" pitchFamily="2" charset="-122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dirty="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《</a:t>
                      </a:r>
                      <a:r>
                        <a:rPr lang="en-US" altLang="en-US" sz="1000" dirty="0" err="1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基于开源硬件的创客教育课堂教学策略研究</a:t>
                      </a:r>
                      <a:r>
                        <a:rPr lang="zh-CN" altLang="en-US" sz="1000" dirty="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》</a:t>
                      </a:r>
                    </a:p>
                    <a:p>
                      <a:pPr indent="0">
                        <a:buNone/>
                      </a:pPr>
                      <a:endParaRPr lang="zh-CN" altLang="en-US" sz="1000" dirty="0">
                        <a:solidFill>
                          <a:srgbClr val="533E17"/>
                        </a:solidFill>
                        <a:effectLst/>
                        <a:latin typeface="方正姚体" panose="02010601030101010101" pitchFamily="2" charset="-122"/>
                        <a:ea typeface="方正姚体" panose="02010601030101010101" pitchFamily="2" charset="-122"/>
                      </a:endParaRPr>
                    </a:p>
                  </a:txBody>
                  <a:tcPr marL="68580" marR="68580" marT="0" marB="0"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000" dirty="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武亚敏</a:t>
                      </a:r>
                      <a:r>
                        <a:rPr lang="en-US" altLang="zh-CN" sz="1000" dirty="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 </a:t>
                      </a:r>
                      <a:r>
                        <a:rPr lang="zh-CN" altLang="en-US" sz="1000" dirty="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《项目化学习模式在小学科学课堂上的实践研究》</a:t>
                      </a:r>
                    </a:p>
                    <a:p>
                      <a:pPr indent="0" algn="l">
                        <a:buNone/>
                      </a:pPr>
                      <a:r>
                        <a:rPr lang="zh-CN" altLang="en-US" sz="1000" dirty="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徐铭雪</a:t>
                      </a:r>
                      <a:r>
                        <a:rPr lang="en-US" altLang="zh-CN" sz="1000" dirty="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 </a:t>
                      </a:r>
                      <a:r>
                        <a:rPr lang="zh-CN" altLang="en-US" sz="1000" dirty="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《浅析小学科学与心理教育的多元融合策略》</a:t>
                      </a:r>
                      <a:endParaRPr lang="en-US" altLang="zh-CN" sz="1000" dirty="0">
                        <a:solidFill>
                          <a:srgbClr val="533E17"/>
                        </a:solidFill>
                        <a:effectLst/>
                        <a:latin typeface="方正姚体" panose="02010601030101010101" pitchFamily="2" charset="-122"/>
                        <a:ea typeface="方正姚体" panose="02010601030101010101" pitchFamily="2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zh-CN" altLang="en-US" sz="1000" dirty="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sym typeface="+mn-ea"/>
                        </a:rPr>
                        <a:t>张玲</a:t>
                      </a:r>
                      <a:r>
                        <a:rPr lang="en-US" altLang="zh-CN" sz="1000" dirty="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sym typeface="+mn-ea"/>
                        </a:rPr>
                        <a:t> </a:t>
                      </a:r>
                      <a:r>
                        <a:rPr lang="zh-CN" altLang="en-US" sz="1000" dirty="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sym typeface="+mn-ea"/>
                        </a:rPr>
                        <a:t>《基于ArduBits的开源硬件编程教学初探》发表于《教育学文摘》</a:t>
                      </a:r>
                    </a:p>
                    <a:p>
                      <a:pPr indent="0" algn="l">
                        <a:buNone/>
                      </a:pPr>
                      <a:r>
                        <a:rPr lang="zh-CN" altLang="en-US" sz="1000" dirty="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sym typeface="+mn-ea"/>
                        </a:rPr>
                        <a:t>杨明武</a:t>
                      </a:r>
                      <a:r>
                        <a:rPr lang="en-US" altLang="zh-CN" sz="1000" dirty="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sym typeface="+mn-ea"/>
                        </a:rPr>
                        <a:t> 《</a:t>
                      </a:r>
                      <a:r>
                        <a:rPr lang="en-US" altLang="zh-CN" sz="1000" dirty="0" err="1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sym typeface="+mn-ea"/>
                        </a:rPr>
                        <a:t>在互动中构建小学信息技术活力课堂的方法</a:t>
                      </a:r>
                      <a:r>
                        <a:rPr lang="en-US" altLang="zh-CN" sz="1000" dirty="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sym typeface="+mn-ea"/>
                        </a:rPr>
                        <a:t>》</a:t>
                      </a:r>
                      <a:r>
                        <a:rPr lang="zh-CN" altLang="en-US" sz="1000" dirty="0">
                          <a:solidFill>
                            <a:srgbClr val="533E17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  <a:sym typeface="+mn-ea"/>
                        </a:rPr>
                        <a:t>获教育装备论文三等奖</a:t>
                      </a:r>
                    </a:p>
                    <a:p>
                      <a:pPr indent="0" algn="l">
                        <a:buNone/>
                      </a:pPr>
                      <a:endParaRPr lang="zh-CN" altLang="en-US" sz="1000" dirty="0">
                        <a:solidFill>
                          <a:srgbClr val="533E17"/>
                        </a:solidFill>
                        <a:effectLst/>
                        <a:latin typeface="方正姚体" panose="02010601030101010101" pitchFamily="2" charset="-122"/>
                        <a:ea typeface="方正姚体" panose="02010601030101010101" pitchFamily="2" charset="-122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683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美术</a:t>
                      </a:r>
                      <a:endParaRPr lang="en-US" altLang="en-US" sz="1400">
                        <a:solidFill>
                          <a:srgbClr val="EFE1C4"/>
                        </a:solidFill>
                        <a:effectLst/>
                        <a:latin typeface="方正姚体" panose="02010601030101010101" pitchFamily="2" charset="-122"/>
                        <a:ea typeface="方正姚体" panose="02010601030101010101" pitchFamily="2" charset="-122"/>
                      </a:endParaRPr>
                    </a:p>
                  </a:txBody>
                  <a:tcPr marL="68580" marR="68580" marT="0" marB="0" anchor="ctr" anchorCtr="1">
                    <a:solidFill>
                      <a:srgbClr val="86672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《基于希沃平台的美术信息化教学资源的应用研究》</a:t>
                      </a:r>
                    </a:p>
                  </a:txBody>
                  <a:tcPr marL="68580" marR="68580" marT="0" marB="0" anchor="ctr" anchorCtr="1">
                    <a:solidFill>
                      <a:srgbClr val="866725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校级课题在研</a:t>
                      </a:r>
                      <a:endParaRPr lang="en-US" altLang="en-US" sz="1400">
                        <a:solidFill>
                          <a:srgbClr val="EFE1C4"/>
                        </a:solidFill>
                        <a:effectLst/>
                        <a:latin typeface="方正姚体" panose="02010601030101010101" pitchFamily="2" charset="-122"/>
                        <a:ea typeface="方正姚体" panose="02010601030101010101" pitchFamily="2" charset="-122"/>
                      </a:endParaRPr>
                    </a:p>
                  </a:txBody>
                  <a:tcPr marL="68580" marR="68580" marT="0" marB="0" anchor="ctr" anchorCtr="1">
                    <a:solidFill>
                      <a:srgbClr val="866725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000" dirty="0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以后会有 的</a:t>
                      </a:r>
                    </a:p>
                  </a:txBody>
                  <a:tcPr marL="68580" marR="68580" marT="0" marB="0"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6672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000" dirty="0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巢杨希</a:t>
                      </a:r>
                      <a:r>
                        <a:rPr lang="en-US" altLang="zh-CN" sz="1000" dirty="0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 《</a:t>
                      </a:r>
                      <a:r>
                        <a:rPr lang="en-US" altLang="zh-CN" sz="1000" dirty="0" err="1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借助信息技术，助力美术课堂教学</a:t>
                      </a:r>
                      <a:r>
                        <a:rPr lang="en-US" altLang="zh-CN" sz="1000" dirty="0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》</a:t>
                      </a:r>
                      <a:r>
                        <a:rPr lang="zh-CN" altLang="en-US" sz="1000" dirty="0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发表于《小学教育研究》</a:t>
                      </a:r>
                      <a:endParaRPr lang="en-US" altLang="zh-CN" sz="1000" dirty="0">
                        <a:solidFill>
                          <a:srgbClr val="EFE1C4"/>
                        </a:solidFill>
                        <a:effectLst/>
                        <a:latin typeface="方正姚体" panose="02010601030101010101" pitchFamily="2" charset="-122"/>
                        <a:ea typeface="方正姚体" panose="02010601030101010101" pitchFamily="2" charset="-122"/>
                      </a:endParaRPr>
                    </a:p>
                    <a:p>
                      <a:pPr indent="0" algn="l">
                        <a:buNone/>
                      </a:pPr>
                      <a:r>
                        <a:rPr lang="zh-CN" altLang="en-US" sz="1000" dirty="0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姚海燕</a:t>
                      </a:r>
                      <a:r>
                        <a:rPr lang="en-US" altLang="zh-CN" sz="1000" dirty="0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 《</a:t>
                      </a:r>
                      <a:r>
                        <a:rPr lang="en-US" altLang="zh-CN" sz="1000" dirty="0" err="1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基于新课标背景下的小学美术绘画教学研究</a:t>
                      </a:r>
                      <a:r>
                        <a:rPr lang="en-US" altLang="zh-CN" sz="1000" dirty="0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》</a:t>
                      </a:r>
                      <a:r>
                        <a:rPr lang="zh-CN" altLang="en-US" sz="1000" dirty="0">
                          <a:solidFill>
                            <a:srgbClr val="EFE1C4"/>
                          </a:solidFill>
                          <a:effectLst/>
                          <a:latin typeface="方正姚体" panose="02010601030101010101" pitchFamily="2" charset="-122"/>
                          <a:ea typeface="方正姚体" panose="02010601030101010101" pitchFamily="2" charset="-122"/>
                        </a:rPr>
                        <a:t>发表于《大观》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667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id="{925D0622-17CA-4E1D-A5E4-016DB7C821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1" r="8273" b="18279"/>
          <a:stretch/>
        </p:blipFill>
        <p:spPr>
          <a:xfrm>
            <a:off x="1729635" y="972520"/>
            <a:ext cx="3910065" cy="227152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0C1E914-A104-411B-9567-642DC5E242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36" y="951387"/>
            <a:ext cx="4295016" cy="2337083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49251" y="784631"/>
            <a:ext cx="53835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03 </a:t>
            </a:r>
            <a:r>
              <a:rPr sz="2000" b="1" dirty="0" err="1"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以教师发展为切入点，融合专业成长的平台</a:t>
            </a:r>
            <a:endParaRPr sz="2000" b="1" dirty="0">
              <a:latin typeface="方正小标宋简体" panose="02000000000000000000" charset="-122"/>
              <a:ea typeface="方正小标宋简体" panose="020000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19956" y="61134"/>
            <a:ext cx="742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+mn-ea"/>
              </a:rPr>
              <a:t>借教科研之力</a:t>
            </a:r>
            <a:r>
              <a:rPr lang="en-US" altLang="zh-CN" sz="3600" b="1" dirty="0"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+mn-ea"/>
              </a:rPr>
              <a:t>助推学科及教师发展</a:t>
            </a:r>
            <a:endParaRPr lang="en-US" altLang="zh-CN" sz="3600" b="1" dirty="0">
              <a:solidFill>
                <a:srgbClr val="533E17"/>
              </a:solidFill>
              <a:latin typeface="方正舒体" panose="02010601030101010101" pitchFamily="2" charset="-122"/>
              <a:ea typeface="方正舒体" panose="02010601030101010101" pitchFamily="2" charset="-122"/>
              <a:sym typeface="汉呈王世刚草书" panose="02010601030101010101" charset="-128"/>
            </a:endParaRPr>
          </a:p>
        </p:txBody>
      </p:sp>
      <p:pic>
        <p:nvPicPr>
          <p:cNvPr id="4" name="图片 3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490" y="15970"/>
            <a:ext cx="3758565" cy="637540"/>
          </a:xfrm>
          <a:prstGeom prst="rect">
            <a:avLst/>
          </a:prstGeom>
        </p:spPr>
      </p:pic>
      <p:graphicFrame>
        <p:nvGraphicFramePr>
          <p:cNvPr id="5" name="表格 4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67319158"/>
              </p:ext>
            </p:extLst>
          </p:nvPr>
        </p:nvGraphicFramePr>
        <p:xfrm>
          <a:off x="831516" y="2427471"/>
          <a:ext cx="5509126" cy="2886220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810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0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16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21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766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EFE1C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日期</a:t>
                      </a:r>
                      <a:endParaRPr lang="en-US" altLang="en-US" sz="1200" b="0">
                        <a:solidFill>
                          <a:srgbClr val="EFE1C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汉仪力量黑简" panose="00020600040101010101" charset="-122"/>
                        <a:ea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solidFill>
                      <a:srgbClr val="533E17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>
                          <a:solidFill>
                            <a:srgbClr val="EFE1C4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级别</a:t>
                      </a:r>
                      <a:endParaRPr lang="en-US" altLang="en-US" sz="1200">
                        <a:solidFill>
                          <a:srgbClr val="EFE1C4"/>
                        </a:solidFill>
                        <a:latin typeface="汉仪力量黑简" panose="00020600040101010101" charset="-122"/>
                        <a:ea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solidFill>
                      <a:srgbClr val="533E17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>
                          <a:solidFill>
                            <a:srgbClr val="EFE1C4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执教</a:t>
                      </a:r>
                      <a:endParaRPr lang="en-US" altLang="en-US" sz="1200">
                        <a:solidFill>
                          <a:srgbClr val="EFE1C4"/>
                        </a:solidFill>
                        <a:latin typeface="汉仪力量黑简" panose="00020600040101010101" charset="-122"/>
                        <a:ea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solidFill>
                      <a:srgbClr val="533E17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dirty="0" err="1">
                          <a:solidFill>
                            <a:srgbClr val="EFE1C4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课题</a:t>
                      </a:r>
                      <a:endParaRPr lang="en-US" altLang="en-US" sz="1200" dirty="0">
                        <a:solidFill>
                          <a:srgbClr val="EFE1C4"/>
                        </a:solidFill>
                        <a:latin typeface="汉仪力量黑简" panose="00020600040101010101" charset="-122"/>
                        <a:ea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solidFill>
                      <a:srgbClr val="533E17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dirty="0" err="1">
                          <a:solidFill>
                            <a:srgbClr val="EFE1C4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备注</a:t>
                      </a:r>
                      <a:endParaRPr lang="en-US" altLang="en-US" sz="1200" dirty="0">
                        <a:solidFill>
                          <a:srgbClr val="EFE1C4"/>
                        </a:solidFill>
                        <a:latin typeface="汉仪力量黑简" panose="00020600040101010101" charset="-122"/>
                        <a:ea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solidFill>
                      <a:srgbClr val="533E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711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>
                          <a:solidFill>
                            <a:srgbClr val="533E17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  <a:cs typeface="汉仪力量黑简" panose="00020600040101010101" charset="-122"/>
                        </a:rPr>
                        <a:t>9月31日</a:t>
                      </a:r>
                      <a:endParaRPr lang="en-US" altLang="en-US" sz="1200">
                        <a:solidFill>
                          <a:srgbClr val="533E17"/>
                        </a:solidFill>
                        <a:latin typeface="汉仪力量黑简" panose="00020600040101010101" charset="-122"/>
                        <a:ea typeface="汉仪力量黑简" panose="00020600040101010101" charset="-122"/>
                        <a:cs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>
                          <a:solidFill>
                            <a:srgbClr val="533E17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区级</a:t>
                      </a:r>
                      <a:endParaRPr lang="en-US" altLang="en-US" sz="1200">
                        <a:solidFill>
                          <a:srgbClr val="533E17"/>
                        </a:solidFill>
                        <a:latin typeface="汉仪力量黑简" panose="00020600040101010101" charset="-122"/>
                        <a:ea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>
                          <a:solidFill>
                            <a:srgbClr val="533E17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张玲</a:t>
                      </a:r>
                      <a:endParaRPr lang="en-US" altLang="en-US" sz="1200">
                        <a:solidFill>
                          <a:srgbClr val="533E17"/>
                        </a:solidFill>
                        <a:latin typeface="汉仪力量黑简" panose="00020600040101010101" charset="-122"/>
                        <a:ea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>
                          <a:solidFill>
                            <a:srgbClr val="533E17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《最炫民族风》</a:t>
                      </a:r>
                      <a:endParaRPr lang="en-US" altLang="en-US" sz="1200">
                        <a:solidFill>
                          <a:srgbClr val="533E17"/>
                        </a:solidFill>
                        <a:latin typeface="汉仪力量黑简" panose="00020600040101010101" charset="-122"/>
                        <a:ea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>
                          <a:solidFill>
                            <a:srgbClr val="533E17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培育室展示课</a:t>
                      </a:r>
                      <a:endParaRPr lang="en-US" altLang="en-US" sz="1200">
                        <a:solidFill>
                          <a:srgbClr val="533E17"/>
                        </a:solidFill>
                        <a:latin typeface="汉仪力量黑简" panose="00020600040101010101" charset="-122"/>
                        <a:ea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711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dirty="0">
                          <a:solidFill>
                            <a:srgbClr val="EFE1C4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 10</a:t>
                      </a:r>
                      <a:r>
                        <a:rPr lang="zh-CN" altLang="en-US" sz="1200" dirty="0">
                          <a:solidFill>
                            <a:srgbClr val="EFE1C4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月</a:t>
                      </a:r>
                      <a:r>
                        <a:rPr lang="en-US" altLang="zh-CN" sz="1200" dirty="0">
                          <a:solidFill>
                            <a:srgbClr val="EFE1C4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29</a:t>
                      </a:r>
                      <a:r>
                        <a:rPr lang="zh-CN" altLang="en-US" sz="1200" dirty="0">
                          <a:solidFill>
                            <a:srgbClr val="EFE1C4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日</a:t>
                      </a:r>
                    </a:p>
                  </a:txBody>
                  <a:tcPr marL="68580" marR="68580" marT="0" marB="0" anchor="ctr" anchorCtr="1">
                    <a:solidFill>
                      <a:srgbClr val="866725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>
                          <a:solidFill>
                            <a:srgbClr val="EFE1C4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区级</a:t>
                      </a:r>
                      <a:endParaRPr lang="en-US" altLang="en-US" sz="1200">
                        <a:solidFill>
                          <a:srgbClr val="EFE1C4"/>
                        </a:solidFill>
                        <a:latin typeface="汉仪力量黑简" panose="00020600040101010101" charset="-122"/>
                        <a:ea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solidFill>
                      <a:srgbClr val="866725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>
                          <a:solidFill>
                            <a:srgbClr val="EFE1C4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陈珂</a:t>
                      </a:r>
                      <a:endParaRPr lang="en-US" altLang="en-US" sz="1200">
                        <a:solidFill>
                          <a:srgbClr val="EFE1C4"/>
                        </a:solidFill>
                        <a:latin typeface="汉仪力量黑简" panose="00020600040101010101" charset="-122"/>
                        <a:ea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solidFill>
                      <a:srgbClr val="866725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>
                          <a:solidFill>
                            <a:srgbClr val="EFE1C4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 </a:t>
                      </a:r>
                      <a:r>
                        <a:rPr lang="zh-CN" altLang="en-US" sz="1200">
                          <a:solidFill>
                            <a:srgbClr val="EFE1C4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《天外来客》</a:t>
                      </a:r>
                    </a:p>
                  </a:txBody>
                  <a:tcPr marL="68580" marR="68580" marT="0" marB="0" anchor="ctr" anchorCtr="1">
                    <a:solidFill>
                      <a:srgbClr val="866725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>
                          <a:solidFill>
                            <a:srgbClr val="EFE1C4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区研究课</a:t>
                      </a:r>
                      <a:endParaRPr lang="en-US" altLang="en-US" sz="1200">
                        <a:solidFill>
                          <a:srgbClr val="EFE1C4"/>
                        </a:solidFill>
                        <a:latin typeface="汉仪力量黑简" panose="00020600040101010101" charset="-122"/>
                        <a:ea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solidFill>
                      <a:srgbClr val="8667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1711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dirty="0">
                          <a:solidFill>
                            <a:srgbClr val="533E17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 12</a:t>
                      </a:r>
                      <a:r>
                        <a:rPr lang="zh-CN" altLang="en-US" sz="1200" dirty="0">
                          <a:solidFill>
                            <a:srgbClr val="533E17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月</a:t>
                      </a:r>
                      <a:r>
                        <a:rPr lang="en-US" altLang="zh-CN" sz="1200" dirty="0">
                          <a:solidFill>
                            <a:srgbClr val="533E17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1</a:t>
                      </a:r>
                      <a:r>
                        <a:rPr lang="zh-CN" altLang="en-US" sz="1200" dirty="0">
                          <a:solidFill>
                            <a:srgbClr val="533E17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日</a:t>
                      </a:r>
                      <a:endParaRPr lang="en-US" altLang="en-US" sz="1200" dirty="0">
                        <a:solidFill>
                          <a:srgbClr val="533E17"/>
                        </a:solidFill>
                        <a:latin typeface="汉仪力量黑简" panose="00020600040101010101" charset="-122"/>
                        <a:ea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>
                          <a:solidFill>
                            <a:srgbClr val="533E17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区级</a:t>
                      </a:r>
                      <a:endParaRPr lang="en-US" altLang="en-US" sz="1200">
                        <a:solidFill>
                          <a:srgbClr val="533E17"/>
                        </a:solidFill>
                        <a:latin typeface="汉仪力量黑简" panose="00020600040101010101" charset="-122"/>
                        <a:ea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>
                          <a:solidFill>
                            <a:srgbClr val="533E17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武亚敏</a:t>
                      </a:r>
                      <a:endParaRPr lang="en-US" altLang="en-US" sz="1200">
                        <a:solidFill>
                          <a:srgbClr val="533E17"/>
                        </a:solidFill>
                        <a:latin typeface="汉仪力量黑简" panose="00020600040101010101" charset="-122"/>
                        <a:ea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1200" dirty="0">
                          <a:solidFill>
                            <a:srgbClr val="533E17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《</a:t>
                      </a:r>
                      <a:r>
                        <a:rPr lang="zh-CN" altLang="en-US" sz="1200" dirty="0">
                          <a:solidFill>
                            <a:srgbClr val="533E17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生活中的电</a:t>
                      </a:r>
                      <a:r>
                        <a:rPr lang="en-US" altLang="zh-CN" sz="1200" dirty="0">
                          <a:solidFill>
                            <a:srgbClr val="533E17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》</a:t>
                      </a:r>
                      <a:r>
                        <a:rPr lang="en-US" sz="1200" dirty="0">
                          <a:solidFill>
                            <a:srgbClr val="533E17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 </a:t>
                      </a:r>
                      <a:endParaRPr lang="en-US" altLang="en-US" sz="1200" dirty="0">
                        <a:solidFill>
                          <a:srgbClr val="533E17"/>
                        </a:solidFill>
                        <a:latin typeface="汉仪力量黑简" panose="00020600040101010101" charset="-122"/>
                        <a:ea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>
                          <a:solidFill>
                            <a:srgbClr val="533E17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培育室展示课</a:t>
                      </a:r>
                      <a:endParaRPr lang="en-US" altLang="en-US" sz="1200">
                        <a:solidFill>
                          <a:srgbClr val="533E17"/>
                        </a:solidFill>
                        <a:latin typeface="汉仪力量黑简" panose="00020600040101010101" charset="-122"/>
                        <a:ea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1711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>
                          <a:solidFill>
                            <a:srgbClr val="EFE1C4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9</a:t>
                      </a:r>
                      <a:r>
                        <a:rPr lang="zh-CN" altLang="en-US" sz="1200">
                          <a:solidFill>
                            <a:srgbClr val="EFE1C4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月</a:t>
                      </a:r>
                      <a:r>
                        <a:rPr lang="en-US" altLang="zh-CN" sz="1200">
                          <a:solidFill>
                            <a:srgbClr val="EFE1C4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30</a:t>
                      </a:r>
                      <a:r>
                        <a:rPr lang="zh-CN" altLang="en-US" sz="1200">
                          <a:solidFill>
                            <a:srgbClr val="EFE1C4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日</a:t>
                      </a:r>
                      <a:r>
                        <a:rPr lang="en-US" altLang="zh-CN" sz="1200">
                          <a:solidFill>
                            <a:srgbClr val="EFE1C4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 </a:t>
                      </a:r>
                      <a:r>
                        <a:rPr lang="en-US" sz="1200">
                          <a:solidFill>
                            <a:srgbClr val="EFE1C4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 </a:t>
                      </a:r>
                      <a:endParaRPr lang="en-US" altLang="en-US" sz="1200">
                        <a:solidFill>
                          <a:srgbClr val="EFE1C4"/>
                        </a:solidFill>
                        <a:latin typeface="汉仪力量黑简" panose="00020600040101010101" charset="-122"/>
                        <a:ea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solidFill>
                      <a:srgbClr val="866725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>
                          <a:solidFill>
                            <a:srgbClr val="EFE1C4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区级</a:t>
                      </a:r>
                      <a:endParaRPr lang="en-US" altLang="en-US" sz="1200">
                        <a:solidFill>
                          <a:srgbClr val="EFE1C4"/>
                        </a:solidFill>
                        <a:latin typeface="汉仪力量黑简" panose="00020600040101010101" charset="-122"/>
                        <a:ea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solidFill>
                      <a:srgbClr val="866725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>
                          <a:solidFill>
                            <a:srgbClr val="EFE1C4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巢杨希</a:t>
                      </a:r>
                      <a:endParaRPr lang="en-US" altLang="en-US" sz="1200">
                        <a:solidFill>
                          <a:srgbClr val="EFE1C4"/>
                        </a:solidFill>
                        <a:latin typeface="汉仪力量黑简" panose="00020600040101010101" charset="-122"/>
                        <a:ea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solidFill>
                      <a:srgbClr val="866725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dirty="0">
                          <a:solidFill>
                            <a:srgbClr val="EFE1C4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 </a:t>
                      </a:r>
                      <a:r>
                        <a:rPr lang="zh-CN" altLang="en-US" sz="1200" dirty="0">
                          <a:solidFill>
                            <a:srgbClr val="EFE1C4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《会说话的手（一）》</a:t>
                      </a:r>
                    </a:p>
                  </a:txBody>
                  <a:tcPr marL="68580" marR="68580" marT="0" marB="0" anchor="ctr" anchorCtr="1">
                    <a:solidFill>
                      <a:srgbClr val="866725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dirty="0" err="1">
                          <a:solidFill>
                            <a:srgbClr val="EFE1C4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培育室展示课</a:t>
                      </a:r>
                      <a:endParaRPr lang="en-US" altLang="en-US" sz="1200" dirty="0">
                        <a:solidFill>
                          <a:srgbClr val="EFE1C4"/>
                        </a:solidFill>
                        <a:latin typeface="汉仪力量黑简" panose="00020600040101010101" charset="-122"/>
                        <a:ea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solidFill>
                      <a:srgbClr val="8667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1711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>
                          <a:solidFill>
                            <a:srgbClr val="533E17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  <a:cs typeface="汉仪力量黑简" panose="00020600040101010101" charset="-122"/>
                        </a:rPr>
                        <a:t>10月13日</a:t>
                      </a:r>
                      <a:endParaRPr lang="en-US" altLang="en-US" sz="1200">
                        <a:solidFill>
                          <a:srgbClr val="533E17"/>
                        </a:solidFill>
                        <a:latin typeface="汉仪力量黑简" panose="00020600040101010101" charset="-122"/>
                        <a:ea typeface="汉仪力量黑简" panose="00020600040101010101" charset="-122"/>
                        <a:cs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>
                          <a:solidFill>
                            <a:srgbClr val="533E17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校级</a:t>
                      </a:r>
                      <a:endParaRPr lang="en-US" altLang="en-US" sz="1200">
                        <a:solidFill>
                          <a:srgbClr val="533E17"/>
                        </a:solidFill>
                        <a:latin typeface="汉仪力量黑简" panose="00020600040101010101" charset="-122"/>
                        <a:ea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>
                          <a:solidFill>
                            <a:srgbClr val="533E17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杨明武</a:t>
                      </a:r>
                      <a:endParaRPr lang="en-US" altLang="en-US" sz="1200">
                        <a:solidFill>
                          <a:srgbClr val="533E17"/>
                        </a:solidFill>
                        <a:latin typeface="汉仪力量黑简" panose="00020600040101010101" charset="-122"/>
                        <a:ea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dirty="0">
                          <a:solidFill>
                            <a:srgbClr val="533E17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《</a:t>
                      </a:r>
                      <a:r>
                        <a:rPr lang="en-US" sz="1200" dirty="0" err="1">
                          <a:solidFill>
                            <a:srgbClr val="533E17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画方形和圆形</a:t>
                      </a:r>
                      <a:r>
                        <a:rPr lang="en-US" sz="1200" dirty="0">
                          <a:solidFill>
                            <a:srgbClr val="533E17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》</a:t>
                      </a:r>
                      <a:endParaRPr lang="en-US" altLang="en-US" sz="1200" dirty="0">
                        <a:solidFill>
                          <a:srgbClr val="533E17"/>
                        </a:solidFill>
                        <a:latin typeface="汉仪力量黑简" panose="00020600040101010101" charset="-122"/>
                        <a:ea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dirty="0" err="1">
                          <a:solidFill>
                            <a:srgbClr val="533E17"/>
                          </a:solidFill>
                          <a:latin typeface="汉仪力量黑简" panose="00020600040101010101" charset="-122"/>
                          <a:ea typeface="汉仪力量黑简" panose="00020600040101010101" charset="-122"/>
                        </a:rPr>
                        <a:t>区信息化教学能手三等奖</a:t>
                      </a:r>
                      <a:endParaRPr lang="en-US" altLang="en-US" sz="1200" dirty="0">
                        <a:solidFill>
                          <a:srgbClr val="533E17"/>
                        </a:solidFill>
                        <a:latin typeface="汉仪力量黑简" panose="00020600040101010101" charset="-122"/>
                        <a:ea typeface="汉仪力量黑简" panose="00020600040101010101" charset="-122"/>
                      </a:endParaRP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2391009" y="1620350"/>
            <a:ext cx="2390140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200" dirty="0">
                <a:solidFill>
                  <a:srgbClr val="BF904C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各级研究课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B4E73B4-F7F7-4BAC-A6EF-D9808BA1109F}"/>
              </a:ext>
            </a:extLst>
          </p:cNvPr>
          <p:cNvSpPr txBox="1"/>
          <p:nvPr/>
        </p:nvSpPr>
        <p:spPr>
          <a:xfrm>
            <a:off x="8139500" y="1675764"/>
            <a:ext cx="2390140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200" dirty="0">
                <a:solidFill>
                  <a:srgbClr val="BF904C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区级评优课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D43B9AA-7713-4415-9ED0-A2FC675F86D0}"/>
              </a:ext>
            </a:extLst>
          </p:cNvPr>
          <p:cNvGrpSpPr/>
          <p:nvPr/>
        </p:nvGrpSpPr>
        <p:grpSpPr>
          <a:xfrm>
            <a:off x="6770969" y="2407774"/>
            <a:ext cx="4959821" cy="741179"/>
            <a:chOff x="6770969" y="2407774"/>
            <a:chExt cx="4959821" cy="741179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E1E64DF7-4E82-40CE-B90A-DB36DC73BC16}"/>
                </a:ext>
              </a:extLst>
            </p:cNvPr>
            <p:cNvGrpSpPr/>
            <p:nvPr/>
          </p:nvGrpSpPr>
          <p:grpSpPr>
            <a:xfrm>
              <a:off x="6770969" y="2442462"/>
              <a:ext cx="1723624" cy="560705"/>
              <a:chOff x="3093" y="4517"/>
              <a:chExt cx="2882" cy="1766"/>
            </a:xfrm>
          </p:grpSpPr>
          <p:sp>
            <p:nvSpPr>
              <p:cNvPr id="10" name="流程图: 过程 9">
                <a:extLst>
                  <a:ext uri="{FF2B5EF4-FFF2-40B4-BE49-F238E27FC236}">
                    <a16:creationId xmlns:a16="http://schemas.microsoft.com/office/drawing/2014/main" id="{66118EAB-EE17-47D6-8B52-AB833DE94196}"/>
                  </a:ext>
                </a:extLst>
              </p:cNvPr>
              <p:cNvSpPr/>
              <p:nvPr/>
            </p:nvSpPr>
            <p:spPr>
              <a:xfrm>
                <a:off x="3093" y="4517"/>
                <a:ext cx="2883" cy="1766"/>
              </a:xfrm>
              <a:prstGeom prst="flowChartProcess">
                <a:avLst/>
              </a:prstGeom>
              <a:solidFill>
                <a:srgbClr val="BF904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536A5A8-492E-4CAF-8E37-52D708EDD6E3}"/>
                  </a:ext>
                </a:extLst>
              </p:cNvPr>
              <p:cNvSpPr txBox="1"/>
              <p:nvPr/>
            </p:nvSpPr>
            <p:spPr>
              <a:xfrm>
                <a:off x="3477" y="5038"/>
                <a:ext cx="2115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indent="0" algn="ctr"/>
                <a:r>
                  <a:rPr lang="zh-CN" sz="2400" b="0">
                    <a:solidFill>
                      <a:srgbClr val="EFE1C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汉仪力量黑简" panose="00020600040101010101" charset="-122"/>
                    <a:ea typeface="汉仪力量黑简" panose="00020600040101010101" charset="-122"/>
                  </a:rPr>
                  <a:t>姚海燕</a:t>
                </a:r>
                <a:endParaRPr lang="zh-CN" altLang="en-US" sz="2400" b="0">
                  <a:solidFill>
                    <a:srgbClr val="EFE1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力量黑简" panose="00020600040101010101" charset="-122"/>
                  <a:ea typeface="汉仪力量黑简" panose="00020600040101010101" charset="-122"/>
                </a:endParaRPr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013035F-EA64-42E3-9B6A-DD908DA72DB0}"/>
                </a:ext>
              </a:extLst>
            </p:cNvPr>
            <p:cNvGrpSpPr/>
            <p:nvPr/>
          </p:nvGrpSpPr>
          <p:grpSpPr>
            <a:xfrm>
              <a:off x="8690460" y="2535754"/>
              <a:ext cx="1159677" cy="344137"/>
              <a:chOff x="8165" y="4517"/>
              <a:chExt cx="2882" cy="1766"/>
            </a:xfrm>
          </p:grpSpPr>
          <p:sp>
            <p:nvSpPr>
              <p:cNvPr id="13" name="流程图: 过程 12">
                <a:extLst>
                  <a:ext uri="{FF2B5EF4-FFF2-40B4-BE49-F238E27FC236}">
                    <a16:creationId xmlns:a16="http://schemas.microsoft.com/office/drawing/2014/main" id="{432B13E3-A325-47ED-82B7-E796A90573D2}"/>
                  </a:ext>
                </a:extLst>
              </p:cNvPr>
              <p:cNvSpPr/>
              <p:nvPr/>
            </p:nvSpPr>
            <p:spPr>
              <a:xfrm>
                <a:off x="8165" y="4517"/>
                <a:ext cx="2883" cy="1766"/>
              </a:xfrm>
              <a:prstGeom prst="flowChartProcess">
                <a:avLst/>
              </a:prstGeom>
              <a:solidFill>
                <a:srgbClr val="BF904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2539BBE4-02C0-430D-B5B3-6866607AF24F}"/>
                  </a:ext>
                </a:extLst>
              </p:cNvPr>
              <p:cNvSpPr txBox="1"/>
              <p:nvPr/>
            </p:nvSpPr>
            <p:spPr>
              <a:xfrm>
                <a:off x="8549" y="5037"/>
                <a:ext cx="2115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indent="0" algn="ctr"/>
                <a:r>
                  <a:rPr lang="zh-CN" sz="2400" b="0">
                    <a:solidFill>
                      <a:srgbClr val="EFE1C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汉仪力量黑简" panose="00020600040101010101" charset="-122"/>
                    <a:ea typeface="汉仪力量黑简" panose="00020600040101010101" charset="-122"/>
                  </a:rPr>
                  <a:t>刘超</a:t>
                </a:r>
                <a:endParaRPr lang="zh-CN" altLang="en-US" sz="2400" b="0">
                  <a:solidFill>
                    <a:srgbClr val="EFE1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力量黑简" panose="00020600040101010101" charset="-122"/>
                  <a:ea typeface="汉仪力量黑简" panose="00020600040101010101" charset="-122"/>
                </a:endParaRPr>
              </a:p>
            </p:txBody>
          </p: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83D4E3E8-5AE1-486E-A5BC-561F18FE8871}"/>
                </a:ext>
              </a:extLst>
            </p:cNvPr>
            <p:cNvGrpSpPr/>
            <p:nvPr/>
          </p:nvGrpSpPr>
          <p:grpSpPr>
            <a:xfrm>
              <a:off x="10095932" y="2407774"/>
              <a:ext cx="1634858" cy="741179"/>
              <a:chOff x="13237" y="4517"/>
              <a:chExt cx="2882" cy="1766"/>
            </a:xfrm>
          </p:grpSpPr>
          <p:sp>
            <p:nvSpPr>
              <p:cNvPr id="16" name="流程图: 过程 15">
                <a:extLst>
                  <a:ext uri="{FF2B5EF4-FFF2-40B4-BE49-F238E27FC236}">
                    <a16:creationId xmlns:a16="http://schemas.microsoft.com/office/drawing/2014/main" id="{A4F07D63-FDB2-44C4-8F4B-5E7778E039CA}"/>
                  </a:ext>
                </a:extLst>
              </p:cNvPr>
              <p:cNvSpPr/>
              <p:nvPr/>
            </p:nvSpPr>
            <p:spPr>
              <a:xfrm>
                <a:off x="13237" y="4517"/>
                <a:ext cx="2883" cy="1766"/>
              </a:xfrm>
              <a:prstGeom prst="flowChartProcess">
                <a:avLst/>
              </a:prstGeom>
              <a:solidFill>
                <a:srgbClr val="BF904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5D0B2DE3-F347-4D46-8A9E-34D0BAED8498}"/>
                  </a:ext>
                </a:extLst>
              </p:cNvPr>
              <p:cNvSpPr txBox="1"/>
              <p:nvPr/>
            </p:nvSpPr>
            <p:spPr>
              <a:xfrm>
                <a:off x="13621" y="5037"/>
                <a:ext cx="2115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indent="0" algn="ctr"/>
                <a:r>
                  <a:rPr lang="zh-CN" sz="2400" b="0">
                    <a:solidFill>
                      <a:srgbClr val="EFE1C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汉仪力量黑简" panose="00020600040101010101" charset="-122"/>
                    <a:ea typeface="汉仪力量黑简" panose="00020600040101010101" charset="-122"/>
                  </a:rPr>
                  <a:t>朱文彬</a:t>
                </a:r>
                <a:endParaRPr lang="zh-CN" altLang="en-US" sz="2400" b="0">
                  <a:solidFill>
                    <a:srgbClr val="EFE1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力量黑简" panose="00020600040101010101" charset="-122"/>
                  <a:ea typeface="汉仪力量黑简" panose="00020600040101010101" charset="-122"/>
                </a:endParaRPr>
              </a:p>
            </p:txBody>
          </p:sp>
        </p:grp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48C970F2-6F41-4BE0-A3FB-69CD3DD252B9}"/>
              </a:ext>
            </a:extLst>
          </p:cNvPr>
          <p:cNvSpPr txBox="1"/>
          <p:nvPr/>
        </p:nvSpPr>
        <p:spPr>
          <a:xfrm>
            <a:off x="8160607" y="3681076"/>
            <a:ext cx="2390140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200" dirty="0">
                <a:solidFill>
                  <a:srgbClr val="BF904C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区教坛新秀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7A2DD921-5470-4FA5-89CF-EC842D483600}"/>
              </a:ext>
            </a:extLst>
          </p:cNvPr>
          <p:cNvGrpSpPr/>
          <p:nvPr/>
        </p:nvGrpSpPr>
        <p:grpSpPr>
          <a:xfrm>
            <a:off x="6694571" y="4556449"/>
            <a:ext cx="1655345" cy="623146"/>
            <a:chOff x="5010" y="4518"/>
            <a:chExt cx="2882" cy="1766"/>
          </a:xfrm>
        </p:grpSpPr>
        <p:sp>
          <p:nvSpPr>
            <p:cNvPr id="21" name="流程图: 过程 20">
              <a:extLst>
                <a:ext uri="{FF2B5EF4-FFF2-40B4-BE49-F238E27FC236}">
                  <a16:creationId xmlns:a16="http://schemas.microsoft.com/office/drawing/2014/main" id="{40D679EE-1DA9-4790-90EB-9E50BAB538EE}"/>
                </a:ext>
              </a:extLst>
            </p:cNvPr>
            <p:cNvSpPr/>
            <p:nvPr/>
          </p:nvSpPr>
          <p:spPr>
            <a:xfrm>
              <a:off x="5010" y="4518"/>
              <a:ext cx="2883" cy="1766"/>
            </a:xfrm>
            <a:prstGeom prst="flowChartProcess">
              <a:avLst/>
            </a:prstGeom>
            <a:solidFill>
              <a:srgbClr val="BF904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70C7EC48-B9D4-448A-89EF-83C76ABA3CA5}"/>
                </a:ext>
              </a:extLst>
            </p:cNvPr>
            <p:cNvSpPr txBox="1"/>
            <p:nvPr/>
          </p:nvSpPr>
          <p:spPr>
            <a:xfrm>
              <a:off x="5394" y="5037"/>
              <a:ext cx="2115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ctr"/>
              <a:r>
                <a:rPr lang="zh-CN" sz="2400" b="0">
                  <a:solidFill>
                    <a:srgbClr val="EFE1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力量黑简" panose="00020600040101010101" charset="-122"/>
                  <a:ea typeface="汉仪力量黑简" panose="00020600040101010101" charset="-122"/>
                </a:rPr>
                <a:t>巢杨希</a:t>
              </a:r>
              <a:endParaRPr lang="zh-CN" altLang="en-US" sz="2400" b="0">
                <a:solidFill>
                  <a:srgbClr val="EFE1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力量黑简" panose="00020600040101010101" charset="-122"/>
                <a:ea typeface="汉仪力量黑简" panose="00020600040101010101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EA23B5AC-042E-4350-96C2-6ED2A54A050B}"/>
              </a:ext>
            </a:extLst>
          </p:cNvPr>
          <p:cNvGrpSpPr/>
          <p:nvPr/>
        </p:nvGrpSpPr>
        <p:grpSpPr>
          <a:xfrm>
            <a:off x="8571050" y="4555920"/>
            <a:ext cx="1585895" cy="623146"/>
            <a:chOff x="8165" y="4517"/>
            <a:chExt cx="2882" cy="1766"/>
          </a:xfrm>
        </p:grpSpPr>
        <p:sp>
          <p:nvSpPr>
            <p:cNvPr id="24" name="流程图: 过程 23">
              <a:extLst>
                <a:ext uri="{FF2B5EF4-FFF2-40B4-BE49-F238E27FC236}">
                  <a16:creationId xmlns:a16="http://schemas.microsoft.com/office/drawing/2014/main" id="{C44FF0F8-B051-4F3D-AF72-C73C6602F554}"/>
                </a:ext>
              </a:extLst>
            </p:cNvPr>
            <p:cNvSpPr/>
            <p:nvPr/>
          </p:nvSpPr>
          <p:spPr>
            <a:xfrm>
              <a:off x="8165" y="4517"/>
              <a:ext cx="2883" cy="1766"/>
            </a:xfrm>
            <a:prstGeom prst="flowChartProcess">
              <a:avLst/>
            </a:prstGeom>
            <a:solidFill>
              <a:srgbClr val="BF904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6BBEE3AB-9150-40EF-A09B-E0594E031C2B}"/>
                </a:ext>
              </a:extLst>
            </p:cNvPr>
            <p:cNvSpPr txBox="1"/>
            <p:nvPr/>
          </p:nvSpPr>
          <p:spPr>
            <a:xfrm>
              <a:off x="8549" y="5037"/>
              <a:ext cx="2115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ctr"/>
              <a:r>
                <a:rPr lang="zh-CN" sz="2400" b="0">
                  <a:solidFill>
                    <a:srgbClr val="EFE1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力量黑简" panose="00020600040101010101" charset="-122"/>
                  <a:ea typeface="汉仪力量黑简" panose="00020600040101010101" charset="-122"/>
                </a:rPr>
                <a:t>武亚敏</a:t>
              </a:r>
              <a:endParaRPr lang="zh-CN" altLang="en-US" sz="2400" b="0">
                <a:solidFill>
                  <a:srgbClr val="EFE1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力量黑简" panose="00020600040101010101" charset="-122"/>
                <a:ea typeface="汉仪力量黑简" panose="00020600040101010101" charset="-122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880AECD5-D934-4DF6-98DE-AD4F00354AB7}"/>
              </a:ext>
            </a:extLst>
          </p:cNvPr>
          <p:cNvGrpSpPr/>
          <p:nvPr/>
        </p:nvGrpSpPr>
        <p:grpSpPr>
          <a:xfrm>
            <a:off x="10313762" y="4555921"/>
            <a:ext cx="1655919" cy="623146"/>
            <a:chOff x="11320" y="4516"/>
            <a:chExt cx="2882" cy="1766"/>
          </a:xfrm>
        </p:grpSpPr>
        <p:sp>
          <p:nvSpPr>
            <p:cNvPr id="27" name="流程图: 过程 26">
              <a:extLst>
                <a:ext uri="{FF2B5EF4-FFF2-40B4-BE49-F238E27FC236}">
                  <a16:creationId xmlns:a16="http://schemas.microsoft.com/office/drawing/2014/main" id="{FF639A8A-3702-4C11-BF42-2470755766E4}"/>
                </a:ext>
              </a:extLst>
            </p:cNvPr>
            <p:cNvSpPr/>
            <p:nvPr/>
          </p:nvSpPr>
          <p:spPr>
            <a:xfrm>
              <a:off x="11320" y="4516"/>
              <a:ext cx="2883" cy="1766"/>
            </a:xfrm>
            <a:prstGeom prst="flowChartProcess">
              <a:avLst/>
            </a:prstGeom>
            <a:solidFill>
              <a:srgbClr val="BF904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B8F53584-9A05-4511-8011-AF8F45BEBA53}"/>
                </a:ext>
              </a:extLst>
            </p:cNvPr>
            <p:cNvSpPr txBox="1"/>
            <p:nvPr/>
          </p:nvSpPr>
          <p:spPr>
            <a:xfrm>
              <a:off x="11704" y="5039"/>
              <a:ext cx="2115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ctr"/>
              <a:r>
                <a:rPr lang="zh-CN" sz="2400" b="0">
                  <a:solidFill>
                    <a:srgbClr val="EFE1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力量黑简" panose="00020600040101010101" charset="-122"/>
                  <a:ea typeface="汉仪力量黑简" panose="00020600040101010101" charset="-122"/>
                </a:rPr>
                <a:t>朱慧慧</a:t>
              </a:r>
              <a:endParaRPr lang="zh-CN" altLang="en-US" sz="2400" b="0">
                <a:solidFill>
                  <a:srgbClr val="EFE1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力量黑简" panose="00020600040101010101" charset="-122"/>
                <a:ea typeface="汉仪力量黑简" panose="0002060004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ttp://photo-static-api.fotomore.com/creative/vcg/400/version23/VCG4156527837.jpg" descr="&amp;pky060_sjzg_VCG4156527837&amp;2&amp;src_toppic_tagsrchzj&amp;"/>
          <p:cNvPicPr>
            <a:picLocks noChangeAspect="1"/>
          </p:cNvPicPr>
          <p:nvPr/>
        </p:nvPicPr>
        <p:blipFill>
          <a:blip r:embed="rId2">
            <a:clrChange>
              <a:clrFrom>
                <a:srgbClr val="F9F9FB">
                  <a:alpha val="100000"/>
                </a:srgbClr>
              </a:clrFrom>
              <a:clrTo>
                <a:srgbClr val="F9F9F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72905" y="588645"/>
            <a:ext cx="482854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830320" y="-1764665"/>
            <a:ext cx="7198995" cy="11171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0" b="1">
                <a:latin typeface="汉呈王天喜草书" panose="02010601030101010101" charset="-122"/>
                <a:ea typeface="汉呈王天喜草书" panose="02010601030101010101" charset="-122"/>
                <a:sym typeface="汉呈王天喜草书" panose="02010601030101010101" charset="-122"/>
              </a:rPr>
              <a:t>叁</a:t>
            </a:r>
          </a:p>
        </p:txBody>
      </p:sp>
      <p:pic>
        <p:nvPicPr>
          <p:cNvPr id="4" name="http://photo-static-api.fotomore.com/creative/vcg/400/version23/VCG4156527870.jpg" descr="&amp;pky030_sjzg_VCG4156527870&amp;2&amp;src_toppic_tagsrchzj&amp;"/>
          <p:cNvPicPr>
            <a:picLocks noChangeAspect="1"/>
          </p:cNvPicPr>
          <p:nvPr/>
        </p:nvPicPr>
        <p:blipFill>
          <a:blip r:embed="rId3">
            <a:alphaModFix amt="45000"/>
            <a:clrChange>
              <a:clrFrom>
                <a:srgbClr val="F7F7F9">
                  <a:alpha val="100000"/>
                </a:srgbClr>
              </a:clrFrom>
              <a:clrTo>
                <a:srgbClr val="F7F7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68080" y="1184275"/>
            <a:ext cx="2918460" cy="20548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55926" y="3429000"/>
            <a:ext cx="7295249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ln>
                  <a:noFill/>
                </a:ln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汉呈王世刚草书" panose="02010601030101010101" charset="-128"/>
              </a:rPr>
              <a:t>借活动、竞赛之力</a:t>
            </a:r>
            <a:endParaRPr lang="en-US" altLang="zh-CN" sz="4400" b="1" dirty="0">
              <a:ln>
                <a:noFill/>
              </a:ln>
              <a:solidFill>
                <a:srgbClr val="533E17"/>
              </a:solidFill>
              <a:latin typeface="方正舒体" panose="02010601030101010101" pitchFamily="2" charset="-122"/>
              <a:ea typeface="方正舒体" panose="02010601030101010101" pitchFamily="2" charset="-122"/>
              <a:sym typeface="汉呈王世刚草书" panose="02010601030101010101" charset="-128"/>
            </a:endParaRPr>
          </a:p>
          <a:p>
            <a:r>
              <a:rPr lang="en-US" altLang="zh-CN" sz="4400" b="1" dirty="0" err="1">
                <a:ln>
                  <a:noFill/>
                </a:ln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汉呈王世刚草书" panose="02010601030101010101" charset="-128"/>
              </a:rPr>
              <a:t>助推学生发展</a:t>
            </a:r>
            <a:endParaRPr lang="en-US" altLang="zh-CN" sz="4400" b="1" dirty="0">
              <a:ln>
                <a:noFill/>
              </a:ln>
              <a:solidFill>
                <a:srgbClr val="533E17"/>
              </a:solidFill>
              <a:latin typeface="方正舒体" panose="02010601030101010101" pitchFamily="2" charset="-122"/>
              <a:ea typeface="方正舒体" panose="02010601030101010101" pitchFamily="2" charset="-122"/>
              <a:sym typeface="汉呈王世刚草书" panose="02010601030101010101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decel="7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855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998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" dur="998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500000" y="50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1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74463" y="933593"/>
            <a:ext cx="53835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01 </a:t>
            </a:r>
            <a:r>
              <a:rPr sz="2000" b="1" dirty="0" err="1"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聚焦日常，深化学生学科素养培养</a:t>
            </a:r>
            <a:endParaRPr sz="2000" b="1" dirty="0">
              <a:latin typeface="方正小标宋简体" panose="02000000000000000000" charset="-122"/>
              <a:ea typeface="方正小标宋简体" panose="020000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668136" y="2285223"/>
            <a:ext cx="1916430" cy="1916430"/>
            <a:chOff x="8150" y="4100"/>
            <a:chExt cx="3018" cy="3018"/>
          </a:xfrm>
        </p:grpSpPr>
        <p:sp>
          <p:nvSpPr>
            <p:cNvPr id="3" name="椭圆 2"/>
            <p:cNvSpPr/>
            <p:nvPr/>
          </p:nvSpPr>
          <p:spPr>
            <a:xfrm>
              <a:off x="8150" y="4100"/>
              <a:ext cx="3018" cy="3018"/>
            </a:xfrm>
            <a:prstGeom prst="ellipse">
              <a:avLst/>
            </a:prstGeom>
            <a:gradFill>
              <a:gsLst>
                <a:gs pos="88000">
                  <a:srgbClr val="EEC988"/>
                </a:gs>
                <a:gs pos="0">
                  <a:srgbClr val="CB954D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8376" y="5101"/>
              <a:ext cx="2567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ctr"/>
              <a:r>
                <a:rPr lang="zh-CN" altLang="en-US" sz="3600" b="0">
                  <a:solidFill>
                    <a:srgbClr val="EFE1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力量黑简" panose="00020600040101010101" charset="-122"/>
                  <a:ea typeface="汉仪力量黑简" panose="00020600040101010101" charset="-122"/>
                </a:rPr>
                <a:t>月调研</a:t>
              </a: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585308" y="100161"/>
            <a:ext cx="6858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>
                  <a:noFill/>
                </a:ln>
                <a:solidFill>
                  <a:srgbClr val="533E17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借活动、竞赛之力</a:t>
            </a:r>
            <a:r>
              <a:rPr lang="en-US" altLang="zh-CN" sz="3600" b="1" dirty="0">
                <a:ln>
                  <a:noFill/>
                </a:ln>
                <a:solidFill>
                  <a:srgbClr val="533E17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 </a:t>
            </a:r>
            <a:r>
              <a:rPr lang="en-US" altLang="zh-CN" sz="3600" b="1" dirty="0" err="1">
                <a:ln>
                  <a:noFill/>
                </a:ln>
                <a:solidFill>
                  <a:srgbClr val="533E17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助推学生发展</a:t>
            </a:r>
            <a:endParaRPr lang="en-US" altLang="zh-CN" sz="3600" b="1" dirty="0">
              <a:solidFill>
                <a:srgbClr val="533E17"/>
              </a:solidFill>
              <a:latin typeface="华文行楷" panose="02010800040101010101" pitchFamily="2" charset="-122"/>
              <a:ea typeface="华文行楷" panose="02010800040101010101" pitchFamily="2" charset="-122"/>
              <a:sym typeface="汉呈王世刚草书" panose="02010601030101010101" charset="-128"/>
            </a:endParaRPr>
          </a:p>
        </p:txBody>
      </p:sp>
      <p:pic>
        <p:nvPicPr>
          <p:cNvPr id="6" name="图片 5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392" y="0"/>
            <a:ext cx="3758565" cy="63754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3100957" y="2476150"/>
            <a:ext cx="1006475" cy="1006475"/>
            <a:chOff x="8150" y="4100"/>
            <a:chExt cx="3018" cy="3018"/>
          </a:xfrm>
        </p:grpSpPr>
        <p:sp>
          <p:nvSpPr>
            <p:cNvPr id="10" name="椭圆 9"/>
            <p:cNvSpPr/>
            <p:nvPr/>
          </p:nvSpPr>
          <p:spPr>
            <a:xfrm>
              <a:off x="8150" y="4100"/>
              <a:ext cx="3018" cy="3018"/>
            </a:xfrm>
            <a:prstGeom prst="ellipse">
              <a:avLst/>
            </a:prstGeom>
            <a:gradFill>
              <a:gsLst>
                <a:gs pos="88000">
                  <a:srgbClr val="EEC988"/>
                </a:gs>
                <a:gs pos="0">
                  <a:srgbClr val="CB954D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374" y="4918"/>
              <a:ext cx="2567" cy="13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ctr"/>
              <a:r>
                <a:rPr lang="zh-CN" altLang="en-US" sz="2400" b="0">
                  <a:solidFill>
                    <a:srgbClr val="EFE1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力量黑简" panose="00020600040101010101" charset="-122"/>
                  <a:ea typeface="汉仪力量黑简" panose="00020600040101010101" charset="-122"/>
                </a:rPr>
                <a:t>巡课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714946" y="1728019"/>
            <a:ext cx="1226820" cy="1226820"/>
            <a:chOff x="8150" y="4100"/>
            <a:chExt cx="3018" cy="3018"/>
          </a:xfrm>
        </p:grpSpPr>
        <p:sp>
          <p:nvSpPr>
            <p:cNvPr id="13" name="椭圆 12"/>
            <p:cNvSpPr/>
            <p:nvPr/>
          </p:nvSpPr>
          <p:spPr>
            <a:xfrm>
              <a:off x="8150" y="4100"/>
              <a:ext cx="3018" cy="3018"/>
            </a:xfrm>
            <a:prstGeom prst="ellipse">
              <a:avLst/>
            </a:prstGeom>
            <a:gradFill>
              <a:gsLst>
                <a:gs pos="88000">
                  <a:srgbClr val="EEC988"/>
                </a:gs>
                <a:gs pos="0">
                  <a:srgbClr val="CB954D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8374" y="4437"/>
              <a:ext cx="2567" cy="23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ctr"/>
              <a:r>
                <a:rPr lang="zh-CN" altLang="en-US" sz="2800" b="0">
                  <a:solidFill>
                    <a:srgbClr val="EFE1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力量黑简" panose="00020600040101010101" charset="-122"/>
                  <a:ea typeface="汉仪力量黑简" panose="00020600040101010101" charset="-122"/>
                </a:rPr>
                <a:t>能级</a:t>
              </a:r>
            </a:p>
            <a:p>
              <a:pPr indent="0" algn="ctr"/>
              <a:r>
                <a:rPr lang="zh-CN" altLang="en-US" sz="2800" b="0">
                  <a:solidFill>
                    <a:srgbClr val="EFE1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力量黑简" panose="00020600040101010101" charset="-122"/>
                  <a:ea typeface="汉仪力量黑简" panose="00020600040101010101" charset="-122"/>
                </a:rPr>
                <a:t>考核</a:t>
              </a:r>
            </a:p>
          </p:txBody>
        </p:sp>
      </p:grpSp>
      <p:cxnSp>
        <p:nvCxnSpPr>
          <p:cNvPr id="15" name="直接箭头连接符 14"/>
          <p:cNvCxnSpPr/>
          <p:nvPr/>
        </p:nvCxnSpPr>
        <p:spPr>
          <a:xfrm>
            <a:off x="4016375" y="3429000"/>
            <a:ext cx="2126615" cy="1854835"/>
          </a:xfrm>
          <a:prstGeom prst="straightConnector1">
            <a:avLst/>
          </a:prstGeom>
          <a:ln w="19050">
            <a:solidFill>
              <a:srgbClr val="BF904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5892165" y="4290695"/>
            <a:ext cx="404495" cy="939165"/>
          </a:xfrm>
          <a:prstGeom prst="straightConnector1">
            <a:avLst/>
          </a:prstGeom>
          <a:ln w="19050">
            <a:solidFill>
              <a:srgbClr val="BF904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13" idx="4"/>
          </p:cNvCxnSpPr>
          <p:nvPr/>
        </p:nvCxnSpPr>
        <p:spPr>
          <a:xfrm flipH="1">
            <a:off x="6546671" y="2954839"/>
            <a:ext cx="781685" cy="2187575"/>
          </a:xfrm>
          <a:prstGeom prst="straightConnector1">
            <a:avLst/>
          </a:prstGeom>
          <a:ln w="19050">
            <a:solidFill>
              <a:srgbClr val="BF904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2292985" y="5320050"/>
            <a:ext cx="38500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altLang="en-US" sz="3600" b="0" dirty="0">
                <a:gradFill>
                  <a:gsLst>
                    <a:gs pos="0">
                      <a:srgbClr val="7C5E29"/>
                    </a:gs>
                    <a:gs pos="100000">
                      <a:srgbClr val="CAAF4E"/>
                    </a:gs>
                  </a:gsLst>
                  <a:lin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力量黑简" panose="00020600040101010101" charset="-122"/>
                <a:ea typeface="汉仪力量黑简" panose="00020600040101010101" charset="-122"/>
              </a:rPr>
              <a:t>阶段性跟踪评价</a:t>
            </a:r>
          </a:p>
        </p:txBody>
      </p:sp>
      <p:sp>
        <p:nvSpPr>
          <p:cNvPr id="19" name="燕尾形箭头 18"/>
          <p:cNvSpPr/>
          <p:nvPr/>
        </p:nvSpPr>
        <p:spPr>
          <a:xfrm>
            <a:off x="6142990" y="5604306"/>
            <a:ext cx="1798776" cy="309860"/>
          </a:xfrm>
          <a:prstGeom prst="notchedRightArrow">
            <a:avLst/>
          </a:prstGeom>
          <a:gradFill>
            <a:gsLst>
              <a:gs pos="100000">
                <a:srgbClr val="7C5E29"/>
              </a:gs>
              <a:gs pos="0">
                <a:srgbClr val="CAAF4E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290"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8007002" y="5320050"/>
            <a:ext cx="22688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altLang="en-US" sz="3600" b="0" dirty="0">
                <a:gradFill>
                  <a:gsLst>
                    <a:gs pos="0">
                      <a:srgbClr val="7C5E29"/>
                    </a:gs>
                    <a:gs pos="100000">
                      <a:srgbClr val="CAAF4E"/>
                    </a:gs>
                  </a:gsLst>
                  <a:lin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力量黑简" panose="00020600040101010101" charset="-122"/>
                <a:ea typeface="汉仪力量黑简" panose="00020600040101010101" charset="-122"/>
              </a:rPr>
              <a:t>日常教学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A2DCC7A-8477-4D18-B19E-5F468182F78C}"/>
              </a:ext>
            </a:extLst>
          </p:cNvPr>
          <p:cNvSpPr txBox="1"/>
          <p:nvPr/>
        </p:nvSpPr>
        <p:spPr>
          <a:xfrm>
            <a:off x="5892165" y="5154503"/>
            <a:ext cx="2268855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altLang="en-US" sz="2800" b="0" dirty="0">
                <a:gradFill>
                  <a:gsLst>
                    <a:gs pos="0">
                      <a:srgbClr val="7C5E29"/>
                    </a:gs>
                    <a:gs pos="100000">
                      <a:srgbClr val="CAAF4E"/>
                    </a:gs>
                  </a:gsLst>
                  <a:lin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力量黑简" panose="00020600040101010101" charset="-122"/>
                <a:ea typeface="汉仪力量黑简" panose="00020600040101010101" charset="-122"/>
              </a:rPr>
              <a:t>反哺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140000" y="60000"/>
                                    </p:animScale>
                                    <p:animScale>
                                      <p:cBhvr>
                                        <p:cTn id="7" dur="62" fill="hold">
                                          <p:stCondLst>
                                            <p:cond delay="1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40000" y="60000"/>
                                      <p:to x="80000" y="120000"/>
                                    </p:animScale>
                                    <p:animScale>
                                      <p:cBhvr>
                                        <p:cTn id="8" dur="187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80000" y="120000"/>
                                      <p:to x="120000" y="80000"/>
                                    </p:animScale>
                                    <p:animScale>
                                      <p:cBhvr>
                                        <p:cTn id="9" dur="187" fill="hold">
                                          <p:stCondLst>
                                            <p:cond delay="4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20000" y="80000"/>
                                      <p:to x="90000" y="110000"/>
                                    </p:animScale>
                                    <p:animScale>
                                      <p:cBhvr>
                                        <p:cTn id="10" dur="187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90000" y="110000"/>
                                      <p:to x="105000" y="95000"/>
                                    </p:animScale>
                                    <p:animScale>
                                      <p:cBhvr>
                                        <p:cTn id="11" dur="187" fill="hold">
                                          <p:stCondLst>
                                            <p:cond delay="81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5000" y="95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140000" y="60000"/>
                                    </p:animScale>
                                    <p:animScale>
                                      <p:cBhvr>
                                        <p:cTn id="15" dur="62" fill="hold">
                                          <p:stCondLst>
                                            <p:cond delay="1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40000" y="60000"/>
                                      <p:to x="80000" y="120000"/>
                                    </p:animScale>
                                    <p:animScale>
                                      <p:cBhvr>
                                        <p:cTn id="16" dur="187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80000" y="120000"/>
                                      <p:to x="120000" y="80000"/>
                                    </p:animScale>
                                    <p:animScale>
                                      <p:cBhvr>
                                        <p:cTn id="17" dur="187" fill="hold">
                                          <p:stCondLst>
                                            <p:cond delay="4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20000" y="80000"/>
                                      <p:to x="90000" y="110000"/>
                                    </p:animScale>
                                    <p:animScale>
                                      <p:cBhvr>
                                        <p:cTn id="18" dur="187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90000" y="110000"/>
                                      <p:to x="105000" y="95000"/>
                                    </p:animScale>
                                    <p:animScale>
                                      <p:cBhvr>
                                        <p:cTn id="19" dur="187" fill="hold">
                                          <p:stCondLst>
                                            <p:cond delay="81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5000" y="95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140000" y="60000"/>
                                    </p:animScale>
                                    <p:animScale>
                                      <p:cBhvr>
                                        <p:cTn id="23" dur="62" fill="hold">
                                          <p:stCondLst>
                                            <p:cond delay="18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40000" y="60000"/>
                                      <p:to x="80000" y="120000"/>
                                    </p:animScale>
                                    <p:animScale>
                                      <p:cBhvr>
                                        <p:cTn id="24" dur="187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80000" y="120000"/>
                                      <p:to x="120000" y="80000"/>
                                    </p:animScale>
                                    <p:animScale>
                                      <p:cBhvr>
                                        <p:cTn id="25" dur="187" fill="hold">
                                          <p:stCondLst>
                                            <p:cond delay="4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20000" y="80000"/>
                                      <p:to x="90000" y="110000"/>
                                    </p:animScale>
                                    <p:animScale>
                                      <p:cBhvr>
                                        <p:cTn id="26" dur="187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90000" y="110000"/>
                                      <p:to x="105000" y="95000"/>
                                    </p:animScale>
                                    <p:animScale>
                                      <p:cBhvr>
                                        <p:cTn id="27" dur="187" fill="hold">
                                          <p:stCondLst>
                                            <p:cond delay="81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5000" y="95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041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574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630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342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0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041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973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527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6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34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0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9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52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97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250"/>
                            </p:stCondLst>
                            <p:childTnLst>
                              <p:par>
                                <p:cTn id="74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0*(1/3))-ceil(((deg(atan(abs((#ppt_y-0.5)/(#ppt_x-0.5)))))/90)-1*(1/3)))))*((1+floor(#ppt_y-0.5))+(2*floor(#ppt_y-0.5)+1)*0.5*#ppt_h)+(1-(1-(ceil(((deg(atan(abs((#ppt_y-0.5)/(#ppt_x-0.5)))))/90)-0*(1/3))-ceil(((deg(atan(abs((#ppt_y-0.5)/(#ppt_x-0.5)))))/90)-1*(1/3)))))*#ppt_y&#10;"/>
                                          </p:val>
                                        </p:tav>
                                        <p:tav tm="40700">
                                          <p:val>
                                            <p:strVal val="#ppt_y-((floor(#ppt_y-0.5)+ceil(#ppt_y-0.5))*0.02)"/>
                                          </p:val>
                                        </p:tav>
                                        <p:tav tm="58900">
                                          <p:val>
                                            <p:strVal val="#ppt_y+((floor(#ppt_y-0.5)+ceil(#ppt_y-0.5))*0.03)"/>
                                          </p:val>
                                        </p:tav>
                                        <p:tav tm="80400">
                                          <p:val>
                                            <p:strVal val="#ppt_y-((floor(#ppt_y-0.5)+ceil(#ppt_y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2*(1/3))-ceil(((deg(atan(abs((#ppt_y-0.5)/(#ppt_x-0.5)))))/90)-3*(1/3)))))*((1+floor(#ppt_x-0.5))+(2*floor(#ppt_x-0.5)+1)*0.5*#ppt_w)+(1-(1-(ceil(((deg(atan(abs((#ppt_y-0.5)/(#ppt_x-0.5)))))/90)-2*(1/3))-ceil(((deg(atan(abs((#ppt_y-0.5)/(#ppt_x-0.5)))))/90)-3*(1/3)))))*#ppt_x&#10;"/>
                                          </p:val>
                                        </p:tav>
                                        <p:tav tm="40000">
                                          <p:val>
                                            <p:strVal val="#ppt_x-((floor(#ppt_x-0.5)+ceil(#ppt_x-0.5))*0.02)"/>
                                          </p:val>
                                        </p:tav>
                                        <p:tav tm="60400">
                                          <p:val>
                                            <p:strVal val="#ppt_x+((floor(#ppt_x-0.5)+ceil(#ppt_x-0.5))*0.03)"/>
                                          </p:val>
                                        </p:tav>
                                        <p:tav tm="80000">
                                          <p:val>
                                            <p:strVal val="#ppt_x-((floor(#ppt_x-0.5)+ceil(#ppt_x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0*(1/3))-ceil(((deg(atan(abs((#ppt_y-0.5)/(#ppt_x-0.5)))))/90)-1*(1/3)))))*((1+floor(#ppt_y-0.5))+(2*floor(#ppt_y-0.5)+1)*0.5*#ppt_h)+(1-(1-(ceil(((deg(atan(abs((#ppt_y-0.5)/(#ppt_x-0.5)))))/90)-0*(1/3))-ceil(((deg(atan(abs((#ppt_y-0.5)/(#ppt_x-0.5)))))/90)-1*(1/3)))))*#ppt_y&#10;"/>
                                          </p:val>
                                        </p:tav>
                                        <p:tav tm="40700">
                                          <p:val>
                                            <p:strVal val="#ppt_y-((floor(#ppt_y-0.5)+ceil(#ppt_y-0.5))*0.02)"/>
                                          </p:val>
                                        </p:tav>
                                        <p:tav tm="58900">
                                          <p:val>
                                            <p:strVal val="#ppt_y+((floor(#ppt_y-0.5)+ceil(#ppt_y-0.5))*0.03)"/>
                                          </p:val>
                                        </p:tav>
                                        <p:tav tm="80400">
                                          <p:val>
                                            <p:strVal val="#ppt_y-((floor(#ppt_y-0.5)+ceil(#ppt_y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2*(1/3))-ceil(((deg(atan(abs((#ppt_y-0.5)/(#ppt_x-0.5)))))/90)-3*(1/3)))))*((1+floor(#ppt_x-0.5))+(2*floor(#ppt_x-0.5)+1)*0.5*#ppt_w)+(1-(1-(ceil(((deg(atan(abs((#ppt_y-0.5)/(#ppt_x-0.5)))))/90)-2*(1/3))-ceil(((deg(atan(abs((#ppt_y-0.5)/(#ppt_x-0.5)))))/90)-3*(1/3)))))*#ppt_x&#10;"/>
                                          </p:val>
                                        </p:tav>
                                        <p:tav tm="40000">
                                          <p:val>
                                            <p:strVal val="#ppt_x-((floor(#ppt_x-0.5)+ceil(#ppt_x-0.5))*0.02)"/>
                                          </p:val>
                                        </p:tav>
                                        <p:tav tm="60400">
                                          <p:val>
                                            <p:strVal val="#ppt_x+((floor(#ppt_x-0.5)+ceil(#ppt_x-0.5))*0.03)"/>
                                          </p:val>
                                        </p:tav>
                                        <p:tav tm="80000">
                                          <p:val>
                                            <p:strVal val="#ppt_x-((floor(#ppt_x-0.5)+ceil(#ppt_x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750"/>
                            </p:stCondLst>
                            <p:childTnLst>
                              <p:par>
                                <p:cTn id="84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0*(1/3))-ceil(((deg(atan(abs((#ppt_y-0.5)/(#ppt_x-0.5)))))/90)-1*(1/3)))))*((1+floor(#ppt_y-0.5))+(2*floor(#ppt_y-0.5)+1)*0.5*#ppt_h)+(1-(1-(ceil(((deg(atan(abs((#ppt_y-0.5)/(#ppt_x-0.5)))))/90)-0*(1/3))-ceil(((deg(atan(abs((#ppt_y-0.5)/(#ppt_x-0.5)))))/90)-1*(1/3)))))*#ppt_y&#10;"/>
                                          </p:val>
                                        </p:tav>
                                        <p:tav tm="40700">
                                          <p:val>
                                            <p:strVal val="#ppt_y-((floor(#ppt_y-0.5)+ceil(#ppt_y-0.5))*0.02)"/>
                                          </p:val>
                                        </p:tav>
                                        <p:tav tm="58900">
                                          <p:val>
                                            <p:strVal val="#ppt_y+((floor(#ppt_y-0.5)+ceil(#ppt_y-0.5))*0.03)"/>
                                          </p:val>
                                        </p:tav>
                                        <p:tav tm="80400">
                                          <p:val>
                                            <p:strVal val="#ppt_y-((floor(#ppt_y-0.5)+ceil(#ppt_y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2*(1/3))-ceil(((deg(atan(abs((#ppt_y-0.5)/(#ppt_x-0.5)))))/90)-3*(1/3)))))*((1+floor(#ppt_x-0.5))+(2*floor(#ppt_x-0.5)+1)*0.5*#ppt_w)+(1-(1-(ceil(((deg(atan(abs((#ppt_y-0.5)/(#ppt_x-0.5)))))/90)-2*(1/3))-ceil(((deg(atan(abs((#ppt_y-0.5)/(#ppt_x-0.5)))))/90)-3*(1/3)))))*#ppt_x&#10;"/>
                                          </p:val>
                                        </p:tav>
                                        <p:tav tm="40000">
                                          <p:val>
                                            <p:strVal val="#ppt_x-((floor(#ppt_x-0.5)+ceil(#ppt_x-0.5))*0.02)"/>
                                          </p:val>
                                        </p:tav>
                                        <p:tav tm="60400">
                                          <p:val>
                                            <p:strVal val="#ppt_x+((floor(#ppt_x-0.5)+ceil(#ppt_x-0.5))*0.03)"/>
                                          </p:val>
                                        </p:tav>
                                        <p:tav tm="80000">
                                          <p:val>
                                            <p:strVal val="#ppt_x-((floor(#ppt_x-0.5)+ceil(#ppt_x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0*(1/3))-ceil(((deg(atan(abs((#ppt_y-0.5)/(#ppt_x-0.5)))))/90)-1*(1/3)))))*((1+floor(#ppt_y-0.5))+(2*floor(#ppt_y-0.5)+1)*0.5*#ppt_h)+(1-(1-(ceil(((deg(atan(abs((#ppt_y-0.5)/(#ppt_x-0.5)))))/90)-0*(1/3))-ceil(((deg(atan(abs((#ppt_y-0.5)/(#ppt_x-0.5)))))/90)-1*(1/3)))))*#ppt_y&#10;"/>
                                          </p:val>
                                        </p:tav>
                                        <p:tav tm="40700">
                                          <p:val>
                                            <p:strVal val="#ppt_y-((floor(#ppt_y-0.5)+ceil(#ppt_y-0.5))*0.02)"/>
                                          </p:val>
                                        </p:tav>
                                        <p:tav tm="58900">
                                          <p:val>
                                            <p:strVal val="#ppt_y+((floor(#ppt_y-0.5)+ceil(#ppt_y-0.5))*0.03)"/>
                                          </p:val>
                                        </p:tav>
                                        <p:tav tm="80400">
                                          <p:val>
                                            <p:strVal val="#ppt_y-((floor(#ppt_y-0.5)+ceil(#ppt_y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2*(1/3))-ceil(((deg(atan(abs((#ppt_y-0.5)/(#ppt_x-0.5)))))/90)-3*(1/3)))))*((1+floor(#ppt_x-0.5))+(2*floor(#ppt_x-0.5)+1)*0.5*#ppt_w)+(1-(1-(ceil(((deg(atan(abs((#ppt_y-0.5)/(#ppt_x-0.5)))))/90)-2*(1/3))-ceil(((deg(atan(abs((#ppt_y-0.5)/(#ppt_x-0.5)))))/90)-3*(1/3)))))*#ppt_x&#10;"/>
                                          </p:val>
                                        </p:tav>
                                        <p:tav tm="40000">
                                          <p:val>
                                            <p:strVal val="#ppt_x-((floor(#ppt_x-0.5)+ceil(#ppt_x-0.5))*0.02)"/>
                                          </p:val>
                                        </p:tav>
                                        <p:tav tm="60400">
                                          <p:val>
                                            <p:strVal val="#ppt_x+((floor(#ppt_x-0.5)+ceil(#ppt_x-0.5))*0.03)"/>
                                          </p:val>
                                        </p:tav>
                                        <p:tav tm="80000">
                                          <p:val>
                                            <p:strVal val="#ppt_x-((floor(#ppt_x-0.5)+ceil(#ppt_x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8200" y="1132287"/>
            <a:ext cx="53835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02 </a:t>
            </a:r>
            <a:r>
              <a:rPr sz="2000" b="1" dirty="0" err="1"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借活动、竞赛之力，助推学生发展</a:t>
            </a:r>
            <a:endParaRPr sz="2000" b="1" dirty="0">
              <a:latin typeface="方正小标宋简体" panose="02000000000000000000" charset="-122"/>
              <a:ea typeface="方正小标宋简体" panose="020000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11010" y="120995"/>
            <a:ext cx="6929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>
                  <a:noFill/>
                </a:ln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+mn-ea"/>
              </a:rPr>
              <a:t>借活动、竞赛之力</a:t>
            </a:r>
            <a:r>
              <a:rPr lang="en-US" altLang="zh-CN" sz="3600" b="1" dirty="0">
                <a:ln>
                  <a:noFill/>
                </a:ln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+mn-ea"/>
              </a:rPr>
              <a:t> </a:t>
            </a:r>
            <a:r>
              <a:rPr lang="en-US" altLang="zh-CN" sz="3600" b="1" dirty="0" err="1">
                <a:ln>
                  <a:noFill/>
                </a:ln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+mn-ea"/>
              </a:rPr>
              <a:t>助推学生发展</a:t>
            </a:r>
            <a:endParaRPr lang="en-US" altLang="zh-CN" sz="3600" b="1" dirty="0">
              <a:solidFill>
                <a:srgbClr val="533E17"/>
              </a:solidFill>
              <a:latin typeface="方正舒体" panose="02010601030101010101" pitchFamily="2" charset="-122"/>
              <a:ea typeface="方正舒体" panose="02010601030101010101" pitchFamily="2" charset="-122"/>
              <a:sym typeface="汉呈王世刚草书" panose="02010601030101010101" charset="-128"/>
            </a:endParaRPr>
          </a:p>
        </p:txBody>
      </p:sp>
      <p:pic>
        <p:nvPicPr>
          <p:cNvPr id="14" name="PA-图片 4" descr="scooter-10-a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rcRect l="-125" t="4922" r="125" b="48020"/>
          <a:stretch>
            <a:fillRect/>
          </a:stretch>
        </p:blipFill>
        <p:spPr>
          <a:xfrm>
            <a:off x="2673811" y="2044812"/>
            <a:ext cx="7591812" cy="4271049"/>
          </a:xfrm>
          <a:prstGeom prst="rect">
            <a:avLst/>
          </a:prstGeom>
        </p:spPr>
      </p:pic>
      <p:pic>
        <p:nvPicPr>
          <p:cNvPr id="15" name="PA-图片 6" descr="scooter-11-144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rcRect t="7806" b="7806"/>
          <a:stretch>
            <a:fillRect/>
          </a:stretch>
        </p:blipFill>
        <p:spPr>
          <a:xfrm>
            <a:off x="2673176" y="2044812"/>
            <a:ext cx="7591812" cy="4271049"/>
          </a:xfrm>
          <a:prstGeom prst="rect">
            <a:avLst/>
          </a:prstGeom>
        </p:spPr>
      </p:pic>
      <p:pic>
        <p:nvPicPr>
          <p:cNvPr id="16" name="PA-图片 7" descr="scooter-01-144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rcRect t="12509" b="12509"/>
          <a:stretch>
            <a:fillRect/>
          </a:stretch>
        </p:blipFill>
        <p:spPr>
          <a:xfrm>
            <a:off x="2673811" y="2044812"/>
            <a:ext cx="7591812" cy="4271049"/>
          </a:xfrm>
          <a:prstGeom prst="rect">
            <a:avLst/>
          </a:prstGeom>
        </p:spPr>
      </p:pic>
      <p:sp>
        <p:nvSpPr>
          <p:cNvPr id="28" name="PA-半闭框 7"/>
          <p:cNvSpPr/>
          <p:nvPr>
            <p:custDataLst>
              <p:tags r:id="rId5"/>
            </p:custDataLst>
          </p:nvPr>
        </p:nvSpPr>
        <p:spPr>
          <a:xfrm flipH="1">
            <a:off x="10052520" y="1838105"/>
            <a:ext cx="392677" cy="392677"/>
          </a:xfrm>
          <a:prstGeom prst="halfFrame">
            <a:avLst>
              <a:gd name="adj1" fmla="val 12280"/>
              <a:gd name="adj2" fmla="val 12280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tx1"/>
              </a:solidFill>
            </a:endParaRPr>
          </a:p>
        </p:txBody>
      </p:sp>
      <p:sp>
        <p:nvSpPr>
          <p:cNvPr id="29" name="PA-半闭框 8"/>
          <p:cNvSpPr/>
          <p:nvPr>
            <p:custDataLst>
              <p:tags r:id="rId6"/>
            </p:custDataLst>
          </p:nvPr>
        </p:nvSpPr>
        <p:spPr>
          <a:xfrm flipV="1">
            <a:off x="2474512" y="6129408"/>
            <a:ext cx="392677" cy="392677"/>
          </a:xfrm>
          <a:prstGeom prst="halfFrame">
            <a:avLst>
              <a:gd name="adj1" fmla="val 12280"/>
              <a:gd name="adj2" fmla="val 12280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tx1"/>
              </a:solidFill>
            </a:endParaRPr>
          </a:p>
        </p:txBody>
      </p:sp>
      <p:pic>
        <p:nvPicPr>
          <p:cNvPr id="18" name="PA-图片 4" descr="scooter-10-a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/>
          <a:srcRect l="8" r="8"/>
          <a:stretch>
            <a:fillRect/>
          </a:stretch>
        </p:blipFill>
        <p:spPr>
          <a:xfrm>
            <a:off x="2673811" y="2044812"/>
            <a:ext cx="7591812" cy="4271049"/>
          </a:xfrm>
          <a:prstGeom prst="rect">
            <a:avLst/>
          </a:prstGeom>
        </p:spPr>
      </p:pic>
      <p:pic>
        <p:nvPicPr>
          <p:cNvPr id="19" name="PA-图片 4" descr="scooter-10-a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/>
          <a:srcRect t="25929" b="25929"/>
          <a:stretch>
            <a:fillRect/>
          </a:stretch>
        </p:blipFill>
        <p:spPr>
          <a:xfrm>
            <a:off x="2673811" y="2044812"/>
            <a:ext cx="7591812" cy="4271049"/>
          </a:xfrm>
          <a:prstGeom prst="rect">
            <a:avLst/>
          </a:prstGeom>
        </p:spPr>
      </p:pic>
      <p:pic>
        <p:nvPicPr>
          <p:cNvPr id="21" name="PA-图片 4" descr="scooter-10-a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rcRect l="8" r="8"/>
          <a:stretch>
            <a:fillRect/>
          </a:stretch>
        </p:blipFill>
        <p:spPr>
          <a:xfrm>
            <a:off x="2673811" y="2044812"/>
            <a:ext cx="7591812" cy="4271049"/>
          </a:xfrm>
          <a:prstGeom prst="rect">
            <a:avLst/>
          </a:prstGeom>
        </p:spPr>
      </p:pic>
      <p:pic>
        <p:nvPicPr>
          <p:cNvPr id="22" name="图片 21" descr="logo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1637" y="129786"/>
            <a:ext cx="3758565" cy="6375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">
        <p14:prism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99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 0 L 0.2107143 0 L -0.02291667 0 L 0.01875 0 L -0.01041667 0 L 0.01041667 0 L 0 0 E" pathEditMode="relative">
                                      <p:cBhvr>
                                        <p:cTn id="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Motion origin="layout" path="M 0 0 L -0.3015365 0.3035648 L 0.01994171 -0.02007408 L -0.01631597 0.01642425 L 0.00906442 -0.009124586 L -0.00906442 0.009124586 L 0 0 E" pathEditMode="relative">
                                      <p:cBhvr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999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 0 L 0.2107143 0 L -0.02291667 0 L 0.01875 0 L -0.01041667 0 L 0.01041667 0 L 0 0 E" pathEditMode="relative"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Motion origin="layout" path="M 0 0 L 0.3015365 -0.3035648 L -0.01994171 0.02007407 L 0.01631594 -0.01642422 L -0.009064415 0.009124586 L 0.009064412 -0.009124586 L 0 0 E" pathEditMode="relative"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999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99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99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999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99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999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999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999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999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99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999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12335" y="1198532"/>
            <a:ext cx="53835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02 </a:t>
            </a:r>
            <a:r>
              <a:rPr sz="2000" b="1" dirty="0" err="1"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借活动、竞赛之力，助推学生发展</a:t>
            </a:r>
            <a:endParaRPr sz="2000" b="1" dirty="0">
              <a:latin typeface="方正小标宋简体" panose="02000000000000000000" charset="-122"/>
              <a:ea typeface="方正小标宋简体" panose="020000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50783" y="204985"/>
            <a:ext cx="6936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>
                  <a:noFill/>
                </a:ln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+mn-ea"/>
              </a:rPr>
              <a:t>借活动、竞赛之力</a:t>
            </a:r>
            <a:r>
              <a:rPr lang="en-US" altLang="zh-CN" sz="3600" b="1" dirty="0">
                <a:ln>
                  <a:noFill/>
                </a:ln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+mn-ea"/>
              </a:rPr>
              <a:t> </a:t>
            </a:r>
            <a:r>
              <a:rPr lang="en-US" altLang="zh-CN" sz="3600" b="1" dirty="0" err="1">
                <a:ln>
                  <a:noFill/>
                </a:ln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+mn-ea"/>
              </a:rPr>
              <a:t>助推学生发展</a:t>
            </a:r>
            <a:endParaRPr lang="en-US" altLang="zh-CN" sz="3600" b="1" dirty="0">
              <a:solidFill>
                <a:srgbClr val="533E17"/>
              </a:solidFill>
              <a:latin typeface="方正舒体" panose="02010601030101010101" pitchFamily="2" charset="-122"/>
              <a:ea typeface="方正舒体" panose="02010601030101010101" pitchFamily="2" charset="-122"/>
              <a:sym typeface="汉呈王世刚草书" panose="02010601030101010101" charset="-128"/>
            </a:endParaRPr>
          </a:p>
        </p:txBody>
      </p:sp>
      <p:pic>
        <p:nvPicPr>
          <p:cNvPr id="6" name="图片 5" descr="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4656" y="122412"/>
            <a:ext cx="3758565" cy="637540"/>
          </a:xfrm>
          <a:prstGeom prst="rect">
            <a:avLst/>
          </a:prstGeom>
        </p:spPr>
      </p:pic>
      <p:pic>
        <p:nvPicPr>
          <p:cNvPr id="3" name="图片 2" descr="61C1DAA64D53285381A8100EF56061A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 t="214" b="214"/>
          <a:stretch>
            <a:fillRect/>
          </a:stretch>
        </p:blipFill>
        <p:spPr>
          <a:xfrm>
            <a:off x="3286125" y="1944529"/>
            <a:ext cx="3029656" cy="2262496"/>
          </a:xfrm>
          <a:prstGeom prst="rect">
            <a:avLst/>
          </a:prstGeom>
        </p:spPr>
      </p:pic>
      <p:pic>
        <p:nvPicPr>
          <p:cNvPr id="7" name="图片 6" descr="39176E99972123C7A58146916514BA4C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 t="214" b="214"/>
          <a:stretch>
            <a:fillRect/>
          </a:stretch>
        </p:blipFill>
        <p:spPr>
          <a:xfrm>
            <a:off x="6393744" y="1944529"/>
            <a:ext cx="3029656" cy="2262496"/>
          </a:xfrm>
          <a:prstGeom prst="rect">
            <a:avLst/>
          </a:prstGeom>
        </p:spPr>
      </p:pic>
      <p:pic>
        <p:nvPicPr>
          <p:cNvPr id="8" name="图片 7" descr="AF6DBD3D54725FC16263C47D5E35479E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rcRect t="214" b="214"/>
          <a:stretch>
            <a:fillRect/>
          </a:stretch>
        </p:blipFill>
        <p:spPr>
          <a:xfrm>
            <a:off x="3286125" y="4284989"/>
            <a:ext cx="3029656" cy="2262496"/>
          </a:xfrm>
          <a:prstGeom prst="rect">
            <a:avLst/>
          </a:prstGeom>
        </p:spPr>
      </p:pic>
      <p:pic>
        <p:nvPicPr>
          <p:cNvPr id="9" name="图片 8" descr="F11747CFE04B2F677B2D4293B77F368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rcRect t="214" b="214"/>
          <a:stretch>
            <a:fillRect/>
          </a:stretch>
        </p:blipFill>
        <p:spPr>
          <a:xfrm>
            <a:off x="6393744" y="4284989"/>
            <a:ext cx="3029656" cy="2262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/>
      </p:transition>
    </mc:Choice>
    <mc:Fallback xmlns=""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67194" y="1092076"/>
            <a:ext cx="53835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02 </a:t>
            </a:r>
            <a:r>
              <a:rPr sz="2000" b="1" dirty="0" err="1"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借活动、竞赛之力，助推学生发展</a:t>
            </a:r>
            <a:endParaRPr sz="2000" b="1" dirty="0">
              <a:latin typeface="方正小标宋简体" panose="02000000000000000000" charset="-122"/>
              <a:ea typeface="方正小标宋简体" panose="020000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06875" y="228128"/>
            <a:ext cx="7578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>
                  <a:noFill/>
                </a:ln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+mn-ea"/>
              </a:rPr>
              <a:t>借活动、竞赛之力</a:t>
            </a:r>
            <a:r>
              <a:rPr lang="en-US" altLang="zh-CN" sz="3600" b="1" dirty="0">
                <a:ln>
                  <a:noFill/>
                </a:ln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+mn-ea"/>
              </a:rPr>
              <a:t> </a:t>
            </a:r>
            <a:r>
              <a:rPr lang="en-US" altLang="zh-CN" sz="3600" b="1" dirty="0" err="1">
                <a:ln>
                  <a:noFill/>
                </a:ln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+mn-ea"/>
              </a:rPr>
              <a:t>助推学生发展</a:t>
            </a:r>
            <a:endParaRPr lang="en-US" altLang="zh-CN" sz="3600" b="1" dirty="0">
              <a:solidFill>
                <a:srgbClr val="533E17"/>
              </a:solidFill>
              <a:latin typeface="方正舒体" panose="02010601030101010101" pitchFamily="2" charset="-122"/>
              <a:ea typeface="方正舒体" panose="02010601030101010101" pitchFamily="2" charset="-122"/>
              <a:sym typeface="汉呈王世刚草书" panose="02010601030101010101" charset="-128"/>
            </a:endParaRPr>
          </a:p>
        </p:txBody>
      </p:sp>
      <p:pic>
        <p:nvPicPr>
          <p:cNvPr id="6" name="图片 5" descr="logo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17391" y="56044"/>
            <a:ext cx="3758565" cy="637540"/>
          </a:xfrm>
          <a:prstGeom prst="rect">
            <a:avLst/>
          </a:prstGeom>
        </p:spPr>
      </p:pic>
      <p:pic>
        <p:nvPicPr>
          <p:cNvPr id="20" name="PA-图片 4" descr="scooter-10-a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/>
          <a:srcRect t="28903" b="28903"/>
          <a:stretch>
            <a:fillRect/>
          </a:stretch>
        </p:blipFill>
        <p:spPr>
          <a:xfrm>
            <a:off x="3024736" y="2092013"/>
            <a:ext cx="6992887" cy="3934102"/>
          </a:xfrm>
          <a:prstGeom prst="rect">
            <a:avLst/>
          </a:prstGeom>
        </p:spPr>
      </p:pic>
      <p:pic>
        <p:nvPicPr>
          <p:cNvPr id="21" name="PA-图片 6" descr="scooter-11-144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/>
          <a:srcRect t="28903" b="28903"/>
          <a:stretch>
            <a:fillRect/>
          </a:stretch>
        </p:blipFill>
        <p:spPr>
          <a:xfrm>
            <a:off x="3024101" y="2087568"/>
            <a:ext cx="6992887" cy="3934102"/>
          </a:xfrm>
          <a:prstGeom prst="rect">
            <a:avLst/>
          </a:prstGeom>
        </p:spPr>
      </p:pic>
      <p:pic>
        <p:nvPicPr>
          <p:cNvPr id="22" name="PA-图片 7" descr="scooter-01-144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/>
          <a:srcRect t="12494" b="12494"/>
          <a:stretch>
            <a:fillRect/>
          </a:stretch>
        </p:blipFill>
        <p:spPr>
          <a:xfrm>
            <a:off x="3020290" y="2087568"/>
            <a:ext cx="6992887" cy="3934102"/>
          </a:xfrm>
          <a:prstGeom prst="rect">
            <a:avLst/>
          </a:prstGeom>
        </p:spPr>
      </p:pic>
      <p:sp>
        <p:nvSpPr>
          <p:cNvPr id="28" name="PA-半闭框 7"/>
          <p:cNvSpPr/>
          <p:nvPr>
            <p:custDataLst>
              <p:tags r:id="rId5"/>
            </p:custDataLst>
          </p:nvPr>
        </p:nvSpPr>
        <p:spPr>
          <a:xfrm flipH="1">
            <a:off x="9832324" y="1761829"/>
            <a:ext cx="361698" cy="361698"/>
          </a:xfrm>
          <a:prstGeom prst="halfFrame">
            <a:avLst>
              <a:gd name="adj1" fmla="val 12280"/>
              <a:gd name="adj2" fmla="val 12280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tx1"/>
              </a:solidFill>
            </a:endParaRPr>
          </a:p>
        </p:txBody>
      </p:sp>
      <p:sp>
        <p:nvSpPr>
          <p:cNvPr id="29" name="PA-半闭框 8"/>
          <p:cNvSpPr/>
          <p:nvPr>
            <p:custDataLst>
              <p:tags r:id="rId6"/>
            </p:custDataLst>
          </p:nvPr>
        </p:nvSpPr>
        <p:spPr>
          <a:xfrm flipV="1">
            <a:off x="2846705" y="5859452"/>
            <a:ext cx="361698" cy="361698"/>
          </a:xfrm>
          <a:prstGeom prst="halfFrame">
            <a:avLst>
              <a:gd name="adj1" fmla="val 12280"/>
              <a:gd name="adj2" fmla="val 12280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tx1"/>
              </a:solidFill>
            </a:endParaRPr>
          </a:p>
        </p:txBody>
      </p:sp>
      <p:pic>
        <p:nvPicPr>
          <p:cNvPr id="23" name="PA-图片 4" descr="scooter-10-a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/>
          <a:srcRect l="7229" r="7229"/>
          <a:stretch>
            <a:fillRect/>
          </a:stretch>
        </p:blipFill>
        <p:spPr>
          <a:xfrm>
            <a:off x="3023464" y="2097093"/>
            <a:ext cx="6992887" cy="3934102"/>
          </a:xfrm>
          <a:prstGeom prst="rect">
            <a:avLst/>
          </a:prstGeom>
        </p:spPr>
      </p:pic>
      <p:pic>
        <p:nvPicPr>
          <p:cNvPr id="26" name="PA-图片 4" descr="scooter-10-a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/>
          <a:srcRect t="28903" b="28903"/>
          <a:stretch>
            <a:fillRect/>
          </a:stretch>
        </p:blipFill>
        <p:spPr>
          <a:xfrm>
            <a:off x="3022828" y="2097093"/>
            <a:ext cx="6992887" cy="3934102"/>
          </a:xfrm>
          <a:prstGeom prst="rect">
            <a:avLst/>
          </a:prstGeom>
        </p:spPr>
      </p:pic>
      <p:pic>
        <p:nvPicPr>
          <p:cNvPr id="27" name="PA-图片 4" descr="scooter-10-a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/>
          <a:srcRect l="-145" t="41136" r="145" b="16670"/>
          <a:stretch>
            <a:fillRect/>
          </a:stretch>
        </p:blipFill>
        <p:spPr>
          <a:xfrm>
            <a:off x="3022193" y="2087568"/>
            <a:ext cx="6992887" cy="3934102"/>
          </a:xfrm>
          <a:prstGeom prst="rect">
            <a:avLst/>
          </a:prstGeom>
        </p:spPr>
      </p:pic>
      <p:pic>
        <p:nvPicPr>
          <p:cNvPr id="30" name="PA-图片 4" descr="scooter-10-a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/>
          <a:srcRect t="12494" b="12494"/>
          <a:stretch>
            <a:fillRect/>
          </a:stretch>
        </p:blipFill>
        <p:spPr>
          <a:xfrm>
            <a:off x="3020288" y="2092013"/>
            <a:ext cx="6992887" cy="3934102"/>
          </a:xfrm>
          <a:prstGeom prst="rect">
            <a:avLst/>
          </a:prstGeom>
        </p:spPr>
      </p:pic>
      <p:pic>
        <p:nvPicPr>
          <p:cNvPr id="31" name="PA-图片 4" descr="scooter-10-a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/>
          <a:srcRect t="12494" b="12494"/>
          <a:stretch>
            <a:fillRect/>
          </a:stretch>
        </p:blipFill>
        <p:spPr>
          <a:xfrm>
            <a:off x="3021557" y="2107253"/>
            <a:ext cx="6992887" cy="3934102"/>
          </a:xfrm>
          <a:prstGeom prst="rect">
            <a:avLst/>
          </a:prstGeom>
        </p:spPr>
      </p:pic>
      <p:pic>
        <p:nvPicPr>
          <p:cNvPr id="32" name="PA-图片 4" descr="scooter-10-a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/>
          <a:srcRect t="28903" b="28903"/>
          <a:stretch>
            <a:fillRect/>
          </a:stretch>
        </p:blipFill>
        <p:spPr>
          <a:xfrm>
            <a:off x="3020287" y="2097093"/>
            <a:ext cx="6992887" cy="3934102"/>
          </a:xfrm>
          <a:prstGeom prst="rect">
            <a:avLst/>
          </a:prstGeom>
        </p:spPr>
      </p:pic>
      <p:pic>
        <p:nvPicPr>
          <p:cNvPr id="33" name="PA-图片 4" descr="scooter-10-a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7"/>
          <a:srcRect l="-272" t="33010" r="272" b="24796"/>
          <a:stretch>
            <a:fillRect/>
          </a:stretch>
        </p:blipFill>
        <p:spPr>
          <a:xfrm>
            <a:off x="3020286" y="2101538"/>
            <a:ext cx="6992887" cy="3934102"/>
          </a:xfrm>
          <a:prstGeom prst="rect">
            <a:avLst/>
          </a:prstGeom>
        </p:spPr>
      </p:pic>
      <p:pic>
        <p:nvPicPr>
          <p:cNvPr id="34" name="PA-图片 4" descr="scooter-10-a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8"/>
          <a:srcRect t="12494" b="12494"/>
          <a:stretch>
            <a:fillRect/>
          </a:stretch>
        </p:blipFill>
        <p:spPr>
          <a:xfrm>
            <a:off x="3020920" y="2097093"/>
            <a:ext cx="6992887" cy="3934102"/>
          </a:xfrm>
          <a:prstGeom prst="rect">
            <a:avLst/>
          </a:prstGeom>
        </p:spPr>
      </p:pic>
      <p:pic>
        <p:nvPicPr>
          <p:cNvPr id="35" name="PA-图片 4" descr="scooter-10-a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9"/>
          <a:srcRect l="136" t="40931" r="-136" b="16875"/>
          <a:stretch>
            <a:fillRect/>
          </a:stretch>
        </p:blipFill>
        <p:spPr>
          <a:xfrm>
            <a:off x="3020285" y="1906693"/>
            <a:ext cx="6992887" cy="41245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">
        <p14:prism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99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 0 L 0.2107143 0 L -0.02291667 0 L 0.01875 0 L -0.01041667 0 L 0.01041667 0 L 0 0 E" pathEditMode="relative">
                                      <p:cBhvr>
                                        <p:cTn id="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Motion origin="layout" path="M 0 0 L -0.3015365 0.3035648 L 0.01994171 -0.02007408 L -0.01631597 0.01642425 L 0.00906442 -0.009124586 L -0.00906442 0.009124586 L 0 0 E" pathEditMode="relative">
                                      <p:cBhvr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999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 0 L 0.2107143 0 L -0.02291667 0 L 0.01875 0 L -0.01041667 0 L 0.01041667 0 L 0 0 E" pathEditMode="relative"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Motion origin="layout" path="M 0 0 L 0.3015365 -0.3035648 L -0.01994171 0.02007407 L 0.01631594 -0.01642422 L -0.009064415 0.009124586 L 0.009064412 -0.009124586 L 0 0 E" pathEditMode="relative"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999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99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99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999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99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999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999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99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999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999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999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999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999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999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999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6000"/>
                            </p:stCondLst>
                            <p:childTnLst>
                              <p:par>
                                <p:cTn id="96" presetID="999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999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7" presetID="999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999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8" presetID="999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999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9" presetID="999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999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0220111_110341">
            <a:extLst>
              <a:ext uri="{FF2B5EF4-FFF2-40B4-BE49-F238E27FC236}">
                <a16:creationId xmlns:a16="http://schemas.microsoft.com/office/drawing/2014/main" id="{AB720257-4A99-497F-AB79-857A9E2A7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68437" y="434460"/>
            <a:ext cx="2272241" cy="1931579"/>
          </a:xfrm>
          <a:prstGeom prst="rect">
            <a:avLst/>
          </a:prstGeom>
        </p:spPr>
      </p:pic>
      <p:pic>
        <p:nvPicPr>
          <p:cNvPr id="3" name="图片 2" descr="IMG_20220111_110336">
            <a:extLst>
              <a:ext uri="{FF2B5EF4-FFF2-40B4-BE49-F238E27FC236}">
                <a16:creationId xmlns:a16="http://schemas.microsoft.com/office/drawing/2014/main" id="{AA221AAD-747C-48AF-BBC9-8D62298BF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698102" y="444683"/>
            <a:ext cx="2269980" cy="191339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5F678C1-8075-489E-A587-543D51D207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07" y="264130"/>
            <a:ext cx="1715829" cy="2269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EF0224CE-C4B1-4645-8685-DF0CA0166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465" y="2738578"/>
            <a:ext cx="2540974" cy="178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B7F348E2-3D91-4A99-86F5-472404FF1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06" y="2738578"/>
            <a:ext cx="2404748" cy="178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876C2074-F81F-4F08-BE9B-B2563315D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521" y="2822796"/>
            <a:ext cx="2267050" cy="169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9F9D4100-299F-45BD-9B70-2DF5C6FA4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020" y="2825609"/>
            <a:ext cx="2267050" cy="169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 descr="IMG_2108(20211220-101957)">
            <a:extLst>
              <a:ext uri="{FF2B5EF4-FFF2-40B4-BE49-F238E27FC236}">
                <a16:creationId xmlns:a16="http://schemas.microsoft.com/office/drawing/2014/main" id="{4881C44E-D9F0-4B7A-AD01-74F2260415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5254" y="264129"/>
            <a:ext cx="1818600" cy="2269981"/>
          </a:xfrm>
          <a:prstGeom prst="rect">
            <a:avLst/>
          </a:prstGeom>
        </p:spPr>
      </p:pic>
      <p:pic>
        <p:nvPicPr>
          <p:cNvPr id="10" name="图片 9" descr="IMG_2107(20211220-101957)">
            <a:extLst>
              <a:ext uri="{FF2B5EF4-FFF2-40B4-BE49-F238E27FC236}">
                <a16:creationId xmlns:a16="http://schemas.microsoft.com/office/drawing/2014/main" id="{D82FC296-CDA7-4F68-80D0-8549852434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48672" y="265384"/>
            <a:ext cx="1818599" cy="2268726"/>
          </a:xfrm>
          <a:prstGeom prst="rect">
            <a:avLst/>
          </a:prstGeom>
        </p:spPr>
      </p:pic>
      <p:pic>
        <p:nvPicPr>
          <p:cNvPr id="12" name="图片 11" descr="IMG_5435(20210914-105154)">
            <a:extLst>
              <a:ext uri="{FF2B5EF4-FFF2-40B4-BE49-F238E27FC236}">
                <a16:creationId xmlns:a16="http://schemas.microsoft.com/office/drawing/2014/main" id="{86BD1AF6-E400-4FFB-8078-15FDE9D6E8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86740" y="4684738"/>
            <a:ext cx="1787114" cy="2173259"/>
          </a:xfrm>
          <a:prstGeom prst="rect">
            <a:avLst/>
          </a:prstGeom>
        </p:spPr>
      </p:pic>
      <p:pic>
        <p:nvPicPr>
          <p:cNvPr id="13" name="图片 12" descr="IMG_5436(20210914-105154)">
            <a:extLst>
              <a:ext uri="{FF2B5EF4-FFF2-40B4-BE49-F238E27FC236}">
                <a16:creationId xmlns:a16="http://schemas.microsoft.com/office/drawing/2014/main" id="{3C63CC50-60C4-48D5-8DD4-13C3FEA008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85028" y="4684737"/>
            <a:ext cx="1926894" cy="2173259"/>
          </a:xfrm>
          <a:prstGeom prst="rect">
            <a:avLst/>
          </a:prstGeom>
        </p:spPr>
      </p:pic>
      <p:pic>
        <p:nvPicPr>
          <p:cNvPr id="14" name="图片 13" descr="IMG_5437(20210914-105154)">
            <a:extLst>
              <a:ext uri="{FF2B5EF4-FFF2-40B4-BE49-F238E27FC236}">
                <a16:creationId xmlns:a16="http://schemas.microsoft.com/office/drawing/2014/main" id="{F7581239-339A-4218-A9DD-9946A9A6D9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0064" y="4684739"/>
            <a:ext cx="1970145" cy="2173259"/>
          </a:xfrm>
          <a:prstGeom prst="rect">
            <a:avLst/>
          </a:prstGeom>
        </p:spPr>
      </p:pic>
      <p:pic>
        <p:nvPicPr>
          <p:cNvPr id="15" name="图片 14" descr="IMG_5438(20210914-105154)">
            <a:extLst>
              <a:ext uri="{FF2B5EF4-FFF2-40B4-BE49-F238E27FC236}">
                <a16:creationId xmlns:a16="http://schemas.microsoft.com/office/drawing/2014/main" id="{8FBA1316-C62D-4E3C-9158-AA3CEEB669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1903" y="4684736"/>
            <a:ext cx="1863342" cy="2173259"/>
          </a:xfrm>
          <a:prstGeom prst="rect">
            <a:avLst/>
          </a:prstGeom>
        </p:spPr>
      </p:pic>
      <p:pic>
        <p:nvPicPr>
          <p:cNvPr id="16" name="图片 15" descr="IMG_5445(20210914-105156)">
            <a:extLst>
              <a:ext uri="{FF2B5EF4-FFF2-40B4-BE49-F238E27FC236}">
                <a16:creationId xmlns:a16="http://schemas.microsoft.com/office/drawing/2014/main" id="{B0AA6C02-AFF5-4868-A70B-E9A028DB1DC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48672" y="4684741"/>
            <a:ext cx="1687398" cy="217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1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ttp://photo-static-api.fotomore.com/creative/vcg/400/version23/VCG4156527837.jpg" descr="&amp;pky060_sjzg_VCG4156527837&amp;2&amp;src_toppic_tagsrchzj&amp;"/>
          <p:cNvPicPr>
            <a:picLocks noChangeAspect="1"/>
          </p:cNvPicPr>
          <p:nvPr/>
        </p:nvPicPr>
        <p:blipFill>
          <a:blip r:embed="rId2">
            <a:clrChange>
              <a:clrFrom>
                <a:srgbClr val="F9F9FB">
                  <a:alpha val="100000"/>
                </a:srgbClr>
              </a:clrFrom>
              <a:clrTo>
                <a:srgbClr val="F9F9F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72905" y="588645"/>
            <a:ext cx="482854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830320" y="-1764665"/>
            <a:ext cx="7198995" cy="11171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0" b="1">
                <a:latin typeface="汉呈王天喜草书" panose="02010601030101010101" charset="-122"/>
                <a:ea typeface="汉呈王天喜草书" panose="02010601030101010101" charset="-122"/>
                <a:sym typeface="汉呈王天喜草书" panose="02010601030101010101" charset="-122"/>
              </a:rPr>
              <a:t>肆</a:t>
            </a:r>
          </a:p>
        </p:txBody>
      </p:sp>
      <p:pic>
        <p:nvPicPr>
          <p:cNvPr id="4" name="http://photo-static-api.fotomore.com/creative/vcg/400/version23/VCG4156527870.jpg" descr="&amp;pky030_sjzg_VCG4156527870&amp;2&amp;src_toppic_tagsrchzj&amp;"/>
          <p:cNvPicPr>
            <a:picLocks noChangeAspect="1"/>
          </p:cNvPicPr>
          <p:nvPr/>
        </p:nvPicPr>
        <p:blipFill>
          <a:blip r:embed="rId3">
            <a:alphaModFix amt="45000"/>
            <a:clrChange>
              <a:clrFrom>
                <a:srgbClr val="F7F7F9">
                  <a:alpha val="100000"/>
                </a:srgbClr>
              </a:clrFrom>
              <a:clrTo>
                <a:srgbClr val="F7F7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73540" y="2214245"/>
            <a:ext cx="2918460" cy="20548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30823" y="3009175"/>
            <a:ext cx="632079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n>
                  <a:noFill/>
                </a:ln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汉呈王世刚草书" panose="02010601030101010101" charset="-128"/>
              </a:rPr>
              <a:t>借</a:t>
            </a:r>
            <a:r>
              <a:rPr lang="zh-CN" altLang="en-US" sz="4400" b="1" dirty="0">
                <a:ln>
                  <a:noFill/>
                </a:ln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汉呈王世刚草书" panose="02010601030101010101" charset="-128"/>
              </a:rPr>
              <a:t>优秀</a:t>
            </a:r>
            <a:r>
              <a:rPr lang="en-US" altLang="zh-CN" sz="4400" b="1" dirty="0" err="1">
                <a:ln>
                  <a:noFill/>
                </a:ln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汉呈王世刚草书" panose="02010601030101010101" charset="-128"/>
              </a:rPr>
              <a:t>之力</a:t>
            </a:r>
            <a:endParaRPr lang="en-US" altLang="zh-CN" sz="4400" b="1" dirty="0">
              <a:ln>
                <a:noFill/>
              </a:ln>
              <a:solidFill>
                <a:srgbClr val="533E17"/>
              </a:solidFill>
              <a:latin typeface="方正舒体" panose="02010601030101010101" pitchFamily="2" charset="-122"/>
              <a:ea typeface="方正舒体" panose="02010601030101010101" pitchFamily="2" charset="-122"/>
              <a:sym typeface="汉呈王世刚草书" panose="02010601030101010101" charset="-128"/>
            </a:endParaRPr>
          </a:p>
          <a:p>
            <a:r>
              <a:rPr lang="en-US" altLang="zh-CN" sz="4400" b="1" dirty="0" err="1">
                <a:ln>
                  <a:noFill/>
                </a:ln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汉呈王世刚草书" panose="02010601030101010101" charset="-128"/>
              </a:rPr>
              <a:t>助推未来发展</a:t>
            </a:r>
            <a:endParaRPr lang="en-US" altLang="zh-CN" sz="4400" b="1" dirty="0">
              <a:ln>
                <a:noFill/>
              </a:ln>
              <a:solidFill>
                <a:srgbClr val="533E17"/>
              </a:solidFill>
              <a:latin typeface="方正舒体" panose="02010601030101010101" pitchFamily="2" charset="-122"/>
              <a:ea typeface="方正舒体" panose="02010601030101010101" pitchFamily="2" charset="-122"/>
              <a:sym typeface="汉呈王世刚草书" panose="02010601030101010101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decel="7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855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998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" dur="998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500000" y="50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1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19536" y="26080"/>
            <a:ext cx="9107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>
                  <a:noFill/>
                </a:ln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汉呈王世刚草书" panose="02010601030101010101" charset="-128"/>
              </a:rPr>
              <a:t>借</a:t>
            </a:r>
            <a:r>
              <a:rPr lang="zh-CN" altLang="en-US" sz="3600" b="1" dirty="0">
                <a:ln>
                  <a:noFill/>
                </a:ln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汉呈王世刚草书" panose="02010601030101010101" charset="-128"/>
              </a:rPr>
              <a:t>优秀</a:t>
            </a:r>
            <a:r>
              <a:rPr lang="en-US" altLang="zh-CN" sz="3600" b="1" dirty="0" err="1">
                <a:ln>
                  <a:noFill/>
                </a:ln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汉呈王世刚草书" panose="02010601030101010101" charset="-128"/>
              </a:rPr>
              <a:t>之力</a:t>
            </a:r>
            <a:r>
              <a:rPr lang="en-US" altLang="zh-CN" sz="3600" b="1" dirty="0"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汉呈王世刚草书" panose="02010601030101010101" charset="-128"/>
              </a:rPr>
              <a:t>  </a:t>
            </a:r>
            <a:r>
              <a:rPr lang="en-US" altLang="zh-CN" sz="3600" b="1" dirty="0" err="1">
                <a:ln>
                  <a:noFill/>
                </a:ln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汉呈王世刚草书" panose="02010601030101010101" charset="-128"/>
              </a:rPr>
              <a:t>助推未来发展</a:t>
            </a:r>
            <a:endParaRPr lang="en-US" altLang="zh-CN" sz="3600" b="1" dirty="0">
              <a:ln>
                <a:noFill/>
              </a:ln>
              <a:solidFill>
                <a:srgbClr val="533E17"/>
              </a:solidFill>
              <a:latin typeface="方正舒体" panose="02010601030101010101" pitchFamily="2" charset="-122"/>
              <a:ea typeface="方正舒体" panose="02010601030101010101" pitchFamily="2" charset="-122"/>
              <a:sym typeface="汉呈王世刚草书" panose="02010601030101010101" charset="-128"/>
            </a:endParaRPr>
          </a:p>
        </p:txBody>
      </p:sp>
      <p:pic>
        <p:nvPicPr>
          <p:cNvPr id="4" name="图片 3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472" y="46923"/>
            <a:ext cx="3758565" cy="637540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4592792" y="2880036"/>
            <a:ext cx="3219703" cy="2303145"/>
            <a:chOff x="7365" y="3289"/>
            <a:chExt cx="4562" cy="3144"/>
          </a:xfrm>
        </p:grpSpPr>
        <p:sp>
          <p:nvSpPr>
            <p:cNvPr id="9" name="文本框 8"/>
            <p:cNvSpPr txBox="1"/>
            <p:nvPr/>
          </p:nvSpPr>
          <p:spPr>
            <a:xfrm>
              <a:off x="9179" y="3289"/>
              <a:ext cx="1047" cy="275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3600" b="1" dirty="0">
                  <a:ln w="12700" cmpd="sng">
                    <a:solidFill>
                      <a:schemeClr val="tx1"/>
                    </a:solidFill>
                    <a:prstDash val="solid"/>
                  </a:ln>
                  <a:solidFill>
                    <a:srgbClr val="BF904C"/>
                  </a:solidFill>
                  <a:effectLst>
                    <a:outerShdw blurRad="127000" dist="101600" algn="l" rotWithShape="0">
                      <a:prstClr val="black">
                        <a:alpha val="40000"/>
                      </a:prstClr>
                    </a:outerShdw>
                  </a:effectLst>
                  <a:latin typeface="汉呈王天喜草书" panose="02010601030101010101" charset="-122"/>
                  <a:ea typeface="汉呈王天喜草书" panose="02010601030101010101" charset="-122"/>
                  <a:sym typeface="+mn-ea"/>
                </a:rPr>
                <a:t>努力方向</a:t>
              </a:r>
            </a:p>
          </p:txBody>
        </p:sp>
        <p:cxnSp>
          <p:nvCxnSpPr>
            <p:cNvPr id="18" name="直接连接符 17"/>
            <p:cNvCxnSpPr>
              <a:stCxn id="9" idx="1"/>
            </p:cNvCxnSpPr>
            <p:nvPr/>
          </p:nvCxnSpPr>
          <p:spPr>
            <a:xfrm flipH="1" flipV="1">
              <a:off x="7365" y="4667"/>
              <a:ext cx="1814" cy="1"/>
            </a:xfrm>
            <a:prstGeom prst="line">
              <a:avLst/>
            </a:prstGeom>
            <a:ln w="19050">
              <a:solidFill>
                <a:srgbClr val="BF90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>
              <a:stCxn id="9" idx="3"/>
            </p:cNvCxnSpPr>
            <p:nvPr/>
          </p:nvCxnSpPr>
          <p:spPr>
            <a:xfrm flipV="1">
              <a:off x="10226" y="4651"/>
              <a:ext cx="1701" cy="17"/>
            </a:xfrm>
            <a:prstGeom prst="line">
              <a:avLst/>
            </a:prstGeom>
            <a:ln w="19050">
              <a:solidFill>
                <a:srgbClr val="BF90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9658" y="5730"/>
              <a:ext cx="5" cy="703"/>
            </a:xfrm>
            <a:prstGeom prst="line">
              <a:avLst/>
            </a:prstGeom>
            <a:ln w="19050">
              <a:solidFill>
                <a:srgbClr val="BF90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1271593" y="2574304"/>
            <a:ext cx="3261788" cy="2093893"/>
            <a:chOff x="3530" y="4614"/>
            <a:chExt cx="2686" cy="1554"/>
          </a:xfrm>
        </p:grpSpPr>
        <p:sp>
          <p:nvSpPr>
            <p:cNvPr id="21" name="圆角矩形 20"/>
            <p:cNvSpPr/>
            <p:nvPr/>
          </p:nvSpPr>
          <p:spPr>
            <a:xfrm>
              <a:off x="3530" y="4614"/>
              <a:ext cx="2686" cy="1554"/>
            </a:xfrm>
            <a:prstGeom prst="roundRect">
              <a:avLst/>
            </a:prstGeom>
            <a:solidFill>
              <a:srgbClr val="BF904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615" y="4784"/>
              <a:ext cx="2601" cy="12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/>
              <a:r>
                <a:rPr lang="zh-CN" altLang="zh-CN" sz="1800" b="1" dirty="0">
                  <a:effectLst/>
                  <a:latin typeface="华文隶书" panose="02010800040101010101" pitchFamily="2" charset="-122"/>
                  <a:ea typeface="华文隶书" panose="02010800040101010101" pitchFamily="2" charset="-122"/>
                  <a:cs typeface="Times New Roman" panose="02020603050405020304" pitchFamily="18" charset="0"/>
                </a:rPr>
                <a:t>文化打造：</a:t>
              </a:r>
              <a:r>
                <a:rPr lang="zh-CN" altLang="zh-CN" sz="1800" dirty="0">
                  <a:effectLst/>
                  <a:latin typeface="华文隶书" panose="02010800040101010101" pitchFamily="2" charset="-122"/>
                  <a:ea typeface="华文隶书" panose="02010800040101010101" pitchFamily="2" charset="-122"/>
                  <a:cs typeface="Times New Roman" panose="02020603050405020304" pitchFamily="18" charset="0"/>
                </a:rPr>
                <a:t>以活动及项目组为抓手，渗透学科文化，凝练学科团队意识。</a:t>
              </a:r>
              <a:endParaRPr lang="en-US" altLang="zh-CN" sz="1800" dirty="0"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</a:endParaRPr>
            </a:p>
            <a:p>
              <a:pPr indent="0"/>
              <a:r>
                <a:rPr lang="zh-CN" altLang="zh-CN" sz="1800" dirty="0">
                  <a:effectLst/>
                  <a:latin typeface="华文隶书" panose="02010800040101010101" pitchFamily="2" charset="-122"/>
                  <a:ea typeface="华文隶书" panose="02010800040101010101" pitchFamily="2" charset="-122"/>
                  <a:cs typeface="Times New Roman" panose="02020603050405020304" pitchFamily="18" charset="0"/>
                </a:rPr>
                <a:t>物型空间文化营造也要关注学科特色性、整体性、</a:t>
              </a:r>
              <a:r>
                <a:rPr lang="zh-CN" altLang="en-US" sz="1800" dirty="0">
                  <a:effectLst/>
                  <a:latin typeface="华文隶书" panose="02010800040101010101" pitchFamily="2" charset="-122"/>
                  <a:ea typeface="华文隶书" panose="02010800040101010101" pitchFamily="2" charset="-122"/>
                  <a:cs typeface="Times New Roman" panose="02020603050405020304" pitchFamily="18" charset="0"/>
                </a:rPr>
                <a:t>体验</a:t>
              </a:r>
              <a:r>
                <a:rPr lang="zh-CN" altLang="zh-CN" sz="1800" dirty="0">
                  <a:effectLst/>
                  <a:latin typeface="华文隶书" panose="02010800040101010101" pitchFamily="2" charset="-122"/>
                  <a:ea typeface="华文隶书" panose="02010800040101010101" pitchFamily="2" charset="-122"/>
                  <a:cs typeface="Times New Roman" panose="02020603050405020304" pitchFamily="18" charset="0"/>
                </a:rPr>
                <a:t>性</a:t>
              </a:r>
              <a:r>
                <a:rPr lang="zh-CN" altLang="zh-CN" sz="1800" dirty="0">
                  <a:effectLst/>
                  <a:ea typeface="宋体" panose="02010600030101010101" pitchFamily="2" charset="-122"/>
                  <a:cs typeface="Times New Roman" panose="02020603050405020304" pitchFamily="18" charset="0"/>
                </a:rPr>
                <a:t>。</a:t>
              </a:r>
              <a:endParaRPr lang="zh-CN" altLang="en-US" sz="2400" dirty="0">
                <a:solidFill>
                  <a:srgbClr val="EFE1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力量黑简" panose="00020600040101010101" charset="-122"/>
                <a:ea typeface="汉仪力量黑简" panose="0002060004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998364" y="2574304"/>
            <a:ext cx="3269717" cy="1955188"/>
            <a:chOff x="3576" y="4614"/>
            <a:chExt cx="2491" cy="1554"/>
          </a:xfrm>
        </p:grpSpPr>
        <p:sp>
          <p:nvSpPr>
            <p:cNvPr id="25" name="圆角矩形 24"/>
            <p:cNvSpPr/>
            <p:nvPr/>
          </p:nvSpPr>
          <p:spPr>
            <a:xfrm>
              <a:off x="3576" y="4614"/>
              <a:ext cx="2491" cy="1554"/>
            </a:xfrm>
            <a:prstGeom prst="roundRect">
              <a:avLst/>
            </a:prstGeom>
            <a:solidFill>
              <a:srgbClr val="BF904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3681" y="4747"/>
              <a:ext cx="2332" cy="13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/>
              <a:r>
                <a:rPr lang="zh-CN" altLang="zh-CN" sz="1800" b="1" dirty="0">
                  <a:effectLst/>
                  <a:latin typeface="华文隶书" panose="02010800040101010101" pitchFamily="2" charset="-122"/>
                  <a:ea typeface="华文隶书" panose="02010800040101010101" pitchFamily="2" charset="-122"/>
                  <a:cs typeface="Times New Roman" panose="02020603050405020304" pitchFamily="18" charset="0"/>
                </a:rPr>
                <a:t>学科管理：</a:t>
              </a:r>
              <a:r>
                <a:rPr lang="zh-CN" altLang="zh-CN" sz="1800" dirty="0">
                  <a:effectLst/>
                  <a:latin typeface="华文隶书" panose="02010800040101010101" pitchFamily="2" charset="-122"/>
                  <a:ea typeface="华文隶书" panose="02010800040101010101" pitchFamily="2" charset="-122"/>
                  <a:cs typeface="Times New Roman" panose="02020603050405020304" pitchFamily="18" charset="0"/>
                </a:rPr>
                <a:t>加强学科组过程性管理，在日常教学、听课方式、观课模式、台账资料、资源收集等方面加强精细化、过程性监督</a:t>
              </a:r>
              <a:r>
                <a:rPr lang="zh-CN" altLang="en-US" sz="1800" dirty="0">
                  <a:effectLst/>
                  <a:latin typeface="华文隶书" panose="02010800040101010101" pitchFamily="2" charset="-122"/>
                  <a:ea typeface="华文隶书" panose="02010800040101010101" pitchFamily="2" charset="-122"/>
                  <a:cs typeface="Times New Roman" panose="02020603050405020304" pitchFamily="18" charset="0"/>
                </a:rPr>
                <a:t>。</a:t>
              </a:r>
              <a:endParaRPr lang="zh-CN" altLang="en-US" sz="2400" dirty="0">
                <a:solidFill>
                  <a:srgbClr val="EFE1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792820" y="5000735"/>
            <a:ext cx="3343368" cy="1751330"/>
            <a:chOff x="3145" y="5588"/>
            <a:chExt cx="2491" cy="1554"/>
          </a:xfrm>
        </p:grpSpPr>
        <p:sp>
          <p:nvSpPr>
            <p:cNvPr id="28" name="圆角矩形 27"/>
            <p:cNvSpPr/>
            <p:nvPr/>
          </p:nvSpPr>
          <p:spPr>
            <a:xfrm>
              <a:off x="3145" y="5588"/>
              <a:ext cx="2491" cy="1554"/>
            </a:xfrm>
            <a:prstGeom prst="roundRect">
              <a:avLst/>
            </a:prstGeom>
            <a:solidFill>
              <a:srgbClr val="BF904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3209" y="5739"/>
              <a:ext cx="2362" cy="11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/>
              <a:r>
                <a:rPr lang="zh-CN" altLang="zh-CN" sz="2000" b="1" dirty="0">
                  <a:effectLst/>
                  <a:latin typeface="隶书" panose="02010509060101010101" pitchFamily="49" charset="-122"/>
                  <a:ea typeface="隶书" panose="02010509060101010101" pitchFamily="49" charset="-122"/>
                  <a:cs typeface="Times New Roman" panose="02020603050405020304" pitchFamily="18" charset="0"/>
                </a:rPr>
                <a:t>教师培养：对标弘雅教师团不同梯队的发展需求与作用，分层制定个人计划，由针对性的进行定向培养。</a:t>
              </a:r>
              <a:endParaRPr lang="zh-CN" altLang="en-US" sz="2000" b="0" dirty="0">
                <a:solidFill>
                  <a:srgbClr val="EFE1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52EA5DA7-38C6-4A88-BB15-85EC2B519CE6}"/>
              </a:ext>
            </a:extLst>
          </p:cNvPr>
          <p:cNvGrpSpPr/>
          <p:nvPr/>
        </p:nvGrpSpPr>
        <p:grpSpPr>
          <a:xfrm>
            <a:off x="4756899" y="695974"/>
            <a:ext cx="2833478" cy="1878331"/>
            <a:chOff x="3576" y="4614"/>
            <a:chExt cx="2491" cy="1554"/>
          </a:xfrm>
        </p:grpSpPr>
        <p:sp>
          <p:nvSpPr>
            <p:cNvPr id="33" name="圆角矩形 24">
              <a:extLst>
                <a:ext uri="{FF2B5EF4-FFF2-40B4-BE49-F238E27FC236}">
                  <a16:creationId xmlns:a16="http://schemas.microsoft.com/office/drawing/2014/main" id="{A2CB22BD-CE24-4C67-A0A3-5F953387AB4A}"/>
                </a:ext>
              </a:extLst>
            </p:cNvPr>
            <p:cNvSpPr/>
            <p:nvPr/>
          </p:nvSpPr>
          <p:spPr>
            <a:xfrm>
              <a:off x="3576" y="4614"/>
              <a:ext cx="2491" cy="1554"/>
            </a:xfrm>
            <a:prstGeom prst="roundRect">
              <a:avLst/>
            </a:prstGeom>
            <a:solidFill>
              <a:srgbClr val="BF904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6EB9F2A6-B368-4C80-82FA-0002A588F817}"/>
                </a:ext>
              </a:extLst>
            </p:cNvPr>
            <p:cNvSpPr txBox="1"/>
            <p:nvPr/>
          </p:nvSpPr>
          <p:spPr>
            <a:xfrm>
              <a:off x="3625" y="4916"/>
              <a:ext cx="2442" cy="8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/>
              <a:r>
                <a:rPr lang="zh-CN" altLang="zh-CN" sz="2000" b="1" dirty="0">
                  <a:effectLst/>
                  <a:latin typeface="华文隶书" panose="02010800040101010101" pitchFamily="2" charset="-122"/>
                  <a:ea typeface="华文隶书" panose="02010800040101010101" pitchFamily="2" charset="-122"/>
                  <a:cs typeface="Times New Roman" panose="02020603050405020304" pitchFamily="18" charset="0"/>
                </a:rPr>
                <a:t>学生培养：</a:t>
              </a:r>
              <a:r>
                <a:rPr lang="zh-CN" altLang="en-US" sz="2000" b="1" dirty="0">
                  <a:latin typeface="华文隶书" panose="02010800040101010101" pitchFamily="2" charset="-122"/>
                  <a:ea typeface="华文隶书" panose="02010800040101010101" pitchFamily="2" charset="-122"/>
                  <a:cs typeface="Times New Roman" panose="02020603050405020304" pitchFamily="18" charset="0"/>
                </a:rPr>
                <a:t>关注</a:t>
              </a:r>
              <a:r>
                <a:rPr lang="zh-CN" altLang="zh-CN" sz="2000" b="1" dirty="0">
                  <a:effectLst/>
                  <a:latin typeface="华文隶书" panose="02010800040101010101" pitchFamily="2" charset="-122"/>
                  <a:ea typeface="华文隶书" panose="02010800040101010101" pitchFamily="2" charset="-122"/>
                  <a:cs typeface="Times New Roman" panose="02020603050405020304" pitchFamily="18" charset="0"/>
                </a:rPr>
                <a:t>日常中素养培养；节点活动及各级各类竞赛展示素养</a:t>
              </a:r>
              <a:r>
                <a:rPr lang="zh-CN" altLang="en-US" sz="2000" b="1" dirty="0">
                  <a:effectLst/>
                  <a:latin typeface="华文隶书" panose="02010800040101010101" pitchFamily="2" charset="-122"/>
                  <a:ea typeface="华文隶书" panose="02010800040101010101" pitchFamily="2" charset="-122"/>
                  <a:cs typeface="Times New Roman" panose="02020603050405020304" pitchFamily="18" charset="0"/>
                </a:rPr>
                <a:t>。</a:t>
              </a:r>
              <a:endParaRPr lang="zh-CN" altLang="en-US" sz="2000" b="0" dirty="0">
                <a:solidFill>
                  <a:srgbClr val="EFE1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</p:grp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E8F969AD-0E82-41BA-83DA-F20E9762847E}"/>
              </a:ext>
            </a:extLst>
          </p:cNvPr>
          <p:cNvCxnSpPr/>
          <p:nvPr/>
        </p:nvCxnSpPr>
        <p:spPr>
          <a:xfrm flipH="1">
            <a:off x="6173638" y="2385709"/>
            <a:ext cx="3529" cy="514984"/>
          </a:xfrm>
          <a:prstGeom prst="line">
            <a:avLst/>
          </a:prstGeom>
          <a:ln w="19050">
            <a:solidFill>
              <a:srgbClr val="BF90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515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ttp://photo-static-api.fotomore.com/creative/vcg/400/new/VCG211183881201.jpg" descr="&amp;pky240_sjzg_VCG211183881201&amp;2&amp;src_toppic_tagsrchzj&amp;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5832" t="25157" r="13471" b="23620"/>
          <a:stretch>
            <a:fillRect/>
          </a:stretch>
        </p:blipFill>
        <p:spPr>
          <a:xfrm>
            <a:off x="4159250" y="1169035"/>
            <a:ext cx="4855210" cy="4982845"/>
          </a:xfrm>
          <a:prstGeom prst="rect">
            <a:avLst/>
          </a:prstGeom>
        </p:spPr>
      </p:pic>
      <p:pic>
        <p:nvPicPr>
          <p:cNvPr id="6" name="http://photo-static-api.fotomore.com/creative/vcg/400/version23/VCG4156527870.jpg" descr="&amp;pky030_sjzg_VCG4156527870&amp;2&amp;src_toppic_tagsrchzj&amp;"/>
          <p:cNvPicPr>
            <a:picLocks noChangeAspect="1"/>
          </p:cNvPicPr>
          <p:nvPr/>
        </p:nvPicPr>
        <p:blipFill>
          <a:blip r:embed="rId4">
            <a:alphaModFix amt="23000"/>
            <a:clrChange>
              <a:clrFrom>
                <a:srgbClr val="F7F7F8">
                  <a:alpha val="100000"/>
                </a:srgbClr>
              </a:clrFrom>
              <a:clrTo>
                <a:srgbClr val="F7F7F8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6185" y="231140"/>
            <a:ext cx="9739630" cy="6858000"/>
          </a:xfrm>
          <a:prstGeom prst="rect">
            <a:avLst/>
          </a:prstGeom>
        </p:spPr>
      </p:pic>
      <p:sp>
        <p:nvSpPr>
          <p:cNvPr id="19" name="文本框 18" descr="7b0a20202020227461726765744d6f64756c65223a202270726f636573734f6e6c696e65466f6e7473220a7d0a"/>
          <p:cNvSpPr txBox="1"/>
          <p:nvPr/>
        </p:nvSpPr>
        <p:spPr>
          <a:xfrm>
            <a:off x="6913245" y="1263015"/>
            <a:ext cx="9338945" cy="71589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59500" b="1">
                <a:solidFill>
                  <a:schemeClr val="tx1">
                    <a:alpha val="75000"/>
                  </a:schemeClr>
                </a:solidFill>
                <a:effectLst/>
                <a:latin typeface="印品赤壁赋体" panose="02000500000000000000" charset="-122"/>
                <a:ea typeface="印品赤壁赋体" panose="02000500000000000000" charset="-122"/>
                <a:cs typeface="印品赤壁赋体" panose="02000500000000000000" charset="-122"/>
                <a:sym typeface="汉呈王天喜草书" panose="02010601030101010101" charset="-122"/>
              </a:rPr>
              <a:t>记</a:t>
            </a:r>
            <a:r>
              <a:rPr lang="en-US" altLang="zh-CN" sz="59500" b="1">
                <a:solidFill>
                  <a:schemeClr val="tx1">
                    <a:alpha val="75000"/>
                  </a:schemeClr>
                </a:solidFill>
                <a:effectLst/>
                <a:latin typeface="印品赤壁赋体" panose="02000500000000000000" charset="-122"/>
                <a:ea typeface="印品赤壁赋体" panose="02000500000000000000" charset="-122"/>
                <a:cs typeface="印品赤壁赋体" panose="02000500000000000000" charset="-122"/>
                <a:sym typeface="汉呈王天喜草书" panose="02010601030101010101" charset="-122"/>
              </a:rPr>
              <a:t>  </a:t>
            </a:r>
          </a:p>
        </p:txBody>
      </p:sp>
      <p:sp>
        <p:nvSpPr>
          <p:cNvPr id="8" name="文本框 7" descr="7b0a20202020227461726765744d6f64756c65223a202270726f636573734f6e6c696e65466f6e7473220a7d0a"/>
          <p:cNvSpPr txBox="1"/>
          <p:nvPr/>
        </p:nvSpPr>
        <p:spPr>
          <a:xfrm>
            <a:off x="-2571750" y="1263015"/>
            <a:ext cx="9338945" cy="59169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59500" b="1">
                <a:solidFill>
                  <a:schemeClr val="tx1">
                    <a:alpha val="75000"/>
                  </a:schemeClr>
                </a:solidFill>
                <a:effectLst/>
                <a:latin typeface="印品赤壁赋体" panose="02000500000000000000" charset="-122"/>
                <a:ea typeface="印品赤壁赋体" panose="02000500000000000000" charset="-122"/>
                <a:cs typeface="印品赤壁赋体" panose="02000500000000000000" charset="-122"/>
                <a:sym typeface="汉呈王天喜草书" panose="02010601030101010101" charset="-122"/>
              </a:rPr>
              <a:t>大</a:t>
            </a:r>
            <a:r>
              <a:rPr lang="en-US" altLang="zh-CN" sz="59500" b="1">
                <a:solidFill>
                  <a:schemeClr val="tx1">
                    <a:alpha val="75000"/>
                  </a:schemeClr>
                </a:solidFill>
                <a:effectLst/>
                <a:latin typeface="印品赤壁赋体" panose="02000500000000000000" charset="-122"/>
                <a:ea typeface="印品赤壁赋体" panose="02000500000000000000" charset="-122"/>
                <a:cs typeface="印品赤壁赋体" panose="02000500000000000000" charset="-122"/>
                <a:sym typeface="汉呈王天喜草书" panose="02010601030101010101" charset="-122"/>
              </a:rPr>
              <a:t>  </a:t>
            </a:r>
          </a:p>
        </p:txBody>
      </p:sp>
      <p:sp>
        <p:nvSpPr>
          <p:cNvPr id="18" name="文本框 17" descr="7b0a20202020227461726765744d6f64756c65223a202270726f636573734f6e6c696e65466f6e7473220a7d0a"/>
          <p:cNvSpPr txBox="1"/>
          <p:nvPr/>
        </p:nvSpPr>
        <p:spPr>
          <a:xfrm>
            <a:off x="-2228215" y="-2028190"/>
            <a:ext cx="16002635" cy="3124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02800" b="1" dirty="0">
                <a:solidFill>
                  <a:schemeClr val="tx1">
                    <a:alpha val="90000"/>
                  </a:schemeClr>
                </a:solidFill>
                <a:effectLst/>
                <a:latin typeface="印品赤壁赋体" panose="02000500000000000000" charset="-122"/>
                <a:ea typeface="印品赤壁赋体" panose="02000500000000000000" charset="-122"/>
                <a:cs typeface="印品赤壁赋体" panose="02000500000000000000" charset="-122"/>
                <a:sym typeface="汉呈王天喜草书" panose="02010601030101010101" charset="-122"/>
              </a:rPr>
              <a:t>事</a:t>
            </a:r>
            <a:r>
              <a:rPr lang="en-US" altLang="zh-CN" sz="102800" b="1" dirty="0">
                <a:solidFill>
                  <a:schemeClr val="tx1">
                    <a:alpha val="90000"/>
                  </a:schemeClr>
                </a:solidFill>
                <a:effectLst/>
                <a:latin typeface="印品赤壁赋体" panose="02000500000000000000" charset="-122"/>
                <a:ea typeface="印品赤壁赋体" panose="02000500000000000000" charset="-122"/>
                <a:cs typeface="印品赤壁赋体" panose="02000500000000000000" charset="-122"/>
                <a:sym typeface="汉呈王天喜草书" panose="02010601030101010101" charset="-122"/>
              </a:rPr>
              <a:t>  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4153535" y="2698750"/>
            <a:ext cx="4443095" cy="1964690"/>
            <a:chOff x="6897" y="4384"/>
            <a:chExt cx="6997" cy="3094"/>
          </a:xfrm>
        </p:grpSpPr>
        <p:sp>
          <p:nvSpPr>
            <p:cNvPr id="4" name="圆角矩形 3"/>
            <p:cNvSpPr/>
            <p:nvPr/>
          </p:nvSpPr>
          <p:spPr>
            <a:xfrm>
              <a:off x="6897" y="4384"/>
              <a:ext cx="6113" cy="3094"/>
            </a:xfrm>
            <a:prstGeom prst="roundRect">
              <a:avLst/>
            </a:prstGeom>
            <a:solidFill>
              <a:srgbClr val="BF904C">
                <a:alpha val="66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897" y="4597"/>
              <a:ext cx="6997" cy="2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E3CC9A"/>
                  </a:solidFill>
                  <a:latin typeface="汉呈王世刚草书" panose="02010601030101010101" charset="-128"/>
                  <a:ea typeface="汉呈王世刚草书" panose="02010601030101010101" charset="-128"/>
                  <a:cs typeface="汉呈王世刚草书" panose="02010601030101010101" charset="-128"/>
                  <a:sym typeface="汉呈王世刚草书" panose="02010601030101010101" charset="-128"/>
                </a:rPr>
                <a:t>02 </a:t>
              </a:r>
              <a:r>
                <a:rPr lang="en-US" altLang="zh-CN" sz="2800" b="1" dirty="0" err="1">
                  <a:solidFill>
                    <a:srgbClr val="E3CC9A"/>
                  </a:solidFill>
                  <a:latin typeface="方正舒体" panose="02010601030101010101" pitchFamily="2" charset="-122"/>
                  <a:ea typeface="方正舒体" panose="02010601030101010101" pitchFamily="2" charset="-122"/>
                  <a:cs typeface="汉呈王世刚草书" panose="02010601030101010101" charset="-128"/>
                  <a:sym typeface="汉呈王世刚草书" panose="02010601030101010101" charset="-128"/>
                </a:rPr>
                <a:t>教师</a:t>
              </a:r>
              <a:r>
                <a:rPr lang="zh-CN" altLang="en-US" sz="2800" b="1" dirty="0">
                  <a:solidFill>
                    <a:srgbClr val="E3CC9A"/>
                  </a:solidFill>
                  <a:latin typeface="方正舒体" panose="02010601030101010101" pitchFamily="2" charset="-122"/>
                  <a:ea typeface="方正舒体" panose="02010601030101010101" pitchFamily="2" charset="-122"/>
                  <a:cs typeface="汉呈王世刚草书" panose="02010601030101010101" charset="-128"/>
                  <a:sym typeface="汉呈王世刚草书" panose="02010601030101010101" charset="-128"/>
                </a:rPr>
                <a:t>发展捷报传</a:t>
              </a:r>
              <a:endParaRPr lang="en-US" altLang="zh-CN" sz="2800" b="1" dirty="0">
                <a:solidFill>
                  <a:srgbClr val="E3CC9A"/>
                </a:solidFill>
                <a:latin typeface="方正舒体" panose="02010601030101010101" pitchFamily="2" charset="-122"/>
                <a:ea typeface="方正舒体" panose="02010601030101010101" pitchFamily="2" charset="-122"/>
                <a:cs typeface="汉呈王世刚草书" panose="02010601030101010101" charset="-128"/>
                <a:sym typeface="汉呈王世刚草书" panose="02010601030101010101" charset="-128"/>
              </a:endParaRPr>
            </a:p>
            <a:p>
              <a:pPr marL="800100" lvl="1" indent="-342900">
                <a:buFont typeface="Wingdings" panose="05000000000000000000" charset="0"/>
                <a:buChar char="u"/>
              </a:pPr>
              <a:r>
                <a:rPr lang="en-US" altLang="zh-CN" sz="1600" dirty="0" err="1"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方正小标宋简体" panose="02000000000000000000" charset="-122"/>
                </a:rPr>
                <a:t>信息化能手</a:t>
              </a:r>
              <a:endParaRPr lang="en-US" altLang="zh-CN" sz="1600" dirty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cs typeface="方正小标宋简体" panose="02000000000000000000" charset="-122"/>
              </a:endParaRPr>
            </a:p>
            <a:p>
              <a:pPr marL="800100" lvl="1" indent="-342900">
                <a:buFont typeface="Wingdings" panose="05000000000000000000" charset="0"/>
                <a:buChar char="u"/>
              </a:pPr>
              <a:r>
                <a:rPr lang="en-US" altLang="zh-CN" sz="1600" dirty="0" err="1"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方正小标宋简体" panose="02000000000000000000" charset="-122"/>
                </a:rPr>
                <a:t>蓝天杯美术评优课</a:t>
              </a:r>
              <a:endParaRPr lang="en-US" altLang="zh-CN" sz="1600" dirty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cs typeface="方正小标宋简体" panose="02000000000000000000" charset="-122"/>
              </a:endParaRPr>
            </a:p>
            <a:p>
              <a:pPr marL="800100" lvl="1" indent="-342900">
                <a:buFont typeface="Wingdings" panose="05000000000000000000" charset="0"/>
                <a:buChar char="u"/>
              </a:pPr>
              <a:r>
                <a:rPr lang="en-US" altLang="zh-CN" sz="1600" dirty="0" err="1"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方正小标宋简体" panose="02000000000000000000" charset="-122"/>
                </a:rPr>
                <a:t>体育评优课</a:t>
              </a:r>
              <a:endParaRPr lang="en-US" altLang="zh-CN" sz="1600" dirty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cs typeface="方正小标宋简体" panose="02000000000000000000" charset="-122"/>
              </a:endParaRPr>
            </a:p>
            <a:p>
              <a:pPr marL="800100" lvl="1" indent="-342900">
                <a:buFont typeface="Wingdings" panose="05000000000000000000" charset="0"/>
                <a:buChar char="u"/>
              </a:pPr>
              <a:r>
                <a:rPr lang="en-US" altLang="zh-CN" sz="1600" dirty="0" err="1"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方正小标宋简体" panose="02000000000000000000" charset="-122"/>
                </a:rPr>
                <a:t>梯队提升</a:t>
              </a:r>
              <a:endParaRPr lang="en-US" altLang="zh-CN" sz="1600" dirty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cs typeface="方正小标宋简体" panose="02000000000000000000" charset="-122"/>
              </a:endParaRPr>
            </a:p>
            <a:p>
              <a:pPr marL="800100" lvl="1" indent="-342900">
                <a:buFont typeface="Wingdings" panose="05000000000000000000" charset="0"/>
                <a:buChar char="u"/>
              </a:pPr>
              <a:r>
                <a:rPr lang="en-US" altLang="zh-CN" sz="1600" dirty="0" err="1"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方正小标宋简体" panose="02000000000000000000" charset="-122"/>
                </a:rPr>
                <a:t>区级研究</a:t>
              </a:r>
              <a:r>
                <a:rPr lang="zh-CN" altLang="en-US" sz="1600" dirty="0"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方正小标宋简体" panose="02000000000000000000" charset="-122"/>
                </a:rPr>
                <a:t>课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035290" y="2675890"/>
            <a:ext cx="3896360" cy="1964690"/>
            <a:chOff x="6874" y="7577"/>
            <a:chExt cx="6136" cy="3094"/>
          </a:xfrm>
        </p:grpSpPr>
        <p:sp>
          <p:nvSpPr>
            <p:cNvPr id="5" name="圆角矩形 4"/>
            <p:cNvSpPr/>
            <p:nvPr/>
          </p:nvSpPr>
          <p:spPr>
            <a:xfrm>
              <a:off x="6897" y="7577"/>
              <a:ext cx="6113" cy="3094"/>
            </a:xfrm>
            <a:prstGeom prst="roundRect">
              <a:avLst/>
            </a:prstGeom>
            <a:solidFill>
              <a:srgbClr val="BF904C">
                <a:alpha val="66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874" y="7826"/>
              <a:ext cx="5763" cy="2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E3CC9A"/>
                  </a:solidFill>
                  <a:latin typeface="汉呈王世刚草书" panose="02010601030101010101" charset="-128"/>
                  <a:ea typeface="汉呈王世刚草书" panose="02010601030101010101" charset="-128"/>
                  <a:cs typeface="汉呈王世刚草书" panose="02010601030101010101" charset="-128"/>
                  <a:sym typeface="汉呈王世刚草书" panose="02010601030101010101" charset="-128"/>
                </a:rPr>
                <a:t>03 </a:t>
              </a:r>
              <a:r>
                <a:rPr lang="en-US" altLang="zh-CN" sz="2800" b="1" dirty="0" err="1">
                  <a:solidFill>
                    <a:srgbClr val="E3CC9A"/>
                  </a:solidFill>
                  <a:latin typeface="方正舒体" panose="02010601030101010101" pitchFamily="2" charset="-122"/>
                  <a:ea typeface="方正舒体" panose="02010601030101010101" pitchFamily="2" charset="-122"/>
                  <a:sym typeface="汉呈王世刚草书" panose="02010601030101010101" charset="-128"/>
                </a:rPr>
                <a:t>科研工作提质增效</a:t>
              </a:r>
              <a:endParaRPr lang="en-US" altLang="zh-CN" sz="2800" b="1" dirty="0">
                <a:solidFill>
                  <a:srgbClr val="E3CC9A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汉呈王世刚草书" panose="02010601030101010101" charset="-128"/>
              </a:endParaRPr>
            </a:p>
            <a:p>
              <a:pPr marL="800100" lvl="1" indent="-342900">
                <a:buFont typeface="Wingdings" panose="05000000000000000000" charset="0"/>
                <a:buChar char="u"/>
              </a:pPr>
              <a:r>
                <a:rPr lang="en-US" altLang="zh-CN" sz="1600" dirty="0" err="1"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方正小标宋简体" panose="02000000000000000000" charset="-122"/>
                </a:rPr>
                <a:t>课题</a:t>
              </a:r>
              <a:r>
                <a:rPr lang="zh-CN" altLang="en-US" sz="1600" dirty="0"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方正小标宋简体" panose="02000000000000000000" charset="-122"/>
                </a:rPr>
                <a:t>：</a:t>
              </a:r>
              <a:r>
                <a:rPr lang="en-US" altLang="zh-CN" sz="1600" dirty="0" err="1"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方正小标宋简体" panose="02000000000000000000" charset="-122"/>
                  <a:sym typeface="+mn-ea"/>
                </a:rPr>
                <a:t>音乐组</a:t>
              </a:r>
              <a:r>
                <a:rPr lang="en-US" altLang="zh-CN" sz="1600" dirty="0" err="1"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方正小标宋简体" panose="02000000000000000000" charset="-122"/>
                </a:rPr>
                <a:t>、体育组</a:t>
              </a:r>
              <a:r>
                <a:rPr lang="zh-CN" altLang="en-US" sz="1600" dirty="0"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方正小标宋简体" panose="02000000000000000000" charset="-122"/>
                </a:rPr>
                <a:t>、</a:t>
              </a:r>
              <a:r>
                <a:rPr lang="en-US" altLang="zh-CN" sz="1600" dirty="0" err="1"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方正小标宋简体" panose="02000000000000000000" charset="-122"/>
                </a:rPr>
                <a:t>信息组进一步明确研究导向</a:t>
              </a:r>
              <a:endParaRPr lang="en-US" altLang="zh-CN" sz="1600" dirty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cs typeface="方正小标宋简体" panose="02000000000000000000" charset="-122"/>
              </a:endParaRPr>
            </a:p>
            <a:p>
              <a:pPr marL="800100" lvl="1" indent="-342900">
                <a:buFont typeface="Wingdings" panose="05000000000000000000" charset="0"/>
                <a:buChar char="u"/>
              </a:pPr>
              <a:r>
                <a:rPr lang="zh-CN" altLang="en-US" sz="1600" dirty="0"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方正小标宋简体" panose="02000000000000000000" charset="-122"/>
                </a:rPr>
                <a:t>形成</a:t>
              </a:r>
              <a:r>
                <a:rPr lang="en-US" altLang="zh-CN" sz="1600" dirty="0"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方正小标宋简体" panose="02000000000000000000" charset="-122"/>
                </a:rPr>
                <a:t>3</a:t>
              </a:r>
              <a:r>
                <a:rPr lang="zh-CN" altLang="en-US" sz="1600" dirty="0"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方正小标宋简体" panose="02000000000000000000" charset="-122"/>
                </a:rPr>
                <a:t>个微型课题、多篇论文发表、获奖</a:t>
              </a:r>
              <a:endParaRPr lang="en-US" altLang="zh-CN" sz="1600" dirty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cs typeface="方正小标宋简体" panose="02000000000000000000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71780" y="2656205"/>
            <a:ext cx="4143375" cy="2007235"/>
            <a:chOff x="6897" y="1191"/>
            <a:chExt cx="6525" cy="3161"/>
          </a:xfrm>
        </p:grpSpPr>
        <p:sp>
          <p:nvSpPr>
            <p:cNvPr id="2" name="圆角矩形 1"/>
            <p:cNvSpPr/>
            <p:nvPr/>
          </p:nvSpPr>
          <p:spPr>
            <a:xfrm>
              <a:off x="6897" y="1191"/>
              <a:ext cx="6113" cy="3094"/>
            </a:xfrm>
            <a:prstGeom prst="roundRect">
              <a:avLst/>
            </a:prstGeom>
            <a:solidFill>
              <a:srgbClr val="BF904C">
                <a:alpha val="66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897" y="1203"/>
              <a:ext cx="6525" cy="3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EFE1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呈王世刚草书" panose="02010601030101010101" charset="-128"/>
                  <a:ea typeface="汉呈王世刚草书" panose="02010601030101010101" charset="-128"/>
                  <a:cs typeface="汉呈王世刚草书" panose="02010601030101010101" charset="-128"/>
                  <a:sym typeface="+mn-ea"/>
                </a:rPr>
                <a:t>01 </a:t>
              </a:r>
              <a:r>
                <a:rPr lang="en-US" altLang="zh-CN" sz="2800" b="1" dirty="0" err="1">
                  <a:solidFill>
                    <a:srgbClr val="EFE1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舒体" panose="02010601030101010101" pitchFamily="2" charset="-122"/>
                  <a:ea typeface="方正舒体" panose="02010601030101010101" pitchFamily="2" charset="-122"/>
                  <a:cs typeface="汉呈王世刚草书" panose="02010601030101010101" charset="-128"/>
                  <a:sym typeface="+mn-ea"/>
                </a:rPr>
                <a:t>学生活动展学生素养</a:t>
              </a:r>
              <a:endParaRPr lang="en-US" altLang="zh-CN" sz="2800" b="1" dirty="0">
                <a:solidFill>
                  <a:srgbClr val="E3CC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汉呈王世刚草书" panose="02010601030101010101" charset="-128"/>
                <a:sym typeface="汉呈王世刚草书" panose="02010601030101010101" charset="-128"/>
              </a:endParaRPr>
            </a:p>
            <a:p>
              <a:pPr marL="800100" lvl="1" indent="-342900">
                <a:buFont typeface="Wingdings" panose="05000000000000000000" charset="0"/>
                <a:buChar char="u"/>
              </a:pPr>
              <a:r>
                <a:rPr lang="en-US" altLang="zh-CN" sz="1600" dirty="0" err="1"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方正小标宋简体" panose="02000000000000000000" charset="-122"/>
                  <a:sym typeface="+mn-ea"/>
                </a:rPr>
                <a:t>冬季运动会</a:t>
              </a:r>
              <a:endParaRPr lang="en-US" altLang="zh-CN" sz="1600" dirty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cs typeface="方正小标宋简体" panose="02000000000000000000" charset="-122"/>
              </a:endParaRPr>
            </a:p>
            <a:p>
              <a:pPr marL="800100" lvl="1" indent="-342900">
                <a:buFont typeface="Wingdings" panose="05000000000000000000" charset="0"/>
                <a:buChar char="u"/>
              </a:pPr>
              <a:r>
                <a:rPr lang="en-US" altLang="zh-CN" sz="1600" dirty="0" err="1"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方正小标宋简体" panose="02000000000000000000" charset="-122"/>
                  <a:sym typeface="+mn-ea"/>
                </a:rPr>
                <a:t>田径比赛</a:t>
              </a:r>
              <a:endParaRPr lang="en-US" altLang="zh-CN" sz="1600" dirty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cs typeface="方正小标宋简体" panose="02000000000000000000" charset="-122"/>
              </a:endParaRPr>
            </a:p>
            <a:p>
              <a:pPr marL="800100" lvl="1" indent="-342900">
                <a:buFont typeface="Wingdings" panose="05000000000000000000" charset="0"/>
                <a:buChar char="u"/>
              </a:pPr>
              <a:r>
                <a:rPr lang="en-US" altLang="zh-CN" sz="1600" dirty="0" err="1"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方正小标宋简体" panose="02000000000000000000" charset="-122"/>
                  <a:sym typeface="+mn-ea"/>
                </a:rPr>
                <a:t>手球比赛</a:t>
              </a:r>
              <a:endParaRPr lang="en-US" altLang="zh-CN" sz="1600" dirty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cs typeface="方正小标宋简体" panose="02000000000000000000" charset="-122"/>
              </a:endParaRPr>
            </a:p>
            <a:p>
              <a:pPr marL="800100" lvl="1" indent="-342900">
                <a:buFont typeface="Wingdings" panose="05000000000000000000" charset="0"/>
                <a:buChar char="u"/>
              </a:pPr>
              <a:r>
                <a:rPr lang="en-US" altLang="zh-CN" sz="1600" dirty="0" err="1"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方正小标宋简体" panose="02000000000000000000" charset="-122"/>
                  <a:sym typeface="+mn-ea"/>
                </a:rPr>
                <a:t>长跑比赛</a:t>
              </a:r>
              <a:endParaRPr lang="en-US" altLang="zh-CN" sz="1600" dirty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cs typeface="方正小标宋简体" panose="02000000000000000000" charset="-122"/>
              </a:endParaRPr>
            </a:p>
            <a:p>
              <a:pPr marL="800100" lvl="1" indent="-342900">
                <a:buFont typeface="Wingdings" panose="05000000000000000000" charset="0"/>
                <a:buChar char="u"/>
              </a:pPr>
              <a:r>
                <a:rPr lang="en-US" altLang="zh-CN" sz="1600" dirty="0" err="1"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方正小标宋简体" panose="02000000000000000000" charset="-122"/>
                  <a:sym typeface="+mn-ea"/>
                </a:rPr>
                <a:t>创客大赛</a:t>
              </a:r>
              <a:endParaRPr lang="en-US" altLang="zh-CN" sz="1600" dirty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cs typeface="方正小标宋简体" panose="02000000000000000000" charset="-122"/>
              </a:endParaRPr>
            </a:p>
            <a:p>
              <a:pPr marL="800100" lvl="1" indent="-342900">
                <a:buFont typeface="Wingdings" panose="05000000000000000000" charset="0"/>
                <a:buChar char="u"/>
              </a:pPr>
              <a:r>
                <a:rPr lang="en-US" altLang="zh-CN" sz="1600" dirty="0" err="1"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方正小标宋简体" panose="02000000000000000000" charset="-122"/>
                  <a:sym typeface="+mn-ea"/>
                </a:rPr>
                <a:t>头奥竞赛</a:t>
              </a:r>
              <a:endParaRPr lang="zh-CN" altLang="en-US" sz="1600" dirty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cs typeface="方正小标宋简体" panose="02000000000000000000" charset="-122"/>
              </a:endParaRPr>
            </a:p>
          </p:txBody>
        </p:sp>
      </p:grpSp>
      <p:pic>
        <p:nvPicPr>
          <p:cNvPr id="3" name="图片 2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5" y="140970"/>
            <a:ext cx="3758565" cy="637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3448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1915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406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222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373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412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82959" y="1245377"/>
            <a:ext cx="8537677" cy="4620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04800" algn="just">
              <a:lnSpc>
                <a:spcPts val="6000"/>
              </a:lnSpc>
            </a:pPr>
            <a:r>
              <a:rPr lang="en-US" altLang="zh-CN" sz="4800" kern="100" dirty="0">
                <a:solidFill>
                  <a:srgbClr val="533E17"/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en-US" sz="4800" kern="100" dirty="0">
                <a:solidFill>
                  <a:srgbClr val="533E17"/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不断探寻</a:t>
            </a:r>
            <a:r>
              <a:rPr lang="zh-CN" altLang="en-US" sz="3600" kern="100" dirty="0">
                <a:solidFill>
                  <a:srgbClr val="533E17"/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en-US" sz="4800" kern="100" dirty="0">
                <a:solidFill>
                  <a:srgbClr val="533E17"/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美</a:t>
            </a:r>
            <a:r>
              <a:rPr lang="zh-CN" altLang="en-US" sz="3600" kern="100" dirty="0">
                <a:solidFill>
                  <a:srgbClr val="533E17"/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en-US" sz="4800" kern="100" dirty="0">
                <a:solidFill>
                  <a:srgbClr val="533E17"/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zh-CN" sz="4800" kern="100" dirty="0">
                <a:solidFill>
                  <a:srgbClr val="533E17"/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教育</a:t>
            </a:r>
            <a:r>
              <a:rPr lang="zh-CN" altLang="en-US" sz="4800" kern="100" dirty="0">
                <a:solidFill>
                  <a:srgbClr val="533E17"/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，我们</a:t>
            </a:r>
            <a:r>
              <a:rPr lang="zh-CN" altLang="zh-CN" sz="4800" kern="100" dirty="0">
                <a:solidFill>
                  <a:srgbClr val="533E17"/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任重道远，</a:t>
            </a:r>
            <a:r>
              <a:rPr lang="zh-CN" altLang="en-US" sz="4800" kern="100" dirty="0">
                <a:solidFill>
                  <a:srgbClr val="533E17"/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不断实践</a:t>
            </a:r>
            <a:r>
              <a:rPr lang="zh-CN" altLang="en-US" sz="3600" kern="100" dirty="0">
                <a:solidFill>
                  <a:srgbClr val="533E17"/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en-US" sz="4800" kern="100" dirty="0">
                <a:solidFill>
                  <a:srgbClr val="533E17"/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真</a:t>
            </a:r>
            <a:r>
              <a:rPr lang="zh-CN" altLang="en-US" sz="3600" kern="100" dirty="0">
                <a:solidFill>
                  <a:srgbClr val="533E17"/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en-US" sz="4800" kern="100" dirty="0">
                <a:solidFill>
                  <a:srgbClr val="533E17"/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的教育</a:t>
            </a:r>
            <a:r>
              <a:rPr lang="zh-CN" altLang="en-US" sz="4800" kern="100" dirty="0">
                <a:solidFill>
                  <a:srgbClr val="533E17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，我们正在路上。</a:t>
            </a:r>
            <a:endParaRPr lang="en-US" altLang="zh-CN" sz="4800" kern="100" dirty="0">
              <a:solidFill>
                <a:srgbClr val="533E17"/>
              </a:solidFill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indent="304800" algn="just">
              <a:lnSpc>
                <a:spcPts val="6000"/>
              </a:lnSpc>
            </a:pPr>
            <a:r>
              <a:rPr lang="en-US" altLang="zh-CN" sz="4800" kern="100" dirty="0">
                <a:solidFill>
                  <a:srgbClr val="533E17"/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zh-CN" sz="4800" kern="100" dirty="0">
                <a:solidFill>
                  <a:srgbClr val="533E17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我们</a:t>
            </a:r>
            <a:r>
              <a:rPr lang="zh-CN" altLang="en-US" sz="4800" kern="100" dirty="0">
                <a:solidFill>
                  <a:srgbClr val="533E17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将</a:t>
            </a:r>
            <a:r>
              <a:rPr lang="zh-CN" altLang="zh-CN" sz="4800" kern="100" dirty="0">
                <a:solidFill>
                  <a:srgbClr val="533E17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孜孜不倦</a:t>
            </a:r>
            <a:r>
              <a:rPr lang="zh-CN" altLang="en-US" sz="4800" kern="100" dirty="0">
                <a:solidFill>
                  <a:srgbClr val="533E17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zh-CN" sz="4800" kern="100" dirty="0">
                <a:solidFill>
                  <a:srgbClr val="533E17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跋涉在这方教育热土</a:t>
            </a:r>
            <a:r>
              <a:rPr lang="zh-CN" altLang="zh-CN" sz="4800" kern="100" dirty="0">
                <a:solidFill>
                  <a:srgbClr val="533E17"/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上，不断生长，追求卓越。</a:t>
            </a:r>
          </a:p>
        </p:txBody>
      </p:sp>
      <p:pic>
        <p:nvPicPr>
          <p:cNvPr id="6" name="图片 5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340" y="137160"/>
            <a:ext cx="3758565" cy="637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ttp://photo-static-api.fotomore.com/creative/vcg/400/version23/VCG4156527837.jpg" descr="&amp;pky060_sjzg_VCG4156527837&amp;2&amp;src_toppic_tagsrchzj&amp;"/>
          <p:cNvPicPr>
            <a:picLocks noChangeAspect="1"/>
          </p:cNvPicPr>
          <p:nvPr/>
        </p:nvPicPr>
        <p:blipFill>
          <a:blip r:embed="rId2">
            <a:clrChange>
              <a:clrFrom>
                <a:srgbClr val="F9F9FB">
                  <a:alpha val="100000"/>
                </a:srgbClr>
              </a:clrFrom>
              <a:clrTo>
                <a:srgbClr val="F9F9F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72905" y="588645"/>
            <a:ext cx="482854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878580" y="-1852295"/>
            <a:ext cx="7198995" cy="11171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0" b="1">
                <a:latin typeface="汉呈王天喜草书" panose="02010601030101010101" charset="-122"/>
                <a:ea typeface="汉呈王天喜草书" panose="02010601030101010101" charset="-122"/>
                <a:sym typeface="汉呈王天喜草书" panose="02010601030101010101" charset="-122"/>
              </a:rPr>
              <a:t>壹</a:t>
            </a:r>
          </a:p>
        </p:txBody>
      </p:sp>
      <p:pic>
        <p:nvPicPr>
          <p:cNvPr id="4" name="http://photo-static-api.fotomore.com/creative/vcg/400/version23/VCG4156527870.jpg" descr="&amp;pky030_sjzg_VCG4156527870&amp;2&amp;src_toppic_tagsrchzj&amp;"/>
          <p:cNvPicPr>
            <a:picLocks noChangeAspect="1"/>
          </p:cNvPicPr>
          <p:nvPr/>
        </p:nvPicPr>
        <p:blipFill>
          <a:blip r:embed="rId3">
            <a:alphaModFix amt="45000"/>
            <a:clrChange>
              <a:clrFrom>
                <a:srgbClr val="F7F7F9">
                  <a:alpha val="100000"/>
                </a:srgbClr>
              </a:clrFrom>
              <a:clrTo>
                <a:srgbClr val="F7F7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78520" y="1684655"/>
            <a:ext cx="2918460" cy="20548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3032" y="3566240"/>
            <a:ext cx="57345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ln>
                  <a:noFill/>
                </a:ln>
                <a:solidFill>
                  <a:srgbClr val="533E17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汉呈王世刚草书" panose="02010601030101010101" charset="-128"/>
              </a:rPr>
              <a:t>借双减之力</a:t>
            </a:r>
            <a:endParaRPr lang="en-US" altLang="zh-CN" sz="5400" b="1" dirty="0">
              <a:ln>
                <a:noFill/>
              </a:ln>
              <a:solidFill>
                <a:srgbClr val="533E17"/>
              </a:solidFill>
              <a:latin typeface="华文行楷" panose="02010800040101010101" pitchFamily="2" charset="-122"/>
              <a:ea typeface="华文行楷" panose="02010800040101010101" pitchFamily="2" charset="-122"/>
              <a:sym typeface="汉呈王世刚草书" panose="02010601030101010101" charset="-128"/>
            </a:endParaRPr>
          </a:p>
          <a:p>
            <a:r>
              <a:rPr lang="en-US" altLang="zh-CN" sz="5400" b="1" dirty="0" err="1">
                <a:ln>
                  <a:noFill/>
                </a:ln>
                <a:solidFill>
                  <a:srgbClr val="533E17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汉呈王世刚草书" panose="02010601030101010101" charset="-128"/>
              </a:rPr>
              <a:t>助推课程序列建构</a:t>
            </a:r>
            <a:endParaRPr lang="en-US" altLang="zh-CN" sz="5400" b="1" dirty="0">
              <a:ln>
                <a:noFill/>
              </a:ln>
              <a:solidFill>
                <a:srgbClr val="533E17"/>
              </a:solidFill>
              <a:latin typeface="华文行楷" panose="02010800040101010101" pitchFamily="2" charset="-122"/>
              <a:ea typeface="华文行楷" panose="02010800040101010101" pitchFamily="2" charset="-122"/>
              <a:sym typeface="汉呈王世刚草书" panose="02010601030101010101" charset="-128"/>
            </a:endParaRPr>
          </a:p>
        </p:txBody>
      </p:sp>
      <p:pic>
        <p:nvPicPr>
          <p:cNvPr id="6" name="图片 5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140970"/>
            <a:ext cx="3758565" cy="637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decel="7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855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998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" dur="998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500000" y="50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1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566644" y="143837"/>
            <a:ext cx="5631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ln>
                  <a:noFill/>
                </a:ln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汉呈王世刚草书" panose="02010601030101010101" charset="-128"/>
              </a:rPr>
              <a:t>借双减之力</a:t>
            </a:r>
            <a:r>
              <a:rPr lang="en-US" altLang="zh-CN" sz="3200" b="1" dirty="0">
                <a:ln>
                  <a:noFill/>
                </a:ln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汉呈王世刚草书" panose="02010601030101010101" charset="-128"/>
              </a:rPr>
              <a:t> </a:t>
            </a:r>
            <a:r>
              <a:rPr lang="en-US" altLang="zh-CN" sz="3200" b="1" dirty="0" err="1">
                <a:ln>
                  <a:noFill/>
                </a:ln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汉呈王世刚草书" panose="02010601030101010101" charset="-128"/>
              </a:rPr>
              <a:t>助推课程序列建构</a:t>
            </a:r>
            <a:endParaRPr lang="en-US" altLang="zh-CN" sz="3200" b="1" dirty="0">
              <a:ln>
                <a:noFill/>
              </a:ln>
              <a:solidFill>
                <a:srgbClr val="533E17"/>
              </a:solidFill>
              <a:latin typeface="方正舒体" panose="02010601030101010101" pitchFamily="2" charset="-122"/>
              <a:ea typeface="方正舒体" panose="02010601030101010101" pitchFamily="2" charset="-122"/>
              <a:sym typeface="汉呈王世刚草书" panose="02010601030101010101" charset="-128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37874" y="863420"/>
            <a:ext cx="47078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方正小标宋简体" panose="02000000000000000000" charset="-122"/>
                <a:ea typeface="方正小标宋简体" panose="02000000000000000000" charset="-122"/>
              </a:rPr>
              <a:t>01 </a:t>
            </a:r>
            <a:r>
              <a:rPr lang="zh-CN" altLang="en-US" sz="2000" b="1" dirty="0">
                <a:latin typeface="方正小标宋简体" panose="02000000000000000000" charset="-122"/>
                <a:ea typeface="方正小标宋简体" panose="02000000000000000000" charset="-122"/>
              </a:rPr>
              <a:t>优化课程建设，完善课程体系建构</a:t>
            </a:r>
          </a:p>
        </p:txBody>
      </p:sp>
      <p:pic>
        <p:nvPicPr>
          <p:cNvPr id="3" name="图片 2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636" y="55255"/>
            <a:ext cx="3758565" cy="63754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4207131" y="1903817"/>
            <a:ext cx="3537585" cy="3371850"/>
            <a:chOff x="6814" y="3345"/>
            <a:chExt cx="5571" cy="5310"/>
          </a:xfrm>
        </p:grpSpPr>
        <p:pic>
          <p:nvPicPr>
            <p:cNvPr id="4" name="http://photo-static-api.fotomore.com/creative/vcg/400/new/VCG211117554038.jpg" descr="&amp;pky260_sjzg_VCG211117554038&amp;2&amp;src_toppic_tagsrchzj&amp;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14" y="3345"/>
              <a:ext cx="5571" cy="531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8549" y="4627"/>
              <a:ext cx="2504" cy="2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b="1" dirty="0">
                  <a:solidFill>
                    <a:schemeClr val="bg1"/>
                  </a:solidFill>
                  <a:effectLst>
                    <a:outerShdw blurRad="127000" dist="762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汉呈王天喜草书" panose="02010601030101010101" charset="-122"/>
                  <a:ea typeface="汉呈王天喜草书" panose="02010601030101010101" charset="-122"/>
                </a:rPr>
                <a:t>综合课程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249045" y="3823970"/>
            <a:ext cx="3448685" cy="1106805"/>
            <a:chOff x="1967" y="3453"/>
            <a:chExt cx="5431" cy="1743"/>
          </a:xfrm>
        </p:grpSpPr>
        <p:pic>
          <p:nvPicPr>
            <p:cNvPr id="13" name="http://photo-static-api.fotomore.com/creative/vcg/400/new/VCG211117554251.jpg" descr="&amp;pky230_sjzg_VCG211117554251&amp;2&amp;src_toppic_tagsrchzj&amp;"/>
            <p:cNvPicPr>
              <a:picLocks noChangeAspect="1"/>
            </p:cNvPicPr>
            <p:nvPr/>
          </p:nvPicPr>
          <p:blipFill>
            <a:blip r:embed="rId4">
              <a:alphaModFix amt="40000"/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67" y="3453"/>
              <a:ext cx="5431" cy="1743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3832" y="3914"/>
              <a:ext cx="255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2800" b="1" dirty="0">
                  <a:ln>
                    <a:solidFill>
                      <a:schemeClr val="bg1"/>
                    </a:solidFill>
                  </a:ln>
                  <a:solidFill>
                    <a:srgbClr val="533E17"/>
                  </a:solidFill>
                  <a:effectLst/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  <a:sym typeface="+mn-ea"/>
                </a:rPr>
                <a:t>02 </a:t>
              </a:r>
              <a:r>
                <a:rPr lang="en-US" altLang="zh-CN" sz="2800" b="1" dirty="0" err="1">
                  <a:ln>
                    <a:solidFill>
                      <a:schemeClr val="bg1"/>
                    </a:solidFill>
                  </a:ln>
                  <a:solidFill>
                    <a:srgbClr val="533E17"/>
                  </a:solidFill>
                  <a:effectLst/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  <a:sym typeface="+mn-ea"/>
                </a:rPr>
                <a:t>美术</a:t>
              </a:r>
              <a:endParaRPr lang="en-US" altLang="zh-CN" sz="2800" b="1" dirty="0">
                <a:ln>
                  <a:solidFill>
                    <a:schemeClr val="bg1"/>
                  </a:solidFill>
                </a:ln>
                <a:solidFill>
                  <a:srgbClr val="533E17"/>
                </a:solidFill>
                <a:effectLst/>
                <a:latin typeface="汉仪力量黑简" panose="00020600040101010101" charset="-122"/>
                <a:ea typeface="汉仪力量黑简" panose="00020600040101010101" charset="-122"/>
                <a:cs typeface="汉仪力量黑简" panose="00020600040101010101" charset="-122"/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945764" y="1465338"/>
            <a:ext cx="3448685" cy="1106805"/>
            <a:chOff x="1967" y="3453"/>
            <a:chExt cx="5431" cy="1743"/>
          </a:xfrm>
        </p:grpSpPr>
        <p:pic>
          <p:nvPicPr>
            <p:cNvPr id="16" name="http://photo-static-api.fotomore.com/creative/vcg/400/new/VCG211117554251.jpg" descr="&amp;pky230_sjzg_VCG211117554251&amp;2&amp;src_toppic_tagsrchzj&amp;"/>
            <p:cNvPicPr>
              <a:picLocks noChangeAspect="1"/>
            </p:cNvPicPr>
            <p:nvPr/>
          </p:nvPicPr>
          <p:blipFill>
            <a:blip r:embed="rId4">
              <a:alphaModFix amt="40000"/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67" y="3453"/>
              <a:ext cx="5431" cy="1743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3832" y="3914"/>
              <a:ext cx="255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2800" b="1" dirty="0">
                  <a:ln>
                    <a:solidFill>
                      <a:schemeClr val="bg1"/>
                    </a:solidFill>
                  </a:ln>
                  <a:solidFill>
                    <a:srgbClr val="533E17"/>
                  </a:solidFill>
                  <a:effectLst/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  <a:sym typeface="+mn-ea"/>
                </a:rPr>
                <a:t>03 </a:t>
              </a:r>
              <a:r>
                <a:rPr lang="en-US" altLang="zh-CN" sz="2800" b="1" dirty="0" err="1">
                  <a:ln>
                    <a:solidFill>
                      <a:schemeClr val="bg1"/>
                    </a:solidFill>
                  </a:ln>
                  <a:solidFill>
                    <a:srgbClr val="533E17"/>
                  </a:solidFill>
                  <a:effectLst/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  <a:sym typeface="+mn-ea"/>
                </a:rPr>
                <a:t>体育</a:t>
              </a:r>
              <a:endParaRPr lang="en-US" altLang="zh-CN" sz="2800" b="1" dirty="0">
                <a:ln>
                  <a:solidFill>
                    <a:schemeClr val="bg1"/>
                  </a:solidFill>
                </a:ln>
                <a:solidFill>
                  <a:srgbClr val="533E17"/>
                </a:solidFill>
                <a:effectLst/>
                <a:latin typeface="汉仪力量黑简" panose="00020600040101010101" charset="-122"/>
                <a:ea typeface="汉仪力量黑简" panose="00020600040101010101" charset="-122"/>
                <a:cs typeface="汉仪力量黑简" panose="00020600040101010101" charset="-122"/>
                <a:sym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253927" y="3292772"/>
            <a:ext cx="3448685" cy="1106805"/>
            <a:chOff x="2489" y="3886"/>
            <a:chExt cx="5431" cy="1743"/>
          </a:xfrm>
        </p:grpSpPr>
        <p:pic>
          <p:nvPicPr>
            <p:cNvPr id="19" name="http://photo-static-api.fotomore.com/creative/vcg/400/new/VCG211117554251.jpg" descr="&amp;pky230_sjzg_VCG211117554251&amp;2&amp;src_toppic_tagsrchzj&amp;"/>
            <p:cNvPicPr>
              <a:picLocks noChangeAspect="1"/>
            </p:cNvPicPr>
            <p:nvPr/>
          </p:nvPicPr>
          <p:blipFill>
            <a:blip r:embed="rId4">
              <a:alphaModFix amt="40000"/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89" y="3886"/>
              <a:ext cx="5431" cy="174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4379" y="4295"/>
              <a:ext cx="255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2800" b="1" dirty="0">
                  <a:ln>
                    <a:solidFill>
                      <a:schemeClr val="bg1"/>
                    </a:solidFill>
                  </a:ln>
                  <a:solidFill>
                    <a:srgbClr val="533E17"/>
                  </a:solidFill>
                  <a:effectLst/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  <a:sym typeface="+mn-ea"/>
                </a:rPr>
                <a:t>05 </a:t>
              </a:r>
              <a:r>
                <a:rPr lang="en-US" altLang="zh-CN" sz="2800" b="1" dirty="0" err="1">
                  <a:ln>
                    <a:solidFill>
                      <a:schemeClr val="bg1"/>
                    </a:solidFill>
                  </a:ln>
                  <a:solidFill>
                    <a:srgbClr val="533E17"/>
                  </a:solidFill>
                  <a:effectLst/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  <a:sym typeface="+mn-ea"/>
                </a:rPr>
                <a:t>信息</a:t>
              </a:r>
              <a:endParaRPr lang="en-US" altLang="zh-CN" sz="2800" b="1" dirty="0">
                <a:ln>
                  <a:solidFill>
                    <a:schemeClr val="bg1"/>
                  </a:solidFill>
                </a:ln>
                <a:solidFill>
                  <a:srgbClr val="533E17"/>
                </a:solidFill>
                <a:effectLst/>
                <a:latin typeface="汉仪力量黑简" panose="00020600040101010101" charset="-122"/>
                <a:ea typeface="汉仪力量黑简" panose="00020600040101010101" charset="-122"/>
                <a:cs typeface="汉仪力量黑简" panose="00020600040101010101" charset="-122"/>
                <a:sym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249045" y="2193290"/>
            <a:ext cx="3448685" cy="1106805"/>
            <a:chOff x="1967" y="3453"/>
            <a:chExt cx="5431" cy="1743"/>
          </a:xfrm>
        </p:grpSpPr>
        <p:pic>
          <p:nvPicPr>
            <p:cNvPr id="7" name="http://photo-static-api.fotomore.com/creative/vcg/400/new/VCG211117554251.jpg" descr="&amp;pky230_sjzg_VCG211117554251&amp;2&amp;src_toppic_tagsrchzj&amp;"/>
            <p:cNvPicPr>
              <a:picLocks noChangeAspect="1"/>
            </p:cNvPicPr>
            <p:nvPr/>
          </p:nvPicPr>
          <p:blipFill>
            <a:blip r:embed="rId4">
              <a:alphaModFix amt="40000"/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67" y="3453"/>
              <a:ext cx="5431" cy="1743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3832" y="3914"/>
              <a:ext cx="255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ln>
                    <a:solidFill>
                      <a:schemeClr val="bg1"/>
                    </a:solidFill>
                  </a:ln>
                  <a:solidFill>
                    <a:srgbClr val="533E17"/>
                  </a:solidFill>
                  <a:effectLst/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</a:rPr>
                <a:t>01 </a:t>
              </a:r>
              <a:r>
                <a:rPr lang="zh-CN" altLang="en-US" sz="2800" b="1">
                  <a:ln>
                    <a:solidFill>
                      <a:schemeClr val="bg1"/>
                    </a:solidFill>
                  </a:ln>
                  <a:solidFill>
                    <a:srgbClr val="533E17"/>
                  </a:solidFill>
                  <a:effectLst/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</a:rPr>
                <a:t>音乐</a:t>
              </a:r>
            </a:p>
          </p:txBody>
        </p:sp>
      </p:grpSp>
      <p:sp>
        <p:nvSpPr>
          <p:cNvPr id="24" name="文本框 23" descr="7b0a20202020227461726765744d6f64756c65223a202270726f636573734f6e6c696e65466f6e7473220a7d0a"/>
          <p:cNvSpPr txBox="1"/>
          <p:nvPr/>
        </p:nvSpPr>
        <p:spPr>
          <a:xfrm>
            <a:off x="1831340" y="2193290"/>
            <a:ext cx="8566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黑方简" panose="00020600040101010101" charset="-122"/>
                <a:ea typeface="汉仪黑方简" panose="00020600040101010101" charset="-122"/>
                <a:sym typeface="汉仪菱心体简" panose="02010400000101010101" charset="-122"/>
              </a:rPr>
              <a:t>合唱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3184525" y="2931160"/>
            <a:ext cx="8686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黑方简" panose="00020600040101010101" charset="-122"/>
                <a:ea typeface="汉仪黑方简" panose="00020600040101010101" charset="-122"/>
                <a:sym typeface="+mn-ea"/>
              </a:rPr>
              <a:t>舞蹈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3530917" y="3916045"/>
            <a:ext cx="8566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黑方简" panose="00020600040101010101" charset="-122"/>
                <a:ea typeface="汉仪黑方简" panose="00020600040101010101" charset="-122"/>
                <a:sym typeface="+mn-ea"/>
              </a:rPr>
              <a:t>彩铅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1831340" y="4528185"/>
            <a:ext cx="8566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黑方简" panose="00020600040101010101" charset="-122"/>
                <a:ea typeface="汉仪黑方简" panose="00020600040101010101" charset="-122"/>
                <a:sym typeface="+mn-ea"/>
              </a:rPr>
              <a:t>陶艺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7198612" y="2018740"/>
            <a:ext cx="856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黑方简" panose="00020600040101010101" charset="-122"/>
                <a:ea typeface="汉仪黑方简" panose="00020600040101010101" charset="-122"/>
                <a:sym typeface="+mn-ea"/>
              </a:rPr>
              <a:t>手球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9697988" y="2018105"/>
            <a:ext cx="8566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黑方简" panose="00020600040101010101" charset="-122"/>
                <a:ea typeface="汉仪黑方简" panose="00020600040101010101" charset="-122"/>
                <a:sym typeface="+mn-ea"/>
              </a:rPr>
              <a:t>足球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8763554" y="4345108"/>
            <a:ext cx="779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黑方简" panose="00020600040101010101" charset="-122"/>
                <a:ea typeface="汉仪黑方简" panose="00020600040101010101" charset="-122"/>
                <a:sym typeface="+mn-ea"/>
              </a:rPr>
              <a:t>3D绘笔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C0E05AC-AD2C-4081-ABB1-9BD6965819E5}"/>
              </a:ext>
            </a:extLst>
          </p:cNvPr>
          <p:cNvSpPr txBox="1"/>
          <p:nvPr/>
        </p:nvSpPr>
        <p:spPr>
          <a:xfrm>
            <a:off x="8685149" y="1276005"/>
            <a:ext cx="856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黑方简" panose="00020600040101010101" charset="-122"/>
                <a:ea typeface="汉仪黑方简" panose="00020600040101010101" charset="-122"/>
                <a:sym typeface="+mn-ea"/>
              </a:rPr>
              <a:t>田径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D8C782D-EF0F-4563-95D0-E3625FC59428}"/>
              </a:ext>
            </a:extLst>
          </p:cNvPr>
          <p:cNvSpPr txBox="1"/>
          <p:nvPr/>
        </p:nvSpPr>
        <p:spPr>
          <a:xfrm>
            <a:off x="8078163" y="2518138"/>
            <a:ext cx="856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黑方简" panose="00020600040101010101" charset="-122"/>
                <a:ea typeface="汉仪黑方简" panose="00020600040101010101" charset="-122"/>
                <a:sym typeface="+mn-ea"/>
              </a:rPr>
              <a:t>棋类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2C590301-393B-410A-A121-ACB30CAEFB3B}"/>
              </a:ext>
            </a:extLst>
          </p:cNvPr>
          <p:cNvSpPr txBox="1"/>
          <p:nvPr/>
        </p:nvSpPr>
        <p:spPr>
          <a:xfrm>
            <a:off x="3079115" y="4838065"/>
            <a:ext cx="856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黑方简" panose="00020600040101010101" charset="-122"/>
                <a:ea typeface="汉仪黑方简" panose="00020600040101010101" charset="-122"/>
                <a:sym typeface="+mn-ea"/>
              </a:rPr>
              <a:t>创意色彩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7B5AFE22-D9E0-4C66-BE27-4BAAC1F7AB56}"/>
              </a:ext>
            </a:extLst>
          </p:cNvPr>
          <p:cNvSpPr txBox="1"/>
          <p:nvPr/>
        </p:nvSpPr>
        <p:spPr>
          <a:xfrm>
            <a:off x="9455203" y="4239647"/>
            <a:ext cx="1878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黑方简" panose="00020600040101010101" charset="-122"/>
                <a:ea typeface="汉仪黑方简" panose="00020600040101010101" charset="-122"/>
              </a:rPr>
              <a:t>Scratch</a:t>
            </a:r>
          </a:p>
          <a:p>
            <a:pPr algn="ctr"/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黑方简" panose="00020600040101010101" charset="-122"/>
                <a:ea typeface="汉仪黑方简" panose="00020600040101010101" charset="-122"/>
              </a:rPr>
              <a:t>创意编程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107ED6AC-80BF-4B11-AAA9-BF44D980DD39}"/>
              </a:ext>
            </a:extLst>
          </p:cNvPr>
          <p:cNvSpPr txBox="1"/>
          <p:nvPr/>
        </p:nvSpPr>
        <p:spPr>
          <a:xfrm>
            <a:off x="9471507" y="3332200"/>
            <a:ext cx="1413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黑方简" panose="00020600040101010101" charset="-122"/>
                <a:ea typeface="汉仪黑方简" panose="00020600040101010101" charset="-122"/>
              </a:rPr>
              <a:t>机器人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黑方简" panose="00020600040101010101" charset="-122"/>
              <a:ea typeface="汉仪黑方简" panose="00020600040101010101" charset="-122"/>
            </a:endParaRPr>
          </a:p>
          <a:p>
            <a:pPr algn="ctr"/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黑方简" panose="00020600040101010101" charset="-122"/>
                <a:ea typeface="汉仪黑方简" panose="00020600040101010101" charset="-122"/>
              </a:rPr>
              <a:t>工程师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6FC88EE-43DB-473B-AA52-3B50D12D340D}"/>
              </a:ext>
            </a:extLst>
          </p:cNvPr>
          <p:cNvSpPr txBox="1"/>
          <p:nvPr/>
        </p:nvSpPr>
        <p:spPr>
          <a:xfrm>
            <a:off x="7935746" y="3930789"/>
            <a:ext cx="779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黑方简" panose="00020600040101010101" charset="-122"/>
                <a:ea typeface="汉仪黑方简" panose="00020600040101010101" charset="-122"/>
                <a:sym typeface="+mn-ea"/>
              </a:rPr>
              <a:t>3D打印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D09B221E-7AC9-4F5E-AD0C-529CEAF721AC}"/>
              </a:ext>
            </a:extLst>
          </p:cNvPr>
          <p:cNvGrpSpPr/>
          <p:nvPr/>
        </p:nvGrpSpPr>
        <p:grpSpPr>
          <a:xfrm>
            <a:off x="4156690" y="5274508"/>
            <a:ext cx="3448685" cy="1106805"/>
            <a:chOff x="1967" y="3453"/>
            <a:chExt cx="5431" cy="1743"/>
          </a:xfrm>
        </p:grpSpPr>
        <p:pic>
          <p:nvPicPr>
            <p:cNvPr id="38" name="http://photo-static-api.fotomore.com/creative/vcg/400/new/VCG211117554251.jpg" descr="&amp;pky230_sjzg_VCG211117554251&amp;2&amp;src_toppic_tagsrchzj&amp;">
              <a:extLst>
                <a:ext uri="{FF2B5EF4-FFF2-40B4-BE49-F238E27FC236}">
                  <a16:creationId xmlns:a16="http://schemas.microsoft.com/office/drawing/2014/main" id="{D66E032C-2F9A-4573-81B1-D2AE27085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40000"/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67" y="3453"/>
              <a:ext cx="5431" cy="1743"/>
            </a:xfrm>
            <a:prstGeom prst="rect">
              <a:avLst/>
            </a:prstGeom>
          </p:spPr>
        </p:pic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3D4E99AF-0006-4594-8100-6FBCDE76704A}"/>
                </a:ext>
              </a:extLst>
            </p:cNvPr>
            <p:cNvSpPr txBox="1"/>
            <p:nvPr/>
          </p:nvSpPr>
          <p:spPr>
            <a:xfrm>
              <a:off x="3832" y="3914"/>
              <a:ext cx="2551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2800" b="1" dirty="0">
                  <a:ln>
                    <a:solidFill>
                      <a:schemeClr val="bg1"/>
                    </a:solidFill>
                  </a:ln>
                  <a:solidFill>
                    <a:srgbClr val="533E17"/>
                  </a:solidFill>
                  <a:effectLst/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  <a:sym typeface="+mn-ea"/>
                </a:rPr>
                <a:t>04 </a:t>
              </a:r>
              <a:r>
                <a:rPr lang="zh-CN" altLang="en-US" sz="2800" b="1" dirty="0">
                  <a:ln>
                    <a:solidFill>
                      <a:schemeClr val="bg1"/>
                    </a:solidFill>
                  </a:ln>
                  <a:solidFill>
                    <a:srgbClr val="533E17"/>
                  </a:solidFill>
                  <a:effectLst/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  <a:sym typeface="+mn-ea"/>
                </a:rPr>
                <a:t>科学</a:t>
              </a:r>
              <a:endParaRPr lang="en-US" altLang="zh-CN" sz="2800" b="1" dirty="0">
                <a:ln>
                  <a:solidFill>
                    <a:schemeClr val="bg1"/>
                  </a:solidFill>
                </a:ln>
                <a:solidFill>
                  <a:srgbClr val="533E17"/>
                </a:solidFill>
                <a:effectLst/>
                <a:latin typeface="汉仪力量黑简" panose="00020600040101010101" charset="-122"/>
                <a:ea typeface="汉仪力量黑简" panose="00020600040101010101" charset="-122"/>
                <a:cs typeface="汉仪力量黑简" panose="00020600040101010101" charset="-122"/>
                <a:sym typeface="+mn-ea"/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7F38B303-E658-43B2-97B1-6E418E6F2073}"/>
              </a:ext>
            </a:extLst>
          </p:cNvPr>
          <p:cNvSpPr txBox="1"/>
          <p:nvPr/>
        </p:nvSpPr>
        <p:spPr>
          <a:xfrm>
            <a:off x="7431325" y="5646806"/>
            <a:ext cx="779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黑方简" panose="00020600040101010101" charset="-122"/>
                <a:ea typeface="汉仪黑方简" panose="00020600040101010101" charset="-122"/>
                <a:sym typeface="+mn-ea"/>
              </a:rPr>
              <a:t>纸模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4E6AE64D-F906-4989-8AEC-D141B7EA8B95}"/>
              </a:ext>
            </a:extLst>
          </p:cNvPr>
          <p:cNvSpPr txBox="1"/>
          <p:nvPr/>
        </p:nvSpPr>
        <p:spPr>
          <a:xfrm>
            <a:off x="4629478" y="6150018"/>
            <a:ext cx="779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黑方简" panose="00020600040101010101" charset="-122"/>
                <a:ea typeface="汉仪黑方简" panose="00020600040101010101" charset="-122"/>
                <a:sym typeface="+mn-ea"/>
              </a:rPr>
              <a:t>木模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91A364B-9704-461D-8334-03BC53EFEE14}"/>
              </a:ext>
            </a:extLst>
          </p:cNvPr>
          <p:cNvSpPr txBox="1"/>
          <p:nvPr/>
        </p:nvSpPr>
        <p:spPr>
          <a:xfrm>
            <a:off x="6384802" y="6325632"/>
            <a:ext cx="1352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黑方简" panose="00020600040101010101" charset="-122"/>
                <a:ea typeface="汉仪黑方简" panose="00020600040101010101" charset="-122"/>
                <a:sym typeface="+mn-ea"/>
              </a:rPr>
              <a:t>创意智造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140000" y="60000"/>
                                    </p:animScale>
                                    <p:animScale>
                                      <p:cBhvr>
                                        <p:cTn id="7" dur="62" fill="hold">
                                          <p:stCondLst>
                                            <p:cond delay="1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40000" y="60000"/>
                                      <p:to x="80000" y="120000"/>
                                    </p:animScale>
                                    <p:animScale>
                                      <p:cBhvr>
                                        <p:cTn id="8" dur="187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80000" y="120000"/>
                                      <p:to x="120000" y="80000"/>
                                    </p:animScale>
                                    <p:animScale>
                                      <p:cBhvr>
                                        <p:cTn id="9" dur="187" fill="hold">
                                          <p:stCondLst>
                                            <p:cond delay="4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20000" y="80000"/>
                                      <p:to x="90000" y="110000"/>
                                    </p:animScale>
                                    <p:animScale>
                                      <p:cBhvr>
                                        <p:cTn id="10" dur="187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90000" y="110000"/>
                                      <p:to x="105000" y="95000"/>
                                    </p:animScale>
                                    <p:animScale>
                                      <p:cBhvr>
                                        <p:cTn id="11" dur="187" fill="hold">
                                          <p:stCondLst>
                                            <p:cond delay="81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5000" y="95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0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004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438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382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438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005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561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6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1"/>
      <p:bldP spid="30" grpId="2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1"/>
      <p:bldP spid="35" grpId="2"/>
      <p:bldP spid="36" grpId="0"/>
      <p:bldP spid="36" grpId="1"/>
      <p:bldP spid="40" grpId="0"/>
      <p:bldP spid="40" grpId="1"/>
      <p:bldP spid="41" grpId="0"/>
      <p:bldP spid="41" grpId="1"/>
      <p:bldP spid="42" grpId="0"/>
      <p:bldP spid="4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76239" y="1023978"/>
            <a:ext cx="51187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02 </a:t>
            </a:r>
            <a:r>
              <a:rPr sz="2000" b="1" dirty="0" err="1"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明确课程培养目标，优化弘雅课堂规程</a:t>
            </a:r>
            <a:endParaRPr lang="zh-CN" altLang="en-US" sz="2000" b="1" dirty="0"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40395" y="101144"/>
            <a:ext cx="7880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>
                  <a:noFill/>
                </a:ln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汉呈王世刚草书" panose="02010601030101010101" charset="-128"/>
              </a:rPr>
              <a:t>借双减之力</a:t>
            </a:r>
            <a:r>
              <a:rPr lang="en-US" altLang="zh-CN" sz="3600" b="1" dirty="0">
                <a:ln>
                  <a:noFill/>
                </a:ln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汉呈王世刚草书" panose="02010601030101010101" charset="-128"/>
              </a:rPr>
              <a:t> </a:t>
            </a:r>
            <a:r>
              <a:rPr lang="en-US" altLang="zh-CN" sz="3600" b="1" dirty="0" err="1">
                <a:ln>
                  <a:noFill/>
                </a:ln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汉呈王世刚草书" panose="02010601030101010101" charset="-128"/>
              </a:rPr>
              <a:t>助推课程序列建构</a:t>
            </a:r>
            <a:endParaRPr lang="en-US" altLang="zh-CN" sz="3600" b="1" dirty="0">
              <a:ln>
                <a:noFill/>
              </a:ln>
              <a:solidFill>
                <a:srgbClr val="533E17"/>
              </a:solidFill>
              <a:latin typeface="方正舒体" panose="02010601030101010101" pitchFamily="2" charset="-122"/>
              <a:ea typeface="方正舒体" panose="02010601030101010101" pitchFamily="2" charset="-122"/>
              <a:sym typeface="汉呈王世刚草书" panose="02010601030101010101" charset="-128"/>
            </a:endParaRPr>
          </a:p>
        </p:txBody>
      </p:sp>
      <p:pic>
        <p:nvPicPr>
          <p:cNvPr id="4" name="图片 3" descr="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4485" y="89081"/>
            <a:ext cx="3758565" cy="6375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85837" y="1521004"/>
            <a:ext cx="4860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rgbClr val="BF904C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向美、挑战、生长</a:t>
            </a:r>
          </a:p>
        </p:txBody>
      </p:sp>
      <p:sp>
        <p:nvSpPr>
          <p:cNvPr id="7" name="右箭头 6"/>
          <p:cNvSpPr/>
          <p:nvPr/>
        </p:nvSpPr>
        <p:spPr>
          <a:xfrm rot="5400000">
            <a:off x="5889307" y="2339644"/>
            <a:ext cx="413385" cy="168275"/>
          </a:xfrm>
          <a:prstGeom prst="rightArrow">
            <a:avLst/>
          </a:prstGeom>
          <a:solidFill>
            <a:srgbClr val="BF9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19836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98298" y="2602283"/>
            <a:ext cx="749370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BF904C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二级课程目标</a:t>
            </a:r>
          </a:p>
        </p:txBody>
      </p:sp>
      <p:pic>
        <p:nvPicPr>
          <p:cNvPr id="10" name="图片 9" descr="a4072da819c249e9a03f860f234cef0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 l="47547" r="3279"/>
          <a:stretch>
            <a:fillRect/>
          </a:stretch>
        </p:blipFill>
        <p:spPr>
          <a:xfrm>
            <a:off x="2031247" y="3424806"/>
            <a:ext cx="2557144" cy="3198517"/>
          </a:xfrm>
          <a:prstGeom prst="rect">
            <a:avLst/>
          </a:prstGeom>
        </p:spPr>
      </p:pic>
      <p:pic>
        <p:nvPicPr>
          <p:cNvPr id="12" name="图片 11" descr="7ccd48163c2f4a7a9a54821719db440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 t="17599" b="17599"/>
          <a:stretch>
            <a:fillRect/>
          </a:stretch>
        </p:blipFill>
        <p:spPr>
          <a:xfrm>
            <a:off x="4835607" y="4527695"/>
            <a:ext cx="2097084" cy="1019158"/>
          </a:xfrm>
          <a:prstGeom prst="rect">
            <a:avLst/>
          </a:prstGeom>
        </p:spPr>
      </p:pic>
      <p:pic>
        <p:nvPicPr>
          <p:cNvPr id="13" name="图片 12" descr="a561b46bbcae4e02a78d026cdddfa89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rcRect t="17599" b="17599"/>
          <a:stretch>
            <a:fillRect/>
          </a:stretch>
        </p:blipFill>
        <p:spPr>
          <a:xfrm>
            <a:off x="4835607" y="5592264"/>
            <a:ext cx="2097084" cy="1019158"/>
          </a:xfrm>
          <a:prstGeom prst="rect">
            <a:avLst/>
          </a:prstGeom>
        </p:spPr>
      </p:pic>
      <p:pic>
        <p:nvPicPr>
          <p:cNvPr id="11" name="图片 10" descr="d6a22be547bd4fe69d7c2a68552bfefa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rcRect t="17599" b="17599"/>
          <a:stretch>
            <a:fillRect/>
          </a:stretch>
        </p:blipFill>
        <p:spPr>
          <a:xfrm>
            <a:off x="4835607" y="3463126"/>
            <a:ext cx="2097084" cy="1019158"/>
          </a:xfrm>
          <a:prstGeom prst="rect">
            <a:avLst/>
          </a:prstGeom>
        </p:spPr>
      </p:pic>
      <p:pic>
        <p:nvPicPr>
          <p:cNvPr id="14" name="图片 13" descr="D(A)W6}}ARE]%66TKOH$B%U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4588" y="3451225"/>
            <a:ext cx="2557145" cy="3232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14:prism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decel="7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855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998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" dur="998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500000" y="50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1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"/>
                            </p:stCondLst>
                            <p:childTnLst>
                              <p:par>
                                <p:cTn id="19" presetID="0" presetClass="entr" presetSubtype="0" decel="7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855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998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998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500000" y="50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5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00"/>
                            </p:stCondLst>
                            <p:childTnLst>
                              <p:par>
                                <p:cTn id="3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7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38362" y="653849"/>
            <a:ext cx="51187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02 </a:t>
            </a:r>
            <a:r>
              <a:rPr sz="2000" b="1" dirty="0" err="1"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明确课程培养目标，优化弘雅课堂规程</a:t>
            </a:r>
            <a:endParaRPr lang="zh-CN" altLang="en-US" sz="2000" b="1" dirty="0"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22774" y="-17273"/>
            <a:ext cx="7043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>
                  <a:noFill/>
                </a:ln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汉呈王世刚草书" panose="02010601030101010101" charset="-128"/>
              </a:rPr>
              <a:t>借双减之力</a:t>
            </a:r>
            <a:r>
              <a:rPr lang="en-US" altLang="zh-CN" sz="3600" b="1" dirty="0">
                <a:ln>
                  <a:noFill/>
                </a:ln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汉呈王世刚草书" panose="02010601030101010101" charset="-128"/>
              </a:rPr>
              <a:t> </a:t>
            </a:r>
            <a:r>
              <a:rPr lang="en-US" altLang="zh-CN" sz="3600" b="1" dirty="0" err="1">
                <a:ln>
                  <a:noFill/>
                </a:ln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汉呈王世刚草书" panose="02010601030101010101" charset="-128"/>
              </a:rPr>
              <a:t>助推课程序列建构</a:t>
            </a:r>
            <a:endParaRPr lang="en-US" altLang="zh-CN" sz="3600" b="1" dirty="0">
              <a:ln>
                <a:noFill/>
              </a:ln>
              <a:solidFill>
                <a:srgbClr val="533E17"/>
              </a:solidFill>
              <a:latin typeface="方正舒体" panose="02010601030101010101" pitchFamily="2" charset="-122"/>
              <a:ea typeface="方正舒体" panose="02010601030101010101" pitchFamily="2" charset="-122"/>
              <a:sym typeface="汉呈王世刚草书" panose="02010601030101010101" charset="-128"/>
            </a:endParaRPr>
          </a:p>
        </p:txBody>
      </p:sp>
      <p:pic>
        <p:nvPicPr>
          <p:cNvPr id="4" name="图片 3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435" y="34824"/>
            <a:ext cx="3758565" cy="637540"/>
          </a:xfrm>
          <a:prstGeom prst="rect">
            <a:avLst/>
          </a:prstGeom>
        </p:spPr>
      </p:pic>
      <p:pic>
        <p:nvPicPr>
          <p:cNvPr id="9" name="图片 8" descr="927H{1RS~UG0H9Q07]A$8]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87" y="2737218"/>
            <a:ext cx="2657938" cy="3600000"/>
          </a:xfrm>
          <a:prstGeom prst="rect">
            <a:avLst/>
          </a:prstGeom>
        </p:spPr>
      </p:pic>
      <p:pic>
        <p:nvPicPr>
          <p:cNvPr id="6" name="图片 5" descr="YBO~9YNK4WSOS8YMKSR]_Y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349" y="2683076"/>
            <a:ext cx="2664333" cy="3600000"/>
          </a:xfrm>
          <a:prstGeom prst="rect">
            <a:avLst/>
          </a:prstGeom>
        </p:spPr>
      </p:pic>
      <p:pic>
        <p:nvPicPr>
          <p:cNvPr id="5" name="图片 4" descr="OH3X40ASQB5`M`@%RNI]R`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8302" y="2683076"/>
            <a:ext cx="2566035" cy="343916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7985126" y="3116213"/>
            <a:ext cx="1694180" cy="3532505"/>
            <a:chOff x="12529" y="3619"/>
            <a:chExt cx="2668" cy="5563"/>
          </a:xfrm>
        </p:grpSpPr>
        <p:pic>
          <p:nvPicPr>
            <p:cNvPr id="7" name="图片 6" descr="ELCBCV6R78}]0U){_7CQ7HQ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29" y="3619"/>
              <a:ext cx="2668" cy="3611"/>
            </a:xfrm>
            <a:prstGeom prst="rect">
              <a:avLst/>
            </a:prstGeom>
          </p:spPr>
        </p:pic>
        <p:pic>
          <p:nvPicPr>
            <p:cNvPr id="8" name="图片 7" descr="J{QHCM`N$}]QOS]J983N5QU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45" y="7230"/>
              <a:ext cx="2635" cy="1952"/>
            </a:xfrm>
            <a:prstGeom prst="rect">
              <a:avLst/>
            </a:prstGeom>
          </p:spPr>
        </p:pic>
      </p:grpSp>
      <p:pic>
        <p:nvPicPr>
          <p:cNvPr id="10" name="图片 9" descr="UVWW$Z%YAVQ[ZQ0PH`YZ6Y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8671" y="3024891"/>
            <a:ext cx="2435860" cy="325818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A182E947-41F5-4BF5-98F4-6597E884FB88}"/>
              </a:ext>
            </a:extLst>
          </p:cNvPr>
          <p:cNvGrpSpPr/>
          <p:nvPr/>
        </p:nvGrpSpPr>
        <p:grpSpPr>
          <a:xfrm>
            <a:off x="2332062" y="915528"/>
            <a:ext cx="6257239" cy="1247140"/>
            <a:chOff x="1967" y="3453"/>
            <a:chExt cx="5431" cy="1964"/>
          </a:xfrm>
        </p:grpSpPr>
        <p:pic>
          <p:nvPicPr>
            <p:cNvPr id="13" name="http://photo-static-api.fotomore.com/creative/vcg/400/new/VCG211117554251.jpg" descr="&amp;pky230_sjzg_VCG211117554251&amp;2&amp;src_toppic_tagsrchzj&amp;">
              <a:extLst>
                <a:ext uri="{FF2B5EF4-FFF2-40B4-BE49-F238E27FC236}">
                  <a16:creationId xmlns:a16="http://schemas.microsoft.com/office/drawing/2014/main" id="{EB6DDCEE-98CB-40CC-A7D5-CDBB5CDD8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40000"/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67" y="3453"/>
              <a:ext cx="5431" cy="1743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49C1F61-EC9D-4D2E-A6D0-AE437F346C25}"/>
                </a:ext>
              </a:extLst>
            </p:cNvPr>
            <p:cNvSpPr txBox="1"/>
            <p:nvPr/>
          </p:nvSpPr>
          <p:spPr>
            <a:xfrm>
              <a:off x="3832" y="3914"/>
              <a:ext cx="2551" cy="1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n>
                    <a:solidFill>
                      <a:schemeClr val="bg1"/>
                    </a:solidFill>
                  </a:ln>
                  <a:solidFill>
                    <a:srgbClr val="533E17"/>
                  </a:solidFill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</a:rPr>
                <a:t>课堂规程关键词</a:t>
              </a:r>
              <a:endParaRPr lang="zh-CN" altLang="en-US" sz="2800" b="1" dirty="0">
                <a:ln>
                  <a:solidFill>
                    <a:schemeClr val="bg1"/>
                  </a:solidFill>
                </a:ln>
                <a:solidFill>
                  <a:srgbClr val="533E17"/>
                </a:solidFill>
                <a:effectLst/>
                <a:latin typeface="汉仪力量黑简" panose="00020600040101010101" charset="-122"/>
                <a:ea typeface="汉仪力量黑简" panose="00020600040101010101" charset="-122"/>
                <a:cs typeface="汉仪力量黑简" panose="00020600040101010101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8981367-A2B1-41F5-9966-E68FE3203779}"/>
              </a:ext>
            </a:extLst>
          </p:cNvPr>
          <p:cNvGrpSpPr/>
          <p:nvPr/>
        </p:nvGrpSpPr>
        <p:grpSpPr>
          <a:xfrm>
            <a:off x="2564717" y="1991226"/>
            <a:ext cx="1104916" cy="637708"/>
            <a:chOff x="8361" y="3345"/>
            <a:chExt cx="2883" cy="1766"/>
          </a:xfrm>
        </p:grpSpPr>
        <p:sp>
          <p:nvSpPr>
            <p:cNvPr id="16" name="流程图: 过程 15">
              <a:extLst>
                <a:ext uri="{FF2B5EF4-FFF2-40B4-BE49-F238E27FC236}">
                  <a16:creationId xmlns:a16="http://schemas.microsoft.com/office/drawing/2014/main" id="{D55C8D40-C5C5-4FC0-B3CD-65D06ACEA0AD}"/>
                </a:ext>
              </a:extLst>
            </p:cNvPr>
            <p:cNvSpPr/>
            <p:nvPr/>
          </p:nvSpPr>
          <p:spPr>
            <a:xfrm>
              <a:off x="8361" y="3345"/>
              <a:ext cx="2883" cy="1766"/>
            </a:xfrm>
            <a:prstGeom prst="flowChartProcess">
              <a:avLst/>
            </a:prstGeom>
            <a:solidFill>
              <a:srgbClr val="BF904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3A3BA804-143A-4FC1-BB09-2A367A034183}"/>
                </a:ext>
              </a:extLst>
            </p:cNvPr>
            <p:cNvSpPr txBox="1"/>
            <p:nvPr/>
          </p:nvSpPr>
          <p:spPr>
            <a:xfrm>
              <a:off x="8685" y="3599"/>
              <a:ext cx="2236" cy="103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/>
              <a:r>
                <a:rPr lang="zh-CN" altLang="en-US" sz="2400" b="0" dirty="0">
                  <a:solidFill>
                    <a:srgbClr val="EFE1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力量黑简" panose="00020600040101010101" charset="-122"/>
                  <a:ea typeface="汉仪力量黑简" panose="00020600040101010101" charset="-122"/>
                </a:rPr>
                <a:t>向美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76588DC-8AB2-4139-A843-9BEC473D1CCE}"/>
              </a:ext>
            </a:extLst>
          </p:cNvPr>
          <p:cNvGrpSpPr/>
          <p:nvPr/>
        </p:nvGrpSpPr>
        <p:grpSpPr>
          <a:xfrm>
            <a:off x="5189606" y="1946643"/>
            <a:ext cx="1104916" cy="637708"/>
            <a:chOff x="8361" y="3345"/>
            <a:chExt cx="2883" cy="1766"/>
          </a:xfrm>
        </p:grpSpPr>
        <p:sp>
          <p:nvSpPr>
            <p:cNvPr id="22" name="流程图: 过程 21">
              <a:extLst>
                <a:ext uri="{FF2B5EF4-FFF2-40B4-BE49-F238E27FC236}">
                  <a16:creationId xmlns:a16="http://schemas.microsoft.com/office/drawing/2014/main" id="{95B8AE04-3139-479B-B7BB-E99F342B61B5}"/>
                </a:ext>
              </a:extLst>
            </p:cNvPr>
            <p:cNvSpPr/>
            <p:nvPr/>
          </p:nvSpPr>
          <p:spPr>
            <a:xfrm>
              <a:off x="8361" y="3345"/>
              <a:ext cx="2883" cy="1766"/>
            </a:xfrm>
            <a:prstGeom prst="flowChartProcess">
              <a:avLst/>
            </a:prstGeom>
            <a:solidFill>
              <a:srgbClr val="BF904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33502BF1-AFF0-4EB5-AD51-6F6D4080CB41}"/>
                </a:ext>
              </a:extLst>
            </p:cNvPr>
            <p:cNvSpPr txBox="1"/>
            <p:nvPr/>
          </p:nvSpPr>
          <p:spPr>
            <a:xfrm>
              <a:off x="8685" y="3599"/>
              <a:ext cx="2236" cy="127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/>
              <a:r>
                <a:rPr lang="zh-CN" altLang="en-US" sz="2400" b="0" dirty="0">
                  <a:solidFill>
                    <a:srgbClr val="EFE1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力量黑简" panose="00020600040101010101" charset="-122"/>
                  <a:ea typeface="汉仪力量黑简" panose="00020600040101010101" charset="-122"/>
                </a:rPr>
                <a:t>挑战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6FCC09C6-1127-4A19-A7B1-1FF5C8F5BDD2}"/>
              </a:ext>
            </a:extLst>
          </p:cNvPr>
          <p:cNvGrpSpPr/>
          <p:nvPr/>
        </p:nvGrpSpPr>
        <p:grpSpPr>
          <a:xfrm>
            <a:off x="7693398" y="1999707"/>
            <a:ext cx="1104916" cy="637708"/>
            <a:chOff x="8361" y="3345"/>
            <a:chExt cx="2883" cy="1766"/>
          </a:xfrm>
        </p:grpSpPr>
        <p:sp>
          <p:nvSpPr>
            <p:cNvPr id="25" name="流程图: 过程 24">
              <a:extLst>
                <a:ext uri="{FF2B5EF4-FFF2-40B4-BE49-F238E27FC236}">
                  <a16:creationId xmlns:a16="http://schemas.microsoft.com/office/drawing/2014/main" id="{B32D43C5-207F-448E-A626-C14E25EBBF92}"/>
                </a:ext>
              </a:extLst>
            </p:cNvPr>
            <p:cNvSpPr/>
            <p:nvPr/>
          </p:nvSpPr>
          <p:spPr>
            <a:xfrm>
              <a:off x="8361" y="3345"/>
              <a:ext cx="2883" cy="1766"/>
            </a:xfrm>
            <a:prstGeom prst="flowChartProcess">
              <a:avLst/>
            </a:prstGeom>
            <a:solidFill>
              <a:srgbClr val="BF904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C68413C6-EAC4-47E7-BF96-03B99662AD4E}"/>
                </a:ext>
              </a:extLst>
            </p:cNvPr>
            <p:cNvSpPr txBox="1"/>
            <p:nvPr/>
          </p:nvSpPr>
          <p:spPr>
            <a:xfrm>
              <a:off x="8685" y="3599"/>
              <a:ext cx="2236" cy="127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/>
              <a:r>
                <a:rPr lang="zh-CN" altLang="en-US" sz="2400" b="0" dirty="0">
                  <a:solidFill>
                    <a:srgbClr val="EFE1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力量黑简" panose="00020600040101010101" charset="-122"/>
                  <a:ea typeface="汉仪力量黑简" panose="00020600040101010101" charset="-122"/>
                </a:rPr>
                <a:t>生长</a:t>
              </a: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7C10F290-30C3-4D39-A76F-E95B404A8D08}"/>
              </a:ext>
            </a:extLst>
          </p:cNvPr>
          <p:cNvGrpSpPr/>
          <p:nvPr/>
        </p:nvGrpSpPr>
        <p:grpSpPr>
          <a:xfrm>
            <a:off x="3337981" y="1685465"/>
            <a:ext cx="4657305" cy="305761"/>
            <a:chOff x="3337981" y="1685465"/>
            <a:chExt cx="4657305" cy="305761"/>
          </a:xfrm>
        </p:grpSpPr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2A57198D-FD57-4FAF-8C80-DA0C6ED76B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37981" y="1699178"/>
              <a:ext cx="2190530" cy="240164"/>
            </a:xfrm>
            <a:prstGeom prst="straightConnector1">
              <a:avLst/>
            </a:prstGeom>
            <a:ln w="19050">
              <a:solidFill>
                <a:srgbClr val="BF904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DA97867C-EA43-4A19-BFD1-CCC18DADFBD2}"/>
                </a:ext>
              </a:extLst>
            </p:cNvPr>
            <p:cNvCxnSpPr>
              <a:cxnSpLocks/>
            </p:cNvCxnSpPr>
            <p:nvPr/>
          </p:nvCxnSpPr>
          <p:spPr>
            <a:xfrm>
              <a:off x="6003758" y="1701178"/>
              <a:ext cx="1991528" cy="245465"/>
            </a:xfrm>
            <a:prstGeom prst="straightConnector1">
              <a:avLst/>
            </a:prstGeom>
            <a:ln w="19050">
              <a:solidFill>
                <a:srgbClr val="BF904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D336C5FE-823F-4012-9EE2-B697DBD2D1CB}"/>
                </a:ext>
              </a:extLst>
            </p:cNvPr>
            <p:cNvCxnSpPr>
              <a:cxnSpLocks/>
            </p:cNvCxnSpPr>
            <p:nvPr/>
          </p:nvCxnSpPr>
          <p:spPr>
            <a:xfrm>
              <a:off x="5742064" y="1685465"/>
              <a:ext cx="0" cy="305761"/>
            </a:xfrm>
            <a:prstGeom prst="straightConnector1">
              <a:avLst/>
            </a:prstGeom>
            <a:ln w="19050">
              <a:solidFill>
                <a:srgbClr val="BF904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0*(1/3))-ceil(((deg(atan(abs((#ppt_y-0.5)/(#ppt_x-0.5)))))/90)-1*(1/3)))))*((1+floor(#ppt_y-0.5))+(2*floor(#ppt_y-0.5)+1)*0.5*#ppt_h)+(1-(1-(ceil(((deg(atan(abs((#ppt_y-0.5)/(#ppt_x-0.5)))))/90)-0*(1/3))-ceil(((deg(atan(abs((#ppt_y-0.5)/(#ppt_x-0.5)))))/90)-1*(1/3)))))*#ppt_y&#10;"/>
                                          </p:val>
                                        </p:tav>
                                        <p:tav tm="40700">
                                          <p:val>
                                            <p:strVal val="#ppt_y-((floor(#ppt_y-0.5)+ceil(#ppt_y-0.5))*0.02)"/>
                                          </p:val>
                                        </p:tav>
                                        <p:tav tm="58900">
                                          <p:val>
                                            <p:strVal val="#ppt_y+((floor(#ppt_y-0.5)+ceil(#ppt_y-0.5))*0.03)"/>
                                          </p:val>
                                        </p:tav>
                                        <p:tav tm="80400">
                                          <p:val>
                                            <p:strVal val="#ppt_y-((floor(#ppt_y-0.5)+ceil(#ppt_y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2*(1/3))-ceil(((deg(atan(abs((#ppt_y-0.5)/(#ppt_x-0.5)))))/90)-3*(1/3)))))*((1+floor(#ppt_x-0.5))+(2*floor(#ppt_x-0.5)+1)*0.5*#ppt_w)+(1-(1-(ceil(((deg(atan(abs((#ppt_y-0.5)/(#ppt_x-0.5)))))/90)-2*(1/3))-ceil(((deg(atan(abs((#ppt_y-0.5)/(#ppt_x-0.5)))))/90)-3*(1/3)))))*#ppt_x&#10;"/>
                                          </p:val>
                                        </p:tav>
                                        <p:tav tm="40000">
                                          <p:val>
                                            <p:strVal val="#ppt_x-((floor(#ppt_x-0.5)+ceil(#ppt_x-0.5))*0.02)"/>
                                          </p:val>
                                        </p:tav>
                                        <p:tav tm="60400">
                                          <p:val>
                                            <p:strVal val="#ppt_x+((floor(#ppt_x-0.5)+ceil(#ppt_x-0.5))*0.03)"/>
                                          </p:val>
                                        </p:tav>
                                        <p:tav tm="80000">
                                          <p:val>
                                            <p:strVal val="#ppt_x-((floor(#ppt_x-0.5)+ceil(#ppt_x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0*(1/3))-ceil(((deg(atan(abs((#ppt_y-0.5)/(#ppt_x-0.5)))))/90)-1*(1/3)))))*((1+floor(#ppt_y-0.5))+(2*floor(#ppt_y-0.5)+1)*0.5*#ppt_h)+(1-(1-(ceil(((deg(atan(abs((#ppt_y-0.5)/(#ppt_x-0.5)))))/90)-0*(1/3))-ceil(((deg(atan(abs((#ppt_y-0.5)/(#ppt_x-0.5)))))/90)-1*(1/3)))))*#ppt_y&#10;"/>
                                          </p:val>
                                        </p:tav>
                                        <p:tav tm="40700">
                                          <p:val>
                                            <p:strVal val="#ppt_y-((floor(#ppt_y-0.5)+ceil(#ppt_y-0.5))*0.02)"/>
                                          </p:val>
                                        </p:tav>
                                        <p:tav tm="58900">
                                          <p:val>
                                            <p:strVal val="#ppt_y+((floor(#ppt_y-0.5)+ceil(#ppt_y-0.5))*0.03)"/>
                                          </p:val>
                                        </p:tav>
                                        <p:tav tm="80400">
                                          <p:val>
                                            <p:strVal val="#ppt_y-((floor(#ppt_y-0.5)+ceil(#ppt_y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2*(1/3))-ceil(((deg(atan(abs((#ppt_y-0.5)/(#ppt_x-0.5)))))/90)-3*(1/3)))))*((1+floor(#ppt_x-0.5))+(2*floor(#ppt_x-0.5)+1)*0.5*#ppt_w)+(1-(1-(ceil(((deg(atan(abs((#ppt_y-0.5)/(#ppt_x-0.5)))))/90)-2*(1/3))-ceil(((deg(atan(abs((#ppt_y-0.5)/(#ppt_x-0.5)))))/90)-3*(1/3)))))*#ppt_x&#10;"/>
                                          </p:val>
                                        </p:tav>
                                        <p:tav tm="40000">
                                          <p:val>
                                            <p:strVal val="#ppt_x-((floor(#ppt_x-0.5)+ceil(#ppt_x-0.5))*0.02)"/>
                                          </p:val>
                                        </p:tav>
                                        <p:tav tm="60400">
                                          <p:val>
                                            <p:strVal val="#ppt_x+((floor(#ppt_x-0.5)+ceil(#ppt_x-0.5))*0.03)"/>
                                          </p:val>
                                        </p:tav>
                                        <p:tav tm="80000">
                                          <p:val>
                                            <p:strVal val="#ppt_x-((floor(#ppt_x-0.5)+ceil(#ppt_x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0*(1/3))-ceil(((deg(atan(abs((#ppt_y-0.5)/(#ppt_x-0.5)))))/90)-1*(1/3)))))*((1+floor(#ppt_y-0.5))+(2*floor(#ppt_y-0.5)+1)*0.5*#ppt_h)+(1-(1-(ceil(((deg(atan(abs((#ppt_y-0.5)/(#ppt_x-0.5)))))/90)-0*(1/3))-ceil(((deg(atan(abs((#ppt_y-0.5)/(#ppt_x-0.5)))))/90)-1*(1/3)))))*#ppt_y&#10;"/>
                                          </p:val>
                                        </p:tav>
                                        <p:tav tm="40700">
                                          <p:val>
                                            <p:strVal val="#ppt_y-((floor(#ppt_y-0.5)+ceil(#ppt_y-0.5))*0.02)"/>
                                          </p:val>
                                        </p:tav>
                                        <p:tav tm="58900">
                                          <p:val>
                                            <p:strVal val="#ppt_y+((floor(#ppt_y-0.5)+ceil(#ppt_y-0.5))*0.03)"/>
                                          </p:val>
                                        </p:tav>
                                        <p:tav tm="80400">
                                          <p:val>
                                            <p:strVal val="#ppt_y-((floor(#ppt_y-0.5)+ceil(#ppt_y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2*(1/3))-ceil(((deg(atan(abs((#ppt_y-0.5)/(#ppt_x-0.5)))))/90)-3*(1/3)))))*((1+floor(#ppt_x-0.5))+(2*floor(#ppt_x-0.5)+1)*0.5*#ppt_w)+(1-(1-(ceil(((deg(atan(abs((#ppt_y-0.5)/(#ppt_x-0.5)))))/90)-2*(1/3))-ceil(((deg(atan(abs((#ppt_y-0.5)/(#ppt_x-0.5)))))/90)-3*(1/3)))))*#ppt_x&#10;"/>
                                          </p:val>
                                        </p:tav>
                                        <p:tav tm="40000">
                                          <p:val>
                                            <p:strVal val="#ppt_x-((floor(#ppt_x-0.5)+ceil(#ppt_x-0.5))*0.02)"/>
                                          </p:val>
                                        </p:tav>
                                        <p:tav tm="60400">
                                          <p:val>
                                            <p:strVal val="#ppt_x+((floor(#ppt_x-0.5)+ceil(#ppt_x-0.5))*0.03)"/>
                                          </p:val>
                                        </p:tav>
                                        <p:tav tm="80000">
                                          <p:val>
                                            <p:strVal val="#ppt_x-((floor(#ppt_x-0.5)+ceil(#ppt_x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ttp://photo-static-api.fotomore.com/creative/vcg/400/version23/VCG4156527837.jpg" descr="&amp;pky060_sjzg_VCG4156527837&amp;2&amp;src_toppic_tagsrchzj&amp;"/>
          <p:cNvPicPr>
            <a:picLocks noChangeAspect="1"/>
          </p:cNvPicPr>
          <p:nvPr/>
        </p:nvPicPr>
        <p:blipFill>
          <a:blip r:embed="rId2">
            <a:clrChange>
              <a:clrFrom>
                <a:srgbClr val="F9F9FB">
                  <a:alpha val="100000"/>
                </a:srgbClr>
              </a:clrFrom>
              <a:clrTo>
                <a:srgbClr val="F9F9F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72905" y="588645"/>
            <a:ext cx="482854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412974" y="-1764665"/>
            <a:ext cx="6616341" cy="11171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0" b="1" dirty="0">
                <a:latin typeface="汉呈王天喜草书" panose="02010601030101010101" charset="-122"/>
                <a:ea typeface="汉呈王天喜草书" panose="02010601030101010101" charset="-122"/>
                <a:sym typeface="汉呈王天喜草书" panose="02010601030101010101" charset="-122"/>
              </a:rPr>
              <a:t>贰</a:t>
            </a:r>
          </a:p>
        </p:txBody>
      </p:sp>
      <p:pic>
        <p:nvPicPr>
          <p:cNvPr id="4" name="http://photo-static-api.fotomore.com/creative/vcg/400/version23/VCG4156527870.jpg" descr="&amp;pky030_sjzg_VCG4156527870&amp;2&amp;src_toppic_tagsrchzj&amp;"/>
          <p:cNvPicPr>
            <a:picLocks noChangeAspect="1"/>
          </p:cNvPicPr>
          <p:nvPr/>
        </p:nvPicPr>
        <p:blipFill>
          <a:blip r:embed="rId3">
            <a:alphaModFix amt="45000"/>
            <a:clrChange>
              <a:clrFrom>
                <a:srgbClr val="F7F7F9">
                  <a:alpha val="100000"/>
                </a:srgbClr>
              </a:clrFrom>
              <a:clrTo>
                <a:srgbClr val="F7F7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38490" y="2214245"/>
            <a:ext cx="2918460" cy="20548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-89866" y="3821112"/>
            <a:ext cx="71989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ln>
                  <a:noFill/>
                </a:ln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汉呈王世刚草书" panose="02010601030101010101" charset="-128"/>
              </a:rPr>
              <a:t>借教科研之力</a:t>
            </a:r>
            <a:endParaRPr lang="en-US" altLang="zh-CN" sz="5400" b="1" dirty="0">
              <a:ln>
                <a:noFill/>
              </a:ln>
              <a:solidFill>
                <a:srgbClr val="533E17"/>
              </a:solidFill>
              <a:latin typeface="方正舒体" panose="02010601030101010101" pitchFamily="2" charset="-122"/>
              <a:ea typeface="方正舒体" panose="02010601030101010101" pitchFamily="2" charset="-122"/>
              <a:sym typeface="汉呈王世刚草书" panose="02010601030101010101" charset="-128"/>
            </a:endParaRPr>
          </a:p>
          <a:p>
            <a:r>
              <a:rPr lang="en-US" altLang="zh-CN" sz="5400" b="1" dirty="0" err="1">
                <a:ln>
                  <a:noFill/>
                </a:ln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汉呈王世刚草书" panose="02010601030101010101" charset="-128"/>
              </a:rPr>
              <a:t>助推学科及教师发展</a:t>
            </a:r>
            <a:endParaRPr lang="en-US" altLang="zh-CN" sz="5400" b="1" dirty="0">
              <a:ln>
                <a:noFill/>
              </a:ln>
              <a:solidFill>
                <a:srgbClr val="533E17"/>
              </a:solidFill>
              <a:latin typeface="方正舒体" panose="02010601030101010101" pitchFamily="2" charset="-122"/>
              <a:ea typeface="方正舒体" panose="02010601030101010101" pitchFamily="2" charset="-122"/>
              <a:sym typeface="汉呈王世刚草书" panose="02010601030101010101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decel="7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855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998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" dur="998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500000" y="50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1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23782" y="710247"/>
            <a:ext cx="51187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01 </a:t>
            </a:r>
            <a:r>
              <a:rPr sz="2000" b="1" dirty="0" err="1"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以活动为载体，培育学科文化</a:t>
            </a:r>
            <a:endParaRPr sz="2000" b="1" dirty="0">
              <a:latin typeface="方正小标宋简体" panose="02000000000000000000" charset="-122"/>
              <a:ea typeface="方正小标宋简体" panose="020000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1319" y="79715"/>
            <a:ext cx="7452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+mn-ea"/>
              </a:rPr>
              <a:t>借教科研之力</a:t>
            </a:r>
            <a:r>
              <a:rPr lang="en-US" altLang="zh-CN" sz="3600" b="1" dirty="0"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+mn-ea"/>
              </a:rPr>
              <a:t>助推学科及教师发展</a:t>
            </a:r>
            <a:endParaRPr lang="en-US" altLang="zh-CN" sz="3600" b="1" dirty="0">
              <a:solidFill>
                <a:srgbClr val="533E17"/>
              </a:solidFill>
              <a:latin typeface="方正舒体" panose="02010601030101010101" pitchFamily="2" charset="-122"/>
              <a:ea typeface="方正舒体" panose="02010601030101010101" pitchFamily="2" charset="-122"/>
              <a:sym typeface="汉呈王世刚草书" panose="02010601030101010101" charset="-128"/>
            </a:endParaRPr>
          </a:p>
        </p:txBody>
      </p:sp>
      <p:pic>
        <p:nvPicPr>
          <p:cNvPr id="4" name="图片 3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456" y="0"/>
            <a:ext cx="3758565" cy="6375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621673" y="1460883"/>
            <a:ext cx="800219" cy="583219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000" b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BF904C"/>
                </a:solidFill>
                <a:effectLst>
                  <a:outerShdw blurRad="127000" dist="101600" algn="l" rotWithShape="0">
                    <a:prstClr val="black">
                      <a:alpha val="40000"/>
                    </a:prst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求真</a:t>
            </a:r>
            <a:r>
              <a:rPr lang="zh-CN" altLang="en-US" sz="4000" b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BF904C"/>
                </a:solidFill>
                <a:effectLst>
                  <a:outerShdw blurRad="127000" dist="101600" algn="l" rotWithShape="0">
                    <a:prstClr val="black">
                      <a:alpha val="40000"/>
                    </a:prstClr>
                  </a:outerShdw>
                </a:effectLst>
                <a:latin typeface="汉呈王天喜草书" panose="02010601030101010101" charset="-122"/>
                <a:ea typeface="汉呈王天喜草书" panose="02010601030101010101" charset="-122"/>
                <a:sym typeface="+mn-ea"/>
              </a:rPr>
              <a:t>    </a:t>
            </a:r>
            <a:r>
              <a:rPr lang="zh-CN" altLang="en-US" sz="4000" b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BF904C"/>
                </a:solidFill>
                <a:effectLst>
                  <a:outerShdw blurRad="127000" dist="101600" algn="l" rotWithShape="0">
                    <a:prstClr val="black">
                      <a:alpha val="40000"/>
                    </a:prst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寻美     创造</a:t>
            </a:r>
          </a:p>
        </p:txBody>
      </p:sp>
      <p:sp>
        <p:nvSpPr>
          <p:cNvPr id="10" name="左箭头 9"/>
          <p:cNvSpPr/>
          <p:nvPr/>
        </p:nvSpPr>
        <p:spPr>
          <a:xfrm>
            <a:off x="8122900" y="3534409"/>
            <a:ext cx="565150" cy="208915"/>
          </a:xfrm>
          <a:prstGeom prst="leftArrow">
            <a:avLst/>
          </a:prstGeom>
          <a:solidFill>
            <a:srgbClr val="BF9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445792" y="2103632"/>
            <a:ext cx="677108" cy="3539430"/>
          </a:xfrm>
          <a:prstGeom prst="rect">
            <a:avLst/>
          </a:prstGeom>
          <a:noFill/>
          <a:ln>
            <a:solidFill>
              <a:srgbClr val="866725"/>
            </a:solidFill>
          </a:ln>
        </p:spPr>
        <p:txBody>
          <a:bodyPr vert="horz" wrap="square" rtlCol="0">
            <a:spAutoFit/>
          </a:bodyPr>
          <a:lstStyle/>
          <a:p>
            <a:r>
              <a:rPr lang="en-US" altLang="zh-CN" sz="3200" dirty="0">
                <a:solidFill>
                  <a:srgbClr val="BF904C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3</a:t>
            </a:r>
          </a:p>
          <a:p>
            <a:r>
              <a:rPr lang="en-US" altLang="zh-CN" sz="3200" dirty="0">
                <a:solidFill>
                  <a:srgbClr val="BF904C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+</a:t>
            </a:r>
          </a:p>
          <a:p>
            <a:r>
              <a:rPr lang="en-US" altLang="zh-CN" sz="3200" dirty="0">
                <a:solidFill>
                  <a:srgbClr val="BF904C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1</a:t>
            </a:r>
            <a:r>
              <a:rPr lang="zh-CN" altLang="en-US" sz="3200" dirty="0">
                <a:solidFill>
                  <a:srgbClr val="BF904C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学科活动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5180965" y="1761013"/>
            <a:ext cx="1830070" cy="1121410"/>
            <a:chOff x="8361" y="3345"/>
            <a:chExt cx="2882" cy="1766"/>
          </a:xfrm>
        </p:grpSpPr>
        <p:sp>
          <p:nvSpPr>
            <p:cNvPr id="12" name="流程图: 过程 11"/>
            <p:cNvSpPr/>
            <p:nvPr/>
          </p:nvSpPr>
          <p:spPr>
            <a:xfrm>
              <a:off x="8361" y="3345"/>
              <a:ext cx="2883" cy="1766"/>
            </a:xfrm>
            <a:prstGeom prst="flowChartProcess">
              <a:avLst/>
            </a:prstGeom>
            <a:solidFill>
              <a:srgbClr val="BF904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8685" y="3599"/>
              <a:ext cx="2236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/>
              <a:r>
                <a:rPr lang="zh-CN" sz="2400" b="0">
                  <a:solidFill>
                    <a:srgbClr val="EFE1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力量黑简" panose="00020600040101010101" charset="-122"/>
                  <a:ea typeface="汉仪力量黑简" panose="00020600040101010101" charset="-122"/>
                </a:rPr>
                <a:t>青年教师</a:t>
              </a:r>
            </a:p>
            <a:p>
              <a:pPr indent="0"/>
              <a:r>
                <a:rPr lang="zh-CN" sz="2400" b="0">
                  <a:solidFill>
                    <a:srgbClr val="EFE1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力量黑简" panose="00020600040101010101" charset="-122"/>
                  <a:ea typeface="汉仪力量黑简" panose="00020600040101010101" charset="-122"/>
                </a:rPr>
                <a:t>课堂展示</a:t>
              </a:r>
              <a:endParaRPr lang="zh-CN" altLang="en-US" sz="2400" b="0">
                <a:solidFill>
                  <a:srgbClr val="EFE1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力量黑简" panose="00020600040101010101" charset="-122"/>
                <a:ea typeface="汉仪力量黑简" panose="00020600040101010101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132080" y="3241041"/>
            <a:ext cx="1830070" cy="1121410"/>
            <a:chOff x="8361" y="5566"/>
            <a:chExt cx="2882" cy="1766"/>
          </a:xfrm>
        </p:grpSpPr>
        <p:sp>
          <p:nvSpPr>
            <p:cNvPr id="13" name="流程图: 过程 12"/>
            <p:cNvSpPr/>
            <p:nvPr/>
          </p:nvSpPr>
          <p:spPr>
            <a:xfrm>
              <a:off x="8361" y="5566"/>
              <a:ext cx="2883" cy="1766"/>
            </a:xfrm>
            <a:prstGeom prst="flowChartProcess">
              <a:avLst/>
            </a:prstGeom>
            <a:solidFill>
              <a:srgbClr val="BF904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685" y="5796"/>
              <a:ext cx="2306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buClrTx/>
                <a:buSzTx/>
                <a:buFontTx/>
              </a:pPr>
              <a:r>
                <a:rPr lang="zh-CN" sz="2400">
                  <a:solidFill>
                    <a:srgbClr val="EFE1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力量黑简" panose="00020600040101010101" charset="-122"/>
                  <a:ea typeface="汉仪力量黑简" panose="00020600040101010101" charset="-122"/>
                  <a:sym typeface="+mn-ea"/>
                </a:rPr>
                <a:t>新教师</a:t>
              </a:r>
            </a:p>
            <a:p>
              <a:pPr>
                <a:buClrTx/>
                <a:buSzTx/>
                <a:buFontTx/>
              </a:pPr>
              <a:r>
                <a:rPr lang="zh-CN" sz="2400">
                  <a:solidFill>
                    <a:srgbClr val="EFE1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力量黑简" panose="00020600040101010101" charset="-122"/>
                  <a:ea typeface="汉仪力量黑简" panose="00020600040101010101" charset="-122"/>
                  <a:sym typeface="+mn-ea"/>
                </a:rPr>
                <a:t>课堂考核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116949" y="4779145"/>
            <a:ext cx="1830070" cy="1121410"/>
            <a:chOff x="8361" y="7787"/>
            <a:chExt cx="2882" cy="1766"/>
          </a:xfrm>
        </p:grpSpPr>
        <p:sp>
          <p:nvSpPr>
            <p:cNvPr id="14" name="流程图: 过程 13"/>
            <p:cNvSpPr/>
            <p:nvPr/>
          </p:nvSpPr>
          <p:spPr>
            <a:xfrm>
              <a:off x="8361" y="7787"/>
              <a:ext cx="2883" cy="1766"/>
            </a:xfrm>
            <a:prstGeom prst="flowChartProcess">
              <a:avLst/>
            </a:prstGeom>
            <a:solidFill>
              <a:srgbClr val="BF904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640" y="7993"/>
              <a:ext cx="2386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sz="2400">
                  <a:solidFill>
                    <a:srgbClr val="EFE1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力量黑简" panose="00020600040101010101" charset="-122"/>
                  <a:ea typeface="汉仪力量黑简" panose="00020600040101010101" charset="-122"/>
                  <a:sym typeface="+mn-ea"/>
                </a:rPr>
                <a:t>弘雅教师</a:t>
              </a:r>
            </a:p>
            <a:p>
              <a:pPr lvl="0" algn="l">
                <a:buClrTx/>
                <a:buSzTx/>
                <a:buFontTx/>
              </a:pPr>
              <a:r>
                <a:rPr lang="zh-CN" sz="2400">
                  <a:solidFill>
                    <a:srgbClr val="EFE1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力量黑简" panose="00020600040101010101" charset="-122"/>
                  <a:ea typeface="汉仪力量黑简" panose="00020600040101010101" charset="-122"/>
                  <a:sym typeface="+mn-ea"/>
                </a:rPr>
                <a:t>课堂规程</a:t>
              </a:r>
            </a:p>
          </p:txBody>
        </p:sp>
      </p:grpSp>
      <p:sp>
        <p:nvSpPr>
          <p:cNvPr id="5" name="左箭头 4"/>
          <p:cNvSpPr/>
          <p:nvPr/>
        </p:nvSpPr>
        <p:spPr>
          <a:xfrm>
            <a:off x="4173895" y="3429951"/>
            <a:ext cx="565150" cy="208915"/>
          </a:xfrm>
          <a:prstGeom prst="leftArrow">
            <a:avLst/>
          </a:prstGeom>
          <a:solidFill>
            <a:srgbClr val="BF9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310610" y="1356578"/>
            <a:ext cx="800219" cy="48903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000" b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BF904C"/>
                </a:solidFill>
                <a:effectLst>
                  <a:outerShdw blurRad="127000" dist="101600" algn="l" rotWithShape="0">
                    <a:prstClr val="black">
                      <a:alpha val="40000"/>
                    </a:prst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学习     吸纳     提升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722F5AAF-AC8F-442D-8757-6984537BDA4D}"/>
              </a:ext>
            </a:extLst>
          </p:cNvPr>
          <p:cNvGrpSpPr/>
          <p:nvPr/>
        </p:nvGrpSpPr>
        <p:grpSpPr>
          <a:xfrm>
            <a:off x="6947654" y="2607311"/>
            <a:ext cx="520723" cy="2554624"/>
            <a:chOff x="6947654" y="2607311"/>
            <a:chExt cx="520723" cy="2554624"/>
          </a:xfrm>
        </p:grpSpPr>
        <p:cxnSp>
          <p:nvCxnSpPr>
            <p:cNvPr id="9" name="直接箭头连接符 8">
              <a:extLst>
                <a:ext uri="{FF2B5EF4-FFF2-40B4-BE49-F238E27FC236}">
                  <a16:creationId xmlns:a16="http://schemas.microsoft.com/office/drawing/2014/main" id="{BE928491-ACEF-4C7F-8B4D-C2D18DA9EA99}"/>
                </a:ext>
              </a:extLst>
            </p:cNvPr>
            <p:cNvCxnSpPr>
              <a:stCxn id="11" idx="1"/>
            </p:cNvCxnSpPr>
            <p:nvPr/>
          </p:nvCxnSpPr>
          <p:spPr>
            <a:xfrm flipH="1" flipV="1">
              <a:off x="7011670" y="2607311"/>
              <a:ext cx="434122" cy="1266036"/>
            </a:xfrm>
            <a:prstGeom prst="straightConnector1">
              <a:avLst/>
            </a:prstGeom>
            <a:ln>
              <a:solidFill>
                <a:srgbClr val="866725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7DBB77BF-CE05-4992-93EE-7E07A541D9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47654" y="3882617"/>
              <a:ext cx="520723" cy="0"/>
            </a:xfrm>
            <a:prstGeom prst="straightConnector1">
              <a:avLst/>
            </a:prstGeom>
            <a:ln>
              <a:solidFill>
                <a:srgbClr val="866725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068646CF-C842-4D60-BADF-CC8E15D97E8F}"/>
                </a:ext>
              </a:extLst>
            </p:cNvPr>
            <p:cNvCxnSpPr>
              <a:stCxn id="11" idx="1"/>
            </p:cNvCxnSpPr>
            <p:nvPr/>
          </p:nvCxnSpPr>
          <p:spPr>
            <a:xfrm flipH="1">
              <a:off x="6962785" y="3873347"/>
              <a:ext cx="483007" cy="1288588"/>
            </a:xfrm>
            <a:prstGeom prst="straightConnector1">
              <a:avLst/>
            </a:prstGeom>
            <a:ln>
              <a:solidFill>
                <a:srgbClr val="866725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decel="7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855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998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" dur="998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500000" y="50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1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entr" presetSubtype="0" decel="7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855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998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998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500000" y="50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6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0*(1/3))-ceil(((deg(atan(abs((#ppt_y-0.5)/(#ppt_x-0.5)))))/90)-1*(1/3)))))*((1+floor(#ppt_y-0.5))+(2*floor(#ppt_y-0.5)+1)*0.5*#ppt_h)+(1-(1-(ceil(((deg(atan(abs((#ppt_y-0.5)/(#ppt_x-0.5)))))/90)-0*(1/3))-ceil(((deg(atan(abs((#ppt_y-0.5)/(#ppt_x-0.5)))))/90)-1*(1/3)))))*#ppt_y&#10;"/>
                                          </p:val>
                                        </p:tav>
                                        <p:tav tm="40700">
                                          <p:val>
                                            <p:strVal val="#ppt_y-((floor(#ppt_y-0.5)+ceil(#ppt_y-0.5))*0.02)"/>
                                          </p:val>
                                        </p:tav>
                                        <p:tav tm="58900">
                                          <p:val>
                                            <p:strVal val="#ppt_y+((floor(#ppt_y-0.5)+ceil(#ppt_y-0.5))*0.03)"/>
                                          </p:val>
                                        </p:tav>
                                        <p:tav tm="80400">
                                          <p:val>
                                            <p:strVal val="#ppt_y-((floor(#ppt_y-0.5)+ceil(#ppt_y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2*(1/3))-ceil(((deg(atan(abs((#ppt_y-0.5)/(#ppt_x-0.5)))))/90)-3*(1/3)))))*((1+floor(#ppt_x-0.5))+(2*floor(#ppt_x-0.5)+1)*0.5*#ppt_w)+(1-(1-(ceil(((deg(atan(abs((#ppt_y-0.5)/(#ppt_x-0.5)))))/90)-2*(1/3))-ceil(((deg(atan(abs((#ppt_y-0.5)/(#ppt_x-0.5)))))/90)-3*(1/3)))))*#ppt_x&#10;"/>
                                          </p:val>
                                        </p:tav>
                                        <p:tav tm="40000">
                                          <p:val>
                                            <p:strVal val="#ppt_x-((floor(#ppt_x-0.5)+ceil(#ppt_x-0.5))*0.02)"/>
                                          </p:val>
                                        </p:tav>
                                        <p:tav tm="60400">
                                          <p:val>
                                            <p:strVal val="#ppt_x+((floor(#ppt_x-0.5)+ceil(#ppt_x-0.5))*0.03)"/>
                                          </p:val>
                                        </p:tav>
                                        <p:tav tm="80000">
                                          <p:val>
                                            <p:strVal val="#ppt_x-((floor(#ppt_x-0.5)+ceil(#ppt_x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0*(1/3))-ceil(((deg(atan(abs((#ppt_y-0.5)/(#ppt_x-0.5)))))/90)-1*(1/3)))))*((1+floor(#ppt_y-0.5))+(2*floor(#ppt_y-0.5)+1)*0.5*#ppt_h)+(1-(1-(ceil(((deg(atan(abs((#ppt_y-0.5)/(#ppt_x-0.5)))))/90)-0*(1/3))-ceil(((deg(atan(abs((#ppt_y-0.5)/(#ppt_x-0.5)))))/90)-1*(1/3)))))*#ppt_y&#10;"/>
                                          </p:val>
                                        </p:tav>
                                        <p:tav tm="40700">
                                          <p:val>
                                            <p:strVal val="#ppt_y-((floor(#ppt_y-0.5)+ceil(#ppt_y-0.5))*0.02)"/>
                                          </p:val>
                                        </p:tav>
                                        <p:tav tm="58900">
                                          <p:val>
                                            <p:strVal val="#ppt_y+((floor(#ppt_y-0.5)+ceil(#ppt_y-0.5))*0.03)"/>
                                          </p:val>
                                        </p:tav>
                                        <p:tav tm="80400">
                                          <p:val>
                                            <p:strVal val="#ppt_y-((floor(#ppt_y-0.5)+ceil(#ppt_y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2*(1/3))-ceil(((deg(atan(abs((#ppt_y-0.5)/(#ppt_x-0.5)))))/90)-3*(1/3)))))*((1+floor(#ppt_x-0.5))+(2*floor(#ppt_x-0.5)+1)*0.5*#ppt_w)+(1-(1-(ceil(((deg(atan(abs((#ppt_y-0.5)/(#ppt_x-0.5)))))/90)-2*(1/3))-ceil(((deg(atan(abs((#ppt_y-0.5)/(#ppt_x-0.5)))))/90)-3*(1/3)))))*#ppt_x&#10;"/>
                                          </p:val>
                                        </p:tav>
                                        <p:tav tm="40000">
                                          <p:val>
                                            <p:strVal val="#ppt_x-((floor(#ppt_x-0.5)+ceil(#ppt_x-0.5))*0.02)"/>
                                          </p:val>
                                        </p:tav>
                                        <p:tav tm="60400">
                                          <p:val>
                                            <p:strVal val="#ppt_x+((floor(#ppt_x-0.5)+ceil(#ppt_x-0.5))*0.03)"/>
                                          </p:val>
                                        </p:tav>
                                        <p:tav tm="80000">
                                          <p:val>
                                            <p:strVal val="#ppt_x-((floor(#ppt_x-0.5)+ceil(#ppt_x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0*(1/3))-ceil(((deg(atan(abs((#ppt_y-0.5)/(#ppt_x-0.5)))))/90)-1*(1/3)))))*((1+floor(#ppt_y-0.5))+(2*floor(#ppt_y-0.5)+1)*0.5*#ppt_h)+(1-(1-(ceil(((deg(atan(abs((#ppt_y-0.5)/(#ppt_x-0.5)))))/90)-0*(1/3))-ceil(((deg(atan(abs((#ppt_y-0.5)/(#ppt_x-0.5)))))/90)-1*(1/3)))))*#ppt_y&#10;"/>
                                          </p:val>
                                        </p:tav>
                                        <p:tav tm="40700">
                                          <p:val>
                                            <p:strVal val="#ppt_y-((floor(#ppt_y-0.5)+ceil(#ppt_y-0.5))*0.02)"/>
                                          </p:val>
                                        </p:tav>
                                        <p:tav tm="58900">
                                          <p:val>
                                            <p:strVal val="#ppt_y+((floor(#ppt_y-0.5)+ceil(#ppt_y-0.5))*0.03)"/>
                                          </p:val>
                                        </p:tav>
                                        <p:tav tm="80400">
                                          <p:val>
                                            <p:strVal val="#ppt_y-((floor(#ppt_y-0.5)+ceil(#ppt_y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2*(1/3))-ceil(((deg(atan(abs((#ppt_y-0.5)/(#ppt_x-0.5)))))/90)-3*(1/3)))))*((1+floor(#ppt_x-0.5))+(2*floor(#ppt_x-0.5)+1)*0.5*#ppt_w)+(1-(1-(ceil(((deg(atan(abs((#ppt_y-0.5)/(#ppt_x-0.5)))))/90)-2*(1/3))-ceil(((deg(atan(abs((#ppt_y-0.5)/(#ppt_x-0.5)))))/90)-3*(1/3)))))*#ppt_x&#10;"/>
                                          </p:val>
                                        </p:tav>
                                        <p:tav tm="40000">
                                          <p:val>
                                            <p:strVal val="#ppt_x-((floor(#ppt_x-0.5)+ceil(#ppt_x-0.5))*0.02)"/>
                                          </p:val>
                                        </p:tav>
                                        <p:tav tm="60400">
                                          <p:val>
                                            <p:strVal val="#ppt_x+((floor(#ppt_x-0.5)+ceil(#ppt_x-0.5))*0.03)"/>
                                          </p:val>
                                        </p:tav>
                                        <p:tav tm="80000">
                                          <p:val>
                                            <p:strVal val="#ppt_x-((floor(#ppt_x-0.5)+ceil(#ppt_x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entr" presetSubtype="0" decel="7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855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1" dur="998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998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500000" y="50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63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4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0" grpId="1" animBg="1"/>
      <p:bldP spid="11" grpId="0" animBg="1"/>
      <p:bldP spid="5" grpId="0" animBg="1"/>
      <p:bldP spid="5" grpId="1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NAVRU%%C23K]O}([[V{15F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3901440"/>
            <a:ext cx="4268470" cy="2395220"/>
          </a:xfrm>
          <a:prstGeom prst="rect">
            <a:avLst/>
          </a:prstGeom>
          <a:effectLst>
            <a:outerShdw blurRad="101600" dist="88900" dir="2700000" algn="tl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2" name="文本框 1"/>
          <p:cNvSpPr txBox="1"/>
          <p:nvPr/>
        </p:nvSpPr>
        <p:spPr>
          <a:xfrm>
            <a:off x="2185035" y="791210"/>
            <a:ext cx="51187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01 </a:t>
            </a:r>
            <a:r>
              <a:rPr sz="2000" b="1" dirty="0" err="1"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以活动为载体，培育学科文化</a:t>
            </a:r>
            <a:endParaRPr sz="2000" b="1" dirty="0">
              <a:latin typeface="方正小标宋简体" panose="02000000000000000000" charset="-122"/>
              <a:ea typeface="方正小标宋简体" panose="020000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27454" y="85457"/>
            <a:ext cx="7329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+mn-ea"/>
              </a:rPr>
              <a:t>借教科研之力</a:t>
            </a:r>
            <a:r>
              <a:rPr lang="en-US" altLang="zh-CN" sz="3600" b="1" dirty="0"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533E17"/>
                </a:solidFill>
                <a:latin typeface="方正舒体" panose="02010601030101010101" pitchFamily="2" charset="-122"/>
                <a:ea typeface="方正舒体" panose="02010601030101010101" pitchFamily="2" charset="-122"/>
                <a:sym typeface="+mn-ea"/>
              </a:rPr>
              <a:t>助推学科及教师发展</a:t>
            </a:r>
            <a:endParaRPr lang="en-US" altLang="zh-CN" sz="3600" b="1" dirty="0">
              <a:solidFill>
                <a:srgbClr val="533E17"/>
              </a:solidFill>
              <a:latin typeface="方正舒体" panose="02010601030101010101" pitchFamily="2" charset="-122"/>
              <a:ea typeface="方正舒体" panose="02010601030101010101" pitchFamily="2" charset="-122"/>
              <a:sym typeface="汉呈王世刚草书" panose="02010601030101010101" charset="-128"/>
            </a:endParaRPr>
          </a:p>
        </p:txBody>
      </p:sp>
      <p:pic>
        <p:nvPicPr>
          <p:cNvPr id="4" name="图片 3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8472" y="46923"/>
            <a:ext cx="3758565" cy="637540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4634147" y="1767523"/>
            <a:ext cx="2896735" cy="1996440"/>
            <a:chOff x="7365" y="3289"/>
            <a:chExt cx="4562" cy="3144"/>
          </a:xfrm>
        </p:grpSpPr>
        <p:sp>
          <p:nvSpPr>
            <p:cNvPr id="9" name="文本框 8"/>
            <p:cNvSpPr txBox="1"/>
            <p:nvPr/>
          </p:nvSpPr>
          <p:spPr>
            <a:xfrm>
              <a:off x="9066" y="3289"/>
              <a:ext cx="1160" cy="275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3600" b="1" dirty="0">
                  <a:ln w="12700" cmpd="sng">
                    <a:solidFill>
                      <a:schemeClr val="tx1"/>
                    </a:solidFill>
                    <a:prstDash val="solid"/>
                  </a:ln>
                  <a:solidFill>
                    <a:srgbClr val="BF904C"/>
                  </a:solidFill>
                  <a:effectLst>
                    <a:outerShdw blurRad="127000" dist="101600" algn="l" rotWithShape="0">
                      <a:prstClr val="black">
                        <a:alpha val="40000"/>
                      </a:prstClr>
                    </a:outerShdw>
                  </a:effectLst>
                  <a:latin typeface="汉呈王天喜草书" panose="02010601030101010101" charset="-122"/>
                  <a:ea typeface="汉呈王天喜草书" panose="02010601030101010101" charset="-122"/>
                  <a:sym typeface="+mn-ea"/>
                </a:rPr>
                <a:t>项目组</a:t>
              </a:r>
            </a:p>
          </p:txBody>
        </p:sp>
        <p:cxnSp>
          <p:nvCxnSpPr>
            <p:cNvPr id="18" name="直接连接符 17"/>
            <p:cNvCxnSpPr>
              <a:stCxn id="9" idx="1"/>
            </p:cNvCxnSpPr>
            <p:nvPr/>
          </p:nvCxnSpPr>
          <p:spPr>
            <a:xfrm flipH="1" flipV="1">
              <a:off x="7365" y="4667"/>
              <a:ext cx="1701" cy="1"/>
            </a:xfrm>
            <a:prstGeom prst="line">
              <a:avLst/>
            </a:prstGeom>
            <a:ln w="19050">
              <a:solidFill>
                <a:srgbClr val="BF90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>
              <a:stCxn id="9" idx="3"/>
            </p:cNvCxnSpPr>
            <p:nvPr/>
          </p:nvCxnSpPr>
          <p:spPr>
            <a:xfrm flipV="1">
              <a:off x="10226" y="4651"/>
              <a:ext cx="1701" cy="17"/>
            </a:xfrm>
            <a:prstGeom prst="line">
              <a:avLst/>
            </a:prstGeom>
            <a:ln w="19050">
              <a:solidFill>
                <a:srgbClr val="BF90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9658" y="5730"/>
              <a:ext cx="5" cy="703"/>
            </a:xfrm>
            <a:prstGeom prst="line">
              <a:avLst/>
            </a:prstGeom>
            <a:ln w="19050">
              <a:solidFill>
                <a:srgbClr val="BF90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2816860" y="2039620"/>
            <a:ext cx="1581150" cy="986790"/>
            <a:chOff x="3576" y="4614"/>
            <a:chExt cx="2490" cy="1554"/>
          </a:xfrm>
        </p:grpSpPr>
        <p:sp>
          <p:nvSpPr>
            <p:cNvPr id="21" name="圆角矩形 20"/>
            <p:cNvSpPr/>
            <p:nvPr/>
          </p:nvSpPr>
          <p:spPr>
            <a:xfrm>
              <a:off x="3576" y="4614"/>
              <a:ext cx="2491" cy="1554"/>
            </a:xfrm>
            <a:prstGeom prst="roundRect">
              <a:avLst/>
            </a:prstGeom>
            <a:solidFill>
              <a:srgbClr val="BF904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764" y="4747"/>
              <a:ext cx="2115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ctr"/>
              <a:r>
                <a:rPr lang="zh-CN" sz="2400" b="0">
                  <a:solidFill>
                    <a:srgbClr val="EFE1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力量黑简" panose="00020600040101010101" charset="-122"/>
                  <a:ea typeface="汉仪力量黑简" panose="00020600040101010101" charset="-122"/>
                </a:rPr>
                <a:t>新闻</a:t>
              </a:r>
            </a:p>
            <a:p>
              <a:pPr indent="0" algn="ctr"/>
              <a:r>
                <a:rPr lang="zh-CN" sz="2400" b="0">
                  <a:solidFill>
                    <a:srgbClr val="EFE1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力量黑简" panose="00020600040101010101" charset="-122"/>
                  <a:ea typeface="汉仪力量黑简" panose="00020600040101010101" charset="-122"/>
                </a:rPr>
                <a:t>项目组</a:t>
              </a:r>
              <a:endParaRPr lang="zh-CN" altLang="en-US" sz="2400" b="0">
                <a:solidFill>
                  <a:srgbClr val="EFE1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力量黑简" panose="00020600040101010101" charset="-122"/>
                <a:ea typeface="汉仪力量黑简" panose="0002060004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708900" y="2039620"/>
            <a:ext cx="1581785" cy="986790"/>
            <a:chOff x="3576" y="4614"/>
            <a:chExt cx="2491" cy="1554"/>
          </a:xfrm>
        </p:grpSpPr>
        <p:sp>
          <p:nvSpPr>
            <p:cNvPr id="25" name="圆角矩形 24"/>
            <p:cNvSpPr/>
            <p:nvPr/>
          </p:nvSpPr>
          <p:spPr>
            <a:xfrm>
              <a:off x="3576" y="4614"/>
              <a:ext cx="2491" cy="1554"/>
            </a:xfrm>
            <a:prstGeom prst="roundRect">
              <a:avLst/>
            </a:prstGeom>
            <a:solidFill>
              <a:srgbClr val="BF904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3681" y="4747"/>
              <a:ext cx="2332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ctr"/>
              <a:r>
                <a:rPr lang="zh-CN" sz="2400" b="0">
                  <a:solidFill>
                    <a:srgbClr val="EFE1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力量黑简" panose="00020600040101010101" charset="-122"/>
                  <a:ea typeface="汉仪力量黑简" panose="00020600040101010101" charset="-122"/>
                </a:rPr>
                <a:t>运动会策划项目组</a:t>
              </a:r>
              <a:endParaRPr lang="zh-CN" altLang="en-US" sz="2400" b="0">
                <a:solidFill>
                  <a:srgbClr val="EFE1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力量黑简" panose="00020600040101010101" charset="-122"/>
                <a:ea typeface="汉仪力量黑简" panose="00020600040101010101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246738" y="4467861"/>
            <a:ext cx="1581785" cy="986790"/>
            <a:chOff x="3576" y="4614"/>
            <a:chExt cx="2491" cy="1554"/>
          </a:xfrm>
        </p:grpSpPr>
        <p:sp>
          <p:nvSpPr>
            <p:cNvPr id="28" name="圆角矩形 27"/>
            <p:cNvSpPr/>
            <p:nvPr/>
          </p:nvSpPr>
          <p:spPr>
            <a:xfrm>
              <a:off x="3576" y="4614"/>
              <a:ext cx="2491" cy="1554"/>
            </a:xfrm>
            <a:prstGeom prst="roundRect">
              <a:avLst/>
            </a:prstGeom>
            <a:solidFill>
              <a:srgbClr val="BF904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3705" y="4747"/>
              <a:ext cx="2362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ctr"/>
              <a:r>
                <a:rPr lang="zh-CN" sz="2400" b="0">
                  <a:solidFill>
                    <a:srgbClr val="EFE1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力量黑简" panose="00020600040101010101" charset="-122"/>
                  <a:ea typeface="汉仪力量黑简" panose="00020600040101010101" charset="-122"/>
                </a:rPr>
                <a:t>弘雅论坛项目组</a:t>
              </a:r>
              <a:endParaRPr lang="zh-CN" altLang="en-US" sz="2400" b="0">
                <a:solidFill>
                  <a:srgbClr val="EFE1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力量黑简" panose="00020600040101010101" charset="-122"/>
                <a:ea typeface="汉仪力量黑简" panose="0002060004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401.57470703125,&quot;width&quot;:4535.4327392578125}"/>
  <p:tag name="KSO_WM_UNIT_PLACING_PICTURE_USER_RELATIVERECTANGLE" val="{&quot;bottom&quot;:0,&quot;left&quot;:0,&quot;right&quot;:0,&quot;top&quot;:0}"/>
  <p:tag name="KSO_WM_UNIT_PLACING_PICTURE_COLLAGE_RELATIVERECTANGLE" val="{&quot;bottom&quot;:0,&quot;left&quot;:0.2541340218792804,&quot;right&quot;:0.2541340218792804,&quot;top&quot;:0}"/>
  <p:tag name="KSO_WM_UNIT_PLACING_PICTURE_COLLAGE_VIEWPORT" val="{&quot;height&quot;:5037.034014323985,&quot;width&quot;:3302.4939712142723}"/>
  <p:tag name="KSO_WM_UNIT_PLACING_PICTURE_INFO" val="{&quot;code&quot;:&quot;aBC[5]&quot;,&quot;full_picture&quot;:false,&quot;last_crop_picture&quot;:&quot;aBC[5]&quot;,&quot;scheme&quot;:&quot;4-2&quot;,&quot;spacing&quot;:5}"/>
  <p:tag name="KSO_WM_UNIT_PLACING_PICTURE" val="105533.345"/>
  <p:tag name="KSO_WM_UNIT_ID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3_1"/>
  <p:tag name="KSO_WM_UNIT_ID" val="mixed20199731_1*ζ_h_d*1_3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RESOURCELIBID_ANIM" val="289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i"/>
  <p:tag name="KSO_WM_UNIT_INDEX" val="1_1"/>
  <p:tag name="KSO_WM_UNIT_ID" val="mixed20199731_1*ζ_i*1_1"/>
  <p:tag name="KSO_WM_TEMPLATE_CATEGORY" val="mixed"/>
  <p:tag name="KSO_WM_TEMPLATE_INDEX" val="20199731"/>
  <p:tag name="KSO_WM_UNIT_LAYERLEVEL" val="1_1"/>
  <p:tag name="KSO_WM_TAG_VERSION" val="1.0"/>
  <p:tag name="KSO_WM_BEAUTIFY_FLAG" val="#wm#"/>
  <p:tag name="KSO_WM_UNIT_SUBTYPE" val="f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RESOURCELIBID_ANIM" val="289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i"/>
  <p:tag name="KSO_WM_UNIT_INDEX" val="1_2"/>
  <p:tag name="KSO_WM_UNIT_ID" val="mixed20199731_1*ζ_i*1_2"/>
  <p:tag name="KSO_WM_TEMPLATE_CATEGORY" val="mixed"/>
  <p:tag name="KSO_WM_TEMPLATE_INDEX" val="20199731"/>
  <p:tag name="KSO_WM_UNIT_LAYERLEVEL" val="1_1"/>
  <p:tag name="KSO_WM_TAG_VERSION" val="1.0"/>
  <p:tag name="KSO_WM_BEAUTIFY_FLAG" val="#wm#"/>
  <p:tag name="KSO_WM_UNIT_SUBTYPE" val="f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5_1"/>
  <p:tag name="KSO_WM_UNIT_ID" val="mixed20199731_1*ζ_h_d*1_5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6_1"/>
  <p:tag name="KSO_WM_UNIT_ID" val="mixed20199731_1*ζ_h_d*1_6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8_1"/>
  <p:tag name="KSO_WM_UNIT_ID" val="mixed20199731_1*ζ_h_d*1_8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4400}"/>
  <p:tag name="KSO_WM_UNIT_PLACING_PICTURE_USER_RELATIVERECTANGLE" val="{&quot;bottom&quot;:0,&quot;left&quot;:0,&quot;right&quot;:0,&quot;top&quot;:0}"/>
  <p:tag name="KSO_WM_UNIT_PLACING_PICTURE_COLLAGE_RELATIVERECTANGLE" val="{&quot;bottom&quot;:0.002144450162978148,&quot;left&quot;:0,&quot;right&quot;:0,&quot;top&quot;:0.002144450162978148}"/>
  <p:tag name="KSO_WM_UNIT_PLACING_PICTURE_COLLAGE_VIEWPORT" val="{&quot;height&quot;:3562.986534552845,&quot;width&quot;:4771.111534552843}"/>
  <p:tag name="KSO_WM_UNIT_PLACING_PICTURE_INFO" val="{&quot;code&quot;:&quot;bAb[1]&quot;,&quot;full_picture&quot;:false,&quot;last_crop_picture&quot;:&quot;bAb[1]&quot;,&quot;scheme&quot;:&quot;4-1&quot;,&quot;spacing&quot;:5}"/>
  <p:tag name="KSO_WM_UNIT_PLACING_PICTURE" val="115850.879"/>
  <p:tag name="KSO_WM_BEAUTIFY_FLAG" val=""/>
  <p:tag name="KSO_WM_UNIT_TYPE" val=""/>
  <p:tag name="KSO_WM_UNIT_INDEX" val=""/>
  <p:tag name="KSO_WM_UNIT_ID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4400}"/>
  <p:tag name="KSO_WM_UNIT_PLACING_PICTURE_USER_RELATIVERECTANGLE" val="{&quot;bottom&quot;:0,&quot;left&quot;:0,&quot;right&quot;:0,&quot;top&quot;:0}"/>
  <p:tag name="KSO_WM_UNIT_PLACING_PICTURE_COLLAGE_RELATIVERECTANGLE" val="{&quot;bottom&quot;:0.002144450162978148,&quot;left&quot;:0,&quot;right&quot;:0,&quot;top&quot;:0.002144450162978148}"/>
  <p:tag name="KSO_WM_UNIT_PLACING_PICTURE_COLLAGE_VIEWPORT" val="{&quot;height&quot;:3562.986534552845,&quot;width&quot;:4771.111534552843}"/>
  <p:tag name="KSO_WM_UNIT_PLACING_PICTURE_INFO" val="{&quot;code&quot;:&quot;bAb[1]&quot;,&quot;full_picture&quot;:false,&quot;last_crop_picture&quot;:&quot;bAb[1]&quot;,&quot;scheme&quot;:&quot;4-1&quot;,&quot;spacing&quot;:5}"/>
  <p:tag name="KSO_WM_UNIT_PLACING_PICTURE" val="115850.879"/>
  <p:tag name="KSO_WM_BEAUTIFY_FLAG" val=""/>
  <p:tag name="KSO_WM_UNIT_TYPE" val=""/>
  <p:tag name="KSO_WM_UNIT_INDEX" val=""/>
  <p:tag name="KSO_WM_UNIT_ID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4400}"/>
  <p:tag name="KSO_WM_UNIT_PLACING_PICTURE_USER_RELATIVERECTANGLE" val="{&quot;bottom&quot;:0,&quot;left&quot;:0,&quot;right&quot;:0,&quot;top&quot;:0}"/>
  <p:tag name="KSO_WM_UNIT_PLACING_PICTURE_COLLAGE_RELATIVERECTANGLE" val="{&quot;bottom&quot;:0.002144450162978148,&quot;left&quot;:0,&quot;right&quot;:0,&quot;top&quot;:0.002144450162978148}"/>
  <p:tag name="KSO_WM_UNIT_PLACING_PICTURE_COLLAGE_VIEWPORT" val="{&quot;height&quot;:3562.986534552845,&quot;width&quot;:4771.111534552843}"/>
  <p:tag name="KSO_WM_UNIT_PLACING_PICTURE_INFO" val="{&quot;code&quot;:&quot;bAb[1]&quot;,&quot;full_picture&quot;:false,&quot;last_crop_picture&quot;:&quot;bAb[1]&quot;,&quot;scheme&quot;:&quot;4-1&quot;,&quot;spacing&quot;:5}"/>
  <p:tag name="KSO_WM_UNIT_PLACING_PICTURE" val="115850.879"/>
  <p:tag name="KSO_WM_BEAUTIFY_FLAG" val=""/>
  <p:tag name="KSO_WM_UNIT_TYPE" val=""/>
  <p:tag name="KSO_WM_UNIT_INDEX" val=""/>
  <p:tag name="KSO_WM_UNIT_ID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4400}"/>
  <p:tag name="KSO_WM_UNIT_PLACING_PICTURE_USER_RELATIVERECTANGLE" val="{&quot;bottom&quot;:0,&quot;left&quot;:0,&quot;right&quot;:0,&quot;top&quot;:0}"/>
  <p:tag name="KSO_WM_UNIT_PLACING_PICTURE_COLLAGE_RELATIVERECTANGLE" val="{&quot;bottom&quot;:0.002144450162978148,&quot;left&quot;:0,&quot;right&quot;:0,&quot;top&quot;:0.002144450162978148}"/>
  <p:tag name="KSO_WM_UNIT_PLACING_PICTURE_COLLAGE_VIEWPORT" val="{&quot;height&quot;:3562.986534552845,&quot;width&quot;:4771.111534552843}"/>
  <p:tag name="KSO_WM_UNIT_PLACING_PICTURE_INFO" val="{&quot;code&quot;:&quot;bAb[1]&quot;,&quot;full_picture&quot;:false,&quot;last_crop_picture&quot;:&quot;bAb[1]&quot;,&quot;scheme&quot;:&quot;4-1&quot;,&quot;spacing&quot;:5}"/>
  <p:tag name="KSO_WM_UNIT_PLACING_PICTURE" val="115850.879"/>
  <p:tag name="KSO_WM_BEAUTIFY_FLAG" val=""/>
  <p:tag name="KSO_WM_UNIT_TYPE" val=""/>
  <p:tag name="KSO_WM_UNIT_INDEX" val=""/>
  <p:tag name="KSO_WM_UNIT_ID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401.57470703125,&quot;width&quot;:4535.672302246094}"/>
  <p:tag name="KSO_WM_UNIT_PLACING_PICTURE_USER_RELATIVERECTANGLE" val="{&quot;bottom&quot;:0,&quot;left&quot;:0,&quot;right&quot;:0,&quot;top&quot;:0}"/>
  <p:tag name="KSO_WM_UNIT_PLACING_PICTURE_COLLAGE_RELATIVERECTANGLE" val="{&quot;bottom&quot;:0.17599077506341218,&quot;left&quot;:0,&quot;right&quot;:0,&quot;top&quot;:0.17599077506341218}"/>
  <p:tag name="KSO_WM_UNIT_PLACING_PICTURE_COLLAGE_VIEWPORT" val="{&quot;height&quot;:1604.9730647723713,&quot;width&quot;:3302.4939712142723}"/>
  <p:tag name="KSO_WM_UNIT_PLACING_PICTURE_INFO" val="{&quot;code&quot;:&quot;aBC[5]&quot;,&quot;full_picture&quot;:false,&quot;last_crop_picture&quot;:&quot;aBC[5]&quot;,&quot;scheme&quot;:&quot;4-2&quot;,&quot;spacing&quot;:5}"/>
  <p:tag name="KSO_WM_UNIT_PLACING_PICTURE" val="105533.345"/>
  <p:tag name="KSO_WM_UNIT_ID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LASH_PICTURE_TYPE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mixed20199731_1*ζ_h_d*1_1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2_1"/>
  <p:tag name="KSO_WM_UNIT_ID" val="mixed20199731_1*ζ_h_d*1_2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3_1"/>
  <p:tag name="KSO_WM_UNIT_ID" val="mixed20199731_1*ζ_h_d*1_3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RESOURCELIBID_ANIM" val="289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i"/>
  <p:tag name="KSO_WM_UNIT_INDEX" val="1_1"/>
  <p:tag name="KSO_WM_UNIT_ID" val="mixed20199731_1*ζ_i*1_1"/>
  <p:tag name="KSO_WM_TEMPLATE_CATEGORY" val="mixed"/>
  <p:tag name="KSO_WM_TEMPLATE_INDEX" val="20199731"/>
  <p:tag name="KSO_WM_UNIT_LAYERLEVEL" val="1_1"/>
  <p:tag name="KSO_WM_TAG_VERSION" val="1.0"/>
  <p:tag name="KSO_WM_BEAUTIFY_FLAG" val="#wm#"/>
  <p:tag name="KSO_WM_UNIT_SUBTYPE" val="f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  <p:tag name="RESOURCELIBID_ANIM" val="289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i"/>
  <p:tag name="KSO_WM_UNIT_INDEX" val="1_2"/>
  <p:tag name="KSO_WM_UNIT_ID" val="mixed20199731_1*ζ_i*1_2"/>
  <p:tag name="KSO_WM_TEMPLATE_CATEGORY" val="mixed"/>
  <p:tag name="KSO_WM_TEMPLATE_INDEX" val="20199731"/>
  <p:tag name="KSO_WM_UNIT_LAYERLEVEL" val="1_1"/>
  <p:tag name="KSO_WM_TAG_VERSION" val="1.0"/>
  <p:tag name="KSO_WM_BEAUTIFY_FLAG" val="#wm#"/>
  <p:tag name="KSO_WM_UNIT_SUBTYPE" val="f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4_1"/>
  <p:tag name="KSO_WM_UNIT_ID" val="mixed20199731_1*ζ_h_d*1_4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7_1"/>
  <p:tag name="KSO_WM_UNIT_ID" val="mixed20199731_1*ζ_h_d*1_7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8_1"/>
  <p:tag name="KSO_WM_UNIT_ID" val="mixed20199731_1*ζ_h_d*1_8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9_1"/>
  <p:tag name="KSO_WM_UNIT_ID" val="mixed20199731_1*ζ_h_d*1_9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401.57470703125,&quot;width&quot;:4535.672302246094}"/>
  <p:tag name="KSO_WM_UNIT_PLACING_PICTURE_USER_RELATIVERECTANGLE" val="{&quot;bottom&quot;:0,&quot;left&quot;:0,&quot;right&quot;:0,&quot;top&quot;:0}"/>
  <p:tag name="KSO_WM_UNIT_PLACING_PICTURE_COLLAGE_RELATIVERECTANGLE" val="{&quot;bottom&quot;:0.17599077506341218,&quot;left&quot;:0,&quot;right&quot;:0,&quot;top&quot;:0.17599077506341218}"/>
  <p:tag name="KSO_WM_UNIT_PLACING_PICTURE_COLLAGE_VIEWPORT" val="{&quot;height&quot;:1604.9730647723713,&quot;width&quot;:3302.4939712142723}"/>
  <p:tag name="KSO_WM_UNIT_PLACING_PICTURE_INFO" val="{&quot;code&quot;:&quot;aBC[5]&quot;,&quot;full_picture&quot;:false,&quot;last_crop_picture&quot;:&quot;aBC[5]&quot;,&quot;scheme&quot;:&quot;4-2&quot;,&quot;spacing&quot;:5}"/>
  <p:tag name="KSO_WM_UNIT_PLACING_PICTURE" val="105533.345"/>
  <p:tag name="KSO_WM_UNIT_ID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0_1"/>
  <p:tag name="KSO_WM_UNIT_ID" val="mixed20199731_1*ζ_h_d*1_10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1_1"/>
  <p:tag name="KSO_WM_UNIT_ID" val="mixed20199731_1*ζ_h_d*1_11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2_1"/>
  <p:tag name="KSO_WM_UNIT_ID" val="mixed20199731_1*ζ_h_d*1_12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3_1"/>
  <p:tag name="KSO_WM_UNIT_ID" val="mixed20199731_1*ζ_h_d*1_13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4_1"/>
  <p:tag name="KSO_WM_UNIT_ID" val="mixed20199731_1*ζ_h_d*1_14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401.57470703125,&quot;width&quot;:4535.672302246094}"/>
  <p:tag name="KSO_WM_UNIT_PLACING_PICTURE_USER_RELATIVERECTANGLE" val="{&quot;bottom&quot;:0,&quot;left&quot;:0,&quot;right&quot;:0,&quot;top&quot;:0}"/>
  <p:tag name="KSO_WM_UNIT_PLACING_PICTURE_COLLAGE_RELATIVERECTANGLE" val="{&quot;bottom&quot;:0.17599077506341218,&quot;left&quot;:0,&quot;right&quot;:0,&quot;top&quot;:0.17599077506341218}"/>
  <p:tag name="KSO_WM_UNIT_PLACING_PICTURE_COLLAGE_VIEWPORT" val="{&quot;height&quot;:1604.9730647723713,&quot;width&quot;:3302.4939712142723}"/>
  <p:tag name="KSO_WM_UNIT_PLACING_PICTURE_INFO" val="{&quot;code&quot;:&quot;aBC[5]&quot;,&quot;full_picture&quot;:false,&quot;last_crop_picture&quot;:&quot;aBC[5]&quot;,&quot;scheme&quot;:&quot;4-2&quot;,&quot;spacing&quot;:5}"/>
  <p:tag name="KSO_WM_UNIT_PLACING_PICTURE" val="105533.345"/>
  <p:tag name="KSO_WM_UNIT_ID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9bcd350-91c9-4426-a131-9919b555c79d}"/>
  <p:tag name="TABLE_EMPHASIZE_COLOR" val="14529404"/>
  <p:tag name="TABLE_ENDDRAG_ORIGIN_RECT" val="634*275"/>
  <p:tag name="TABLE_ENDDRAG_RECT" val="165*174*634*2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822cea8-fae9-4015-973b-3dde535e663b}"/>
  <p:tag name="TABLE_ENDDRAG_ORIGIN_RECT" val="584*271"/>
  <p:tag name="TABLE_ENDDRAG_RECT" val="200*213*584*27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LASH_PICTURE_TYPE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mixed20199731_1*ζ_h_d*1_1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2_1"/>
  <p:tag name="KSO_WM_UNIT_ID" val="mixed20199731_1*ζ_h_d*1_2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</p:tagLst>
</file>

<file path=ppt/theme/theme1.xml><?xml version="1.0" encoding="utf-8"?>
<a:theme xmlns:a="http://schemas.openxmlformats.org/drawingml/2006/main" name="Office 主题​​">
  <a:themeElements>
    <a:clrScheme name="自定义 4">
      <a:dk1>
        <a:sysClr val="windowText" lastClr="000000"/>
      </a:dk1>
      <a:lt1>
        <a:sysClr val="window" lastClr="FFFFFF"/>
      </a:lt1>
      <a:dk2>
        <a:srgbClr val="335B74"/>
      </a:dk2>
      <a:lt2>
        <a:srgbClr val="65747C"/>
      </a:lt2>
      <a:accent1>
        <a:srgbClr val="F36E8B"/>
      </a:accent1>
      <a:accent2>
        <a:srgbClr val="B2D7B6"/>
      </a:accent2>
      <a:accent3>
        <a:srgbClr val="FFD0CC"/>
      </a:accent3>
      <a:accent4>
        <a:srgbClr val="FFE1BD"/>
      </a:accent4>
      <a:accent5>
        <a:srgbClr val="2C9B9F"/>
      </a:accent5>
      <a:accent6>
        <a:srgbClr val="F36376"/>
      </a:accent6>
      <a:hlink>
        <a:srgbClr val="FCAE3B"/>
      </a:hlink>
      <a:folHlink>
        <a:srgbClr val="595959"/>
      </a:folHlink>
    </a:clrScheme>
    <a:fontScheme name="2xp0reuh">
      <a:majorFont>
        <a:latin typeface="锐字工房云字库细圆GBK"/>
        <a:ea typeface="锐字工房云字库细圆GBK"/>
        <a:cs typeface=""/>
      </a:majorFont>
      <a:minorFont>
        <a:latin typeface="锐字工房云字库细圆GBK"/>
        <a:ea typeface="锐字工房云字库细圆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623</Words>
  <Application>Microsoft Office PowerPoint</Application>
  <PresentationFormat>宽屏</PresentationFormat>
  <Paragraphs>192</Paragraphs>
  <Slides>20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8" baseType="lpstr">
      <vt:lpstr>印品赤壁赋体</vt:lpstr>
      <vt:lpstr>方正姚体</vt:lpstr>
      <vt:lpstr>方正舒体</vt:lpstr>
      <vt:lpstr>隶书</vt:lpstr>
      <vt:lpstr>锐字工房云字库细圆GBK</vt:lpstr>
      <vt:lpstr>方正小标宋简体</vt:lpstr>
      <vt:lpstr>Arial</vt:lpstr>
      <vt:lpstr>汉仪程行简</vt:lpstr>
      <vt:lpstr>汉仪黑方简</vt:lpstr>
      <vt:lpstr>等线</vt:lpstr>
      <vt:lpstr>华文隶书</vt:lpstr>
      <vt:lpstr>华文行楷</vt:lpstr>
      <vt:lpstr>Wingdings</vt:lpstr>
      <vt:lpstr>汉呈王世刚草书</vt:lpstr>
      <vt:lpstr>Calibri</vt:lpstr>
      <vt:lpstr>汉仪力量黑简</vt:lpstr>
      <vt:lpstr>汉呈王天喜草书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稻壳</dc:creator>
  <cp:lastModifiedBy>丽</cp:lastModifiedBy>
  <cp:revision>66</cp:revision>
  <dcterms:created xsi:type="dcterms:W3CDTF">2020-08-22T10:13:00Z</dcterms:created>
  <dcterms:modified xsi:type="dcterms:W3CDTF">2022-01-21T15:29:59Z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2052-11.1.0.11294</vt:lpwstr>
  </property>
  <property fmtid="{D5CDD505-2E9C-101B-9397-08002B2CF9AE}" pid="3" name="KSOTemplateUUID">
    <vt:lpwstr>v1.0_mb_wd26jtXSHesJ19scJIKC7A==</vt:lpwstr>
  </property>
  <property fmtid="{D5CDD505-2E9C-101B-9397-08002B2CF9AE}" pid="4" name="ICV">
    <vt:lpwstr>2E446604E6EB44BC823548C48BFAA6B2</vt:lpwstr>
  </property>
</Properties>
</file>