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5"/>
  </p:notesMasterIdLst>
  <p:sldIdLst>
    <p:sldId id="256" r:id="rId4"/>
    <p:sldId id="258" r:id="rId5"/>
    <p:sldId id="259" r:id="rId6"/>
    <p:sldId id="260" r:id="rId7"/>
    <p:sldId id="265" r:id="rId8"/>
    <p:sldId id="275" r:id="rId9"/>
    <p:sldId id="276" r:id="rId10"/>
    <p:sldId id="262" r:id="rId11"/>
    <p:sldId id="277" r:id="rId12"/>
    <p:sldId id="278" r:id="rId13"/>
    <p:sldId id="263" r:id="rId14"/>
    <p:sldId id="264" r:id="rId15"/>
    <p:sldId id="261" r:id="rId16"/>
    <p:sldId id="266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304" r:id="rId26"/>
    <p:sldId id="267" r:id="rId27"/>
    <p:sldId id="269" r:id="rId28"/>
    <p:sldId id="288" r:id="rId29"/>
    <p:sldId id="271" r:id="rId30"/>
    <p:sldId id="300" r:id="rId31"/>
    <p:sldId id="272" r:id="rId32"/>
    <p:sldId id="289" r:id="rId33"/>
    <p:sldId id="257" r:id="rId34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044"/>
    <a:srgbClr val="94C0AC"/>
    <a:srgbClr val="D5814F"/>
    <a:srgbClr val="E2C457"/>
    <a:srgbClr val="E7C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gs" Target="tags/tag5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1EF8B-93E6-4FC9-9553-5EA65F7785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45652-03A7-44C1-9929-EE60982772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C0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0E3EF-ED89-4E9F-B37C-5B66FE978A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F9F2-3EEF-45AE-8526-0924543BB0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4.xml"/><Relationship Id="rId2" Type="http://schemas.openxmlformats.org/officeDocument/2006/relationships/image" Target="../media/image32.png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21" y="4548980"/>
            <a:ext cx="2050423" cy="25068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28" y="4246761"/>
            <a:ext cx="2111046" cy="3002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00" y="4159612"/>
            <a:ext cx="2392757" cy="29704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08" y="4366005"/>
            <a:ext cx="2467641" cy="30025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0" y="4349286"/>
            <a:ext cx="1440647" cy="2706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7" y="4391341"/>
            <a:ext cx="1886391" cy="26174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68" y="4565699"/>
            <a:ext cx="2050423" cy="250686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55" y="4382724"/>
            <a:ext cx="2467641" cy="300253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57" y="4366005"/>
            <a:ext cx="1440647" cy="27065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30" y="4408060"/>
            <a:ext cx="1886391" cy="261741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067183" y="2094452"/>
            <a:ext cx="778739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rgbClr val="C65044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创意智造</a:t>
            </a:r>
            <a:endParaRPr lang="zh-CN" altLang="en-US" sz="7200" dirty="0">
              <a:solidFill>
                <a:srgbClr val="E2C457"/>
              </a:solidFill>
              <a:latin typeface="汉仪柏京体简" panose="00020600040101010101" pitchFamily="18" charset="-122"/>
              <a:ea typeface="汉仪柏京体简" panose="00020600040101010101" pitchFamily="18" charset="-122"/>
            </a:endParaRPr>
          </a:p>
        </p:txBody>
      </p:sp>
      <p:sp>
        <p:nvSpPr>
          <p:cNvPr id="29" name="矩形 23"/>
          <p:cNvSpPr>
            <a:spLocks noChangeArrowheads="1"/>
          </p:cNvSpPr>
          <p:nvPr/>
        </p:nvSpPr>
        <p:spPr bwMode="auto">
          <a:xfrm>
            <a:off x="2916012" y="3541451"/>
            <a:ext cx="608974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>
                <a:latin typeface="华文新魏" panose="02010800040101010101" pitchFamily="2" charset="-122"/>
                <a:ea typeface="华文新魏" panose="02010800040101010101" pitchFamily="2" charset="-122"/>
              </a:rPr>
              <a:t>THIS IS A ART TEMPLATE , THANK YOU WATCHING THIS ONE. THANK YOU WATCHING THIS ONE.</a:t>
            </a:r>
            <a:endParaRPr lang="en-US" altLang="zh-CN" sz="12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2880" y="1302690"/>
            <a:ext cx="5068571" cy="646331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D5814F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认真完成课后作业</a:t>
            </a:r>
            <a:endParaRPr lang="zh-CN" altLang="en-US" sz="3600" b="1" dirty="0">
              <a:solidFill>
                <a:srgbClr val="D5814F"/>
              </a:solidFill>
              <a:latin typeface="汉仪柏京体简" panose="00020600040101010101" pitchFamily="18" charset="-122"/>
              <a:ea typeface="汉仪柏京体简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9" y="1729202"/>
            <a:ext cx="1685067" cy="23380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01" y="2065518"/>
            <a:ext cx="4524060" cy="40035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38" y="1506797"/>
            <a:ext cx="3075525" cy="38444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382916" y="2933698"/>
            <a:ext cx="51499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dirty="0">
                <a:latin typeface="Algerian" panose="04020705040A02060702" pitchFamily="82" charset="0"/>
                <a:sym typeface="微软雅黑" panose="020B0503020204020204" pitchFamily="34" charset="-122"/>
              </a:rPr>
              <a:t>教学内容</a:t>
            </a:r>
            <a:endParaRPr lang="zh-CN" altLang="en-US" sz="4400" dirty="0">
              <a:latin typeface="Algerian" panose="04020705040A02060702" pitchFamily="82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510243" y="1688392"/>
            <a:ext cx="28952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>
                <a:latin typeface="Algerian" panose="04020705040A02060702" pitchFamily="82" charset="0"/>
                <a:sym typeface="微软雅黑" panose="020B0503020204020204" pitchFamily="34" charset="-122"/>
              </a:rPr>
              <a:t>②</a:t>
            </a:r>
            <a:endParaRPr lang="zh-CN" altLang="en-US" sz="5400">
              <a:latin typeface="Algerian" panose="04020705040A020607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0" y="4224547"/>
            <a:ext cx="1286895" cy="24177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7" y="4257088"/>
            <a:ext cx="1685067" cy="2338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2959823" y="1850589"/>
            <a:ext cx="3606551" cy="4230006"/>
          </a:xfrm>
          <a:prstGeom prst="line">
            <a:avLst/>
          </a:prstGeom>
          <a:ln w="28575">
            <a:solidFill>
              <a:srgbClr val="94C0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" y="1500305"/>
            <a:ext cx="2933470" cy="35864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20" y="-128220"/>
            <a:ext cx="3423235" cy="4249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46" y="803410"/>
            <a:ext cx="4215458" cy="56206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658489" y="1813354"/>
            <a:ext cx="429883" cy="446100"/>
          </a:xfrm>
          <a:prstGeom prst="rect">
            <a:avLst/>
          </a:prstGeom>
          <a:solidFill>
            <a:srgbClr val="C65044"/>
          </a:solidFill>
          <a:ln>
            <a:solidFill>
              <a:srgbClr val="E2F0D9"/>
            </a:solidFill>
          </a:ln>
          <a:effectLst>
            <a:outerShdw blurRad="50800" dist="38100" dir="5400000" sx="103000" sy="103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86"/>
          <p:cNvSpPr txBox="1"/>
          <p:nvPr/>
        </p:nvSpPr>
        <p:spPr>
          <a:xfrm>
            <a:off x="2439023" y="1720935"/>
            <a:ext cx="4866536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开源硬件</a:t>
            </a:r>
            <a:r>
              <a:rPr lang="en-US" altLang="zh-CN" sz="1600" dirty="0" err="1">
                <a:latin typeface="楷体" panose="02010609060101010101" pitchFamily="49" charset="-122"/>
                <a:ea typeface="楷体" panose="02010609060101010101" pitchFamily="49" charset="-122"/>
              </a:rPr>
              <a:t>arduino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是一款便捷灵活、方便上手、小巧的开源电子原型平台，包含硬件和软件。它是由一个欧洲开发团队与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2005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年冬季开发。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40" y="1223889"/>
            <a:ext cx="3183678" cy="59812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58489" y="3095221"/>
            <a:ext cx="429883" cy="446100"/>
          </a:xfrm>
          <a:prstGeom prst="rect">
            <a:avLst/>
          </a:prstGeom>
          <a:solidFill>
            <a:srgbClr val="C65044"/>
          </a:solidFill>
          <a:ln>
            <a:solidFill>
              <a:srgbClr val="E2F0D9"/>
            </a:solidFill>
          </a:ln>
          <a:effectLst>
            <a:outerShdw blurRad="50800" dist="38100" dir="5400000" sx="103000" sy="103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86"/>
          <p:cNvSpPr txBox="1"/>
          <p:nvPr/>
        </p:nvSpPr>
        <p:spPr>
          <a:xfrm>
            <a:off x="2439023" y="2970011"/>
            <a:ext cx="4866536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Arduino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可以通过各种各样的传感器来感知环境，通过控制灯光、马达等等其他的装置来反馈，主控板上的微控制器可以通过</a:t>
            </a:r>
            <a:r>
              <a:rPr lang="en-US" altLang="zh-CN" sz="1600" dirty="0" err="1">
                <a:latin typeface="楷体" panose="02010609060101010101" pitchFamily="49" charset="-122"/>
                <a:ea typeface="楷体" panose="02010609060101010101" pitchFamily="49" charset="-122"/>
              </a:rPr>
              <a:t>arduino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的编程语言来编写程序。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58489" y="4329940"/>
            <a:ext cx="429883" cy="446100"/>
          </a:xfrm>
          <a:prstGeom prst="rect">
            <a:avLst/>
          </a:prstGeom>
          <a:solidFill>
            <a:srgbClr val="C65044"/>
          </a:solidFill>
          <a:ln>
            <a:solidFill>
              <a:srgbClr val="E2F0D9"/>
            </a:solidFill>
          </a:ln>
          <a:effectLst>
            <a:outerShdw blurRad="50800" dist="38100" dir="5400000" sx="103000" sy="103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86"/>
          <p:cNvSpPr txBox="1"/>
          <p:nvPr/>
        </p:nvSpPr>
        <p:spPr>
          <a:xfrm>
            <a:off x="2439023" y="4277584"/>
            <a:ext cx="4866536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Arduino nano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逐日夸父主板把主板和扩展板结合起来，接口全开放，便于连接线路。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1" grpId="0" animBg="1"/>
      <p:bldP spid="19" grpId="0"/>
      <p:bldP spid="20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08" y="1553054"/>
            <a:ext cx="4218845" cy="42085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929129" y="2121535"/>
            <a:ext cx="808101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标号：</a:t>
            </a:r>
            <a:endParaRPr lang="zh-CN" altLang="en-US" sz="2000" dirty="0"/>
          </a:p>
          <a:p>
            <a:r>
              <a:rPr lang="zh-CN" altLang="en-US" dirty="0"/>
              <a:t>            </a:t>
            </a:r>
            <a:r>
              <a:rPr lang="en-US" altLang="zh-CN" dirty="0"/>
              <a:t>G   —   GND  —   </a:t>
            </a:r>
            <a:r>
              <a:rPr lang="zh-CN" altLang="en-US" dirty="0"/>
              <a:t>地</a:t>
            </a:r>
            <a:endParaRPr lang="zh-CN" altLang="en-US" dirty="0"/>
          </a:p>
          <a:p>
            <a:r>
              <a:rPr lang="zh-CN" altLang="en-US" dirty="0"/>
              <a:t>            </a:t>
            </a:r>
            <a:r>
              <a:rPr lang="en-US" altLang="zh-CN" dirty="0">
                <a:sym typeface="+mn-ea"/>
              </a:rPr>
              <a:t>V   —    VCC  —  </a:t>
            </a:r>
            <a:r>
              <a:rPr lang="zh-CN" altLang="en-US" dirty="0">
                <a:sym typeface="+mn-ea"/>
              </a:rPr>
              <a:t>电源</a:t>
            </a:r>
            <a:endParaRPr lang="zh-CN" altLang="en-US" dirty="0">
              <a:sym typeface="+mn-ea"/>
            </a:endParaRPr>
          </a:p>
          <a:p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A   —    </a:t>
            </a:r>
            <a:r>
              <a:rPr lang="zh-CN" altLang="en-US" dirty="0">
                <a:sym typeface="+mn-ea"/>
              </a:rPr>
              <a:t>模拟信号量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D   —    </a:t>
            </a:r>
            <a:r>
              <a:rPr lang="zh-CN" altLang="en-US" dirty="0">
                <a:sym typeface="+mn-ea"/>
              </a:rPr>
              <a:t>数字信号量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 </a:t>
            </a:r>
            <a:r>
              <a:rPr lang="en-US" altLang="zh-CN" dirty="0">
                <a:sym typeface="+mn-ea"/>
              </a:rPr>
              <a:t>*   —    </a:t>
            </a:r>
            <a:r>
              <a:rPr lang="zh-CN" altLang="en-US" dirty="0">
                <a:sym typeface="+mn-ea"/>
              </a:rPr>
              <a:t>复用（多功能）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COM  —  </a:t>
            </a:r>
            <a:r>
              <a:rPr lang="zh-CN" altLang="en-US" dirty="0">
                <a:sym typeface="+mn-ea"/>
              </a:rPr>
              <a:t>串口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HID   —   </a:t>
            </a:r>
            <a:r>
              <a:rPr lang="zh-CN" altLang="en-US" dirty="0">
                <a:sym typeface="+mn-ea"/>
              </a:rPr>
              <a:t>模拟键盘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            </a:t>
            </a:r>
            <a:r>
              <a:rPr lang="en-US" altLang="zh-CN" dirty="0">
                <a:sym typeface="+mn-ea"/>
              </a:rPr>
              <a:t>RESET  —  </a:t>
            </a:r>
            <a:r>
              <a:rPr lang="zh-CN" altLang="en-US" dirty="0">
                <a:sym typeface="+mn-ea"/>
              </a:rPr>
              <a:t>复位按钮</a:t>
            </a:r>
            <a:endParaRPr lang="zh-CN" altLang="en-US" dirty="0">
              <a:sym typeface="+mn-ea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0270" y="1638171"/>
            <a:ext cx="5268117" cy="3951088"/>
          </a:xfrm>
          <a:prstGeom prst="rect">
            <a:avLst/>
          </a:prstGeom>
        </p:spPr>
      </p:pic>
      <p:sp>
        <p:nvSpPr>
          <p:cNvPr id="9" name="TextBox 86"/>
          <p:cNvSpPr txBox="1"/>
          <p:nvPr/>
        </p:nvSpPr>
        <p:spPr>
          <a:xfrm>
            <a:off x="6623513" y="3009385"/>
            <a:ext cx="486653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教学内容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71" y="1485800"/>
            <a:ext cx="4286470" cy="388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04" y="1581055"/>
            <a:ext cx="3854648" cy="37911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69" y="1263882"/>
            <a:ext cx="4406607" cy="32067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59" y="2228787"/>
            <a:ext cx="4995119" cy="30986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96605" l="723" r="982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5729" y="1590434"/>
            <a:ext cx="8344542" cy="3906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6" name="图片 5" descr="图片包含 表格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14" y="1517045"/>
            <a:ext cx="4692891" cy="3956253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9320" y="1489851"/>
            <a:ext cx="2908049" cy="3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59731" y="715417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56625" y="1014797"/>
            <a:ext cx="4186053" cy="707886"/>
          </a:xfrm>
          <a:prstGeom prst="rect">
            <a:avLst/>
          </a:prstGeom>
          <a:solidFill>
            <a:schemeClr val="bg1"/>
          </a:solidFill>
          <a:ln w="19050">
            <a:noFill/>
            <a:prstDash val="dash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rgbClr val="FF949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 O N T E N T</a:t>
            </a:r>
            <a:endParaRPr lang="zh-CN" altLang="en-US" sz="4000">
              <a:solidFill>
                <a:srgbClr val="FF949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391774" y="4014673"/>
            <a:ext cx="23612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学习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" pitchFamily="34" charset="0"/>
            </a:endParaRPr>
          </a:p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日常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1468427" y="2023678"/>
            <a:ext cx="82286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2800" dirty="0">
                <a:latin typeface="华文新魏" panose="02010800040101010101" pitchFamily="2" charset="-122"/>
                <a:ea typeface="华文新魏" panose="02010800040101010101" pitchFamily="2" charset="-122"/>
                <a:cs typeface="Open Sans Light" pitchFamily="34" charset="0"/>
              </a:rPr>
              <a:t>1</a:t>
            </a:r>
            <a:endParaRPr lang="en-US" altLang="zh-CN" sz="128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4018826" y="2023678"/>
            <a:ext cx="76049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2800" dirty="0">
                <a:latin typeface="华文新魏" panose="02010800040101010101" pitchFamily="2" charset="-122"/>
                <a:ea typeface="华文新魏" panose="02010800040101010101" pitchFamily="2" charset="-122"/>
                <a:cs typeface="Open Sans Light" pitchFamily="34" charset="0"/>
              </a:rPr>
              <a:t>2</a:t>
            </a:r>
            <a:endParaRPr lang="en-US" altLang="zh-CN" sz="128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6576669" y="2023678"/>
            <a:ext cx="76049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2800" dirty="0">
                <a:latin typeface="华文新魏" panose="02010800040101010101" pitchFamily="2" charset="-122"/>
                <a:ea typeface="华文新魏" panose="02010800040101010101" pitchFamily="2" charset="-122"/>
                <a:cs typeface="Open Sans Light" pitchFamily="34" charset="0"/>
              </a:rPr>
              <a:t>3</a:t>
            </a:r>
            <a:endParaRPr lang="en-US" altLang="zh-CN" sz="128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9104720" y="1952570"/>
            <a:ext cx="76049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2800" dirty="0">
                <a:latin typeface="华文新魏" panose="02010800040101010101" pitchFamily="2" charset="-122"/>
                <a:ea typeface="华文新魏" panose="02010800040101010101" pitchFamily="2" charset="-122"/>
                <a:cs typeface="Open Sans Light" pitchFamily="34" charset="0"/>
              </a:rPr>
              <a:t>4</a:t>
            </a:r>
            <a:endParaRPr lang="en-US" altLang="zh-CN" sz="128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3806879" y="4028642"/>
            <a:ext cx="23612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教学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" pitchFamily="34" charset="0"/>
            </a:endParaRPr>
          </a:p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内容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6380036" y="4014672"/>
            <a:ext cx="23612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成果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" pitchFamily="34" charset="0"/>
            </a:endParaRPr>
          </a:p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展示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9007088" y="3999239"/>
            <a:ext cx="23612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课程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" pitchFamily="34" charset="0"/>
            </a:endParaRPr>
          </a:p>
          <a:p>
            <a:pPr eaLnBrk="1" hangingPunct="1"/>
            <a:r>
              <a:rPr lang="zh-CN" altLang="en-US" sz="3600" dirty="0">
                <a:latin typeface="华文新魏" panose="02010800040101010101" pitchFamily="2" charset="-122"/>
                <a:ea typeface="华文新魏" panose="02010800040101010101" pitchFamily="2" charset="-122"/>
                <a:cs typeface="Open Sans" pitchFamily="34" charset="0"/>
              </a:rPr>
              <a:t>总结</a:t>
            </a:r>
            <a:endParaRPr lang="en-US" altLang="zh-CN" sz="3600" dirty="0">
              <a:latin typeface="华文新魏" panose="02010800040101010101" pitchFamily="2" charset="-122"/>
              <a:ea typeface="华文新魏" panose="02010800040101010101" pitchFamily="2" charset="-122"/>
              <a:cs typeface="Open Sans Light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92" y="354012"/>
            <a:ext cx="1667913" cy="20294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81" y="300490"/>
            <a:ext cx="1667913" cy="20294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2" name="图片 1" descr="IMG_20211227_1503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69440" y="736600"/>
            <a:ext cx="7179310" cy="538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2" name="图片 1" descr="IMG_20211227_1507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20" y="812165"/>
            <a:ext cx="7285355" cy="5464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89" y="1135209"/>
            <a:ext cx="6609348" cy="4957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77" y="3271513"/>
            <a:ext cx="2933470" cy="3586487"/>
          </a:xfrm>
          <a:prstGeom prst="rect">
            <a:avLst/>
          </a:prstGeom>
        </p:spPr>
      </p:pic>
      <p:pic>
        <p:nvPicPr>
          <p:cNvPr id="2" name="图片 1" descr="IMG_20211227_150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60" y="923290"/>
            <a:ext cx="6988175" cy="5241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382916" y="2933698"/>
            <a:ext cx="5149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000" b="1" dirty="0">
                <a:latin typeface="Algerian" panose="04020705040A02060702" pitchFamily="82" charset="0"/>
                <a:sym typeface="微软雅黑" panose="020B0503020204020204" pitchFamily="34" charset="-122"/>
              </a:rPr>
              <a:t>成果展示</a:t>
            </a:r>
            <a:endParaRPr lang="zh-CN" altLang="en-US" sz="4000" dirty="0">
              <a:latin typeface="Algerian" panose="04020705040A02060702" pitchFamily="82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510243" y="1688392"/>
            <a:ext cx="28952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>
                <a:latin typeface="Algerian" panose="04020705040A02060702" pitchFamily="82" charset="0"/>
                <a:sym typeface="微软雅黑" panose="020B0503020204020204" pitchFamily="34" charset="-122"/>
              </a:rPr>
              <a:t>③</a:t>
            </a:r>
            <a:endParaRPr lang="zh-CN" altLang="en-US" sz="5400">
              <a:latin typeface="Algerian" panose="04020705040A020607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0" y="4224547"/>
            <a:ext cx="1286895" cy="24177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7" y="4257088"/>
            <a:ext cx="1685067" cy="2338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41716" y="657407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90" y="3429000"/>
            <a:ext cx="1666011" cy="31299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75" y="1085482"/>
            <a:ext cx="6579747" cy="49348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41716" y="657407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32" y="1381970"/>
            <a:ext cx="9664942" cy="446348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382916" y="2999925"/>
            <a:ext cx="5149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Algerian" panose="04020705040A02060702" pitchFamily="82" charset="0"/>
                <a:sym typeface="微软雅黑" panose="020B0503020204020204" pitchFamily="34" charset="-122"/>
              </a:rPr>
              <a:t>课程总结</a:t>
            </a:r>
            <a:endParaRPr lang="zh-CN" altLang="en-US" sz="3600" dirty="0">
              <a:latin typeface="Algerian" panose="04020705040A02060702" pitchFamily="82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510243" y="1688392"/>
            <a:ext cx="28952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>
                <a:latin typeface="Algerian" panose="04020705040A02060702" pitchFamily="82" charset="0"/>
                <a:sym typeface="微软雅黑" panose="020B0503020204020204" pitchFamily="34" charset="-122"/>
              </a:rPr>
              <a:t>④</a:t>
            </a:r>
            <a:endParaRPr lang="zh-CN" altLang="en-US" sz="5400">
              <a:latin typeface="Algerian" panose="04020705040A020607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0" y="4224547"/>
            <a:ext cx="1286895" cy="24177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7" y="4257088"/>
            <a:ext cx="1685067" cy="2338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63930" y="1164590"/>
            <a:ext cx="2810510" cy="4037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75905" y="829945"/>
            <a:ext cx="3602355" cy="542861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20" y="829945"/>
            <a:ext cx="3907155" cy="5428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2959823" y="1850589"/>
            <a:ext cx="3606551" cy="4230006"/>
          </a:xfrm>
          <a:prstGeom prst="line">
            <a:avLst/>
          </a:prstGeom>
          <a:ln w="28575">
            <a:solidFill>
              <a:srgbClr val="94C0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56605" y="2908755"/>
            <a:ext cx="5241899" cy="2584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经过一个学期的学习，同学们对于这门课也有了自己的理解，编程的能力也在不断地增加。大部分同学能够在这门课中找到乐趣，能够编写出好玩的程序。在学习到液晶显示屏的时候，同学们的积极性尤其强，在把编程和数学相结合的学习中，既学到了新的知识和能力，也加强了自己的思维能力。</a:t>
            </a:r>
            <a:endParaRPr lang="en-US" altLang="zh-CN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" y="1500305"/>
            <a:ext cx="2933470" cy="35864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20" y="-128220"/>
            <a:ext cx="3423235" cy="42497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382916" y="2933698"/>
            <a:ext cx="51499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dirty="0">
                <a:latin typeface="Algerian" panose="04020705040A02060702" pitchFamily="82" charset="0"/>
                <a:sym typeface="微软雅黑" panose="020B0503020204020204" pitchFamily="34" charset="-122"/>
              </a:rPr>
              <a:t>学习日常</a:t>
            </a:r>
            <a:endParaRPr lang="zh-CN" altLang="en-US" sz="4400" dirty="0">
              <a:latin typeface="Algerian" panose="04020705040A02060702" pitchFamily="82" charset="0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510243" y="1688392"/>
            <a:ext cx="28952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>
                <a:latin typeface="Algerian" panose="04020705040A02060702" pitchFamily="82" charset="0"/>
                <a:sym typeface="微软雅黑" panose="020B0503020204020204" pitchFamily="34" charset="-122"/>
              </a:rPr>
              <a:t>①</a:t>
            </a:r>
            <a:endParaRPr lang="zh-CN" altLang="en-US" sz="5400">
              <a:latin typeface="Algerian" panose="04020705040A020607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0" y="4224547"/>
            <a:ext cx="1286895" cy="24177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87" y="4257088"/>
            <a:ext cx="1685067" cy="23380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2959823" y="1850589"/>
            <a:ext cx="3606551" cy="4230006"/>
          </a:xfrm>
          <a:prstGeom prst="line">
            <a:avLst/>
          </a:prstGeom>
          <a:ln w="28575">
            <a:solidFill>
              <a:srgbClr val="94C0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627108" y="3293548"/>
            <a:ext cx="5241899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同学们经过这段时间的学习，对于计算机编程能够有自己的理解和想法，也调动了同学们对于这方面的兴趣。希望每位同学在接下来的学习生活中继续加油！</a:t>
            </a:r>
            <a:endParaRPr lang="en-US" altLang="zh-CN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" y="1500305"/>
            <a:ext cx="2933470" cy="35864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20" y="-128220"/>
            <a:ext cx="3423235" cy="42497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21" y="4548980"/>
            <a:ext cx="2050423" cy="25068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28" y="4246761"/>
            <a:ext cx="2111046" cy="3002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00" y="4159612"/>
            <a:ext cx="2392757" cy="29704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08" y="4366005"/>
            <a:ext cx="2467641" cy="30025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0" y="4349286"/>
            <a:ext cx="1440647" cy="27065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7" y="4391341"/>
            <a:ext cx="1886391" cy="26174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68" y="4565699"/>
            <a:ext cx="2050423" cy="250686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55" y="4382724"/>
            <a:ext cx="2467641" cy="300253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57" y="4366005"/>
            <a:ext cx="1440647" cy="27065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730" y="4408060"/>
            <a:ext cx="1886391" cy="261741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2327691" y="2371574"/>
            <a:ext cx="726638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solidFill>
                  <a:srgbClr val="C65044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感谢</a:t>
            </a:r>
            <a:r>
              <a:rPr lang="zh-CN" altLang="en-US" sz="6000">
                <a:solidFill>
                  <a:srgbClr val="E2C457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您的</a:t>
            </a:r>
            <a:r>
              <a:rPr lang="zh-CN" altLang="en-US" sz="6000">
                <a:solidFill>
                  <a:srgbClr val="E2C457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聆听</a:t>
            </a:r>
            <a:endParaRPr lang="zh-CN" altLang="en-US" sz="6000">
              <a:solidFill>
                <a:srgbClr val="E2C457"/>
              </a:solidFill>
              <a:latin typeface="汉仪柏京体简" panose="00020600040101010101" pitchFamily="18" charset="-122"/>
              <a:ea typeface="汉仪柏京体简" panose="00020600040101010101" pitchFamily="18" charset="-122"/>
            </a:endParaRPr>
          </a:p>
        </p:txBody>
      </p:sp>
      <p:sp>
        <p:nvSpPr>
          <p:cNvPr id="29" name="矩形 23"/>
          <p:cNvSpPr>
            <a:spLocks noChangeArrowheads="1"/>
          </p:cNvSpPr>
          <p:nvPr/>
        </p:nvSpPr>
        <p:spPr bwMode="auto">
          <a:xfrm>
            <a:off x="2916012" y="3541451"/>
            <a:ext cx="608974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>
                <a:latin typeface="华文新魏" panose="02010800040101010101" pitchFamily="2" charset="-122"/>
                <a:ea typeface="华文新魏" panose="02010800040101010101" pitchFamily="2" charset="-122"/>
              </a:rPr>
              <a:t>THIS IS A ART TEMPLATE , THANK YOU WATCHING THIS ONE. THANK YOU WATCHING THIS ONE.</a:t>
            </a:r>
            <a:endParaRPr lang="en-US" altLang="zh-CN" sz="120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2959823" y="1850589"/>
            <a:ext cx="3606551" cy="4230006"/>
          </a:xfrm>
          <a:prstGeom prst="line">
            <a:avLst/>
          </a:prstGeom>
          <a:ln w="28575">
            <a:solidFill>
              <a:srgbClr val="94C0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36931" y="3041079"/>
            <a:ext cx="5241899" cy="21685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一个学期的时光转瞬而逝，同学们从刚开始的懵懂到如今能够独立编写出程序，并且学会使用模块，这是一个非常大的进步。课堂上认真听讲，完成老师布置的任务，课后在家练习，发送成果展示，可以看出同学们浓厚的兴趣</a:t>
            </a:r>
            <a:r>
              <a:rPr lang="en-US" altLang="zh-CN" dirty="0">
                <a:latin typeface="+mn-ea"/>
              </a:rPr>
              <a:t>……</a:t>
            </a:r>
            <a:endParaRPr lang="en-US" altLang="zh-CN" dirty="0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" y="1500305"/>
            <a:ext cx="2933470" cy="35864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20" y="-128220"/>
            <a:ext cx="3423235" cy="42497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71" y="3063175"/>
            <a:ext cx="2621148" cy="36369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88" y="1362184"/>
            <a:ext cx="2621148" cy="36369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24" y="1291751"/>
            <a:ext cx="6191902" cy="4643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71" y="3063175"/>
            <a:ext cx="2621148" cy="36369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88" y="505027"/>
            <a:ext cx="2621148" cy="36369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8" y="1231603"/>
            <a:ext cx="6485357" cy="4864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71" y="3063175"/>
            <a:ext cx="2621148" cy="36369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87" y="858469"/>
            <a:ext cx="2621148" cy="36369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77" y="1126777"/>
            <a:ext cx="6497005" cy="487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2880" y="1302690"/>
            <a:ext cx="5068571" cy="646331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D5814F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认真完成课后作业</a:t>
            </a:r>
            <a:endParaRPr lang="zh-CN" altLang="en-US" sz="3600" b="1" dirty="0">
              <a:solidFill>
                <a:srgbClr val="D5814F"/>
              </a:solidFill>
              <a:latin typeface="汉仪柏京体简" panose="00020600040101010101" pitchFamily="18" charset="-122"/>
              <a:ea typeface="汉仪柏京体简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9" y="1729202"/>
            <a:ext cx="1685067" cy="23380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09" y="2068259"/>
            <a:ext cx="5872962" cy="3887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137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/>
        </p:nvSpPr>
        <p:spPr>
          <a:xfrm>
            <a:off x="801858" y="703385"/>
            <a:ext cx="10508567" cy="56810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32880" y="1302690"/>
            <a:ext cx="5068571" cy="646331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D5814F"/>
                </a:solidFill>
                <a:latin typeface="汉仪柏京体简" panose="00020600040101010101" pitchFamily="18" charset="-122"/>
                <a:ea typeface="汉仪柏京体简" panose="00020600040101010101" pitchFamily="18" charset="-122"/>
              </a:rPr>
              <a:t>认真完成课后作业</a:t>
            </a:r>
            <a:endParaRPr lang="zh-CN" altLang="en-US" sz="3600" b="1" dirty="0">
              <a:solidFill>
                <a:srgbClr val="D5814F"/>
              </a:solidFill>
              <a:latin typeface="汉仪柏京体简" panose="00020600040101010101" pitchFamily="18" charset="-122"/>
              <a:ea typeface="汉仪柏京体简" panose="00020600040101010101" pitchFamily="18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9" y="1729202"/>
            <a:ext cx="1685067" cy="23380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84" y="2002573"/>
            <a:ext cx="5586119" cy="4152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648.011023622047,&quot;width&quot;:4619.63779527559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3.xml><?xml version="1.0" encoding="utf-8"?>
<p:tagLst xmlns:p="http://schemas.openxmlformats.org/presentationml/2006/main">
  <p:tag name="KSO_WM_UNIT_PLACING_PICTURE_USER_VIEWPORT" val="{&quot;height&quot;:6358,&quot;width&quot;:4426}"/>
</p:tagLst>
</file>

<file path=ppt/tags/tag4.xml><?xml version="1.0" encoding="utf-8"?>
<p:tagLst xmlns:p="http://schemas.openxmlformats.org/presentationml/2006/main">
  <p:tag name="KSO_WM_UNIT_PLACING_PICTURE_USER_VIEWPORT" val="{&quot;height&quot;:8549,&quot;width&quot;:5673}"/>
</p:tagLst>
</file>

<file path=ppt/tags/tag5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WPS 演示</Application>
  <PresentationFormat>宽屏</PresentationFormat>
  <Paragraphs>77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汉仪柏京体简</vt:lpstr>
      <vt:lpstr>华文新魏</vt:lpstr>
      <vt:lpstr>Open Sans</vt:lpstr>
      <vt:lpstr>Segoe Print</vt:lpstr>
      <vt:lpstr>Open Sans Light</vt:lpstr>
      <vt:lpstr>Calibri</vt:lpstr>
      <vt:lpstr>Algerian</vt:lpstr>
      <vt:lpstr>微软雅黑</vt:lpstr>
      <vt:lpstr>等线</vt:lpstr>
      <vt:lpstr>等线 Light</vt:lpstr>
      <vt:lpstr>Arial Unicode MS</vt:lpstr>
      <vt:lpstr>楷体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hp</cp:lastModifiedBy>
  <cp:revision>12</cp:revision>
  <dcterms:created xsi:type="dcterms:W3CDTF">2017-06-30T04:20:00Z</dcterms:created>
  <dcterms:modified xsi:type="dcterms:W3CDTF">2022-01-21T01:52:46Z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5DE9688048264C0398727B8136FA75C9</vt:lpwstr>
  </property>
  <property fmtid="{D5CDD505-2E9C-101B-9397-08002B2CF9AE}" pid="3" name="KSOProductBuildVer">
    <vt:lpwstr>2052-11.1.0.11294</vt:lpwstr>
  </property>
</Properties>
</file>