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Default Extension="mp3" ContentType="audio/mpe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9" r:id="rId2"/>
    <p:sldId id="270" r:id="rId3"/>
    <p:sldId id="272" r:id="rId4"/>
    <p:sldId id="273" r:id="rId5"/>
    <p:sldId id="274" r:id="rId6"/>
    <p:sldId id="275" r:id="rId7"/>
    <p:sldId id="276" r:id="rId8"/>
    <p:sldId id="277" r:id="rId9"/>
    <p:sldId id="267" r:id="rId10"/>
    <p:sldId id="278" r:id="rId11"/>
    <p:sldId id="279" r:id="rId12"/>
    <p:sldId id="271" r:id="rId13"/>
  </p:sldIdLst>
  <p:sldSz cx="12192000" cy="6858000"/>
  <p:notesSz cx="6858000" cy="9144000"/>
  <p:embeddedFontLst>
    <p:embeddedFont>
      <p:font typeface="迷你简卡通" charset="-122"/>
      <p:regular r:id="rId16"/>
    </p:embeddedFont>
    <p:embeddedFont>
      <p:font typeface="Calibri" pitchFamily="34" charset="0"/>
      <p:regular r:id="rId17"/>
      <p:bold r:id="rId18"/>
      <p:italic r:id="rId19"/>
      <p:boldItalic r:id="rId20"/>
    </p:embeddedFont>
    <p:embeddedFont>
      <p:font typeface="等线" charset="-122"/>
      <p:regular r:id="rId21"/>
      <p:bold r:id="rId22"/>
    </p:embeddedFont>
    <p:embeddedFont>
      <p:font typeface="微软雅黑" pitchFamily="34" charset="-122"/>
      <p:regular r:id="rId23"/>
      <p:bold r:id="rId24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B0A2"/>
    <a:srgbClr val="99BF4F"/>
    <a:srgbClr val="EF805D"/>
    <a:srgbClr val="E6E6E6"/>
    <a:srgbClr val="FF940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4995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-84" y="-5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23" Type="http://schemas.openxmlformats.org/officeDocument/2006/relationships/font" Target="fonts/font8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7.fntdata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pPr/>
              <a:t>2022/1/17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F91A6F-C3D2-4B26-9C87-484B2794FB27}" type="datetimeFigureOut">
              <a:rPr lang="zh-CN" altLang="en-US" smtClean="0"/>
              <a:pPr/>
              <a:t>2022/1/17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9289A0-E98A-4A4B-BC4D-1E37AD99905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9289A0-E98A-4A4B-BC4D-1E37AD999050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9289A0-E98A-4A4B-BC4D-1E37AD999050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9289A0-E98A-4A4B-BC4D-1E37AD999050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9289A0-E98A-4A4B-BC4D-1E37AD999050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9289A0-E98A-4A4B-BC4D-1E37AD999050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9289A0-E98A-4A4B-BC4D-1E37AD999050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9289A0-E98A-4A4B-BC4D-1E37AD999050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9289A0-E98A-4A4B-BC4D-1E37AD999050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9289A0-E98A-4A4B-BC4D-1E37AD999050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9289A0-E98A-4A4B-BC4D-1E37AD999050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9289A0-E98A-4A4B-BC4D-1E37AD999050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9289A0-E98A-4A4B-BC4D-1E37AD999050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 advClick="0" advTm="0">
        <p15:prstTrans prst="pageCurlDouble"/>
      </p:transition>
    </mc:Choice>
    <mc:Fallback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 advClick="0" advTm="0">
        <p15:prstTrans prst="pageCurlDouble"/>
      </p:transition>
    </mc:Choice>
    <mc:Fallback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5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24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5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17" r="6" b="20516"/>
          <a:stretch>
            <a:fillRect/>
          </a:stretch>
        </p:blipFill>
        <p:spPr>
          <a:xfrm>
            <a:off x="103084" y="10"/>
            <a:ext cx="12191980" cy="685799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218765" y="739588"/>
            <a:ext cx="17615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600" dirty="0" smtClean="0">
                <a:solidFill>
                  <a:srgbClr val="FEB0A2"/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AI  </a:t>
            </a:r>
            <a:endParaRPr lang="zh-CN" altLang="en-US" sz="9600" dirty="0">
              <a:solidFill>
                <a:srgbClr val="FEB0A2"/>
              </a:solidFill>
              <a:latin typeface="迷你简卡通" panose="03000509000000000000" pitchFamily="65" charset="-122"/>
              <a:ea typeface="迷你简卡通" panose="03000509000000000000" pitchFamily="65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761685" y="743118"/>
            <a:ext cx="34159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600" dirty="0" smtClean="0">
                <a:solidFill>
                  <a:srgbClr val="FEB0A2"/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数学</a:t>
            </a:r>
            <a:endParaRPr lang="zh-CN" altLang="en-US" sz="9600" dirty="0">
              <a:solidFill>
                <a:srgbClr val="FEB0A2"/>
              </a:solidFill>
              <a:latin typeface="迷你简卡通" panose="03000509000000000000" pitchFamily="65" charset="-122"/>
              <a:ea typeface="迷你简卡通" panose="03000509000000000000" pitchFamily="65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293810">
            <a:off x="5817419" y="2198010"/>
            <a:ext cx="1986342" cy="1701633"/>
          </a:xfrm>
          <a:prstGeom prst="rect">
            <a:avLst/>
          </a:prstGeom>
        </p:spPr>
      </p:pic>
      <p:sp>
        <p:nvSpPr>
          <p:cNvPr id="9" name="矩形: 圆角 8"/>
          <p:cNvSpPr/>
          <p:nvPr/>
        </p:nvSpPr>
        <p:spPr>
          <a:xfrm>
            <a:off x="3099547" y="2832144"/>
            <a:ext cx="2216483" cy="596855"/>
          </a:xfrm>
          <a:prstGeom prst="roundRect">
            <a:avLst>
              <a:gd name="adj" fmla="val 50000"/>
            </a:avLst>
          </a:prstGeom>
          <a:solidFill>
            <a:srgbClr val="FEB0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2884655" y="2888305"/>
            <a:ext cx="26017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 smtClean="0">
                <a:solidFill>
                  <a:schemeClr val="bg1"/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一年级</a:t>
            </a:r>
            <a:endParaRPr lang="zh-CN" altLang="en-US" sz="2400" dirty="0">
              <a:solidFill>
                <a:schemeClr val="bg1"/>
              </a:solidFill>
              <a:latin typeface="迷你简卡通" panose="03000509000000000000" pitchFamily="65" charset="-122"/>
              <a:ea typeface="迷你简卡通" panose="03000509000000000000" pitchFamily="65" charset="-122"/>
            </a:endParaRPr>
          </a:p>
        </p:txBody>
      </p:sp>
      <p:pic>
        <p:nvPicPr>
          <p:cNvPr id="12" name="Sabão - White Knigh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5894274" y="4692672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 advClick="0" advTm="0">
        <p:blinds dir="vert"/>
      </p:transition>
    </mc:Choice>
    <mc:Fallback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 showWhenStopped="0">
                <p:cTn id="41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2" grpId="0"/>
      <p:bldP spid="4" grpId="0"/>
      <p:bldP spid="9" grpId="0" animBg="1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04" y="-219180"/>
            <a:ext cx="12257095" cy="707718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6069106" y="518521"/>
            <a:ext cx="53163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600" dirty="0" smtClean="0">
                <a:solidFill>
                  <a:schemeClr val="bg1">
                    <a:lumMod val="50000"/>
                  </a:schemeClr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作品展示</a:t>
            </a:r>
            <a:endParaRPr lang="zh-CN" altLang="en-US" sz="9600" dirty="0">
              <a:solidFill>
                <a:schemeClr val="bg1">
                  <a:lumMod val="50000"/>
                </a:schemeClr>
              </a:solidFill>
              <a:latin typeface="迷你简卡通" panose="03000509000000000000" pitchFamily="65" charset="-122"/>
              <a:ea typeface="迷你简卡通" panose="03000509000000000000" pitchFamily="65" charset="-122"/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1604" y="753432"/>
            <a:ext cx="4222104" cy="554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42" y="1937817"/>
            <a:ext cx="3471441" cy="4628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57469" y="2581361"/>
            <a:ext cx="3004868" cy="3882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 advClick="0" advTm="0">
        <p15:prstTrans prst="pageCurlDouble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04" y="-219180"/>
            <a:ext cx="12257095" cy="707718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6069106" y="518521"/>
            <a:ext cx="53163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600" dirty="0" smtClean="0">
                <a:solidFill>
                  <a:schemeClr val="bg1">
                    <a:lumMod val="50000"/>
                  </a:schemeClr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作品展示</a:t>
            </a:r>
            <a:endParaRPr lang="zh-CN" altLang="en-US" sz="9600" dirty="0">
              <a:solidFill>
                <a:schemeClr val="bg1">
                  <a:lumMod val="50000"/>
                </a:schemeClr>
              </a:solidFill>
              <a:latin typeface="迷你简卡通" panose="03000509000000000000" pitchFamily="65" charset="-122"/>
              <a:ea typeface="迷你简卡通" panose="03000509000000000000" pitchFamily="65" charset="-122"/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5053" y="744750"/>
            <a:ext cx="2812614" cy="3827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34047" y="2039193"/>
            <a:ext cx="4012891" cy="2866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61226" y="2128204"/>
            <a:ext cx="4196502" cy="2963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63202" y="3461655"/>
            <a:ext cx="3370944" cy="2494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89174" y="3414551"/>
            <a:ext cx="3289495" cy="2468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 advClick="0" advTm="0">
        <p15:prstTrans prst="pageCurlDouble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17" r="6" b="20516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218765" y="739588"/>
            <a:ext cx="17615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600" dirty="0">
                <a:solidFill>
                  <a:srgbClr val="FEB0A2"/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谢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3729318" y="1066800"/>
            <a:ext cx="17615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600" dirty="0">
                <a:solidFill>
                  <a:srgbClr val="FEB0A2"/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谢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5154706" y="1380720"/>
            <a:ext cx="17615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600" dirty="0">
                <a:solidFill>
                  <a:srgbClr val="FEB0A2"/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大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6580094" y="739588"/>
            <a:ext cx="17615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600" dirty="0">
                <a:solidFill>
                  <a:srgbClr val="FEB0A2"/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家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293810">
            <a:off x="5710542" y="2941934"/>
            <a:ext cx="1986342" cy="17016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 advClick="0" advTm="0">
        <p15:prstTrans prst="pageCurlDouble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9180"/>
            <a:ext cx="12257095" cy="707718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977931" y="956516"/>
            <a:ext cx="3730172" cy="52322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zh-CN" altLang="en-US" sz="3200" b="1" dirty="0" smtClean="0">
                <a:solidFill>
                  <a:srgbClr val="F2C31D"/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教学内容</a:t>
            </a:r>
            <a:endParaRPr lang="zh-CN" altLang="en-US" sz="3200" b="1" dirty="0">
              <a:solidFill>
                <a:srgbClr val="F2C31D"/>
              </a:solidFill>
              <a:latin typeface="迷你简卡通" panose="03000509000000000000" pitchFamily="65" charset="-122"/>
              <a:ea typeface="迷你简卡通" panose="03000509000000000000" pitchFamily="65" charset="-122"/>
            </a:endParaRPr>
          </a:p>
        </p:txBody>
      </p:sp>
      <p:sp>
        <p:nvSpPr>
          <p:cNvPr id="12" name="文本框 4"/>
          <p:cNvSpPr txBox="1"/>
          <p:nvPr/>
        </p:nvSpPr>
        <p:spPr>
          <a:xfrm>
            <a:off x="1632038" y="2379365"/>
            <a:ext cx="3730172" cy="52322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zh-CN" altLang="en-US" sz="32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数字创想画</a:t>
            </a:r>
            <a:endParaRPr lang="en-US" altLang="zh-CN" sz="3200" b="1" dirty="0" smtClean="0">
              <a:solidFill>
                <a:schemeClr val="accent5">
                  <a:lumMod val="60000"/>
                  <a:lumOff val="40000"/>
                </a:schemeClr>
              </a:solidFill>
              <a:latin typeface="迷你简卡通" panose="03000509000000000000" pitchFamily="65" charset="-122"/>
              <a:ea typeface="迷你简卡通" panose="03000509000000000000" pitchFamily="65" charset="-122"/>
            </a:endParaRPr>
          </a:p>
        </p:txBody>
      </p:sp>
      <p:sp>
        <p:nvSpPr>
          <p:cNvPr id="13" name="文本框 4"/>
          <p:cNvSpPr txBox="1"/>
          <p:nvPr/>
        </p:nvSpPr>
        <p:spPr>
          <a:xfrm>
            <a:off x="4658460" y="2541206"/>
            <a:ext cx="3730172" cy="52322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zh-CN" altLang="en-US" sz="32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初识七巧板</a:t>
            </a:r>
            <a:endParaRPr lang="en-US" altLang="zh-CN" sz="3200" b="1" dirty="0" smtClean="0">
              <a:solidFill>
                <a:schemeClr val="accent4">
                  <a:lumMod val="60000"/>
                  <a:lumOff val="40000"/>
                </a:schemeClr>
              </a:solidFill>
              <a:latin typeface="迷你简卡通" panose="03000509000000000000" pitchFamily="65" charset="-122"/>
              <a:ea typeface="迷你简卡通" panose="03000509000000000000" pitchFamily="65" charset="-122"/>
            </a:endParaRPr>
          </a:p>
        </p:txBody>
      </p:sp>
      <p:sp>
        <p:nvSpPr>
          <p:cNvPr id="15" name="文本框 4"/>
          <p:cNvSpPr txBox="1"/>
          <p:nvPr/>
        </p:nvSpPr>
        <p:spPr>
          <a:xfrm>
            <a:off x="4794675" y="3187220"/>
            <a:ext cx="3730172" cy="52322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zh-CN" altLang="en-US" sz="3200" b="1" dirty="0" smtClean="0">
                <a:solidFill>
                  <a:srgbClr val="FEB0A2"/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图形变变变</a:t>
            </a:r>
            <a:endParaRPr lang="en-US" altLang="zh-CN" sz="3200" b="1" dirty="0" smtClean="0">
              <a:solidFill>
                <a:srgbClr val="FEB0A2"/>
              </a:solidFill>
              <a:latin typeface="迷你简卡通" panose="03000509000000000000" pitchFamily="65" charset="-122"/>
              <a:ea typeface="迷你简卡通" panose="03000509000000000000" pitchFamily="65" charset="-122"/>
            </a:endParaRPr>
          </a:p>
        </p:txBody>
      </p:sp>
      <p:sp>
        <p:nvSpPr>
          <p:cNvPr id="16" name="文本框 4"/>
          <p:cNvSpPr txBox="1"/>
          <p:nvPr/>
        </p:nvSpPr>
        <p:spPr>
          <a:xfrm>
            <a:off x="5044180" y="3906062"/>
            <a:ext cx="3730172" cy="52322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zh-CN" altLang="en-US" sz="3200" b="1" dirty="0" smtClean="0">
                <a:solidFill>
                  <a:srgbClr val="00B0F0"/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趣味拼搭</a:t>
            </a:r>
            <a:endParaRPr lang="en-US" altLang="zh-CN" sz="3200" b="1" dirty="0" smtClean="0">
              <a:solidFill>
                <a:srgbClr val="00B0F0"/>
              </a:solidFill>
              <a:latin typeface="迷你简卡通" panose="03000509000000000000" pitchFamily="65" charset="-122"/>
              <a:ea typeface="迷你简卡通" panose="03000509000000000000" pitchFamily="65" charset="-122"/>
            </a:endParaRPr>
          </a:p>
        </p:txBody>
      </p:sp>
      <p:sp>
        <p:nvSpPr>
          <p:cNvPr id="17" name="文本框 4"/>
          <p:cNvSpPr txBox="1"/>
          <p:nvPr/>
        </p:nvSpPr>
        <p:spPr>
          <a:xfrm>
            <a:off x="8020700" y="2294399"/>
            <a:ext cx="3730172" cy="52322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zh-CN" altLang="en-US" sz="3200" b="1" dirty="0" smtClean="0">
                <a:solidFill>
                  <a:srgbClr val="99BF4F"/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火柴棒游戏</a:t>
            </a:r>
            <a:endParaRPr lang="en-US" altLang="zh-CN" sz="3200" b="1" dirty="0" smtClean="0">
              <a:solidFill>
                <a:srgbClr val="99BF4F"/>
              </a:solidFill>
              <a:latin typeface="迷你简卡通" panose="03000509000000000000" pitchFamily="65" charset="-122"/>
              <a:ea typeface="迷你简卡通" panose="03000509000000000000" pitchFamily="65" charset="-122"/>
            </a:endParaRPr>
          </a:p>
        </p:txBody>
      </p:sp>
      <p:sp>
        <p:nvSpPr>
          <p:cNvPr id="18" name="文本框 4"/>
          <p:cNvSpPr txBox="1"/>
          <p:nvPr/>
        </p:nvSpPr>
        <p:spPr>
          <a:xfrm>
            <a:off x="1505263" y="3264093"/>
            <a:ext cx="3730172" cy="52322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zh-CN" altLang="en-US" sz="3200" b="1" dirty="0" smtClean="0">
                <a:solidFill>
                  <a:srgbClr val="99BF4F"/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数字连线画</a:t>
            </a:r>
            <a:endParaRPr lang="en-US" altLang="zh-CN" sz="3200" b="1" dirty="0" smtClean="0">
              <a:solidFill>
                <a:srgbClr val="99BF4F"/>
              </a:solidFill>
              <a:latin typeface="迷你简卡通" panose="03000509000000000000" pitchFamily="65" charset="-122"/>
              <a:ea typeface="迷你简卡通" panose="03000509000000000000" pitchFamily="65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1082932" y="3714244"/>
            <a:ext cx="2368234" cy="2110240"/>
            <a:chOff x="1082932" y="3714244"/>
            <a:chExt cx="2368234" cy="2110240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7036" t="55873" r="55976" b="11169"/>
            <a:stretch>
              <a:fillRect/>
            </a:stretch>
          </p:blipFill>
          <p:spPr>
            <a:xfrm>
              <a:off x="1082932" y="3714244"/>
              <a:ext cx="2368234" cy="2110240"/>
            </a:xfrm>
            <a:prstGeom prst="rect">
              <a:avLst/>
            </a:prstGeom>
          </p:spPr>
        </p:pic>
        <p:sp>
          <p:nvSpPr>
            <p:cNvPr id="23" name="矩形 22"/>
            <p:cNvSpPr/>
            <p:nvPr/>
          </p:nvSpPr>
          <p:spPr>
            <a:xfrm>
              <a:off x="1684230" y="4312483"/>
              <a:ext cx="141577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3200" dirty="0" smtClean="0">
                  <a:latin typeface="迷你简卡通" panose="03000509000000000000" pitchFamily="65" charset="-122"/>
                  <a:ea typeface="迷你简卡通" panose="03000509000000000000" pitchFamily="65" charset="-122"/>
                </a:rPr>
                <a:t>数字篇</a:t>
              </a:r>
              <a:endParaRPr lang="zh-CN" altLang="en-US" sz="3200" dirty="0">
                <a:latin typeface="迷你简卡通" panose="03000509000000000000" pitchFamily="65" charset="-122"/>
                <a:ea typeface="迷你简卡通" panose="03000509000000000000" pitchFamily="65" charset="-122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4520699" y="3963748"/>
            <a:ext cx="2368234" cy="2110240"/>
            <a:chOff x="4520699" y="3963748"/>
            <a:chExt cx="2368234" cy="2110240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7036" t="55873" r="55976" b="11169"/>
            <a:stretch>
              <a:fillRect/>
            </a:stretch>
          </p:blipFill>
          <p:spPr>
            <a:xfrm>
              <a:off x="4520699" y="3963748"/>
              <a:ext cx="2368234" cy="2110240"/>
            </a:xfrm>
            <a:prstGeom prst="rect">
              <a:avLst/>
            </a:prstGeom>
          </p:spPr>
        </p:pic>
        <p:sp>
          <p:nvSpPr>
            <p:cNvPr id="24" name="矩形 23"/>
            <p:cNvSpPr/>
            <p:nvPr/>
          </p:nvSpPr>
          <p:spPr>
            <a:xfrm>
              <a:off x="5089629" y="4545804"/>
              <a:ext cx="141577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3200" dirty="0" smtClean="0">
                  <a:latin typeface="迷你简卡通" panose="03000509000000000000" pitchFamily="65" charset="-122"/>
                  <a:ea typeface="迷你简卡通" panose="03000509000000000000" pitchFamily="65" charset="-122"/>
                </a:rPr>
                <a:t>图形篇</a:t>
              </a:r>
              <a:endParaRPr lang="zh-CN" altLang="en-US" sz="3200" dirty="0">
                <a:latin typeface="迷你简卡通" panose="03000509000000000000" pitchFamily="65" charset="-122"/>
                <a:ea typeface="迷你简卡通" panose="03000509000000000000" pitchFamily="65" charset="-122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8040734" y="3340662"/>
            <a:ext cx="2368234" cy="2110240"/>
            <a:chOff x="8040734" y="3340662"/>
            <a:chExt cx="2368234" cy="2110240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7036" t="55873" r="55976" b="11169"/>
            <a:stretch>
              <a:fillRect/>
            </a:stretch>
          </p:blipFill>
          <p:spPr>
            <a:xfrm>
              <a:off x="8040734" y="3340662"/>
              <a:ext cx="2368234" cy="2110240"/>
            </a:xfrm>
            <a:prstGeom prst="rect">
              <a:avLst/>
            </a:prstGeom>
          </p:spPr>
        </p:pic>
        <p:sp>
          <p:nvSpPr>
            <p:cNvPr id="25" name="矩形 24"/>
            <p:cNvSpPr/>
            <p:nvPr/>
          </p:nvSpPr>
          <p:spPr>
            <a:xfrm>
              <a:off x="8592132" y="3913277"/>
              <a:ext cx="141577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3200" dirty="0" smtClean="0">
                  <a:latin typeface="迷你简卡通" panose="03000509000000000000" pitchFamily="65" charset="-122"/>
                  <a:ea typeface="迷你简卡通" panose="03000509000000000000" pitchFamily="65" charset="-122"/>
                </a:rPr>
                <a:t>运算篇</a:t>
              </a:r>
              <a:endParaRPr lang="zh-CN" altLang="en-US" sz="3200" dirty="0">
                <a:latin typeface="迷你简卡通" panose="03000509000000000000" pitchFamily="65" charset="-122"/>
                <a:ea typeface="迷你简卡通" panose="03000509000000000000" pitchFamily="65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 advClick="0" advTm="0">
        <p15:prstTrans prst="airplane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13" grpId="0"/>
      <p:bldP spid="15" grpId="0"/>
      <p:bldP spid="16" grpId="0"/>
      <p:bldP spid="17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9180"/>
            <a:ext cx="12257095" cy="7077180"/>
          </a:xfrm>
          <a:prstGeom prst="rect">
            <a:avLst/>
          </a:prstGeom>
        </p:spPr>
      </p:pic>
      <p:sp>
        <p:nvSpPr>
          <p:cNvPr id="12" name="文本框 4"/>
          <p:cNvSpPr txBox="1"/>
          <p:nvPr/>
        </p:nvSpPr>
        <p:spPr>
          <a:xfrm>
            <a:off x="887571" y="890431"/>
            <a:ext cx="3730172" cy="52322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zh-CN" altLang="en-US" sz="32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数字创想画</a:t>
            </a:r>
            <a:endParaRPr lang="en-US" altLang="zh-CN" sz="3200" b="1" dirty="0" smtClean="0">
              <a:solidFill>
                <a:schemeClr val="accent5">
                  <a:lumMod val="60000"/>
                  <a:lumOff val="40000"/>
                </a:schemeClr>
              </a:solidFill>
              <a:latin typeface="迷你简卡通" panose="03000509000000000000" pitchFamily="65" charset="-122"/>
              <a:ea typeface="迷你简卡通" panose="03000509000000000000" pitchFamily="65" charset="-122"/>
            </a:endParaRPr>
          </a:p>
        </p:txBody>
      </p:sp>
      <p:pic>
        <p:nvPicPr>
          <p:cNvPr id="1026" name="图片 191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3415" y="2345159"/>
            <a:ext cx="2721210" cy="21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图片 192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42069" y="1026157"/>
            <a:ext cx="2470909" cy="2110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图片 192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39144" y="3278749"/>
            <a:ext cx="2400300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图片 192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66189" y="854315"/>
            <a:ext cx="2338388" cy="2157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图片 5" descr="8[`1H5@)2$6VE2{QPI{5H}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303696" y="3301551"/>
            <a:ext cx="1638300" cy="140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图片 6" descr="M~D`HMNFEMA(U`]RJ{W])NI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019207" y="3293458"/>
            <a:ext cx="1647825" cy="140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图片 7" descr="]UZXMG}%NFB)~HETV@_E{$I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9767087" y="3285367"/>
            <a:ext cx="1352550" cy="140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 advClick="0" advTm="0">
        <p15:prstTrans prst="airplane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9180"/>
            <a:ext cx="12257095" cy="7077180"/>
          </a:xfrm>
          <a:prstGeom prst="rect">
            <a:avLst/>
          </a:prstGeom>
        </p:spPr>
      </p:pic>
      <p:sp>
        <p:nvSpPr>
          <p:cNvPr id="11" name="文本框 4"/>
          <p:cNvSpPr txBox="1"/>
          <p:nvPr/>
        </p:nvSpPr>
        <p:spPr>
          <a:xfrm>
            <a:off x="485667" y="949771"/>
            <a:ext cx="3730172" cy="52322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zh-CN" altLang="en-US" sz="3200" b="1" dirty="0" smtClean="0">
                <a:solidFill>
                  <a:srgbClr val="99BF4F"/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数字连线画</a:t>
            </a:r>
            <a:endParaRPr lang="en-US" altLang="zh-CN" sz="3200" b="1" dirty="0" smtClean="0">
              <a:solidFill>
                <a:srgbClr val="99BF4F"/>
              </a:solidFill>
              <a:latin typeface="迷你简卡通" panose="03000509000000000000" pitchFamily="65" charset="-122"/>
              <a:ea typeface="迷你简卡通" panose="03000509000000000000" pitchFamily="65" charset="-122"/>
            </a:endParaRPr>
          </a:p>
        </p:txBody>
      </p:sp>
      <p:pic>
        <p:nvPicPr>
          <p:cNvPr id="2050" name="图片 79" descr="IMG_1229"/>
          <p:cNvPicPr>
            <a:picLocks noChangeAspect="1" noChangeArrowheads="1"/>
          </p:cNvPicPr>
          <p:nvPr/>
        </p:nvPicPr>
        <p:blipFill>
          <a:blip r:embed="rId4" cstate="print"/>
          <a:srcRect l="2222" t="40221" r="12889" b="16513"/>
          <a:stretch>
            <a:fillRect/>
          </a:stretch>
        </p:blipFill>
        <p:spPr bwMode="auto">
          <a:xfrm>
            <a:off x="1853075" y="2176756"/>
            <a:ext cx="1942090" cy="1393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582626" y="1869260"/>
            <a:ext cx="674875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宋体" pitchFamily="2" charset="-122"/>
                <a:ea typeface="宋体" pitchFamily="2" charset="-122"/>
                <a:cs typeface="Times New Roman" pitchFamily="18" charset="0"/>
              </a:rPr>
              <a:t>1</a:t>
            </a:r>
            <a:r>
              <a:rPr kumimoji="0" lang="zh-CN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宋体" pitchFamily="2" charset="-122"/>
                <a:ea typeface="宋体" pitchFamily="2" charset="-122"/>
                <a:cs typeface="Times New Roman" pitchFamily="18" charset="0"/>
              </a:rPr>
              <a:t>、下图中的小猫在做什么？只要你从数</a:t>
            </a:r>
            <a:r>
              <a:rPr kumimoji="0" lang="zh-CN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ea typeface="宋体" pitchFamily="2" charset="-122"/>
                <a:cs typeface="Times New Roman" pitchFamily="18" charset="0"/>
              </a:rPr>
              <a:t>“</a:t>
            </a:r>
            <a:r>
              <a:rPr kumimoji="0" lang="en-US" altLang="zh-CN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宋体" pitchFamily="2" charset="-122"/>
                <a:ea typeface="宋体" pitchFamily="2" charset="-122"/>
                <a:cs typeface="Times New Roman" pitchFamily="18" charset="0"/>
              </a:rPr>
              <a:t>1</a:t>
            </a:r>
            <a:r>
              <a:rPr kumimoji="0" lang="en-US" altLang="zh-CN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ea typeface="宋体" pitchFamily="2" charset="-122"/>
                <a:cs typeface="Times New Roman" pitchFamily="18" charset="0"/>
              </a:rPr>
              <a:t>”</a:t>
            </a:r>
            <a:r>
              <a:rPr kumimoji="0" lang="zh-CN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宋体" pitchFamily="2" charset="-122"/>
                <a:ea typeface="宋体" pitchFamily="2" charset="-122"/>
                <a:cs typeface="Times New Roman" pitchFamily="18" charset="0"/>
              </a:rPr>
              <a:t>开始按顺序用线连一连，再涂上颜色就知道啦！</a:t>
            </a:r>
            <a:endParaRPr kumimoji="0" lang="zh-CN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606903" y="3649508"/>
            <a:ext cx="441825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宋体" pitchFamily="2" charset="-122"/>
                <a:ea typeface="宋体" pitchFamily="2" charset="-122"/>
                <a:cs typeface="Times New Roman" pitchFamily="18" charset="0"/>
              </a:rPr>
              <a:t>2</a:t>
            </a:r>
            <a:r>
              <a:rPr kumimoji="0" lang="zh-CN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宋体" pitchFamily="2" charset="-122"/>
                <a:ea typeface="宋体" pitchFamily="2" charset="-122"/>
                <a:cs typeface="Times New Roman" pitchFamily="18" charset="0"/>
              </a:rPr>
              <a:t>、想知道小蚂蚁们在干嘛吗？小朋友们也照样子连一连吧！</a:t>
            </a:r>
            <a:endParaRPr kumimoji="0" lang="zh-CN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pic>
        <p:nvPicPr>
          <p:cNvPr id="2053" name="图片 80" descr="1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14919" y="4071721"/>
            <a:ext cx="1675050" cy="1948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 descr="C:\Users\Administrator\Desktop\我的活动\AI数学\IMG_553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59875" y="574534"/>
            <a:ext cx="1824586" cy="2432781"/>
          </a:xfrm>
          <a:prstGeom prst="rect">
            <a:avLst/>
          </a:prstGeom>
          <a:noFill/>
        </p:spPr>
      </p:pic>
      <p:pic>
        <p:nvPicPr>
          <p:cNvPr id="2055" name="Picture 7" descr="C:\Users\Administrator\Desktop\我的活动\AI数学\IMG_5533(1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33048" y="3269181"/>
            <a:ext cx="2772871" cy="2079653"/>
          </a:xfrm>
          <a:prstGeom prst="rect">
            <a:avLst/>
          </a:prstGeom>
          <a:noFill/>
        </p:spPr>
      </p:pic>
      <p:pic>
        <p:nvPicPr>
          <p:cNvPr id="2056" name="Picture 8" descr="C:\Users\Administrator\Desktop\我的活动\AI数学\IMG_5535(1)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399534" y="3273228"/>
            <a:ext cx="2783660" cy="208774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 advClick="0" advTm="0">
        <p15:prstTrans prst="airplane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9180"/>
            <a:ext cx="12257095" cy="7077180"/>
          </a:xfrm>
          <a:prstGeom prst="rect">
            <a:avLst/>
          </a:prstGeom>
        </p:spPr>
      </p:pic>
      <p:sp>
        <p:nvSpPr>
          <p:cNvPr id="8" name="文本框 4"/>
          <p:cNvSpPr txBox="1"/>
          <p:nvPr/>
        </p:nvSpPr>
        <p:spPr>
          <a:xfrm>
            <a:off x="485522" y="938983"/>
            <a:ext cx="3730172" cy="52322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zh-CN" altLang="en-US" sz="32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初识七巧板</a:t>
            </a:r>
            <a:endParaRPr lang="en-US" altLang="zh-CN" sz="3200" b="1" dirty="0" smtClean="0">
              <a:solidFill>
                <a:schemeClr val="accent4">
                  <a:lumMod val="60000"/>
                  <a:lumOff val="40000"/>
                </a:schemeClr>
              </a:solidFill>
              <a:latin typeface="迷你简卡通" panose="03000509000000000000" pitchFamily="65" charset="-122"/>
              <a:ea typeface="迷你简卡通" panose="03000509000000000000" pitchFamily="65" charset="-122"/>
            </a:endParaRPr>
          </a:p>
        </p:txBody>
      </p:sp>
      <p:pic>
        <p:nvPicPr>
          <p:cNvPr id="23559" name="Picture 7" descr="C:\Users\Administrator\Desktop\我的活动\AI数学\IMG_418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350515" y="3390563"/>
            <a:ext cx="2018793" cy="2691724"/>
          </a:xfrm>
          <a:prstGeom prst="rect">
            <a:avLst/>
          </a:prstGeom>
          <a:noFill/>
        </p:spPr>
      </p:pic>
      <p:pic>
        <p:nvPicPr>
          <p:cNvPr id="23560" name="Picture 8" descr="C:\Users\Administrator\Desktop\我的活动\AI数学\IMG_419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68636" y="663546"/>
            <a:ext cx="2039193" cy="2718924"/>
          </a:xfrm>
          <a:prstGeom prst="rect">
            <a:avLst/>
          </a:prstGeom>
          <a:noFill/>
        </p:spPr>
      </p:pic>
      <p:pic>
        <p:nvPicPr>
          <p:cNvPr id="23561" name="Picture 9" descr="C:\Users\Administrator\Desktop\我的活动\AI数学\IMG_419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78361" y="2386025"/>
            <a:ext cx="1921690" cy="2562253"/>
          </a:xfrm>
          <a:prstGeom prst="rect">
            <a:avLst/>
          </a:prstGeom>
          <a:noFill/>
        </p:spPr>
      </p:pic>
      <p:pic>
        <p:nvPicPr>
          <p:cNvPr id="23562" name="Picture 1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08565" y="1537489"/>
            <a:ext cx="5143952" cy="385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 advClick="0" advTm="0">
        <p15:prstTrans prst="airplane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3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5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5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9180"/>
            <a:ext cx="12257095" cy="7077180"/>
          </a:xfrm>
          <a:prstGeom prst="rect">
            <a:avLst/>
          </a:prstGeom>
        </p:spPr>
      </p:pic>
      <p:sp>
        <p:nvSpPr>
          <p:cNvPr id="11" name="文本框 4"/>
          <p:cNvSpPr txBox="1"/>
          <p:nvPr/>
        </p:nvSpPr>
        <p:spPr>
          <a:xfrm>
            <a:off x="603001" y="921450"/>
            <a:ext cx="3730172" cy="52322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zh-CN" altLang="en-US" sz="3200" b="1" dirty="0" smtClean="0">
                <a:solidFill>
                  <a:srgbClr val="FEB0A2"/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图形变变变</a:t>
            </a:r>
            <a:endParaRPr lang="en-US" altLang="zh-CN" sz="3200" b="1" dirty="0" smtClean="0">
              <a:solidFill>
                <a:srgbClr val="FEB0A2"/>
              </a:solidFill>
              <a:latin typeface="迷你简卡通" panose="03000509000000000000" pitchFamily="65" charset="-122"/>
              <a:ea typeface="迷你简卡通" panose="03000509000000000000" pitchFamily="65" charset="-122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4110" y="1286633"/>
            <a:ext cx="3771052" cy="4475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65819" y="534075"/>
            <a:ext cx="4012891" cy="2866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08266" y="2172190"/>
            <a:ext cx="3869214" cy="2763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54118" y="3801071"/>
            <a:ext cx="3433678" cy="2477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 advClick="0" advTm="0">
        <p15:prstTrans prst="airplane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9180"/>
            <a:ext cx="12257095" cy="7077180"/>
          </a:xfrm>
          <a:prstGeom prst="rect">
            <a:avLst/>
          </a:prstGeom>
        </p:spPr>
      </p:pic>
      <p:sp>
        <p:nvSpPr>
          <p:cNvPr id="8" name="文本框 4"/>
          <p:cNvSpPr txBox="1"/>
          <p:nvPr/>
        </p:nvSpPr>
        <p:spPr>
          <a:xfrm>
            <a:off x="553100" y="839181"/>
            <a:ext cx="3730172" cy="52322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zh-CN" altLang="en-US" sz="3200" b="1" dirty="0" smtClean="0">
                <a:solidFill>
                  <a:srgbClr val="00B0F0"/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趣味拼搭</a:t>
            </a:r>
            <a:endParaRPr lang="en-US" altLang="zh-CN" sz="3200" b="1" dirty="0" smtClean="0">
              <a:solidFill>
                <a:srgbClr val="00B0F0"/>
              </a:solidFill>
              <a:latin typeface="迷你简卡通" panose="03000509000000000000" pitchFamily="65" charset="-122"/>
              <a:ea typeface="迷你简卡通" panose="03000509000000000000" pitchFamily="65" charset="-122"/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9422" y="1200969"/>
            <a:ext cx="3641332" cy="5186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5641" y="1565210"/>
            <a:ext cx="2608964" cy="3366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000663" y="1275013"/>
            <a:ext cx="3182530" cy="3992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 advClick="0" advTm="0">
        <p15:prstTrans prst="airplane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9180"/>
            <a:ext cx="12257095" cy="7077180"/>
          </a:xfrm>
          <a:prstGeom prst="rect">
            <a:avLst/>
          </a:prstGeom>
        </p:spPr>
      </p:pic>
      <p:sp>
        <p:nvSpPr>
          <p:cNvPr id="7" name="文本框 4"/>
          <p:cNvSpPr txBox="1"/>
          <p:nvPr/>
        </p:nvSpPr>
        <p:spPr>
          <a:xfrm>
            <a:off x="438463" y="781188"/>
            <a:ext cx="3730172" cy="52322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zh-CN" altLang="en-US" sz="3200" b="1" dirty="0" smtClean="0">
                <a:solidFill>
                  <a:srgbClr val="99BF4F"/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火柴棒游戏</a:t>
            </a:r>
            <a:endParaRPr lang="en-US" altLang="zh-CN" sz="3200" b="1" dirty="0" smtClean="0">
              <a:solidFill>
                <a:srgbClr val="99BF4F"/>
              </a:solidFill>
              <a:latin typeface="迷你简卡通" panose="03000509000000000000" pitchFamily="65" charset="-122"/>
              <a:ea typeface="迷你简卡通" panose="03000509000000000000" pitchFamily="65" charset="-122"/>
            </a:endParaRPr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04221" y="1019596"/>
            <a:ext cx="3912480" cy="5542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12500" y="487708"/>
            <a:ext cx="3984654" cy="5493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 advClick="0" advTm="0">
        <p15:prstTrans prst="airplane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04" y="-219180"/>
            <a:ext cx="12257095" cy="707718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6069106" y="518521"/>
            <a:ext cx="53163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600" dirty="0" smtClean="0">
                <a:solidFill>
                  <a:schemeClr val="bg1">
                    <a:lumMod val="50000"/>
                  </a:schemeClr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作品展示</a:t>
            </a:r>
            <a:endParaRPr lang="zh-CN" altLang="en-US" sz="9600" dirty="0">
              <a:solidFill>
                <a:schemeClr val="bg1">
                  <a:lumMod val="50000"/>
                </a:schemeClr>
              </a:solidFill>
              <a:latin typeface="迷你简卡通" panose="03000509000000000000" pitchFamily="65" charset="-122"/>
              <a:ea typeface="迷你简卡通" panose="03000509000000000000" pitchFamily="65" charset="-122"/>
            </a:endParaRPr>
          </a:p>
        </p:txBody>
      </p:sp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8304" y="922681"/>
            <a:ext cx="3783237" cy="5044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97972" y="1825809"/>
            <a:ext cx="3301045" cy="4431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225767" y="2357595"/>
            <a:ext cx="3059210" cy="4095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 advClick="0" advTm="0">
        <p15:prstTrans prst="pageCurlDouble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183</TotalTime>
  <Words>126</Words>
  <Application>Microsoft Office PowerPoint</Application>
  <PresentationFormat>自定义</PresentationFormat>
  <Paragraphs>40</Paragraphs>
  <Slides>12</Slides>
  <Notes>12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20" baseType="lpstr">
      <vt:lpstr>Arial</vt:lpstr>
      <vt:lpstr>宋体</vt:lpstr>
      <vt:lpstr>迷你简卡通</vt:lpstr>
      <vt:lpstr>Calibri</vt:lpstr>
      <vt:lpstr>等线</vt:lpstr>
      <vt:lpstr>Times New Roman</vt:lpstr>
      <vt:lpstr>微软雅黑</vt:lpstr>
      <vt:lpstr>Office Theme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02.03</dc:title>
  <dc:creator>WIN7</dc:creator>
  <cp:lastModifiedBy>ASUS</cp:lastModifiedBy>
  <cp:revision>118</cp:revision>
  <dcterms:created xsi:type="dcterms:W3CDTF">2017-08-18T03:02:00Z</dcterms:created>
  <dcterms:modified xsi:type="dcterms:W3CDTF">2022-01-17T05:58:13Z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2052-10.1.0.7224</vt:lpwstr>
  </property>
</Properties>
</file>