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1" r:id="rId2"/>
    <p:sldId id="332" r:id="rId3"/>
    <p:sldId id="457" r:id="rId4"/>
    <p:sldId id="458" r:id="rId5"/>
    <p:sldId id="333" r:id="rId6"/>
    <p:sldId id="459" r:id="rId7"/>
    <p:sldId id="460" r:id="rId8"/>
    <p:sldId id="461"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13B"/>
    <a:srgbClr val="2638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34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C3F25-C76D-4973-814C-1BEAE5F48CF6}" type="datetimeFigureOut">
              <a:rPr lang="zh-CN" altLang="en-US" smtClean="0"/>
              <a:pPr/>
              <a:t>2022/1/5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1D46A-0987-41B5-B71E-D56BFA92DE1F}" type="slidenum">
              <a:rPr lang="zh-CN" altLang="en-US" smtClean="0"/>
              <a:pPr/>
              <a:t>‹#›</a:t>
            </a:fld>
            <a:endParaRPr lang="zh-CN" altLang="en-US"/>
          </a:p>
        </p:txBody>
      </p:sp>
    </p:spTree>
    <p:extLst>
      <p:ext uri="{BB962C8B-B14F-4D97-AF65-F5344CB8AC3E}">
        <p14:creationId xmlns="" xmlns:p14="http://schemas.microsoft.com/office/powerpoint/2010/main" val="90339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09D272-3505-49B9-AC3E-4F575D7294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26385CAE-82D4-45BE-A9B8-2D8725CDB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9BEBF3D4-A23A-470B-B092-785F57F76D07}"/>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5" name="页脚占位符 4">
            <a:extLst>
              <a:ext uri="{FF2B5EF4-FFF2-40B4-BE49-F238E27FC236}">
                <a16:creationId xmlns="" xmlns:a16="http://schemas.microsoft.com/office/drawing/2014/main" id="{74CF9573-47DD-4926-800C-C41D373361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44A874A-FCAA-433D-802D-66FDB60420FB}"/>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372076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1ADF64-F34F-4BBD-8291-5A5B4947D18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AD545608-550C-4416-BDC6-8A7B24013F4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49B52CD-7CF1-4E75-8BF4-C158FB4659A2}"/>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5" name="页脚占位符 4">
            <a:extLst>
              <a:ext uri="{FF2B5EF4-FFF2-40B4-BE49-F238E27FC236}">
                <a16:creationId xmlns="" xmlns:a16="http://schemas.microsoft.com/office/drawing/2014/main" id="{12FA5E82-548A-4A08-A07A-CA02C5F66B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C10306B-7C19-4434-9FCD-27C8D276AF28}"/>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274381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ACEAF40F-085F-437F-A5AB-B979B00C73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F66A6F9-56C0-4B0B-BA44-2CD39DBF5C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4ED4D2E-3DB5-4503-A53B-BE0C6CA950F7}"/>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5" name="页脚占位符 4">
            <a:extLst>
              <a:ext uri="{FF2B5EF4-FFF2-40B4-BE49-F238E27FC236}">
                <a16:creationId xmlns="" xmlns:a16="http://schemas.microsoft.com/office/drawing/2014/main" id="{54E5C082-DAF8-465C-BF40-7609E26F95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1ED854F-35C7-4323-87F1-5485659F109F}"/>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100084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pPr/>
              <a:t>2022/1/5</a:t>
            </a:fld>
            <a:endParaRPr lang="zh-CN" altLang="en-US"/>
          </a:p>
        </p:txBody>
      </p:sp>
      <p:sp>
        <p:nvSpPr>
          <p:cNvPr id="4" name="Footer Placeholder 3"/>
          <p:cNvSpPr>
            <a:spLocks noGrp="1"/>
          </p:cNvSpPr>
          <p:nvPr>
            <p:ph type="ftr" sz="quarter" idx="11"/>
          </p:nvPr>
        </p:nvSpPr>
        <p:spPr/>
        <p:txBody>
          <a:bodyPr/>
          <a:lstStyle/>
          <a:p>
            <a:r>
              <a:rPr lang="en-US" altLang="zh-CN"/>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 xmlns:p14="http://schemas.microsoft.com/office/powerpoint/2010/main" val="285917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AFF1A7-8AB2-411A-9A8F-C5A8AA5E85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A0F2969-1231-4691-B512-298F293D2DA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E8F9292-F7B4-4CC8-A979-FDF07A429694}"/>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5" name="页脚占位符 4">
            <a:extLst>
              <a:ext uri="{FF2B5EF4-FFF2-40B4-BE49-F238E27FC236}">
                <a16:creationId xmlns="" xmlns:a16="http://schemas.microsoft.com/office/drawing/2014/main" id="{55C37D24-1390-4A27-B245-FC12D02003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0D81AA4-1E96-4E0E-A87C-E27A4E2E961A}"/>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113372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69EEAAE-2A02-4ED9-AFD9-6417F99B3B6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EDFCA81-1841-41B4-AAE7-FCCF161F6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452F569B-01D1-4A86-86CC-BD5FAAAE6BD0}"/>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5" name="页脚占位符 4">
            <a:extLst>
              <a:ext uri="{FF2B5EF4-FFF2-40B4-BE49-F238E27FC236}">
                <a16:creationId xmlns="" xmlns:a16="http://schemas.microsoft.com/office/drawing/2014/main" id="{3209DD95-927C-40B8-8296-4C745497FE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374AB53-611F-474F-B42B-3EE4C6C6530C}"/>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36427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CA8BBD-5345-48A2-AE4E-D05A0FB8D64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1FA347E-DDAC-4F80-942B-454C9D643F0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3C837331-8AAC-4DDD-8282-A4F4E8448F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95C2337-F0B1-443D-AA5E-DDE4EA0612E8}"/>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6" name="页脚占位符 5">
            <a:extLst>
              <a:ext uri="{FF2B5EF4-FFF2-40B4-BE49-F238E27FC236}">
                <a16:creationId xmlns="" xmlns:a16="http://schemas.microsoft.com/office/drawing/2014/main" id="{ED2D3DA3-3750-40E8-B2B1-CFE2D49722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8F9C313-99CD-4F1D-BF86-C4681B201962}"/>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383511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DBA0D95-61BF-4DFF-AAAB-854DA72591D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FB14F59-3567-4CA7-B082-661EE6E68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EC2B0AD0-F721-48B7-9448-07A2E0D9B60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2E693D9C-91E1-41D4-898B-44C1E6ED9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10AC70A-6DBC-4A45-8C1A-116050090EB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1CBCB37D-42FC-455D-B3C6-B073FF7416FB}"/>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8" name="页脚占位符 7">
            <a:extLst>
              <a:ext uri="{FF2B5EF4-FFF2-40B4-BE49-F238E27FC236}">
                <a16:creationId xmlns="" xmlns:a16="http://schemas.microsoft.com/office/drawing/2014/main" id="{70D9891D-6C92-4C21-A666-1B0B733A21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BF5F72C-62A2-413F-85F3-C2E5BFA9A5DF}"/>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53932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DD577E0-1F2C-4C75-AD94-5FC82917DE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622FEBA-79CD-4375-B8E9-42E086B07BA6}"/>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4" name="页脚占位符 3">
            <a:extLst>
              <a:ext uri="{FF2B5EF4-FFF2-40B4-BE49-F238E27FC236}">
                <a16:creationId xmlns="" xmlns:a16="http://schemas.microsoft.com/office/drawing/2014/main" id="{F767FC2B-D473-45A6-9FFF-7DF2B3F57D9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60F696D-3FE6-4ED9-82F3-3134F3E649B4}"/>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257467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B7806D2-0990-4CDE-B516-23CA2441B559}"/>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3" name="页脚占位符 2">
            <a:extLst>
              <a:ext uri="{FF2B5EF4-FFF2-40B4-BE49-F238E27FC236}">
                <a16:creationId xmlns="" xmlns:a16="http://schemas.microsoft.com/office/drawing/2014/main" id="{5889AD8C-F877-4536-ADE3-BD85B07C66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94B1CFCC-DFDC-4570-9147-850A476DA766}"/>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207903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52686AA-C4E5-4754-AEDF-2296886A03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E45157D-370C-4965-AE3B-1B0B55356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4EC755-AF08-4AA6-BB1E-F004D37D0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F5F34F47-4F9E-4753-B9B6-EA5A1AFFE2E7}"/>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6" name="页脚占位符 5">
            <a:extLst>
              <a:ext uri="{FF2B5EF4-FFF2-40B4-BE49-F238E27FC236}">
                <a16:creationId xmlns="" xmlns:a16="http://schemas.microsoft.com/office/drawing/2014/main" id="{B5FCADB7-10E8-4BD7-931B-EC048936E8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8AEBF53-560A-465B-B722-44B6DBBE37F5}"/>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207091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3622D5-CC5F-473C-89E2-FF4975E0FF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4317385-79B9-438B-AFD6-0141AE56F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932ED534-AEC4-4E9A-B23D-125E443E5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23BD18DE-8E78-4524-A31B-8D54C6A9C6D4}"/>
              </a:ext>
            </a:extLst>
          </p:cNvPr>
          <p:cNvSpPr>
            <a:spLocks noGrp="1"/>
          </p:cNvSpPr>
          <p:nvPr>
            <p:ph type="dt" sz="half" idx="10"/>
          </p:nvPr>
        </p:nvSpPr>
        <p:spPr/>
        <p:txBody>
          <a:bodyPr/>
          <a:lstStyle/>
          <a:p>
            <a:fld id="{8C4FC722-9EA6-48D1-944D-9573E7F97910}" type="datetimeFigureOut">
              <a:rPr lang="zh-CN" altLang="en-US" smtClean="0"/>
              <a:pPr/>
              <a:t>2022/1/5</a:t>
            </a:fld>
            <a:endParaRPr lang="zh-CN" altLang="en-US"/>
          </a:p>
        </p:txBody>
      </p:sp>
      <p:sp>
        <p:nvSpPr>
          <p:cNvPr id="6" name="页脚占位符 5">
            <a:extLst>
              <a:ext uri="{FF2B5EF4-FFF2-40B4-BE49-F238E27FC236}">
                <a16:creationId xmlns="" xmlns:a16="http://schemas.microsoft.com/office/drawing/2014/main" id="{8F283C46-07F1-4023-8F23-955243224A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EB2FD43-B6B2-4BC5-9D1D-ED67BD3C7F6B}"/>
              </a:ext>
            </a:extLst>
          </p:cNvPr>
          <p:cNvSpPr>
            <a:spLocks noGrp="1"/>
          </p:cNvSpPr>
          <p:nvPr>
            <p:ph type="sldNum" sz="quarter" idx="12"/>
          </p:nvPr>
        </p:nvSpPr>
        <p:spPr/>
        <p:txBody>
          <a:body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94379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D36ED1B9-AA97-48C3-B297-D3A3B08E0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D83B46E-CFC7-4473-A37F-5E89EFC61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18BDE02-27FA-4620-AFD2-462380842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FC722-9EA6-48D1-944D-9573E7F97910}" type="datetimeFigureOut">
              <a:rPr lang="zh-CN" altLang="en-US" smtClean="0"/>
              <a:pPr/>
              <a:t>2022/1/5</a:t>
            </a:fld>
            <a:endParaRPr lang="zh-CN" altLang="en-US"/>
          </a:p>
        </p:txBody>
      </p:sp>
      <p:sp>
        <p:nvSpPr>
          <p:cNvPr id="5" name="页脚占位符 4">
            <a:extLst>
              <a:ext uri="{FF2B5EF4-FFF2-40B4-BE49-F238E27FC236}">
                <a16:creationId xmlns="" xmlns:a16="http://schemas.microsoft.com/office/drawing/2014/main" id="{14EAFF39-7E09-4FEC-BB6E-DDF120044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1FFD8067-6A3B-4E63-8DBC-BB35D4E9F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F9E7A-4AEC-4E5A-87A8-2F7E99C7A485}" type="slidenum">
              <a:rPr lang="zh-CN" altLang="en-US" smtClean="0"/>
              <a:pPr/>
              <a:t>‹#›</a:t>
            </a:fld>
            <a:endParaRPr lang="zh-CN" altLang="en-US"/>
          </a:p>
        </p:txBody>
      </p:sp>
    </p:spTree>
    <p:extLst>
      <p:ext uri="{BB962C8B-B14F-4D97-AF65-F5344CB8AC3E}">
        <p14:creationId xmlns="" xmlns:p14="http://schemas.microsoft.com/office/powerpoint/2010/main" val="282202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23460;&#20869;&#35838;&#12298;&#21069;&#28378;&#32763;&#12299;&#32032;&#26448;/&#26377;&#32447;&#32763;&#28378;.mp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23460;&#20869;&#35838;&#12298;&#21069;&#28378;&#32763;&#12299;&#32032;&#26448;/&#25490;&#29699;&#28378;&#21160;&#35270;&#39057;.m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23460;&#20869;&#35838;&#12298;&#21069;&#28378;&#32763;&#12299;&#32032;&#26448;/&#21069;&#28378;&#32763;&#23436;&#25972;&#21160;&#20316;.m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02B344E-A175-4FE2-9881-106DC0F81D2D}"/>
              </a:ext>
            </a:extLst>
          </p:cNvPr>
          <p:cNvGrpSpPr/>
          <p:nvPr/>
        </p:nvGrpSpPr>
        <p:grpSpPr>
          <a:xfrm>
            <a:off x="0" y="1514277"/>
            <a:ext cx="12192000" cy="3733800"/>
            <a:chOff x="0" y="2029460"/>
            <a:chExt cx="12192000" cy="3733800"/>
          </a:xfrm>
        </p:grpSpPr>
        <p:sp>
          <p:nvSpPr>
            <p:cNvPr id="2" name="矩形 1">
              <a:extLst>
                <a:ext uri="{FF2B5EF4-FFF2-40B4-BE49-F238E27FC236}">
                  <a16:creationId xmlns="" xmlns:a16="http://schemas.microsoft.com/office/drawing/2014/main" id="{DF123F65-0DB7-43BF-9C2B-5FEAD6E88ED4}"/>
                </a:ext>
              </a:extLst>
            </p:cNvPr>
            <p:cNvSpPr/>
            <p:nvPr/>
          </p:nvSpPr>
          <p:spPr>
            <a:xfrm>
              <a:off x="0" y="2353310"/>
              <a:ext cx="12192000" cy="3409950"/>
            </a:xfrm>
            <a:prstGeom prst="rect">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0C3BAB8D-23DD-4352-B32B-752636075CCE}"/>
                </a:ext>
              </a:extLst>
            </p:cNvPr>
            <p:cNvSpPr/>
            <p:nvPr/>
          </p:nvSpPr>
          <p:spPr>
            <a:xfrm>
              <a:off x="0" y="2029460"/>
              <a:ext cx="12192000" cy="3409950"/>
            </a:xfrm>
            <a:prstGeom prst="rect">
              <a:avLst/>
            </a:prstGeom>
            <a:solidFill>
              <a:srgbClr val="FAA13B">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4709160" y="2280117"/>
            <a:ext cx="7163435" cy="266534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4800" b="1" i="0" u="none" strike="noStrike" kern="1200" cap="none" spc="0" normalizeH="0" baseline="0" noProof="0" dirty="0" smtClean="0">
                <a:ln>
                  <a:noFill/>
                </a:ln>
                <a:solidFill>
                  <a:srgbClr val="FFFFFF"/>
                </a:solidFill>
                <a:effectLst/>
                <a:uLnTx/>
                <a:uFillTx/>
                <a:cs typeface="+mn-ea"/>
                <a:sym typeface="+mn-lt"/>
              </a:rPr>
              <a:t>例析室内课重难点的突破</a:t>
            </a:r>
            <a:endParaRPr kumimoji="0" lang="en-US" altLang="zh-CN" sz="4800" b="1" i="0" u="none" strike="noStrike" kern="1200" cap="none" spc="0" normalizeH="0" baseline="0" noProof="0" dirty="0" smtClean="0">
              <a:ln>
                <a:noFill/>
              </a:ln>
              <a:solidFill>
                <a:srgbClr val="FFFFFF"/>
              </a:solidFill>
              <a:effectLst/>
              <a:uLnTx/>
              <a:uFillTx/>
              <a:cs typeface="+mn-ea"/>
              <a:sym typeface="+mn-lt"/>
            </a:endParaRPr>
          </a:p>
          <a:p>
            <a:pPr marL="0" marR="0" lvl="0" indent="0" algn="r" defTabSz="914400" rtl="0" eaLnBrk="1" fontAlgn="auto" latinLnBrk="0" hangingPunct="1">
              <a:lnSpc>
                <a:spcPct val="110000"/>
              </a:lnSpc>
              <a:spcBef>
                <a:spcPts val="0"/>
              </a:spcBef>
              <a:spcAft>
                <a:spcPts val="0"/>
              </a:spcAft>
              <a:buClrTx/>
              <a:buSzTx/>
              <a:buFontTx/>
              <a:buNone/>
              <a:tabLst/>
              <a:defRPr/>
            </a:pPr>
            <a:r>
              <a:rPr lang="en-US" altLang="zh-CN" sz="3200" b="1" dirty="0" smtClean="0">
                <a:solidFill>
                  <a:srgbClr val="FFFFFF"/>
                </a:solidFill>
                <a:cs typeface="+mn-ea"/>
                <a:sym typeface="+mn-lt"/>
              </a:rPr>
              <a:t>——</a:t>
            </a:r>
            <a:r>
              <a:rPr lang="zh-CN" altLang="en-US" sz="3200" b="1" dirty="0" smtClean="0">
                <a:solidFill>
                  <a:srgbClr val="FFFFFF"/>
                </a:solidFill>
                <a:cs typeface="+mn-ea"/>
                <a:sym typeface="+mn-lt"/>
              </a:rPr>
              <a:t>以</a:t>
            </a:r>
            <a:r>
              <a:rPr lang="en-US" altLang="zh-CN" sz="3200" b="1" dirty="0" smtClean="0">
                <a:solidFill>
                  <a:srgbClr val="FFFFFF"/>
                </a:solidFill>
                <a:cs typeface="+mn-ea"/>
                <a:sym typeface="+mn-lt"/>
              </a:rPr>
              <a:t>《</a:t>
            </a:r>
            <a:r>
              <a:rPr lang="zh-CN" altLang="en-US" sz="3200" b="1" dirty="0" smtClean="0">
                <a:solidFill>
                  <a:srgbClr val="FFFFFF"/>
                </a:solidFill>
                <a:cs typeface="+mn-ea"/>
                <a:sym typeface="+mn-lt"/>
              </a:rPr>
              <a:t>前滚翻</a:t>
            </a:r>
            <a:r>
              <a:rPr lang="en-US" altLang="zh-CN" sz="3200" b="1" dirty="0" smtClean="0">
                <a:solidFill>
                  <a:srgbClr val="FFFFFF"/>
                </a:solidFill>
                <a:cs typeface="+mn-ea"/>
                <a:sym typeface="+mn-lt"/>
              </a:rPr>
              <a:t>》</a:t>
            </a:r>
            <a:r>
              <a:rPr lang="zh-CN" altLang="en-US" sz="3200" b="1" dirty="0" smtClean="0">
                <a:solidFill>
                  <a:srgbClr val="FFFFFF"/>
                </a:solidFill>
                <a:cs typeface="+mn-ea"/>
                <a:sym typeface="+mn-lt"/>
              </a:rPr>
              <a:t>教学为例</a:t>
            </a:r>
            <a:endParaRPr lang="en-US" altLang="zh-CN" sz="3200" b="1" dirty="0" smtClean="0">
              <a:solidFill>
                <a:srgbClr val="FFFFFF"/>
              </a:solidFill>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effectLst/>
              <a:uLnTx/>
              <a:uFillTx/>
              <a:latin typeface="宋体" pitchFamily="2" charset="-122"/>
              <a:ea typeface="宋体" pitchFamily="2" charset="-122"/>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effectLst/>
                <a:uLnTx/>
                <a:uFillTx/>
                <a:latin typeface="宋体" pitchFamily="2" charset="-122"/>
                <a:ea typeface="宋体" pitchFamily="2" charset="-122"/>
                <a:cs typeface="+mn-ea"/>
                <a:sym typeface="+mn-lt"/>
              </a:rPr>
              <a:t>溧阳市平桥小学  高渊</a:t>
            </a:r>
            <a:endParaRPr kumimoji="0" lang="en-US" altLang="zh-CN" sz="2400" b="1" i="0" u="none" strike="noStrike" kern="1200" cap="none" spc="0" normalizeH="0" baseline="0" noProof="0" dirty="0" smtClean="0">
              <a:ln>
                <a:noFill/>
              </a:ln>
              <a:effectLst/>
              <a:uLnTx/>
              <a:uFillTx/>
              <a:latin typeface="宋体" pitchFamily="2" charset="-122"/>
              <a:ea typeface="宋体" pitchFamily="2" charset="-122"/>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2400" b="1" dirty="0" smtClean="0">
                <a:latin typeface="宋体" pitchFamily="2" charset="-122"/>
                <a:ea typeface="宋体" pitchFamily="2" charset="-122"/>
                <a:cs typeface="+mn-ea"/>
                <a:sym typeface="+mn-lt"/>
              </a:rPr>
              <a:t>2022</a:t>
            </a:r>
            <a:r>
              <a:rPr lang="zh-CN" altLang="en-US" sz="2400" b="1" dirty="0" smtClean="0">
                <a:latin typeface="宋体" pitchFamily="2" charset="-122"/>
                <a:ea typeface="宋体" pitchFamily="2" charset="-122"/>
                <a:cs typeface="+mn-ea"/>
                <a:sym typeface="+mn-lt"/>
              </a:rPr>
              <a:t>年</a:t>
            </a:r>
            <a:r>
              <a:rPr lang="en-US" altLang="zh-CN" sz="2400" b="1" dirty="0" smtClean="0">
                <a:latin typeface="宋体" pitchFamily="2" charset="-122"/>
                <a:ea typeface="宋体" pitchFamily="2" charset="-122"/>
                <a:cs typeface="+mn-ea"/>
                <a:sym typeface="+mn-lt"/>
              </a:rPr>
              <a:t>1</a:t>
            </a:r>
            <a:r>
              <a:rPr lang="zh-CN" altLang="en-US" sz="2400" b="1" dirty="0" smtClean="0">
                <a:latin typeface="宋体" pitchFamily="2" charset="-122"/>
                <a:ea typeface="宋体" pitchFamily="2" charset="-122"/>
                <a:cs typeface="+mn-ea"/>
                <a:sym typeface="+mn-lt"/>
              </a:rPr>
              <a:t>月</a:t>
            </a:r>
            <a:r>
              <a:rPr lang="en-US" altLang="zh-CN" sz="2400" b="1" dirty="0" smtClean="0">
                <a:latin typeface="宋体" pitchFamily="2" charset="-122"/>
                <a:ea typeface="宋体" pitchFamily="2" charset="-122"/>
                <a:cs typeface="+mn-ea"/>
                <a:sym typeface="+mn-lt"/>
              </a:rPr>
              <a:t>6</a:t>
            </a:r>
            <a:r>
              <a:rPr lang="zh-CN" altLang="en-US" sz="2400" b="1" dirty="0" smtClean="0">
                <a:latin typeface="宋体" pitchFamily="2" charset="-122"/>
                <a:ea typeface="宋体" pitchFamily="2" charset="-122"/>
                <a:cs typeface="+mn-ea"/>
                <a:sym typeface="+mn-lt"/>
              </a:rPr>
              <a:t>日</a:t>
            </a:r>
            <a:endParaRPr kumimoji="0" lang="zh-CN" altLang="en-US" sz="2400" b="1" i="0" u="none" strike="noStrike" kern="1200" cap="none" spc="0" normalizeH="0" baseline="0" noProof="0" dirty="0">
              <a:ln>
                <a:noFill/>
              </a:ln>
              <a:effectLst/>
              <a:uLnTx/>
              <a:uFillTx/>
              <a:latin typeface="宋体" pitchFamily="2" charset="-122"/>
              <a:ea typeface="宋体" pitchFamily="2" charset="-122"/>
              <a:cs typeface="+mn-ea"/>
              <a:sym typeface="+mn-lt"/>
            </a:endParaRPr>
          </a:p>
        </p:txBody>
      </p:sp>
      <p:grpSp>
        <p:nvGrpSpPr>
          <p:cNvPr id="7" name="组合 6">
            <a:extLst>
              <a:ext uri="{FF2B5EF4-FFF2-40B4-BE49-F238E27FC236}">
                <a16:creationId xmlns="" xmlns:a16="http://schemas.microsoft.com/office/drawing/2014/main" id="{325D03B5-7B61-4ED3-AF13-06A33C60122F}"/>
              </a:ext>
            </a:extLst>
          </p:cNvPr>
          <p:cNvGrpSpPr/>
          <p:nvPr/>
        </p:nvGrpSpPr>
        <p:grpSpPr>
          <a:xfrm flipH="1">
            <a:off x="7105650" y="304028"/>
            <a:ext cx="5113868" cy="937593"/>
            <a:chOff x="-27518" y="266700"/>
            <a:chExt cx="5113868" cy="937593"/>
          </a:xfrm>
          <a:solidFill>
            <a:srgbClr val="263866"/>
          </a:solidFill>
        </p:grpSpPr>
        <p:sp>
          <p:nvSpPr>
            <p:cNvPr id="6" name="箭头: 五边形 5">
              <a:extLst>
                <a:ext uri="{FF2B5EF4-FFF2-40B4-BE49-F238E27FC236}">
                  <a16:creationId xmlns="" xmlns:a16="http://schemas.microsoft.com/office/drawing/2014/main" id="{CB7B1DD2-BC08-4934-BD05-A15869AE1F13}"/>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五边形 7">
              <a:extLst>
                <a:ext uri="{FF2B5EF4-FFF2-40B4-BE49-F238E27FC236}">
                  <a16:creationId xmlns="" xmlns:a16="http://schemas.microsoft.com/office/drawing/2014/main" id="{14E38B62-B6C1-4D64-89F2-DEDFDFB0E86D}"/>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 name="组合 9">
            <a:extLst>
              <a:ext uri="{FF2B5EF4-FFF2-40B4-BE49-F238E27FC236}">
                <a16:creationId xmlns="" xmlns:a16="http://schemas.microsoft.com/office/drawing/2014/main" id="{61285FE4-AC65-42F0-AB55-1537F703E830}"/>
              </a:ext>
            </a:extLst>
          </p:cNvPr>
          <p:cNvGrpSpPr/>
          <p:nvPr/>
        </p:nvGrpSpPr>
        <p:grpSpPr>
          <a:xfrm>
            <a:off x="-38100" y="5498373"/>
            <a:ext cx="5113868" cy="937593"/>
            <a:chOff x="-27518" y="266700"/>
            <a:chExt cx="5113868" cy="937593"/>
          </a:xfrm>
          <a:solidFill>
            <a:srgbClr val="263866"/>
          </a:solidFill>
        </p:grpSpPr>
        <p:sp>
          <p:nvSpPr>
            <p:cNvPr id="11" name="箭头: 五边形 10">
              <a:extLst>
                <a:ext uri="{FF2B5EF4-FFF2-40B4-BE49-F238E27FC236}">
                  <a16:creationId xmlns="" xmlns:a16="http://schemas.microsoft.com/office/drawing/2014/main" id="{DB018F36-6D84-49AC-8F75-D95AAE147F7F}"/>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五边形 11">
              <a:extLst>
                <a:ext uri="{FF2B5EF4-FFF2-40B4-BE49-F238E27FC236}">
                  <a16:creationId xmlns="" xmlns:a16="http://schemas.microsoft.com/office/drawing/2014/main" id="{5C48C461-FB43-4090-9CA5-E275AE0418BA}"/>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descr="t01cfd3c0404b76cfc9.jpg"/>
          <p:cNvPicPr>
            <a:picLocks noChangeAspect="1"/>
          </p:cNvPicPr>
          <p:nvPr/>
        </p:nvPicPr>
        <p:blipFill>
          <a:blip r:embed="rId3" cstate="print"/>
          <a:stretch>
            <a:fillRect/>
          </a:stretch>
        </p:blipFill>
        <p:spPr>
          <a:xfrm>
            <a:off x="233680" y="2169160"/>
            <a:ext cx="427482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5130165" y="729252"/>
            <a:ext cx="1931670" cy="809902"/>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0070C0"/>
                </a:solidFill>
                <a:effectLst/>
                <a:uLnTx/>
                <a:uFillTx/>
                <a:cs typeface="+mn-ea"/>
                <a:sym typeface="+mn-lt"/>
              </a:rPr>
              <a:t>室内课</a:t>
            </a:r>
            <a:endParaRPr kumimoji="0" lang="zh-CN" altLang="en-US" sz="4400" b="1" i="0" u="none" strike="noStrike" kern="1200" cap="none" spc="0" normalizeH="0" baseline="0" noProof="0" dirty="0">
              <a:ln>
                <a:noFill/>
              </a:ln>
              <a:solidFill>
                <a:srgbClr val="0070C0"/>
              </a:solidFill>
              <a:effectLst/>
              <a:uLnTx/>
              <a:uFillTx/>
              <a:cs typeface="+mn-ea"/>
              <a:sym typeface="+mn-lt"/>
            </a:endParaRPr>
          </a:p>
        </p:txBody>
      </p:sp>
      <p:grpSp>
        <p:nvGrpSpPr>
          <p:cNvPr id="5" name="组合 4">
            <a:extLst>
              <a:ext uri="{FF2B5EF4-FFF2-40B4-BE49-F238E27FC236}">
                <a16:creationId xmlns="" xmlns:a16="http://schemas.microsoft.com/office/drawing/2014/main" id="{71F615B0-EE65-42BD-9577-DA8DD9A50B61}"/>
              </a:ext>
            </a:extLst>
          </p:cNvPr>
          <p:cNvGrpSpPr/>
          <p:nvPr/>
        </p:nvGrpSpPr>
        <p:grpSpPr>
          <a:xfrm flipH="1">
            <a:off x="7105650" y="-184180"/>
            <a:ext cx="5113868" cy="937593"/>
            <a:chOff x="-27518" y="266700"/>
            <a:chExt cx="5113868" cy="937593"/>
          </a:xfrm>
          <a:solidFill>
            <a:srgbClr val="263866"/>
          </a:solidFill>
        </p:grpSpPr>
        <p:sp>
          <p:nvSpPr>
            <p:cNvPr id="7" name="箭头: 五边形 6">
              <a:extLst>
                <a:ext uri="{FF2B5EF4-FFF2-40B4-BE49-F238E27FC236}">
                  <a16:creationId xmlns="" xmlns:a16="http://schemas.microsoft.com/office/drawing/2014/main" id="{54B1A8E9-EF37-49EA-9EEE-E1913D64534C}"/>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五边形 7">
              <a:extLst>
                <a:ext uri="{FF2B5EF4-FFF2-40B4-BE49-F238E27FC236}">
                  <a16:creationId xmlns="" xmlns:a16="http://schemas.microsoft.com/office/drawing/2014/main" id="{1DDE48B2-BFD5-4E57-9BDE-1E17EABF5B6E}"/>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9" name="组合 8">
            <a:extLst>
              <a:ext uri="{FF2B5EF4-FFF2-40B4-BE49-F238E27FC236}">
                <a16:creationId xmlns="" xmlns:a16="http://schemas.microsoft.com/office/drawing/2014/main" id="{D22B5A5D-F972-41D1-9C84-C8751B3995D2}"/>
              </a:ext>
            </a:extLst>
          </p:cNvPr>
          <p:cNvGrpSpPr/>
          <p:nvPr/>
        </p:nvGrpSpPr>
        <p:grpSpPr>
          <a:xfrm>
            <a:off x="-38100" y="6122735"/>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86F39269-2357-44E1-A646-2A736FA2F2E4}"/>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五边形 10">
              <a:extLst>
                <a:ext uri="{FF2B5EF4-FFF2-40B4-BE49-F238E27FC236}">
                  <a16:creationId xmlns="" xmlns:a16="http://schemas.microsoft.com/office/drawing/2014/main" id="{339B2D03-B5A1-4F87-9774-E0DAD8BCF8C5}"/>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51miz-E1136287-36268F45-3840x2400.jpg"/>
          <p:cNvPicPr>
            <a:picLocks noChangeAspect="1"/>
          </p:cNvPicPr>
          <p:nvPr/>
        </p:nvPicPr>
        <p:blipFill>
          <a:blip r:embed="rId3" cstate="print"/>
          <a:stretch>
            <a:fillRect/>
          </a:stretch>
        </p:blipFill>
        <p:spPr>
          <a:xfrm>
            <a:off x="193040" y="2184400"/>
            <a:ext cx="4340352" cy="2712720"/>
          </a:xfrm>
          <a:prstGeom prst="rect">
            <a:avLst/>
          </a:prstGeom>
        </p:spPr>
      </p:pic>
      <p:sp>
        <p:nvSpPr>
          <p:cNvPr id="13" name="TextBox 12"/>
          <p:cNvSpPr txBox="1"/>
          <p:nvPr/>
        </p:nvSpPr>
        <p:spPr>
          <a:xfrm>
            <a:off x="4846320" y="1778000"/>
            <a:ext cx="6705600" cy="4105163"/>
          </a:xfrm>
          <a:prstGeom prst="rect">
            <a:avLst/>
          </a:prstGeom>
          <a:noFill/>
        </p:spPr>
        <p:txBody>
          <a:bodyPr wrap="square" rtlCol="0">
            <a:spAutoFit/>
          </a:bodyPr>
          <a:lstStyle/>
          <a:p>
            <a:pPr indent="457200">
              <a:lnSpc>
                <a:spcPts val="3500"/>
              </a:lnSpc>
            </a:pPr>
            <a:r>
              <a:rPr lang="zh-CN" altLang="zh-CN" sz="2800" dirty="0" smtClean="0"/>
              <a:t>在体育教学</a:t>
            </a:r>
            <a:r>
              <a:rPr lang="zh-CN" altLang="en-US" sz="2800" dirty="0" smtClean="0"/>
              <a:t>中</a:t>
            </a:r>
            <a:r>
              <a:rPr lang="zh-CN" altLang="zh-CN" sz="2800" dirty="0" smtClean="0"/>
              <a:t>，有时会受特殊天气影响，导致体育课无法在室外正常进行，因此在面对环境因素改变的情况下，保证学生体能和技能持续的发展，开发和设计一些体育室内课程内容具有一定的必要性。另外体育室内课不仅是对课外时间教学的有效补充，也可以更形象直观的方式使学生更好把握一些水平练习中的重难点，帮助学生更好地掌握技术动作要领。</a:t>
            </a:r>
            <a:endParaRPr lang="zh-CN"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266700" y="333375"/>
            <a:ext cx="5983605" cy="54893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cs typeface="+mn-ea"/>
                <a:sym typeface="+mn-lt"/>
              </a:rPr>
              <a:t>01</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en-US" altLang="zh-CN" sz="2800" b="1" i="0" u="none" strike="noStrike" kern="1200" cap="none" spc="0" normalizeH="0" baseline="0" noProof="0" dirty="0" smtClean="0">
                <a:ln>
                  <a:noFill/>
                </a:ln>
                <a:solidFill>
                  <a:srgbClr val="0070C0"/>
                </a:solidFill>
                <a:effectLst/>
                <a:uLnTx/>
                <a:uFillTx/>
                <a:cs typeface="+mn-ea"/>
                <a:sym typeface="+mn-lt"/>
              </a:rPr>
              <a:t>《</a:t>
            </a:r>
            <a:r>
              <a:rPr kumimoji="0" lang="zh-CN" altLang="en-US" sz="2800" b="1" i="0" u="none" strike="noStrike" kern="1200" cap="none" spc="0" normalizeH="0" baseline="0" noProof="0" dirty="0" smtClean="0">
                <a:ln>
                  <a:noFill/>
                </a:ln>
                <a:solidFill>
                  <a:srgbClr val="0070C0"/>
                </a:solidFill>
                <a:effectLst/>
                <a:uLnTx/>
                <a:uFillTx/>
                <a:cs typeface="+mn-ea"/>
                <a:sym typeface="+mn-lt"/>
              </a:rPr>
              <a:t>前滚翻</a:t>
            </a:r>
            <a:r>
              <a:rPr kumimoji="0" lang="en-US" altLang="zh-CN" sz="2800" b="1" i="0" u="none" strike="noStrike" kern="1200" cap="none" spc="0" normalizeH="0" baseline="0" noProof="0" dirty="0" smtClean="0">
                <a:ln>
                  <a:noFill/>
                </a:ln>
                <a:solidFill>
                  <a:srgbClr val="0070C0"/>
                </a:solidFill>
                <a:effectLst/>
                <a:uLnTx/>
                <a:uFillTx/>
                <a:cs typeface="+mn-ea"/>
                <a:sym typeface="+mn-lt"/>
              </a:rPr>
              <a:t>》</a:t>
            </a:r>
            <a:r>
              <a:rPr kumimoji="0" lang="zh-CN" altLang="en-US" sz="2800" b="1" i="0" u="none" strike="noStrike" kern="1200" cap="none" spc="0" normalizeH="0" baseline="0" noProof="0" dirty="0" smtClean="0">
                <a:ln>
                  <a:noFill/>
                </a:ln>
                <a:solidFill>
                  <a:srgbClr val="0070C0"/>
                </a:solidFill>
                <a:effectLst/>
                <a:uLnTx/>
                <a:uFillTx/>
                <a:cs typeface="+mn-ea"/>
                <a:sym typeface="+mn-lt"/>
              </a:rPr>
              <a:t>教材分析</a:t>
            </a:r>
            <a:endParaRPr kumimoji="0" lang="zh-CN" altLang="en-US" sz="2800" b="1" i="0" u="none" strike="noStrike" kern="1200" cap="none" spc="0" normalizeH="0" baseline="0" noProof="0" dirty="0">
              <a:ln>
                <a:noFill/>
              </a:ln>
              <a:solidFill>
                <a:srgbClr val="0070C0"/>
              </a:solidFill>
              <a:effectLst/>
              <a:uLnTx/>
              <a:uFillTx/>
              <a:cs typeface="+mn-ea"/>
              <a:sym typeface="+mn-lt"/>
            </a:endParaRPr>
          </a:p>
        </p:txBody>
      </p:sp>
      <p:grpSp>
        <p:nvGrpSpPr>
          <p:cNvPr id="4" name="组合 8">
            <a:extLst>
              <a:ext uri="{FF2B5EF4-FFF2-40B4-BE49-F238E27FC236}">
                <a16:creationId xmlns="" xmlns:a16="http://schemas.microsoft.com/office/drawing/2014/main" id="{EC69F771-5459-40D3-B1EA-4A4B28E7BC25}"/>
              </a:ext>
            </a:extLst>
          </p:cNvPr>
          <p:cNvGrpSpPr/>
          <p:nvPr/>
        </p:nvGrpSpPr>
        <p:grpSpPr>
          <a:xfrm flipH="1">
            <a:off x="7105650" y="-184180"/>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2987A81B-19E4-4300-A953-4E83A28298E1}"/>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五边形 12">
              <a:extLst>
                <a:ext uri="{FF2B5EF4-FFF2-40B4-BE49-F238E27FC236}">
                  <a16:creationId xmlns="" xmlns:a16="http://schemas.microsoft.com/office/drawing/2014/main" id="{AF68876E-7AF1-4E8D-A99B-67D17E6F8350}"/>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 name="组合 13">
            <a:extLst>
              <a:ext uri="{FF2B5EF4-FFF2-40B4-BE49-F238E27FC236}">
                <a16:creationId xmlns="" xmlns:a16="http://schemas.microsoft.com/office/drawing/2014/main" id="{43EA9144-46B7-42BF-AC36-58ADFA505355}"/>
              </a:ext>
            </a:extLst>
          </p:cNvPr>
          <p:cNvGrpSpPr/>
          <p:nvPr/>
        </p:nvGrpSpPr>
        <p:grpSpPr>
          <a:xfrm>
            <a:off x="-38100" y="6122735"/>
            <a:ext cx="5113868" cy="937593"/>
            <a:chOff x="-27518" y="266700"/>
            <a:chExt cx="5113868" cy="937593"/>
          </a:xfrm>
          <a:solidFill>
            <a:srgbClr val="263866"/>
          </a:solidFill>
        </p:grpSpPr>
        <p:sp>
          <p:nvSpPr>
            <p:cNvPr id="15" name="箭头: 五边形 14">
              <a:extLst>
                <a:ext uri="{FF2B5EF4-FFF2-40B4-BE49-F238E27FC236}">
                  <a16:creationId xmlns="" xmlns:a16="http://schemas.microsoft.com/office/drawing/2014/main" id="{4A2E6B5F-099D-449A-9017-CE03ED0B32EB}"/>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4FBC0C6F-DA85-4FFC-B1D2-5EE5C7519ADC}"/>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365760" y="1432560"/>
            <a:ext cx="4886960" cy="226568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669280" y="1544320"/>
            <a:ext cx="5984240" cy="3531864"/>
          </a:xfrm>
          <a:prstGeom prst="rect">
            <a:avLst/>
          </a:prstGeom>
          <a:noFill/>
        </p:spPr>
        <p:txBody>
          <a:bodyPr wrap="square" rtlCol="0">
            <a:spAutoFit/>
          </a:bodyPr>
          <a:lstStyle/>
          <a:p>
            <a:pPr indent="457200">
              <a:lnSpc>
                <a:spcPts val="3000"/>
              </a:lnSpc>
            </a:pPr>
            <a:r>
              <a:rPr lang="zh-CN" altLang="zh-CN" sz="2400" dirty="0" smtClean="0"/>
              <a:t>前滚翻是小学《体育与健康》教材内容，前滚翻技术动作教学是学生学习其它复杂技巧动作的基础，同时也是教给学生的一种自我保护的基本方法，教学重点是推、撑均衡发力，团身紧、滚得圆、方向正，难点是动作协调、连贯。首先我们来看一下前滚翻完整的动作，这节课我们我们主要是要帮助学生理解和掌握如何发力以后能够向正前方圆滑滚动后起身</a:t>
            </a:r>
            <a:r>
              <a:rPr lang="zh-CN" altLang="en-US" sz="2400" dirty="0" smtClean="0"/>
              <a:t>。</a:t>
            </a:r>
            <a:endParaRPr lang="zh-CN" altLang="en-US" sz="2400" dirty="0"/>
          </a:p>
        </p:txBody>
      </p:sp>
      <p:sp>
        <p:nvSpPr>
          <p:cNvPr id="18" name="TextBox 17"/>
          <p:cNvSpPr txBox="1"/>
          <p:nvPr/>
        </p:nvSpPr>
        <p:spPr>
          <a:xfrm>
            <a:off x="772160" y="4104640"/>
            <a:ext cx="3505200" cy="1200329"/>
          </a:xfrm>
          <a:prstGeom prst="rect">
            <a:avLst/>
          </a:prstGeom>
          <a:noFill/>
        </p:spPr>
        <p:txBody>
          <a:bodyPr wrap="square" rtlCol="0">
            <a:spAutoFit/>
          </a:bodyPr>
          <a:lstStyle/>
          <a:p>
            <a:r>
              <a:rPr lang="zh-CN" altLang="zh-CN" b="1" dirty="0" smtClean="0"/>
              <a:t>教学重点</a:t>
            </a:r>
            <a:r>
              <a:rPr lang="zh-CN" altLang="en-US" dirty="0" smtClean="0"/>
              <a:t>：手</a:t>
            </a:r>
            <a:r>
              <a:rPr lang="zh-CN" altLang="zh-CN" dirty="0" smtClean="0"/>
              <a:t>推、</a:t>
            </a:r>
            <a:r>
              <a:rPr lang="zh-CN" altLang="en-US" dirty="0" smtClean="0"/>
              <a:t>脚蹬</a:t>
            </a:r>
            <a:r>
              <a:rPr lang="zh-CN" altLang="zh-CN" dirty="0" smtClean="0"/>
              <a:t>均衡发力，团身紧、滚得圆、方向正</a:t>
            </a:r>
            <a:r>
              <a:rPr lang="zh-CN" altLang="en-US" dirty="0" smtClean="0"/>
              <a:t>。</a:t>
            </a:r>
            <a:endParaRPr lang="en-US" altLang="zh-CN" dirty="0" smtClean="0"/>
          </a:p>
          <a:p>
            <a:endParaRPr lang="en-US" altLang="zh-CN" dirty="0" smtClean="0"/>
          </a:p>
          <a:p>
            <a:r>
              <a:rPr lang="zh-CN" altLang="zh-CN" b="1" dirty="0" smtClean="0"/>
              <a:t>难点</a:t>
            </a:r>
            <a:r>
              <a:rPr lang="zh-CN" altLang="en-US" b="1" dirty="0" smtClean="0"/>
              <a:t>：</a:t>
            </a:r>
            <a:r>
              <a:rPr lang="zh-CN" altLang="zh-CN" dirty="0" smtClean="0"/>
              <a:t>动作协调、连贯</a:t>
            </a:r>
            <a:endParaRPr lang="zh-CN" altLang="en-US" dirty="0"/>
          </a:p>
        </p:txBody>
      </p:sp>
      <p:sp>
        <p:nvSpPr>
          <p:cNvPr id="19" name="椭圆 18"/>
          <p:cNvSpPr/>
          <p:nvPr/>
        </p:nvSpPr>
        <p:spPr>
          <a:xfrm>
            <a:off x="934720" y="2092960"/>
            <a:ext cx="609600" cy="15036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383280" y="2194560"/>
            <a:ext cx="609600" cy="15036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561840" y="1869440"/>
            <a:ext cx="609600" cy="15036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1000"/>
                                        <p:tgtEl>
                                          <p:spTgt spid="21"/>
                                        </p:tgtEl>
                                      </p:cBhvr>
                                    </p:animEffect>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1+#ppt_w/2"/>
                                          </p:val>
                                        </p:tav>
                                        <p:tav tm="100000">
                                          <p:val>
                                            <p:strVal val="#ppt_x"/>
                                          </p:val>
                                        </p:tav>
                                      </p:tavLst>
                                    </p:anim>
                                    <p:anim calcmode="lin" valueType="num">
                                      <p:cBhvr additive="base">
                                        <p:cTn id="17"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266700" y="333375"/>
            <a:ext cx="5983605" cy="54893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cs typeface="+mn-ea"/>
                <a:sym typeface="+mn-lt"/>
              </a:rPr>
              <a:t>01</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en-US" altLang="zh-CN" sz="2800" b="1" i="0" u="none" strike="noStrike" kern="1200" cap="none" spc="0" normalizeH="0" baseline="0" noProof="0" dirty="0" smtClean="0">
                <a:ln>
                  <a:noFill/>
                </a:ln>
                <a:solidFill>
                  <a:srgbClr val="0070C0"/>
                </a:solidFill>
                <a:effectLst/>
                <a:uLnTx/>
                <a:uFillTx/>
                <a:cs typeface="+mn-ea"/>
                <a:sym typeface="+mn-lt"/>
              </a:rPr>
              <a:t>《</a:t>
            </a:r>
            <a:r>
              <a:rPr kumimoji="0" lang="zh-CN" altLang="en-US" sz="2800" b="1" i="0" u="none" strike="noStrike" kern="1200" cap="none" spc="0" normalizeH="0" baseline="0" noProof="0" dirty="0" smtClean="0">
                <a:ln>
                  <a:noFill/>
                </a:ln>
                <a:solidFill>
                  <a:srgbClr val="0070C0"/>
                </a:solidFill>
                <a:effectLst/>
                <a:uLnTx/>
                <a:uFillTx/>
                <a:cs typeface="+mn-ea"/>
                <a:sym typeface="+mn-lt"/>
              </a:rPr>
              <a:t>前滚翻</a:t>
            </a:r>
            <a:r>
              <a:rPr kumimoji="0" lang="en-US" altLang="zh-CN" sz="2800" b="1" i="0" u="none" strike="noStrike" kern="1200" cap="none" spc="0" normalizeH="0" baseline="0" noProof="0" dirty="0" smtClean="0">
                <a:ln>
                  <a:noFill/>
                </a:ln>
                <a:solidFill>
                  <a:srgbClr val="0070C0"/>
                </a:solidFill>
                <a:effectLst/>
                <a:uLnTx/>
                <a:uFillTx/>
                <a:cs typeface="+mn-ea"/>
                <a:sym typeface="+mn-lt"/>
              </a:rPr>
              <a:t>》</a:t>
            </a:r>
            <a:r>
              <a:rPr kumimoji="0" lang="zh-CN" altLang="en-US" sz="2800" b="1" i="0" u="none" strike="noStrike" kern="1200" cap="none" spc="0" normalizeH="0" baseline="0" noProof="0" dirty="0" smtClean="0">
                <a:ln>
                  <a:noFill/>
                </a:ln>
                <a:solidFill>
                  <a:srgbClr val="0070C0"/>
                </a:solidFill>
                <a:effectLst/>
                <a:uLnTx/>
                <a:uFillTx/>
                <a:cs typeface="+mn-ea"/>
                <a:sym typeface="+mn-lt"/>
              </a:rPr>
              <a:t>教材分析</a:t>
            </a:r>
            <a:endParaRPr kumimoji="0" lang="zh-CN" altLang="en-US" sz="2800" b="1" i="0" u="none" strike="noStrike" kern="1200" cap="none" spc="0" normalizeH="0" baseline="0" noProof="0" dirty="0">
              <a:ln>
                <a:noFill/>
              </a:ln>
              <a:solidFill>
                <a:srgbClr val="0070C0"/>
              </a:solidFill>
              <a:effectLst/>
              <a:uLnTx/>
              <a:uFillTx/>
              <a:cs typeface="+mn-ea"/>
              <a:sym typeface="+mn-lt"/>
            </a:endParaRPr>
          </a:p>
        </p:txBody>
      </p:sp>
      <p:grpSp>
        <p:nvGrpSpPr>
          <p:cNvPr id="2" name="组合 8">
            <a:extLst>
              <a:ext uri="{FF2B5EF4-FFF2-40B4-BE49-F238E27FC236}">
                <a16:creationId xmlns="" xmlns:a16="http://schemas.microsoft.com/office/drawing/2014/main" id="{EC69F771-5459-40D3-B1EA-4A4B28E7BC25}"/>
              </a:ext>
            </a:extLst>
          </p:cNvPr>
          <p:cNvGrpSpPr/>
          <p:nvPr/>
        </p:nvGrpSpPr>
        <p:grpSpPr>
          <a:xfrm flipH="1">
            <a:off x="7105650" y="-184180"/>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2987A81B-19E4-4300-A953-4E83A28298E1}"/>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五边形 12">
              <a:extLst>
                <a:ext uri="{FF2B5EF4-FFF2-40B4-BE49-F238E27FC236}">
                  <a16:creationId xmlns="" xmlns:a16="http://schemas.microsoft.com/office/drawing/2014/main" id="{AF68876E-7AF1-4E8D-A99B-67D17E6F8350}"/>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 name="组合 13">
            <a:extLst>
              <a:ext uri="{FF2B5EF4-FFF2-40B4-BE49-F238E27FC236}">
                <a16:creationId xmlns="" xmlns:a16="http://schemas.microsoft.com/office/drawing/2014/main" id="{43EA9144-46B7-42BF-AC36-58ADFA505355}"/>
              </a:ext>
            </a:extLst>
          </p:cNvPr>
          <p:cNvGrpSpPr/>
          <p:nvPr/>
        </p:nvGrpSpPr>
        <p:grpSpPr>
          <a:xfrm>
            <a:off x="-38100" y="6122735"/>
            <a:ext cx="5113868" cy="937593"/>
            <a:chOff x="-27518" y="266700"/>
            <a:chExt cx="5113868" cy="937593"/>
          </a:xfrm>
          <a:solidFill>
            <a:srgbClr val="263866"/>
          </a:solidFill>
        </p:grpSpPr>
        <p:sp>
          <p:nvSpPr>
            <p:cNvPr id="15" name="箭头: 五边形 14">
              <a:extLst>
                <a:ext uri="{FF2B5EF4-FFF2-40B4-BE49-F238E27FC236}">
                  <a16:creationId xmlns="" xmlns:a16="http://schemas.microsoft.com/office/drawing/2014/main" id="{4A2E6B5F-099D-449A-9017-CE03ED0B32EB}"/>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4FBC0C6F-DA85-4FFC-B1D2-5EE5C7519ADC}"/>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365760" y="1432560"/>
            <a:ext cx="4886960" cy="226568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72160" y="4104640"/>
            <a:ext cx="3505200" cy="1200329"/>
          </a:xfrm>
          <a:prstGeom prst="rect">
            <a:avLst/>
          </a:prstGeom>
          <a:noFill/>
        </p:spPr>
        <p:txBody>
          <a:bodyPr wrap="square" rtlCol="0">
            <a:spAutoFit/>
          </a:bodyPr>
          <a:lstStyle/>
          <a:p>
            <a:r>
              <a:rPr lang="zh-CN" altLang="zh-CN" b="1" dirty="0" smtClean="0"/>
              <a:t>教学重点</a:t>
            </a:r>
            <a:r>
              <a:rPr lang="zh-CN" altLang="en-US" dirty="0" smtClean="0"/>
              <a:t>：手</a:t>
            </a:r>
            <a:r>
              <a:rPr lang="zh-CN" altLang="zh-CN" dirty="0" smtClean="0"/>
              <a:t>推、</a:t>
            </a:r>
            <a:r>
              <a:rPr lang="zh-CN" altLang="en-US" dirty="0" smtClean="0"/>
              <a:t>脚蹬</a:t>
            </a:r>
            <a:r>
              <a:rPr lang="zh-CN" altLang="zh-CN" dirty="0" smtClean="0"/>
              <a:t>均衡发力，团身紧、滚得圆、方向正</a:t>
            </a:r>
            <a:r>
              <a:rPr lang="zh-CN" altLang="en-US" dirty="0" smtClean="0"/>
              <a:t>。</a:t>
            </a:r>
            <a:endParaRPr lang="en-US" altLang="zh-CN" dirty="0" smtClean="0"/>
          </a:p>
          <a:p>
            <a:endParaRPr lang="en-US" altLang="zh-CN" dirty="0" smtClean="0"/>
          </a:p>
          <a:p>
            <a:r>
              <a:rPr lang="zh-CN" altLang="zh-CN" b="1" dirty="0" smtClean="0"/>
              <a:t>难点</a:t>
            </a:r>
            <a:r>
              <a:rPr lang="zh-CN" altLang="en-US" b="1" dirty="0" smtClean="0"/>
              <a:t>：</a:t>
            </a:r>
            <a:r>
              <a:rPr lang="zh-CN" altLang="zh-CN" dirty="0" smtClean="0"/>
              <a:t>动作协调、连贯</a:t>
            </a:r>
            <a:endParaRPr lang="zh-CN" altLang="en-US" dirty="0"/>
          </a:p>
        </p:txBody>
      </p:sp>
      <p:sp>
        <p:nvSpPr>
          <p:cNvPr id="19" name="椭圆 18"/>
          <p:cNvSpPr/>
          <p:nvPr/>
        </p:nvSpPr>
        <p:spPr>
          <a:xfrm>
            <a:off x="934720" y="2092960"/>
            <a:ext cx="609600" cy="15036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383280" y="2194560"/>
            <a:ext cx="609600" cy="15036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561840" y="1869440"/>
            <a:ext cx="609600" cy="15036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494020" y="596583"/>
            <a:ext cx="2725420" cy="3061017"/>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3600" b="1" dirty="0">
              <a:solidFill>
                <a:srgbClr val="FF0000"/>
              </a:solidFill>
            </a:endParaRPr>
          </a:p>
        </p:txBody>
      </p:sp>
      <p:sp>
        <p:nvSpPr>
          <p:cNvPr id="23" name="圆角矩形 22"/>
          <p:cNvSpPr>
            <a:spLocks/>
          </p:cNvSpPr>
          <p:nvPr/>
        </p:nvSpPr>
        <p:spPr>
          <a:xfrm>
            <a:off x="8883968" y="576580"/>
            <a:ext cx="2725200" cy="3060000"/>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3600" b="1" dirty="0">
              <a:solidFill>
                <a:srgbClr val="FF0000"/>
              </a:solidFill>
            </a:endParaRPr>
          </a:p>
        </p:txBody>
      </p:sp>
      <p:sp>
        <p:nvSpPr>
          <p:cNvPr id="24" name="圆角矩形 23"/>
          <p:cNvSpPr/>
          <p:nvPr/>
        </p:nvSpPr>
        <p:spPr>
          <a:xfrm>
            <a:off x="7137718" y="3798000"/>
            <a:ext cx="2725200" cy="3060000"/>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3600" b="1" dirty="0">
              <a:solidFill>
                <a:srgbClr val="FF0000"/>
              </a:solidFill>
            </a:endParaRPr>
          </a:p>
        </p:txBody>
      </p:sp>
      <p:sp>
        <p:nvSpPr>
          <p:cNvPr id="25" name="TextBox 24"/>
          <p:cNvSpPr txBox="1"/>
          <p:nvPr/>
        </p:nvSpPr>
        <p:spPr>
          <a:xfrm>
            <a:off x="5618480" y="3677920"/>
            <a:ext cx="934720" cy="523220"/>
          </a:xfrm>
          <a:prstGeom prst="rect">
            <a:avLst/>
          </a:prstGeom>
          <a:noFill/>
        </p:spPr>
        <p:txBody>
          <a:bodyPr wrap="square" rtlCol="0">
            <a:spAutoFit/>
          </a:bodyPr>
          <a:lstStyle/>
          <a:p>
            <a:r>
              <a:rPr lang="zh-CN" altLang="en-US" sz="2800" b="1" dirty="0" smtClean="0">
                <a:solidFill>
                  <a:srgbClr val="7030A0"/>
                </a:solidFill>
              </a:rPr>
              <a:t>大地</a:t>
            </a:r>
            <a:endParaRPr lang="zh-CN" altLang="en-US" sz="2800" b="1" dirty="0">
              <a:solidFill>
                <a:srgbClr val="7030A0"/>
              </a:solidFill>
            </a:endParaRPr>
          </a:p>
        </p:txBody>
      </p:sp>
      <p:sp>
        <p:nvSpPr>
          <p:cNvPr id="26" name="TextBox 25"/>
          <p:cNvSpPr txBox="1"/>
          <p:nvPr/>
        </p:nvSpPr>
        <p:spPr>
          <a:xfrm>
            <a:off x="10444480" y="3708400"/>
            <a:ext cx="934720" cy="523220"/>
          </a:xfrm>
          <a:prstGeom prst="rect">
            <a:avLst/>
          </a:prstGeom>
          <a:noFill/>
        </p:spPr>
        <p:txBody>
          <a:bodyPr wrap="square" rtlCol="0">
            <a:spAutoFit/>
          </a:bodyPr>
          <a:lstStyle/>
          <a:p>
            <a:r>
              <a:rPr lang="zh-CN" altLang="en-US" sz="2800" b="1" dirty="0" smtClean="0">
                <a:solidFill>
                  <a:srgbClr val="7030A0"/>
                </a:solidFill>
              </a:rPr>
              <a:t>地球</a:t>
            </a:r>
            <a:endParaRPr lang="zh-CN" altLang="en-US" sz="2800" b="1" dirty="0">
              <a:solidFill>
                <a:srgbClr val="7030A0"/>
              </a:solidFill>
            </a:endParaRPr>
          </a:p>
        </p:txBody>
      </p:sp>
      <p:sp>
        <p:nvSpPr>
          <p:cNvPr id="27" name="TextBox 26"/>
          <p:cNvSpPr txBox="1"/>
          <p:nvPr/>
        </p:nvSpPr>
        <p:spPr>
          <a:xfrm>
            <a:off x="10058400" y="5892800"/>
            <a:ext cx="934720" cy="523220"/>
          </a:xfrm>
          <a:prstGeom prst="rect">
            <a:avLst/>
          </a:prstGeom>
          <a:noFill/>
        </p:spPr>
        <p:txBody>
          <a:bodyPr wrap="square" rtlCol="0">
            <a:spAutoFit/>
          </a:bodyPr>
          <a:lstStyle/>
          <a:p>
            <a:r>
              <a:rPr lang="zh-CN" altLang="en-US" sz="2800" b="1" dirty="0" smtClean="0">
                <a:solidFill>
                  <a:srgbClr val="7030A0"/>
                </a:solidFill>
              </a:rPr>
              <a:t>天空</a:t>
            </a:r>
            <a:endParaRPr lang="zh-CN" alt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heckerboard(across)">
                                      <p:cBhvr>
                                        <p:cTn id="16" dur="500"/>
                                        <p:tgtEl>
                                          <p:spTgt spid="23"/>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heckerboard(across)">
                                      <p:cBhvr>
                                        <p:cTn id="20" dur="500"/>
                                        <p:tgtEl>
                                          <p:spTgt spid="26"/>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500"/>
                                        <p:tgtEl>
                                          <p:spTgt spid="24"/>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EC69F771-5459-40D3-B1EA-4A4B28E7BC25}"/>
              </a:ext>
            </a:extLst>
          </p:cNvPr>
          <p:cNvGrpSpPr/>
          <p:nvPr/>
        </p:nvGrpSpPr>
        <p:grpSpPr>
          <a:xfrm flipH="1">
            <a:off x="7105650" y="-184180"/>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2987A81B-19E4-4300-A953-4E83A28298E1}"/>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五边形 12">
              <a:extLst>
                <a:ext uri="{FF2B5EF4-FFF2-40B4-BE49-F238E27FC236}">
                  <a16:creationId xmlns="" xmlns:a16="http://schemas.microsoft.com/office/drawing/2014/main" id="{AF68876E-7AF1-4E8D-A99B-67D17E6F8350}"/>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a:extLst>
              <a:ext uri="{FF2B5EF4-FFF2-40B4-BE49-F238E27FC236}">
                <a16:creationId xmlns="" xmlns:a16="http://schemas.microsoft.com/office/drawing/2014/main" id="{43EA9144-46B7-42BF-AC36-58ADFA505355}"/>
              </a:ext>
            </a:extLst>
          </p:cNvPr>
          <p:cNvGrpSpPr/>
          <p:nvPr/>
        </p:nvGrpSpPr>
        <p:grpSpPr>
          <a:xfrm>
            <a:off x="-38100" y="6122735"/>
            <a:ext cx="5113868" cy="937593"/>
            <a:chOff x="-27518" y="266700"/>
            <a:chExt cx="5113868" cy="937593"/>
          </a:xfrm>
          <a:solidFill>
            <a:srgbClr val="263866"/>
          </a:solidFill>
        </p:grpSpPr>
        <p:sp>
          <p:nvSpPr>
            <p:cNvPr id="15" name="箭头: 五边形 14">
              <a:extLst>
                <a:ext uri="{FF2B5EF4-FFF2-40B4-BE49-F238E27FC236}">
                  <a16:creationId xmlns="" xmlns:a16="http://schemas.microsoft.com/office/drawing/2014/main" id="{4A2E6B5F-099D-449A-9017-CE03ED0B32EB}"/>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4FBC0C6F-DA85-4FFC-B1D2-5EE5C7519ADC}"/>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40"/>
          <p:cNvSpPr txBox="1"/>
          <p:nvPr/>
        </p:nvSpPr>
        <p:spPr>
          <a:xfrm>
            <a:off x="266700" y="333375"/>
            <a:ext cx="5983605" cy="54893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cs typeface="+mn-ea"/>
                <a:sym typeface="+mn-lt"/>
              </a:rPr>
              <a:t>01</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zh-CN" altLang="en-US" sz="2800" b="0" i="0" u="none" strike="noStrike" kern="1200" cap="none" spc="0" normalizeH="0" baseline="0" noProof="0" dirty="0" smtClean="0">
                <a:ln>
                  <a:noFill/>
                </a:ln>
                <a:solidFill>
                  <a:srgbClr val="000000"/>
                </a:solidFill>
                <a:effectLst/>
                <a:uLnTx/>
                <a:uFillTx/>
                <a:cs typeface="+mn-ea"/>
                <a:sym typeface="+mn-lt"/>
              </a:rPr>
              <a:t>加深学生</a:t>
            </a:r>
            <a:r>
              <a:rPr lang="zh-CN" altLang="en-US" sz="2800" dirty="0" smtClean="0">
                <a:solidFill>
                  <a:srgbClr val="000000"/>
                </a:solidFill>
                <a:cs typeface="+mn-ea"/>
                <a:sym typeface="+mn-lt"/>
              </a:rPr>
              <a:t>团身的印象</a:t>
            </a:r>
            <a:endParaRPr kumimoji="0" lang="zh-CN" altLang="en-US" sz="2800" b="1" i="0" u="none" strike="noStrike" kern="1200" cap="none" spc="0" normalizeH="0" baseline="0" noProof="0" dirty="0">
              <a:ln>
                <a:noFill/>
              </a:ln>
              <a:solidFill>
                <a:srgbClr val="0070C0"/>
              </a:solidFill>
              <a:effectLst/>
              <a:uLnTx/>
              <a:uFillTx/>
              <a:cs typeface="+mn-ea"/>
              <a:sym typeface="+mn-lt"/>
            </a:endParaRPr>
          </a:p>
        </p:txBody>
      </p:sp>
      <p:sp>
        <p:nvSpPr>
          <p:cNvPr id="18" name="矩形 17"/>
          <p:cNvSpPr/>
          <p:nvPr/>
        </p:nvSpPr>
        <p:spPr>
          <a:xfrm>
            <a:off x="477520" y="1452880"/>
            <a:ext cx="4886960" cy="418592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831840" y="1351280"/>
            <a:ext cx="5831840" cy="1972335"/>
          </a:xfrm>
          <a:prstGeom prst="rect">
            <a:avLst/>
          </a:prstGeom>
          <a:noFill/>
        </p:spPr>
        <p:txBody>
          <a:bodyPr wrap="square" rtlCol="0">
            <a:spAutoFit/>
          </a:bodyPr>
          <a:lstStyle/>
          <a:p>
            <a:pPr indent="457200">
              <a:lnSpc>
                <a:spcPts val="2500"/>
              </a:lnSpc>
            </a:pPr>
            <a:r>
              <a:rPr lang="zh-CN" altLang="zh-CN" b="1" dirty="0" smtClean="0">
                <a:solidFill>
                  <a:srgbClr val="7030A0"/>
                </a:solidFill>
              </a:rPr>
              <a:t>首先出示两个不同形状的模型，球形和正方体形状，引发学生思考，哪一种形状更容易滚动起来，学生自然会反应是球形，这样就能加深学生对团身紧这个概念加深印象，之后组织学生在折叠垫上做一下团身滚动的练习，从而强化记忆。</a:t>
            </a:r>
          </a:p>
          <a:p>
            <a:endParaRPr lang="zh-CN" altLang="en-US" dirty="0"/>
          </a:p>
        </p:txBody>
      </p:sp>
      <p:sp>
        <p:nvSpPr>
          <p:cNvPr id="23" name="圆角矩形 22">
            <a:hlinkClick r:id="rId4" action="ppaction://hlinkfile"/>
          </p:cNvPr>
          <p:cNvSpPr/>
          <p:nvPr/>
        </p:nvSpPr>
        <p:spPr>
          <a:xfrm>
            <a:off x="6309360" y="3271520"/>
            <a:ext cx="5069840" cy="2946400"/>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a:extLst>
              <a:ext uri="{FF2B5EF4-FFF2-40B4-BE49-F238E27FC236}">
                <a16:creationId xmlns="" xmlns:a16="http://schemas.microsoft.com/office/drawing/2014/main" id="{EC69F771-5459-40D3-B1EA-4A4B28E7BC25}"/>
              </a:ext>
            </a:extLst>
          </p:cNvPr>
          <p:cNvGrpSpPr/>
          <p:nvPr/>
        </p:nvGrpSpPr>
        <p:grpSpPr>
          <a:xfrm flipH="1">
            <a:off x="7105650" y="-184180"/>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2987A81B-19E4-4300-A953-4E83A28298E1}"/>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五边形 12">
              <a:extLst>
                <a:ext uri="{FF2B5EF4-FFF2-40B4-BE49-F238E27FC236}">
                  <a16:creationId xmlns="" xmlns:a16="http://schemas.microsoft.com/office/drawing/2014/main" id="{AF68876E-7AF1-4E8D-A99B-67D17E6F8350}"/>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 name="组合 13">
            <a:extLst>
              <a:ext uri="{FF2B5EF4-FFF2-40B4-BE49-F238E27FC236}">
                <a16:creationId xmlns="" xmlns:a16="http://schemas.microsoft.com/office/drawing/2014/main" id="{43EA9144-46B7-42BF-AC36-58ADFA505355}"/>
              </a:ext>
            </a:extLst>
          </p:cNvPr>
          <p:cNvGrpSpPr/>
          <p:nvPr/>
        </p:nvGrpSpPr>
        <p:grpSpPr>
          <a:xfrm>
            <a:off x="-38100" y="6122735"/>
            <a:ext cx="5113868" cy="937593"/>
            <a:chOff x="-27518" y="266700"/>
            <a:chExt cx="5113868" cy="937593"/>
          </a:xfrm>
          <a:solidFill>
            <a:srgbClr val="263866"/>
          </a:solidFill>
        </p:grpSpPr>
        <p:sp>
          <p:nvSpPr>
            <p:cNvPr id="15" name="箭头: 五边形 14">
              <a:extLst>
                <a:ext uri="{FF2B5EF4-FFF2-40B4-BE49-F238E27FC236}">
                  <a16:creationId xmlns="" xmlns:a16="http://schemas.microsoft.com/office/drawing/2014/main" id="{4A2E6B5F-099D-449A-9017-CE03ED0B32EB}"/>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4FBC0C6F-DA85-4FFC-B1D2-5EE5C7519ADC}"/>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40">
            <a:hlinkClick r:id="rId3" action="ppaction://hlinkfile"/>
          </p:cNvPr>
          <p:cNvSpPr txBox="1"/>
          <p:nvPr/>
        </p:nvSpPr>
        <p:spPr>
          <a:xfrm>
            <a:off x="266700" y="333375"/>
            <a:ext cx="5983605" cy="566309"/>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000000"/>
                </a:solidFill>
                <a:effectLst/>
                <a:uLnTx/>
                <a:uFillTx/>
                <a:cs typeface="+mn-ea"/>
                <a:sym typeface="+mn-lt"/>
              </a:rPr>
              <a:t>如何让球滚动起来</a:t>
            </a:r>
            <a:endParaRPr kumimoji="0" lang="zh-CN" altLang="en-US" sz="2800" b="1" i="0" u="none" strike="noStrike" kern="1200" cap="none" spc="0" normalizeH="0" baseline="0" noProof="0" dirty="0">
              <a:ln>
                <a:noFill/>
              </a:ln>
              <a:solidFill>
                <a:srgbClr val="0070C0"/>
              </a:solidFill>
              <a:effectLst/>
              <a:uLnTx/>
              <a:uFillTx/>
              <a:cs typeface="+mn-ea"/>
              <a:sym typeface="+mn-lt"/>
            </a:endParaRPr>
          </a:p>
        </p:txBody>
      </p:sp>
      <p:sp>
        <p:nvSpPr>
          <p:cNvPr id="9" name="矩形 8"/>
          <p:cNvSpPr/>
          <p:nvPr/>
        </p:nvSpPr>
        <p:spPr>
          <a:xfrm>
            <a:off x="1137920" y="1188720"/>
            <a:ext cx="4541520" cy="22860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471920" y="1178560"/>
            <a:ext cx="4541520" cy="2286000"/>
          </a:xfrm>
          <a:prstGeom prst="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356485" y="1837848"/>
            <a:ext cx="7345363" cy="3903663"/>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3600" b="1" dirty="0">
              <a:solidFill>
                <a:srgbClr val="FF0000"/>
              </a:solidFill>
            </a:endParaRPr>
          </a:p>
        </p:txBody>
      </p:sp>
      <p:sp>
        <p:nvSpPr>
          <p:cNvPr id="18" name="TextBox 17"/>
          <p:cNvSpPr txBox="1"/>
          <p:nvPr/>
        </p:nvSpPr>
        <p:spPr>
          <a:xfrm>
            <a:off x="2479040" y="4693920"/>
            <a:ext cx="9093200" cy="1107996"/>
          </a:xfrm>
          <a:prstGeom prst="rect">
            <a:avLst/>
          </a:prstGeom>
          <a:noFill/>
        </p:spPr>
        <p:txBody>
          <a:bodyPr wrap="square" rtlCol="0">
            <a:spAutoFit/>
          </a:bodyPr>
          <a:lstStyle/>
          <a:p>
            <a:r>
              <a:rPr lang="zh-CN" altLang="en-US" sz="2400" b="1" dirty="0" smtClean="0">
                <a:solidFill>
                  <a:srgbClr val="FFFF00"/>
                </a:solidFill>
              </a:rPr>
              <a:t>推和蹬时，要低头含胸、用力方向要协调一致向前，</a:t>
            </a:r>
            <a:endParaRPr lang="en-US" altLang="zh-CN" sz="2400" b="1" dirty="0" smtClean="0">
              <a:solidFill>
                <a:srgbClr val="FFFF00"/>
              </a:solidFill>
            </a:endParaRPr>
          </a:p>
          <a:p>
            <a:r>
              <a:rPr lang="zh-CN" altLang="en-US" sz="2400" b="1" dirty="0" smtClean="0">
                <a:solidFill>
                  <a:srgbClr val="FFFF00"/>
                </a:solidFill>
              </a:rPr>
              <a:t>且同时用力。</a:t>
            </a:r>
          </a:p>
          <a:p>
            <a:endParaRPr lang="zh-CN" altLang="en-US" dirty="0"/>
          </a:p>
        </p:txBody>
      </p:sp>
      <p:sp>
        <p:nvSpPr>
          <p:cNvPr id="19" name="左箭头 18"/>
          <p:cNvSpPr/>
          <p:nvPr/>
        </p:nvSpPr>
        <p:spPr>
          <a:xfrm>
            <a:off x="5160645" y="3818890"/>
            <a:ext cx="1152525" cy="360363"/>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Bottom)">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a:extLst>
              <a:ext uri="{FF2B5EF4-FFF2-40B4-BE49-F238E27FC236}">
                <a16:creationId xmlns="" xmlns:a16="http://schemas.microsoft.com/office/drawing/2014/main" id="{EC69F771-5459-40D3-B1EA-4A4B28E7BC25}"/>
              </a:ext>
            </a:extLst>
          </p:cNvPr>
          <p:cNvGrpSpPr/>
          <p:nvPr/>
        </p:nvGrpSpPr>
        <p:grpSpPr>
          <a:xfrm flipH="1">
            <a:off x="7105650" y="-184180"/>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2987A81B-19E4-4300-A953-4E83A28298E1}"/>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五边形 12">
              <a:extLst>
                <a:ext uri="{FF2B5EF4-FFF2-40B4-BE49-F238E27FC236}">
                  <a16:creationId xmlns="" xmlns:a16="http://schemas.microsoft.com/office/drawing/2014/main" id="{AF68876E-7AF1-4E8D-A99B-67D17E6F8350}"/>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 name="组合 13">
            <a:extLst>
              <a:ext uri="{FF2B5EF4-FFF2-40B4-BE49-F238E27FC236}">
                <a16:creationId xmlns="" xmlns:a16="http://schemas.microsoft.com/office/drawing/2014/main" id="{43EA9144-46B7-42BF-AC36-58ADFA505355}"/>
              </a:ext>
            </a:extLst>
          </p:cNvPr>
          <p:cNvGrpSpPr/>
          <p:nvPr/>
        </p:nvGrpSpPr>
        <p:grpSpPr>
          <a:xfrm>
            <a:off x="-38100" y="6122735"/>
            <a:ext cx="5113868" cy="937593"/>
            <a:chOff x="-27518" y="266700"/>
            <a:chExt cx="5113868" cy="937593"/>
          </a:xfrm>
          <a:solidFill>
            <a:srgbClr val="263866"/>
          </a:solidFill>
        </p:grpSpPr>
        <p:sp>
          <p:nvSpPr>
            <p:cNvPr id="15" name="箭头: 五边形 14">
              <a:extLst>
                <a:ext uri="{FF2B5EF4-FFF2-40B4-BE49-F238E27FC236}">
                  <a16:creationId xmlns="" xmlns:a16="http://schemas.microsoft.com/office/drawing/2014/main" id="{4A2E6B5F-099D-449A-9017-CE03ED0B32EB}"/>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4FBC0C6F-DA85-4FFC-B1D2-5EE5C7519ADC}"/>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hlinkClick r:id="rId3" action="ppaction://hlinkfile"/>
          </p:cNvPr>
          <p:cNvSpPr/>
          <p:nvPr/>
        </p:nvSpPr>
        <p:spPr>
          <a:xfrm>
            <a:off x="944880" y="1391920"/>
            <a:ext cx="10099040" cy="364744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a:extLst>
              <a:ext uri="{FF2B5EF4-FFF2-40B4-BE49-F238E27FC236}">
                <a16:creationId xmlns="" xmlns:a16="http://schemas.microsoft.com/office/drawing/2014/main" id="{EC69F771-5459-40D3-B1EA-4A4B28E7BC25}"/>
              </a:ext>
            </a:extLst>
          </p:cNvPr>
          <p:cNvGrpSpPr/>
          <p:nvPr/>
        </p:nvGrpSpPr>
        <p:grpSpPr>
          <a:xfrm flipH="1">
            <a:off x="7105650" y="-184180"/>
            <a:ext cx="5113868" cy="937593"/>
            <a:chOff x="-27518" y="266700"/>
            <a:chExt cx="5113868" cy="937593"/>
          </a:xfrm>
          <a:solidFill>
            <a:srgbClr val="263866"/>
          </a:solidFill>
        </p:grpSpPr>
        <p:sp>
          <p:nvSpPr>
            <p:cNvPr id="10" name="箭头: 五边形 9">
              <a:extLst>
                <a:ext uri="{FF2B5EF4-FFF2-40B4-BE49-F238E27FC236}">
                  <a16:creationId xmlns="" xmlns:a16="http://schemas.microsoft.com/office/drawing/2014/main" id="{2987A81B-19E4-4300-A953-4E83A28298E1}"/>
                </a:ext>
              </a:extLst>
            </p:cNvPr>
            <p:cNvSpPr/>
            <p:nvPr/>
          </p:nvSpPr>
          <p:spPr>
            <a:xfrm>
              <a:off x="0" y="266700"/>
              <a:ext cx="5086350" cy="762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五边形 12">
              <a:extLst>
                <a:ext uri="{FF2B5EF4-FFF2-40B4-BE49-F238E27FC236}">
                  <a16:creationId xmlns="" xmlns:a16="http://schemas.microsoft.com/office/drawing/2014/main" id="{AF68876E-7AF1-4E8D-A99B-67D17E6F8350}"/>
                </a:ext>
              </a:extLst>
            </p:cNvPr>
            <p:cNvSpPr/>
            <p:nvPr/>
          </p:nvSpPr>
          <p:spPr>
            <a:xfrm>
              <a:off x="-27518" y="442293"/>
              <a:ext cx="5113868" cy="762000"/>
            </a:xfrm>
            <a:prstGeom prst="homePlate">
              <a:avLst/>
            </a:prstGeom>
            <a:solidFill>
              <a:srgbClr val="2638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 name="组合 13">
            <a:extLst>
              <a:ext uri="{FF2B5EF4-FFF2-40B4-BE49-F238E27FC236}">
                <a16:creationId xmlns="" xmlns:a16="http://schemas.microsoft.com/office/drawing/2014/main" id="{43EA9144-46B7-42BF-AC36-58ADFA505355}"/>
              </a:ext>
            </a:extLst>
          </p:cNvPr>
          <p:cNvGrpSpPr/>
          <p:nvPr/>
        </p:nvGrpSpPr>
        <p:grpSpPr>
          <a:xfrm>
            <a:off x="-38100" y="6122735"/>
            <a:ext cx="5113868" cy="937593"/>
            <a:chOff x="-27518" y="266700"/>
            <a:chExt cx="5113868" cy="937593"/>
          </a:xfrm>
          <a:solidFill>
            <a:srgbClr val="263866"/>
          </a:solidFill>
        </p:grpSpPr>
        <p:sp>
          <p:nvSpPr>
            <p:cNvPr id="15" name="箭头: 五边形 14">
              <a:extLst>
                <a:ext uri="{FF2B5EF4-FFF2-40B4-BE49-F238E27FC236}">
                  <a16:creationId xmlns="" xmlns:a16="http://schemas.microsoft.com/office/drawing/2014/main" id="{4A2E6B5F-099D-449A-9017-CE03ED0B32EB}"/>
                </a:ext>
              </a:extLst>
            </p:cNvPr>
            <p:cNvSpPr/>
            <p:nvPr/>
          </p:nvSpPr>
          <p:spPr>
            <a:xfrm>
              <a:off x="0" y="266700"/>
              <a:ext cx="5086350" cy="762000"/>
            </a:xfrm>
            <a:prstGeom prst="homePlate">
              <a:avLst/>
            </a:prstGeom>
            <a:solidFill>
              <a:srgbClr val="FAA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4FBC0C6F-DA85-4FFC-B1D2-5EE5C7519ADC}"/>
                </a:ext>
              </a:extLst>
            </p:cNvPr>
            <p:cNvSpPr/>
            <p:nvPr/>
          </p:nvSpPr>
          <p:spPr>
            <a:xfrm>
              <a:off x="-27518" y="442293"/>
              <a:ext cx="5113868" cy="762000"/>
            </a:xfrm>
            <a:prstGeom prst="homePlate">
              <a:avLst/>
            </a:prstGeom>
            <a:solidFill>
              <a:srgbClr val="FAA1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a:spLocks noChangeArrowheads="1"/>
          </p:cNvSpPr>
          <p:nvPr/>
        </p:nvSpPr>
        <p:spPr bwMode="auto">
          <a:xfrm>
            <a:off x="0" y="1528763"/>
            <a:ext cx="2973388" cy="830262"/>
          </a:xfrm>
          <a:prstGeom prst="rect">
            <a:avLst/>
          </a:prstGeom>
          <a:noFill/>
          <a:ln w="9525">
            <a:noFill/>
            <a:miter lim="800000"/>
            <a:headEnd/>
            <a:tailEnd/>
          </a:ln>
        </p:spPr>
        <p:txBody>
          <a:bodyPr>
            <a:spAutoFit/>
          </a:bodyPr>
          <a:lstStyle/>
          <a:p>
            <a:r>
              <a:rPr lang="zh-CN" altLang="en-US" sz="4800" b="1" dirty="0">
                <a:solidFill>
                  <a:srgbClr val="0070C0"/>
                </a:solidFill>
              </a:rPr>
              <a:t>滚翻前：</a:t>
            </a:r>
          </a:p>
        </p:txBody>
      </p:sp>
      <p:sp>
        <p:nvSpPr>
          <p:cNvPr id="9" name="TextBox 8"/>
          <p:cNvSpPr txBox="1">
            <a:spLocks noChangeArrowheads="1"/>
          </p:cNvSpPr>
          <p:nvPr/>
        </p:nvSpPr>
        <p:spPr bwMode="auto">
          <a:xfrm>
            <a:off x="3333750" y="1671638"/>
            <a:ext cx="5040313" cy="646112"/>
          </a:xfrm>
          <a:prstGeom prst="rect">
            <a:avLst/>
          </a:prstGeom>
          <a:noFill/>
          <a:ln w="9525">
            <a:noFill/>
            <a:miter lim="800000"/>
            <a:headEnd/>
            <a:tailEnd/>
          </a:ln>
        </p:spPr>
        <p:txBody>
          <a:bodyPr>
            <a:spAutoFit/>
          </a:bodyPr>
          <a:lstStyle/>
          <a:p>
            <a:r>
              <a:rPr lang="zh-CN" altLang="en-US" sz="3600" b="1" dirty="0">
                <a:solidFill>
                  <a:srgbClr val="002060"/>
                </a:solidFill>
              </a:rPr>
              <a:t>一推、二蹬、三低头</a:t>
            </a:r>
          </a:p>
        </p:txBody>
      </p:sp>
      <p:sp>
        <p:nvSpPr>
          <p:cNvPr id="11" name="TextBox 8"/>
          <p:cNvSpPr txBox="1">
            <a:spLocks noChangeArrowheads="1"/>
          </p:cNvSpPr>
          <p:nvPr/>
        </p:nvSpPr>
        <p:spPr bwMode="auto">
          <a:xfrm>
            <a:off x="0" y="2679700"/>
            <a:ext cx="3044825" cy="831850"/>
          </a:xfrm>
          <a:prstGeom prst="rect">
            <a:avLst/>
          </a:prstGeom>
          <a:noFill/>
          <a:ln w="9525">
            <a:noFill/>
            <a:miter lim="800000"/>
            <a:headEnd/>
            <a:tailEnd/>
          </a:ln>
        </p:spPr>
        <p:txBody>
          <a:bodyPr>
            <a:spAutoFit/>
          </a:bodyPr>
          <a:lstStyle/>
          <a:p>
            <a:r>
              <a:rPr lang="zh-CN" altLang="en-US" sz="4800" b="1" dirty="0">
                <a:solidFill>
                  <a:srgbClr val="0070C0"/>
                </a:solidFill>
              </a:rPr>
              <a:t>滚翻时：</a:t>
            </a:r>
          </a:p>
        </p:txBody>
      </p:sp>
      <p:sp>
        <p:nvSpPr>
          <p:cNvPr id="12" name="TextBox 11"/>
          <p:cNvSpPr txBox="1">
            <a:spLocks noChangeArrowheads="1"/>
          </p:cNvSpPr>
          <p:nvPr/>
        </p:nvSpPr>
        <p:spPr bwMode="auto">
          <a:xfrm>
            <a:off x="3260725" y="2752725"/>
            <a:ext cx="5832475" cy="646113"/>
          </a:xfrm>
          <a:prstGeom prst="rect">
            <a:avLst/>
          </a:prstGeom>
          <a:noFill/>
          <a:ln w="9525">
            <a:noFill/>
            <a:miter lim="800000"/>
            <a:headEnd/>
            <a:tailEnd/>
          </a:ln>
        </p:spPr>
        <p:txBody>
          <a:bodyPr>
            <a:spAutoFit/>
          </a:bodyPr>
          <a:lstStyle/>
          <a:p>
            <a:r>
              <a:rPr lang="zh-CN" altLang="en-US" sz="3600" b="1" dirty="0">
                <a:solidFill>
                  <a:srgbClr val="002060"/>
                </a:solidFill>
              </a:rPr>
              <a:t>团身紧、滚得圆、方向正</a:t>
            </a:r>
          </a:p>
        </p:txBody>
      </p:sp>
      <p:sp>
        <p:nvSpPr>
          <p:cNvPr id="14" name="TextBox 10"/>
          <p:cNvSpPr txBox="1">
            <a:spLocks noChangeArrowheads="1"/>
          </p:cNvSpPr>
          <p:nvPr/>
        </p:nvSpPr>
        <p:spPr bwMode="auto">
          <a:xfrm>
            <a:off x="0" y="3687763"/>
            <a:ext cx="2973388" cy="831850"/>
          </a:xfrm>
          <a:prstGeom prst="rect">
            <a:avLst/>
          </a:prstGeom>
          <a:noFill/>
          <a:ln w="9525">
            <a:noFill/>
            <a:miter lim="800000"/>
            <a:headEnd/>
            <a:tailEnd/>
          </a:ln>
        </p:spPr>
        <p:txBody>
          <a:bodyPr>
            <a:spAutoFit/>
          </a:bodyPr>
          <a:lstStyle/>
          <a:p>
            <a:r>
              <a:rPr lang="zh-CN" altLang="en-US" sz="4800" b="1" dirty="0">
                <a:solidFill>
                  <a:srgbClr val="0070C0"/>
                </a:solidFill>
              </a:rPr>
              <a:t>滚翻后：</a:t>
            </a:r>
          </a:p>
        </p:txBody>
      </p:sp>
      <p:sp>
        <p:nvSpPr>
          <p:cNvPr id="17" name="TextBox 16"/>
          <p:cNvSpPr txBox="1">
            <a:spLocks noChangeArrowheads="1"/>
          </p:cNvSpPr>
          <p:nvPr/>
        </p:nvSpPr>
        <p:spPr bwMode="auto">
          <a:xfrm>
            <a:off x="3140710" y="3799523"/>
            <a:ext cx="7848600" cy="646112"/>
          </a:xfrm>
          <a:prstGeom prst="rect">
            <a:avLst/>
          </a:prstGeom>
          <a:noFill/>
          <a:ln w="9525">
            <a:noFill/>
            <a:miter lim="800000"/>
            <a:headEnd/>
            <a:tailEnd/>
          </a:ln>
        </p:spPr>
        <p:txBody>
          <a:bodyPr>
            <a:spAutoFit/>
          </a:bodyPr>
          <a:lstStyle/>
          <a:p>
            <a:r>
              <a:rPr lang="zh-CN" altLang="en-US" sz="3600" b="1" dirty="0">
                <a:solidFill>
                  <a:srgbClr val="002060"/>
                </a:solidFill>
              </a:rPr>
              <a:t>身体重心积极前移，顺惯性迅速起身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eym2oru">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TotalTime>
  <Words>662</Words>
  <Application>Microsoft Office PowerPoint</Application>
  <PresentationFormat>自定义</PresentationFormat>
  <Paragraphs>38</Paragraphs>
  <Slides>8</Slides>
  <Notes>8</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主题​​</vt:lpstr>
      <vt:lpstr>幻灯片 1</vt:lpstr>
      <vt:lpstr>幻灯片 2</vt:lpstr>
      <vt:lpstr>幻灯片 3</vt:lpstr>
      <vt:lpstr>幻灯片 4</vt:lpstr>
      <vt:lpstr>幻灯片 5</vt:lpstr>
      <vt:lpstr>幻灯片 6</vt:lpstr>
      <vt:lpstr>幻灯片 7</vt:lpstr>
      <vt:lpstr>幻灯片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cp:revision>
  <dcterms:created xsi:type="dcterms:W3CDTF">2021-12-05T13:53:53Z</dcterms:created>
  <dcterms:modified xsi:type="dcterms:W3CDTF">2022-01-05T08:18:32Z</dcterms:modified>
</cp:coreProperties>
</file>