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8" r:id="rId2"/>
    <p:sldId id="261" r:id="rId3"/>
    <p:sldId id="262" r:id="rId4"/>
    <p:sldId id="283" r:id="rId5"/>
    <p:sldId id="302" r:id="rId6"/>
    <p:sldId id="303" r:id="rId7"/>
    <p:sldId id="284" r:id="rId8"/>
    <p:sldId id="304" r:id="rId9"/>
    <p:sldId id="305" r:id="rId10"/>
    <p:sldId id="285" r:id="rId11"/>
    <p:sldId id="306" r:id="rId12"/>
    <p:sldId id="307" r:id="rId13"/>
    <p:sldId id="308" r:id="rId14"/>
    <p:sldId id="286" r:id="rId15"/>
    <p:sldId id="287" r:id="rId16"/>
    <p:sldId id="271" r:id="rId17"/>
    <p:sldId id="282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Rg st="1" end="2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EA8B4"/>
    <a:srgbClr val="718B96"/>
    <a:srgbClr val="5A8A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23" autoAdjust="0"/>
    <p:restoredTop sz="94660"/>
  </p:normalViewPr>
  <p:slideViewPr>
    <p:cSldViewPr snapToGrid="0">
      <p:cViewPr varScale="1">
        <p:scale>
          <a:sx n="58" d="100"/>
          <a:sy n="58" d="100"/>
        </p:scale>
        <p:origin x="-60" y="-220"/>
      </p:cViewPr>
      <p:guideLst>
        <p:guide orient="horz" pos="21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02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60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93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60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812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65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10" Type="http://schemas.openxmlformats.org/officeDocument/2006/relationships/slide" Target="slide8.xml"/><Relationship Id="rId4" Type="http://schemas.openxmlformats.org/officeDocument/2006/relationships/image" Target="../media/image12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slide" Target="slide4.xml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2878" y="-59291"/>
            <a:ext cx="12326620" cy="6855460"/>
            <a:chOff x="-106" y="19"/>
            <a:chExt cx="19412" cy="10796"/>
          </a:xfrm>
        </p:grpSpPr>
        <p:pic>
          <p:nvPicPr>
            <p:cNvPr id="2" name="图片 1" descr="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06" y="4749"/>
              <a:ext cx="19412" cy="606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06" y="19"/>
              <a:ext cx="19412" cy="5044"/>
              <a:chOff x="-106" y="19"/>
              <a:chExt cx="19412" cy="5044"/>
            </a:xfrm>
          </p:grpSpPr>
          <p:pic>
            <p:nvPicPr>
              <p:cNvPr id="4" name="图片 3" descr="3"/>
              <p:cNvPicPr>
                <a:picLocks noChangeAspect="1"/>
              </p:cNvPicPr>
              <p:nvPr/>
            </p:nvPicPr>
            <p:blipFill>
              <a:blip r:embed="rId5"/>
              <a:srcRect b="69667"/>
              <a:stretch>
                <a:fillRect/>
              </a:stretch>
            </p:blipFill>
            <p:spPr>
              <a:xfrm flipV="1">
                <a:off x="-106" y="3223"/>
                <a:ext cx="19412" cy="1840"/>
              </a:xfrm>
              <a:prstGeom prst="rect">
                <a:avLst/>
              </a:prstGeom>
            </p:spPr>
          </p:pic>
          <p:pic>
            <p:nvPicPr>
              <p:cNvPr id="5" name="图片 4" descr="3"/>
              <p:cNvPicPr>
                <a:picLocks noChangeAspect="1"/>
              </p:cNvPicPr>
              <p:nvPr/>
            </p:nvPicPr>
            <p:blipFill>
              <a:blip r:embed="rId5"/>
              <a:srcRect b="69667"/>
              <a:stretch>
                <a:fillRect/>
              </a:stretch>
            </p:blipFill>
            <p:spPr>
              <a:xfrm>
                <a:off x="-106" y="1394"/>
                <a:ext cx="19412" cy="1840"/>
              </a:xfrm>
              <a:prstGeom prst="rect">
                <a:avLst/>
              </a:prstGeom>
            </p:spPr>
          </p:pic>
          <p:pic>
            <p:nvPicPr>
              <p:cNvPr id="6" name="图片 5" descr="3"/>
              <p:cNvPicPr>
                <a:picLocks noChangeAspect="1"/>
              </p:cNvPicPr>
              <p:nvPr/>
            </p:nvPicPr>
            <p:blipFill>
              <a:blip r:embed="rId5"/>
              <a:srcRect b="69667"/>
              <a:stretch>
                <a:fillRect/>
              </a:stretch>
            </p:blipFill>
            <p:spPr>
              <a:xfrm flipV="1">
                <a:off x="-106" y="19"/>
                <a:ext cx="19412" cy="1840"/>
              </a:xfrm>
              <a:prstGeom prst="rect">
                <a:avLst/>
              </a:prstGeom>
            </p:spPr>
          </p:pic>
        </p:grpSp>
      </p:grpSp>
      <p:pic>
        <p:nvPicPr>
          <p:cNvPr id="17" name="图片 16" descr="0c31313a82dd6afc66861101d3dfd1a48bc89ee065885-Xo1IZN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71145" y="-235585"/>
            <a:ext cx="2005330" cy="25114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940933" y="3602672"/>
            <a:ext cx="4310796" cy="95410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常州市新北区实验中学</a:t>
            </a:r>
            <a:endParaRPr lang="en-US" altLang="zh-CN" sz="2800" dirty="0" smtClean="0">
              <a:solidFill>
                <a:schemeClr val="tx1"/>
              </a:solidFill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道德与法治教研组  何姝勤</a:t>
            </a:r>
            <a:endParaRPr lang="zh-CN" altLang="en-US" sz="2800" dirty="0">
              <a:solidFill>
                <a:schemeClr val="tx1"/>
              </a:solidFill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3" name="图片 2" descr="6e5d5bef41f24c5042d36c450fd11930ac0c7b8746835-sOeqRK_fw658"/>
          <p:cNvPicPr>
            <a:picLocks noChangeAspect="1"/>
          </p:cNvPicPr>
          <p:nvPr/>
        </p:nvPicPr>
        <p:blipFill>
          <a:blip r:embed="rId7"/>
          <a:srcRect t="8246" b="31943"/>
          <a:stretch>
            <a:fillRect/>
          </a:stretch>
        </p:blipFill>
        <p:spPr>
          <a:xfrm>
            <a:off x="8629477" y="0"/>
            <a:ext cx="3896360" cy="371919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003425" y="4832985"/>
            <a:ext cx="0" cy="1020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d5c5c51cc201b69f1913f78e40ae52c8e28ef71b64df-wjP4M4_fw6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040" y="1239353"/>
            <a:ext cx="2814320" cy="4039870"/>
          </a:xfrm>
          <a:prstGeom prst="rect">
            <a:avLst/>
          </a:prstGeom>
        </p:spPr>
      </p:pic>
      <p:pic>
        <p:nvPicPr>
          <p:cNvPr id="9" name="钢琴曲 - 忧伤填补快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97760" y="463997"/>
            <a:ext cx="609600" cy="609600"/>
          </a:xfrm>
          <a:prstGeom prst="rect">
            <a:avLst/>
          </a:prstGeom>
        </p:spPr>
      </p:pic>
      <p:sp>
        <p:nvSpPr>
          <p:cNvPr id="15" name="WordArt 15"/>
          <p:cNvSpPr>
            <a:spLocks noChangeArrowheads="1" noChangeShapeType="1" noTextEdit="1"/>
          </p:cNvSpPr>
          <p:nvPr/>
        </p:nvSpPr>
        <p:spPr bwMode="auto">
          <a:xfrm>
            <a:off x="2906829" y="2050700"/>
            <a:ext cx="6675956" cy="10390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zh-CN" altLang="en-US" sz="2800" b="1" kern="10" dirty="0">
                <a:ln w="9525">
                  <a:round/>
                  <a:headEnd/>
                  <a:tailEnd/>
                </a:ln>
                <a:solidFill>
                  <a:srgbClr val="FF6600">
                    <a:alpha val="83920"/>
                  </a:srgbClr>
                </a:solidFill>
                <a:latin typeface="楷体"/>
                <a:ea typeface="楷体"/>
              </a:rPr>
              <a:t>在常规中创新，在耕耘中收获！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5717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25" y="0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1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075" y="57066"/>
            <a:ext cx="3831590" cy="7137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050050" y="121548"/>
            <a:ext cx="2489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、科学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</a:p>
        </p:txBody>
      </p: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7880" y="14229"/>
            <a:ext cx="2172873" cy="1694389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1113" y="3315898"/>
            <a:ext cx="3567459" cy="3389086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>
            <a:off x="1948021" y="837763"/>
            <a:ext cx="2728278" cy="1175221"/>
          </a:xfrm>
          <a:prstGeom prst="homePlat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5"/>
          <p:cNvSpPr txBox="1"/>
          <p:nvPr/>
        </p:nvSpPr>
        <p:spPr>
          <a:xfrm>
            <a:off x="1988721" y="112340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学习会议精神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2931160" y="2325341"/>
            <a:ext cx="2728278" cy="1175221"/>
          </a:xfrm>
          <a:prstGeom prst="homePlat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边形 25"/>
          <p:cNvSpPr/>
          <p:nvPr/>
        </p:nvSpPr>
        <p:spPr>
          <a:xfrm>
            <a:off x="4072731" y="4022527"/>
            <a:ext cx="2728278" cy="1175221"/>
          </a:xfrm>
          <a:prstGeom prst="homePlat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264094" y="5482392"/>
            <a:ext cx="2728278" cy="1175221"/>
          </a:xfrm>
          <a:prstGeom prst="homePlat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15"/>
          <p:cNvSpPr txBox="1"/>
          <p:nvPr/>
        </p:nvSpPr>
        <p:spPr>
          <a:xfrm>
            <a:off x="2931160" y="2620563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传达会议精神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5"/>
          <p:cNvSpPr txBox="1"/>
          <p:nvPr/>
        </p:nvSpPr>
        <p:spPr>
          <a:xfrm>
            <a:off x="4042934" y="431774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学校统筹规划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6264094" y="58702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学科个性设计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5922" y="978402"/>
            <a:ext cx="3771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八年级备课组先行学习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共同商讨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操作设想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6951" y="2468557"/>
            <a:ext cx="6597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向学校汇报读本课程操作设想</a:t>
            </a:r>
            <a:endParaRPr lang="en-US" altLang="zh-CN" dirty="0"/>
          </a:p>
          <a:p>
            <a:r>
              <a:rPr lang="zh-CN" altLang="en-US" dirty="0"/>
              <a:t>以备学校参考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35922" y="4317749"/>
            <a:ext cx="6142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校方给与指导</a:t>
            </a:r>
          </a:p>
        </p:txBody>
      </p:sp>
    </p:spTree>
    <p:extLst>
      <p:ext uri="{BB962C8B-B14F-4D97-AF65-F5344CB8AC3E}">
        <p14:creationId xmlns:p14="http://schemas.microsoft.com/office/powerpoint/2010/main" val="334694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25" grpId="0" animBg="1"/>
      <p:bldP spid="26" grpId="0" animBg="1"/>
      <p:bldP spid="27" grpId="0" animBg="1"/>
      <p:bldP spid="28" grpId="0"/>
      <p:bldP spid="29" grpId="0"/>
      <p:bldP spid="30" grpId="0"/>
      <p:bldP spid="6" grpId="0"/>
      <p:bldP spid="3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982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8791" y="232846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3800" y="2828290"/>
            <a:ext cx="4241800" cy="4029710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65" y="1022804"/>
            <a:ext cx="9207500" cy="431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41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810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75" y="20810"/>
            <a:ext cx="2065925" cy="1610992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5946" y="4397828"/>
            <a:ext cx="2589654" cy="2460171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pic>
        <p:nvPicPr>
          <p:cNvPr id="16" name="图片 15" descr="873fa418f4d302cceec24d73ee08ede4a2fd66b3b2d5-zt5ejz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075" y="57066"/>
            <a:ext cx="3831590" cy="713740"/>
          </a:xfrm>
          <a:prstGeom prst="rect">
            <a:avLst/>
          </a:prstGeom>
        </p:spPr>
      </p:pic>
      <p:sp>
        <p:nvSpPr>
          <p:cNvPr id="17" name="文本框 15"/>
          <p:cNvSpPr txBox="1"/>
          <p:nvPr/>
        </p:nvSpPr>
        <p:spPr>
          <a:xfrm>
            <a:off x="4050050" y="121548"/>
            <a:ext cx="2489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、扎实推进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34" y="3135204"/>
            <a:ext cx="3486165" cy="344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189" y="3135204"/>
            <a:ext cx="3476635" cy="344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1160" y="2450930"/>
            <a:ext cx="1927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建群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58610" y="2542715"/>
            <a:ext cx="1927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大括号 4"/>
          <p:cNvSpPr/>
          <p:nvPr/>
        </p:nvSpPr>
        <p:spPr>
          <a:xfrm rot="16200000">
            <a:off x="5677541" y="-738926"/>
            <a:ext cx="443474" cy="5936237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884506" y="1127801"/>
            <a:ext cx="5526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全员学习，相互</a:t>
            </a:r>
            <a:r>
              <a:rPr lang="zh-CN" altLang="en-US" dirty="0"/>
              <a:t>听课</a:t>
            </a:r>
          </a:p>
        </p:txBody>
      </p:sp>
    </p:spTree>
    <p:extLst>
      <p:ext uri="{BB962C8B-B14F-4D97-AF65-F5344CB8AC3E}">
        <p14:creationId xmlns:p14="http://schemas.microsoft.com/office/powerpoint/2010/main" val="127504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5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7310" y="-9525"/>
            <a:ext cx="12326620" cy="6855460"/>
            <a:chOff x="-106" y="19"/>
            <a:chExt cx="19412" cy="10796"/>
          </a:xfrm>
        </p:grpSpPr>
        <p:pic>
          <p:nvPicPr>
            <p:cNvPr id="2" name="图片 1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6" y="4749"/>
              <a:ext cx="19412" cy="606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06" y="19"/>
              <a:ext cx="19412" cy="5021"/>
              <a:chOff x="-106" y="19"/>
              <a:chExt cx="19412" cy="5021"/>
            </a:xfrm>
          </p:grpSpPr>
          <p:pic>
            <p:nvPicPr>
              <p:cNvPr id="4" name="图片 3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3200"/>
                <a:ext cx="19412" cy="1840"/>
              </a:xfrm>
              <a:prstGeom prst="rect">
                <a:avLst/>
              </a:prstGeom>
            </p:spPr>
          </p:pic>
          <p:pic>
            <p:nvPicPr>
              <p:cNvPr id="5" name="图片 4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>
                <a:off x="-106" y="1394"/>
                <a:ext cx="19412" cy="1840"/>
              </a:xfrm>
              <a:prstGeom prst="rect">
                <a:avLst/>
              </a:prstGeom>
            </p:spPr>
          </p:pic>
          <p:pic>
            <p:nvPicPr>
              <p:cNvPr id="6" name="图片 5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19"/>
                <a:ext cx="19412" cy="1840"/>
              </a:xfrm>
              <a:prstGeom prst="rect">
                <a:avLst/>
              </a:prstGeom>
            </p:spPr>
          </p:pic>
        </p:grpSp>
      </p:grpSp>
      <p:cxnSp>
        <p:nvCxnSpPr>
          <p:cNvPr id="10" name="直接连接符 9"/>
          <p:cNvCxnSpPr/>
          <p:nvPr/>
        </p:nvCxnSpPr>
        <p:spPr>
          <a:xfrm>
            <a:off x="2003425" y="4832985"/>
            <a:ext cx="0" cy="1020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30a1ef80a45b0186d6db06cb053ba933be79f42468458-mz5EV1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745" y="120650"/>
            <a:ext cx="3885565" cy="3690620"/>
          </a:xfrm>
          <a:prstGeom prst="rect">
            <a:avLst/>
          </a:prstGeom>
        </p:spPr>
      </p:pic>
      <p:pic>
        <p:nvPicPr>
          <p:cNvPr id="14" name="图片 13" descr="61a2d0e0d5d6196eddb199e224cc0a38c47fca18258c5-rnIjJJ_fw658"/>
          <p:cNvPicPr>
            <a:picLocks noChangeAspect="1"/>
          </p:cNvPicPr>
          <p:nvPr/>
        </p:nvPicPr>
        <p:blipFill>
          <a:blip r:embed="rId5"/>
          <a:srcRect l="11227" t="13734" r="25771" b="21643"/>
          <a:stretch>
            <a:fillRect/>
          </a:stretch>
        </p:blipFill>
        <p:spPr>
          <a:xfrm>
            <a:off x="-67310" y="282575"/>
            <a:ext cx="3763010" cy="3367405"/>
          </a:xfrm>
          <a:prstGeom prst="rect">
            <a:avLst/>
          </a:prstGeom>
        </p:spPr>
      </p:pic>
      <p:pic>
        <p:nvPicPr>
          <p:cNvPr id="15" name="图片 14" descr="4d0eb211d78def3349e92189f364ce0f1c991bf765fec-ZBVF23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3475" y="1074420"/>
            <a:ext cx="4845050" cy="4779010"/>
          </a:xfrm>
          <a:prstGeom prst="rect">
            <a:avLst/>
          </a:prstGeom>
        </p:spPr>
      </p:pic>
      <p:sp>
        <p:nvSpPr>
          <p:cNvPr id="16" name="文本框 24"/>
          <p:cNvSpPr txBox="1"/>
          <p:nvPr/>
        </p:nvSpPr>
        <p:spPr>
          <a:xfrm>
            <a:off x="4363787" y="306520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三、教师培养落地</a:t>
            </a:r>
            <a:endParaRPr lang="zh-CN" altLang="en-US" sz="3200" b="1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383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830" y="0"/>
            <a:ext cx="12192000" cy="6895982"/>
            <a:chOff x="0" y="-37982"/>
            <a:chExt cx="12192000" cy="6895982"/>
          </a:xfrm>
        </p:grpSpPr>
        <p:pic>
          <p:nvPicPr>
            <p:cNvPr id="35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图片 12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790" y="445135"/>
            <a:ext cx="3831590" cy="7137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927330" y="509617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、培养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策略：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 descr="df60c81ace67c7f490ee1bc8b32e441f430998ba875-GJuduw_fw658"/>
          <p:cNvPicPr>
            <a:picLocks noChangeAspect="1"/>
          </p:cNvPicPr>
          <p:nvPr/>
        </p:nvPicPr>
        <p:blipFill>
          <a:blip r:embed="rId5"/>
          <a:srcRect b="23333"/>
          <a:stretch>
            <a:fillRect/>
          </a:stretch>
        </p:blipFill>
        <p:spPr>
          <a:xfrm>
            <a:off x="1655083" y="1754698"/>
            <a:ext cx="2884713" cy="1977239"/>
          </a:xfrm>
          <a:prstGeom prst="rect">
            <a:avLst/>
          </a:prstGeom>
        </p:spPr>
      </p:pic>
      <p:pic>
        <p:nvPicPr>
          <p:cNvPr id="28" name="图片 27" descr="df60c81ace67c7f490ee1bc8b32e441f430998ba875-GJuduw_fw658"/>
          <p:cNvPicPr>
            <a:picLocks noChangeAspect="1"/>
          </p:cNvPicPr>
          <p:nvPr/>
        </p:nvPicPr>
        <p:blipFill>
          <a:blip r:embed="rId5"/>
          <a:srcRect b="23333"/>
          <a:stretch>
            <a:fillRect/>
          </a:stretch>
        </p:blipFill>
        <p:spPr>
          <a:xfrm>
            <a:off x="5527030" y="1729285"/>
            <a:ext cx="2766862" cy="1981778"/>
          </a:xfrm>
          <a:prstGeom prst="rect">
            <a:avLst/>
          </a:prstGeom>
        </p:spPr>
      </p:pic>
      <p:pic>
        <p:nvPicPr>
          <p:cNvPr id="29" name="图片 28" descr="df60c81ace67c7f490ee1bc8b32e441f430998ba875-GJuduw_fw658"/>
          <p:cNvPicPr>
            <a:picLocks noChangeAspect="1"/>
          </p:cNvPicPr>
          <p:nvPr/>
        </p:nvPicPr>
        <p:blipFill>
          <a:blip r:embed="rId5"/>
          <a:srcRect b="23333"/>
          <a:stretch>
            <a:fillRect/>
          </a:stretch>
        </p:blipFill>
        <p:spPr>
          <a:xfrm>
            <a:off x="8977178" y="1771032"/>
            <a:ext cx="2715533" cy="194003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031816" y="247005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“结对子”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78"/>
          <p:cNvSpPr>
            <a:spLocks noChangeArrowheads="1"/>
          </p:cNvSpPr>
          <p:nvPr/>
        </p:nvSpPr>
        <p:spPr bwMode="auto">
          <a:xfrm>
            <a:off x="1733967" y="3854267"/>
            <a:ext cx="283220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称号老师做师傅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引进优才配师傅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听一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节上一节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40" name="矩形 78"/>
          <p:cNvSpPr>
            <a:spLocks noChangeArrowheads="1"/>
          </p:cNvSpPr>
          <p:nvPr/>
        </p:nvSpPr>
        <p:spPr bwMode="auto">
          <a:xfrm>
            <a:off x="5028605" y="3803812"/>
            <a:ext cx="37637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公民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教育、模拟法庭、法律知识竞赛等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活动；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41" name="矩形 78"/>
          <p:cNvSpPr>
            <a:spLocks noChangeArrowheads="1"/>
          </p:cNvSpPr>
          <p:nvPr/>
        </p:nvSpPr>
        <p:spPr bwMode="auto">
          <a:xfrm>
            <a:off x="8792317" y="3895736"/>
            <a:ext cx="308525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竞技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比赛备课组协助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备课，全教研组听课共同磨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课；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资料共享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pic>
        <p:nvPicPr>
          <p:cNvPr id="24" name="图片 23" descr="ada2c48dbc9f9b9a36f52bb2ba54caeaac986e319b6e-nhUXVm_fw658"/>
          <p:cNvPicPr>
            <a:picLocks noChangeAspect="1"/>
          </p:cNvPicPr>
          <p:nvPr/>
        </p:nvPicPr>
        <p:blipFill>
          <a:blip r:embed="rId6"/>
          <a:srcRect l="9667" t="2859" r="8371" b="9084"/>
          <a:stretch>
            <a:fillRect/>
          </a:stretch>
        </p:blipFill>
        <p:spPr>
          <a:xfrm>
            <a:off x="9368155" y="-82550"/>
            <a:ext cx="2891155" cy="2092960"/>
          </a:xfrm>
          <a:prstGeom prst="rect">
            <a:avLst/>
          </a:prstGeom>
        </p:spPr>
      </p:pic>
      <p:pic>
        <p:nvPicPr>
          <p:cNvPr id="2" name="图片 1" descr="ddba567eb07e2a83ced5bfd8b983b835762f51fa27dd6-eq8CYm_fw658 (1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3732" y="4930457"/>
            <a:ext cx="1922463" cy="1922463"/>
          </a:xfrm>
          <a:prstGeom prst="rect">
            <a:avLst/>
          </a:prstGeom>
        </p:spPr>
      </p:pic>
      <p:sp>
        <p:nvSpPr>
          <p:cNvPr id="20" name="文本框 29"/>
          <p:cNvSpPr txBox="1"/>
          <p:nvPr/>
        </p:nvSpPr>
        <p:spPr>
          <a:xfrm>
            <a:off x="5792206" y="244865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“压担子”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9"/>
          <p:cNvSpPr txBox="1"/>
          <p:nvPr/>
        </p:nvSpPr>
        <p:spPr>
          <a:xfrm>
            <a:off x="9216690" y="250255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“创平台”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78"/>
          <p:cNvSpPr>
            <a:spLocks noChangeArrowheads="1"/>
          </p:cNvSpPr>
          <p:nvPr/>
        </p:nvSpPr>
        <p:spPr bwMode="auto">
          <a:xfrm>
            <a:off x="4697551" y="4757919"/>
            <a:ext cx="413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参加教研组各级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各类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课题；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43" name="矩形 78"/>
          <p:cNvSpPr>
            <a:spLocks noChangeArrowheads="1"/>
          </p:cNvSpPr>
          <p:nvPr/>
        </p:nvSpPr>
        <p:spPr bwMode="auto">
          <a:xfrm>
            <a:off x="4268326" y="6039257"/>
            <a:ext cx="57077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安排行政、教研组长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每周督导听课</a:t>
            </a:r>
          </a:p>
          <a:p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sp>
        <p:nvSpPr>
          <p:cNvPr id="44" name="矩形 78"/>
          <p:cNvSpPr>
            <a:spLocks noChangeArrowheads="1"/>
          </p:cNvSpPr>
          <p:nvPr/>
        </p:nvSpPr>
        <p:spPr bwMode="auto">
          <a:xfrm>
            <a:off x="4842678" y="5408539"/>
            <a:ext cx="46987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亮相课、校评优课大练兵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pic>
        <p:nvPicPr>
          <p:cNvPr id="46" name="Picture 2" descr="C:\Users\z\Desktop\9\fda8a491f9903e5362ad7aad2f7418868211ac59322feb-MXQ3L1_fw658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39"/>
          <a:stretch>
            <a:fillRect/>
          </a:stretch>
        </p:blipFill>
        <p:spPr bwMode="auto">
          <a:xfrm>
            <a:off x="-19570" y="4562375"/>
            <a:ext cx="3698760" cy="22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31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  <p:bldP spid="39" grpId="0"/>
      <p:bldP spid="40" grpId="0"/>
      <p:bldP spid="41" grpId="0"/>
      <p:bldP spid="20" grpId="0"/>
      <p:bldP spid="21" grpId="0"/>
      <p:bldP spid="31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06" y="0"/>
            <a:ext cx="12192000" cy="6895982"/>
            <a:chOff x="0" y="-37982"/>
            <a:chExt cx="12192000" cy="6895982"/>
          </a:xfrm>
        </p:grpSpPr>
        <p:pic>
          <p:nvPicPr>
            <p:cNvPr id="23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1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913" y="94442"/>
            <a:ext cx="3162332" cy="713740"/>
          </a:xfrm>
          <a:prstGeom prst="rect">
            <a:avLst/>
          </a:prstGeom>
        </p:spPr>
      </p:pic>
      <p:pic>
        <p:nvPicPr>
          <p:cNvPr id="18" name="图片 17" descr="65b339a70cb3cbbdb52e9281c3fa942ca5a693e0c258-l1br6d_fw658"/>
          <p:cNvPicPr>
            <a:picLocks noChangeAspect="1"/>
          </p:cNvPicPr>
          <p:nvPr/>
        </p:nvPicPr>
        <p:blipFill>
          <a:blip r:embed="rId5"/>
          <a:srcRect l="23993" r="20711"/>
          <a:stretch>
            <a:fillRect/>
          </a:stretch>
        </p:blipFill>
        <p:spPr>
          <a:xfrm>
            <a:off x="8922009" y="238760"/>
            <a:ext cx="3477260" cy="4711700"/>
          </a:xfrm>
          <a:prstGeom prst="rect">
            <a:avLst/>
          </a:prstGeom>
        </p:spPr>
      </p:pic>
      <p:pic>
        <p:nvPicPr>
          <p:cNvPr id="9" name="图片 8" descr="7f2475c71cba91b1a1f2825ad7214e5ffde052a3191d3-Ru5aIY_fw658"/>
          <p:cNvPicPr>
            <a:picLocks noChangeAspect="1"/>
          </p:cNvPicPr>
          <p:nvPr/>
        </p:nvPicPr>
        <p:blipFill>
          <a:blip r:embed="rId6"/>
          <a:srcRect t="4641"/>
          <a:stretch>
            <a:fillRect/>
          </a:stretch>
        </p:blipFill>
        <p:spPr>
          <a:xfrm>
            <a:off x="55880" y="238760"/>
            <a:ext cx="2901315" cy="4188460"/>
          </a:xfrm>
          <a:prstGeom prst="rect">
            <a:avLst/>
          </a:prstGeom>
        </p:spPr>
      </p:pic>
      <p:pic>
        <p:nvPicPr>
          <p:cNvPr id="28" name="图片 27" descr="a53fa605f4f431e09592d0f156b75d888a2eb9d21f061-uqdSkg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90200" y="3279140"/>
            <a:ext cx="1981200" cy="368490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FD00783-907C-D448-9F3D-C803EF81BC89}"/>
              </a:ext>
            </a:extLst>
          </p:cNvPr>
          <p:cNvSpPr txBox="1"/>
          <p:nvPr/>
        </p:nvSpPr>
        <p:spPr>
          <a:xfrm>
            <a:off x="3211423" y="172720"/>
            <a:ext cx="2451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/>
              <a:t>2</a:t>
            </a:r>
            <a:r>
              <a:rPr lang="zh-CN" altLang="en-US" dirty="0" smtClean="0"/>
              <a:t>、跟进</a:t>
            </a:r>
            <a:r>
              <a:rPr lang="zh-CN" altLang="en-US" dirty="0"/>
              <a:t>及时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855913" y="3914828"/>
            <a:ext cx="264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检查听课</a:t>
            </a:r>
            <a:r>
              <a:rPr lang="zh-CN" altLang="en-US" dirty="0"/>
              <a:t>节数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945" y="2524178"/>
            <a:ext cx="264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手写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教案详案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20679" y="3889949"/>
            <a:ext cx="3523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签订协议，年末考核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0679" y="2580459"/>
            <a:ext cx="3597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师徒申报，学校审核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840" y="1622287"/>
            <a:ext cx="187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7030A0"/>
                </a:solidFill>
              </a:rPr>
              <a:t>对青方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2206" y="1640242"/>
            <a:ext cx="187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对蓝方</a:t>
            </a:r>
          </a:p>
        </p:txBody>
      </p:sp>
    </p:spTree>
    <p:extLst>
      <p:ext uri="{BB962C8B-B14F-4D97-AF65-F5344CB8AC3E}">
        <p14:creationId xmlns:p14="http://schemas.microsoft.com/office/powerpoint/2010/main" val="35833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6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0" y="0"/>
            <a:ext cx="12192000" cy="6895982"/>
            <a:chOff x="0" y="-37982"/>
            <a:chExt cx="12192000" cy="6895982"/>
          </a:xfrm>
        </p:grpSpPr>
        <p:pic>
          <p:nvPicPr>
            <p:cNvPr id="29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图片 12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270" y="445135"/>
            <a:ext cx="3831590" cy="7137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28875" y="50961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存在的问题与不足</a:t>
            </a: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4076064" y="3238237"/>
            <a:ext cx="1679489" cy="237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Bebas Neue" charset="0"/>
              </a:rPr>
              <a:t>教研组内氛围浓厚，但对外交流机会没有好好把握。</a:t>
            </a: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7357926" y="3265873"/>
            <a:ext cx="1895747" cy="18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Bebas Neue" charset="0"/>
              </a:rPr>
              <a:t>教学探讨虽多，但从教学走向科研的意识不强…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sym typeface="Bebas Neue" charset="0"/>
              </a:rPr>
              <a:t>…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Bebas Neue" charset="0"/>
            </a:endParaRPr>
          </a:p>
        </p:txBody>
      </p:sp>
      <p:pic>
        <p:nvPicPr>
          <p:cNvPr id="25" name="图片 24" descr="be4dd87a855b03d2f66a76fcb8eebb8cade3c4dbc4ed-qLVL4u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67310" y="-708025"/>
            <a:ext cx="2496185" cy="5720715"/>
          </a:xfrm>
          <a:prstGeom prst="rect">
            <a:avLst/>
          </a:prstGeom>
        </p:spPr>
      </p:pic>
      <p:pic>
        <p:nvPicPr>
          <p:cNvPr id="26" name="图片 25" descr="ada2c48dbc9f9b9a36f52bb2ba54caeaac986e319b6e-nhUXVm_fw658"/>
          <p:cNvPicPr>
            <a:picLocks noChangeAspect="1"/>
          </p:cNvPicPr>
          <p:nvPr/>
        </p:nvPicPr>
        <p:blipFill>
          <a:blip r:embed="rId6"/>
          <a:srcRect l="9667" t="2859" r="8371" b="9084"/>
          <a:stretch>
            <a:fillRect/>
          </a:stretch>
        </p:blipFill>
        <p:spPr>
          <a:xfrm>
            <a:off x="9368155" y="-60960"/>
            <a:ext cx="2891155" cy="2092960"/>
          </a:xfrm>
          <a:prstGeom prst="rect">
            <a:avLst/>
          </a:prstGeom>
        </p:spPr>
      </p:pic>
      <p:pic>
        <p:nvPicPr>
          <p:cNvPr id="27" name="图片 26" descr="ddba567eb07e2a83ced5bfd8b983b835762f51fa27dd6-eq8CYm_fw658 (1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59010" y="3975735"/>
            <a:ext cx="2877185" cy="2877185"/>
          </a:xfrm>
          <a:prstGeom prst="rect">
            <a:avLst/>
          </a:prstGeom>
        </p:spPr>
      </p:pic>
      <p:pic>
        <p:nvPicPr>
          <p:cNvPr id="2" name="图片 1" descr="04e5f232e2b3f9594ec32b4b22cd08f62c7222b6ddd7-ZqJpPo_fw6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3853453" y="2594524"/>
            <a:ext cx="2124710" cy="3051810"/>
          </a:xfrm>
          <a:prstGeom prst="rect">
            <a:avLst/>
          </a:prstGeom>
        </p:spPr>
      </p:pic>
      <p:pic>
        <p:nvPicPr>
          <p:cNvPr id="4" name="图片 3" descr="04e5f232e2b3f9594ec32b4b22cd08f62c7222b6ddd7-ZqJpPo_fw6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7243444" y="2594525"/>
            <a:ext cx="2124710" cy="3051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326620" cy="6969125"/>
            <a:chOff x="-106" y="19"/>
            <a:chExt cx="19412" cy="10796"/>
          </a:xfrm>
        </p:grpSpPr>
        <p:pic>
          <p:nvPicPr>
            <p:cNvPr id="2" name="图片 1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6" y="4749"/>
              <a:ext cx="19412" cy="606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06" y="19"/>
              <a:ext cx="19412" cy="5044"/>
              <a:chOff x="-106" y="19"/>
              <a:chExt cx="19412" cy="5044"/>
            </a:xfrm>
          </p:grpSpPr>
          <p:pic>
            <p:nvPicPr>
              <p:cNvPr id="4" name="图片 3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3223"/>
                <a:ext cx="19412" cy="1840"/>
              </a:xfrm>
              <a:prstGeom prst="rect">
                <a:avLst/>
              </a:prstGeom>
            </p:spPr>
          </p:pic>
          <p:pic>
            <p:nvPicPr>
              <p:cNvPr id="5" name="图片 4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>
                <a:off x="-106" y="1394"/>
                <a:ext cx="19412" cy="1840"/>
              </a:xfrm>
              <a:prstGeom prst="rect">
                <a:avLst/>
              </a:prstGeom>
            </p:spPr>
          </p:pic>
          <p:pic>
            <p:nvPicPr>
              <p:cNvPr id="6" name="图片 5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19"/>
                <a:ext cx="19412" cy="1840"/>
              </a:xfrm>
              <a:prstGeom prst="rect">
                <a:avLst/>
              </a:prstGeom>
            </p:spPr>
          </p:pic>
        </p:grpSp>
      </p:grpSp>
      <p:pic>
        <p:nvPicPr>
          <p:cNvPr id="17" name="图片 16" descr="0c31313a82dd6afc66861101d3dfd1a48bc89ee065885-Xo1IZN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1145" y="-235585"/>
            <a:ext cx="2005330" cy="25114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003952" y="4229735"/>
            <a:ext cx="184730" cy="4616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endParaRPr lang="zh-CN" altLang="en-US" sz="2400" dirty="0">
              <a:solidFill>
                <a:schemeClr val="tx1"/>
              </a:solidFill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08197" y="3798847"/>
            <a:ext cx="3868367" cy="132343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500" dirty="0">
                <a:solidFill>
                  <a:srgbClr val="718B9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800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Thank</a:t>
            </a:r>
            <a:r>
              <a:rPr lang="zh-CN" altLang="en-US" sz="800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 </a:t>
            </a:r>
            <a:r>
              <a:rPr lang="en-US" altLang="zh-CN" sz="800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you</a:t>
            </a:r>
            <a:endParaRPr lang="zh-CN" altLang="en-US" sz="8000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3" name="图片 2" descr="6e5d5bef41f24c5042d36c450fd11930ac0c7b8746835-sOeqRK_fw658"/>
          <p:cNvPicPr>
            <a:picLocks noChangeAspect="1"/>
          </p:cNvPicPr>
          <p:nvPr/>
        </p:nvPicPr>
        <p:blipFill>
          <a:blip r:embed="rId5"/>
          <a:srcRect t="8246" b="31943"/>
          <a:stretch>
            <a:fillRect/>
          </a:stretch>
        </p:blipFill>
        <p:spPr>
          <a:xfrm>
            <a:off x="8980714" y="113665"/>
            <a:ext cx="3278596" cy="371919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003425" y="4832985"/>
            <a:ext cx="0" cy="1020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d5c5c51cc201b69f1913f78e40ae52c8e28ef71b64df-wjP4M4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265" y="1231900"/>
            <a:ext cx="2814320" cy="4039870"/>
          </a:xfrm>
          <a:prstGeom prst="rect">
            <a:avLst/>
          </a:prstGeom>
        </p:spPr>
      </p:pic>
      <p:sp>
        <p:nvSpPr>
          <p:cNvPr id="15" name="TextBox 84"/>
          <p:cNvSpPr txBox="1">
            <a:spLocks noChangeArrowheads="1"/>
          </p:cNvSpPr>
          <p:nvPr/>
        </p:nvSpPr>
        <p:spPr bwMode="auto">
          <a:xfrm>
            <a:off x="3153192" y="1020127"/>
            <a:ext cx="5701520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新</a:t>
            </a:r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学期</a:t>
            </a:r>
            <a:r>
              <a:rPr lang="zh-CN" altLang="zh-CN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的征程</a:t>
            </a:r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已经开始</a:t>
            </a:r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我们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会一如既往</a:t>
            </a:r>
            <a:r>
              <a:rPr lang="zh-CN" altLang="zh-CN" sz="3200">
                <a:latin typeface="华文行楷" panose="02010800040101010101" pitchFamily="2" charset="-122"/>
                <a:ea typeface="华文行楷" panose="02010800040101010101" pitchFamily="2" charset="-122"/>
              </a:rPr>
              <a:t>的</a:t>
            </a:r>
            <a:r>
              <a:rPr lang="zh-CN" altLang="zh-CN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发扬</a:t>
            </a:r>
            <a:r>
              <a:rPr lang="zh-CN" altLang="en-US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教研组</a:t>
            </a:r>
            <a:r>
              <a:rPr lang="zh-CN" altLang="zh-CN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优秀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的</a:t>
            </a:r>
            <a:r>
              <a:rPr lang="zh-CN" altLang="zh-CN" sz="3200">
                <a:latin typeface="华文行楷" panose="02010800040101010101" pitchFamily="2" charset="-122"/>
                <a:ea typeface="华文行楷" panose="02010800040101010101" pitchFamily="2" charset="-122"/>
              </a:rPr>
              <a:t>传统</a:t>
            </a:r>
            <a:r>
              <a:rPr lang="zh-CN" altLang="zh-CN" sz="3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，努力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充电，与时俱进，为</a:t>
            </a:r>
            <a:r>
              <a:rPr lang="zh-CN" altLang="zh-CN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学校的</a:t>
            </a:r>
            <a:r>
              <a:rPr lang="zh-CN" altLang="en-US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学科发展</a:t>
            </a:r>
            <a:r>
              <a:rPr lang="zh-CN" altLang="zh-CN" sz="32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继续</a:t>
            </a:r>
            <a:r>
              <a:rPr lang="zh-CN" altLang="zh-CN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贡献我们的力量。</a:t>
            </a:r>
          </a:p>
          <a:p>
            <a:endParaRPr lang="zh-CN" altLang="en-US" sz="2800" kern="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0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-37982"/>
            <a:ext cx="12192000" cy="6895982"/>
            <a:chOff x="0" y="-37982"/>
            <a:chExt cx="12192000" cy="6895982"/>
          </a:xfrm>
        </p:grpSpPr>
        <p:pic>
          <p:nvPicPr>
            <p:cNvPr id="30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图片 2" descr="6e5d5bef41f24c5042d36c450fd11930ac0c7b8746835-sOeqRK_fw658"/>
          <p:cNvPicPr>
            <a:picLocks noChangeAspect="1"/>
          </p:cNvPicPr>
          <p:nvPr/>
        </p:nvPicPr>
        <p:blipFill>
          <a:blip r:embed="rId4"/>
          <a:srcRect t="8246" b="31943"/>
          <a:stretch>
            <a:fillRect/>
          </a:stretch>
        </p:blipFill>
        <p:spPr>
          <a:xfrm>
            <a:off x="9485630" y="-17780"/>
            <a:ext cx="2491105" cy="2378075"/>
          </a:xfrm>
          <a:prstGeom prst="rect">
            <a:avLst/>
          </a:prstGeom>
        </p:spPr>
      </p:pic>
      <p:pic>
        <p:nvPicPr>
          <p:cNvPr id="12" name="图片 11" descr="a4808cfa69fdecfeab0815c356d35bb0fe49e91e1960e-4zFh98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4708525" y="2626995"/>
            <a:ext cx="855345" cy="1176655"/>
          </a:xfrm>
          <a:prstGeom prst="rect">
            <a:avLst/>
          </a:prstGeom>
        </p:spPr>
      </p:pic>
      <p:pic>
        <p:nvPicPr>
          <p:cNvPr id="9" name="图片 8" descr="8c4057eb90cb409d642d58cb0dafea5f7754fb0ef939-TBhBJd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7310" y="-17780"/>
            <a:ext cx="4204970" cy="313753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44015" y="1188085"/>
            <a:ext cx="1833880" cy="10915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65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目录</a:t>
            </a:r>
          </a:p>
        </p:txBody>
      </p:sp>
      <p:pic>
        <p:nvPicPr>
          <p:cNvPr id="16" name="图片 15" descr="a4808cfa69fdecfeab0815c356d35bb0fe49e91e1960e-4zFh98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4693920" y="1465580"/>
            <a:ext cx="855345" cy="1176655"/>
          </a:xfrm>
          <a:prstGeom prst="rect">
            <a:avLst/>
          </a:prstGeom>
        </p:spPr>
      </p:pic>
      <p:pic>
        <p:nvPicPr>
          <p:cNvPr id="18" name="图片 17" descr="a4808cfa69fdecfeab0815c356d35bb0fe49e91e1960e-4zFh98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4708525" y="3816985"/>
            <a:ext cx="855345" cy="117665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661853" y="1819275"/>
            <a:ext cx="487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2400"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新魏" panose="02010800040101010101" charset="-122"/>
              </a:rPr>
              <a:t>一</a:t>
            </a:r>
          </a:p>
        </p:txBody>
      </p:sp>
      <p:sp>
        <p:nvSpPr>
          <p:cNvPr id="22" name="矩形 21"/>
          <p:cNvSpPr/>
          <p:nvPr/>
        </p:nvSpPr>
        <p:spPr>
          <a:xfrm>
            <a:off x="4661853" y="2985135"/>
            <a:ext cx="487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2400"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新魏" panose="02010800040101010101" charset="-122"/>
              </a:rPr>
              <a:t>二</a:t>
            </a:r>
          </a:p>
        </p:txBody>
      </p:sp>
      <p:sp>
        <p:nvSpPr>
          <p:cNvPr id="23" name="矩形 22"/>
          <p:cNvSpPr/>
          <p:nvPr/>
        </p:nvSpPr>
        <p:spPr>
          <a:xfrm>
            <a:off x="4661853" y="4175125"/>
            <a:ext cx="487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2400"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新魏" panose="02010800040101010101" charset="-122"/>
              </a:rPr>
              <a:t>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724525" y="178019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双减政策落地</a:t>
            </a:r>
            <a:endParaRPr lang="zh-CN" altLang="en-US" sz="3200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04071" y="292293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读本教学落地</a:t>
            </a:r>
            <a:endParaRPr lang="zh-CN" altLang="en-US" sz="3200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04071" y="405176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隶书" panose="02010800040101010101" charset="-122"/>
                <a:ea typeface="华文隶书" panose="02010800040101010101" charset="-122"/>
              </a:rPr>
              <a:t>青蓝工程</a:t>
            </a:r>
            <a:r>
              <a:rPr lang="zh-CN" altLang="en-US" sz="3200" dirty="0" smtClean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落地</a:t>
            </a:r>
            <a:endParaRPr lang="zh-CN" altLang="en-US" sz="3200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7310" y="-9525"/>
            <a:ext cx="12326620" cy="6855460"/>
            <a:chOff x="-106" y="19"/>
            <a:chExt cx="19412" cy="10796"/>
          </a:xfrm>
        </p:grpSpPr>
        <p:pic>
          <p:nvPicPr>
            <p:cNvPr id="2" name="图片 1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6" y="4749"/>
              <a:ext cx="19412" cy="606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06" y="19"/>
              <a:ext cx="19412" cy="5021"/>
              <a:chOff x="-106" y="19"/>
              <a:chExt cx="19412" cy="5021"/>
            </a:xfrm>
          </p:grpSpPr>
          <p:pic>
            <p:nvPicPr>
              <p:cNvPr id="4" name="图片 3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3200"/>
                <a:ext cx="19412" cy="1840"/>
              </a:xfrm>
              <a:prstGeom prst="rect">
                <a:avLst/>
              </a:prstGeom>
            </p:spPr>
          </p:pic>
          <p:pic>
            <p:nvPicPr>
              <p:cNvPr id="5" name="图片 4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>
                <a:off x="-106" y="1394"/>
                <a:ext cx="19412" cy="1840"/>
              </a:xfrm>
              <a:prstGeom prst="rect">
                <a:avLst/>
              </a:prstGeom>
            </p:spPr>
          </p:pic>
          <p:pic>
            <p:nvPicPr>
              <p:cNvPr id="6" name="图片 5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19"/>
                <a:ext cx="19412" cy="1840"/>
              </a:xfrm>
              <a:prstGeom prst="rect">
                <a:avLst/>
              </a:prstGeom>
            </p:spPr>
          </p:pic>
        </p:grpSp>
      </p:grpSp>
      <p:cxnSp>
        <p:nvCxnSpPr>
          <p:cNvPr id="10" name="直接连接符 9"/>
          <p:cNvCxnSpPr/>
          <p:nvPr/>
        </p:nvCxnSpPr>
        <p:spPr>
          <a:xfrm>
            <a:off x="2003425" y="4832985"/>
            <a:ext cx="0" cy="1020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30a1ef80a45b0186d6db06cb053ba933be79f42468458-mz5EV1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745" y="120650"/>
            <a:ext cx="3885565" cy="3690620"/>
          </a:xfrm>
          <a:prstGeom prst="rect">
            <a:avLst/>
          </a:prstGeom>
        </p:spPr>
      </p:pic>
      <p:pic>
        <p:nvPicPr>
          <p:cNvPr id="14" name="图片 13" descr="61a2d0e0d5d6196eddb199e224cc0a38c47fca18258c5-rnIjJJ_fw658"/>
          <p:cNvPicPr>
            <a:picLocks noChangeAspect="1"/>
          </p:cNvPicPr>
          <p:nvPr/>
        </p:nvPicPr>
        <p:blipFill>
          <a:blip r:embed="rId5"/>
          <a:srcRect l="11227" t="13734" r="25771" b="21643"/>
          <a:stretch>
            <a:fillRect/>
          </a:stretch>
        </p:blipFill>
        <p:spPr>
          <a:xfrm>
            <a:off x="-67310" y="282575"/>
            <a:ext cx="3763010" cy="3367405"/>
          </a:xfrm>
          <a:prstGeom prst="rect">
            <a:avLst/>
          </a:prstGeom>
        </p:spPr>
      </p:pic>
      <p:pic>
        <p:nvPicPr>
          <p:cNvPr id="15" name="图片 14" descr="4d0eb211d78def3349e92189f364ce0f1c991bf765fec-ZBVF23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3475" y="1074420"/>
            <a:ext cx="4845050" cy="4779010"/>
          </a:xfrm>
          <a:prstGeom prst="rect">
            <a:avLst/>
          </a:prstGeom>
        </p:spPr>
      </p:pic>
      <p:sp>
        <p:nvSpPr>
          <p:cNvPr id="16" name="文本框 24"/>
          <p:cNvSpPr txBox="1"/>
          <p:nvPr/>
        </p:nvSpPr>
        <p:spPr>
          <a:xfrm>
            <a:off x="4418217" y="306520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一、</a:t>
            </a:r>
            <a:r>
              <a:rPr lang="zh-CN" altLang="en-US" sz="3200" b="1" dirty="0" smtClean="0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双减政策落地</a:t>
            </a:r>
            <a:endParaRPr lang="zh-CN" altLang="en-US" sz="3200" b="1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1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1075" y="57066"/>
            <a:ext cx="3831590" cy="7137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771686" y="12807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我们的“加与减”</a:t>
            </a:r>
            <a:endParaRPr lang="zh-CN" altLang="en-US" sz="32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791" y="232846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6752" y="2472690"/>
            <a:ext cx="4241800" cy="4029710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83967" y="1632857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减：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8" action="ppaction://hlinksldjump"/>
              </a:rPr>
              <a:t>课堂多余动作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30183" y="1620473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加：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教师的研讨增加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0183" y="3492864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加：</a:t>
            </a:r>
            <a:r>
              <a:rPr lang="zh-CN" altLang="en-US" dirty="0" smtClean="0"/>
              <a:t>关联课程增加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930182" y="2610271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加：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教师跳进题海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13120" y="2599021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减：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9" action="ppaction://hlinksldjump"/>
              </a:rPr>
              <a:t>学生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9" action="ppaction://hlinksldjump"/>
              </a:rPr>
              <a:t>走出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hlinkClick r:id="rId9" action="ppaction://hlinksldjump"/>
              </a:rPr>
              <a:t>题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9" action="ppaction://hlinksldjump"/>
              </a:rPr>
              <a:t>海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14223" y="3492863"/>
            <a:ext cx="530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减：</a:t>
            </a:r>
            <a:r>
              <a:rPr lang="zh-CN" altLang="en-US" dirty="0" smtClean="0">
                <a:hlinkClick r:id="rId10" action="ppaction://hlinksldjump"/>
              </a:rPr>
              <a:t>枯燥理论说教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714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8" grpId="0"/>
      <p:bldP spid="29" grpId="0"/>
      <p:bldP spid="30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982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8791" y="232846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9643" y="3018647"/>
            <a:ext cx="4241800" cy="4029710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30" y="-37982"/>
            <a:ext cx="4335122" cy="339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542" y="3333817"/>
            <a:ext cx="7953116" cy="2686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43" y="232846"/>
            <a:ext cx="4006138" cy="310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0501" y="628738"/>
            <a:ext cx="3291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提升集备的效率：学生懂得略讲；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不会的重点讲；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易混淆的反复讲；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55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982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8791" y="232846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3800" y="2828290"/>
            <a:ext cx="4241800" cy="4029710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98975" y="1754880"/>
            <a:ext cx="7237180" cy="3465195"/>
            <a:chOff x="1404452" y="1737675"/>
            <a:chExt cx="7237180" cy="346519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04452" y="1737675"/>
              <a:ext cx="2686050" cy="346519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34067" y="1759901"/>
              <a:ext cx="2107565" cy="342074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86789" y="1750390"/>
              <a:ext cx="1971675" cy="3404235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3747071" y="275450"/>
            <a:ext cx="31109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hlinkClick r:id="rId10" action="ppaction://hlinksldjump"/>
              </a:rPr>
              <a:t>优化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10" action="ppaction://hlinksldjump"/>
              </a:rPr>
              <a:t>完善资源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hlinkClick r:id="rId10" action="ppaction://hlinksldjump"/>
            </a:endParaRPr>
          </a:p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10" action="ppaction://hlinksldjump"/>
              </a:rPr>
              <a:t>规范教学动作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56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图片 11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389" y="5170241"/>
            <a:ext cx="3831590" cy="71374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743690" y="523516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教师刷题精挑细选</a:t>
            </a:r>
            <a:endParaRPr lang="zh-CN" altLang="en-US" sz="32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791" y="232846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228" y="2948551"/>
            <a:ext cx="4241800" cy="4029710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45778" y="-148532"/>
            <a:ext cx="3018790" cy="6734175"/>
          </a:xfrm>
          <a:prstGeom prst="rect">
            <a:avLst/>
          </a:prstGeom>
        </p:spPr>
      </p:pic>
      <p:pic>
        <p:nvPicPr>
          <p:cNvPr id="18" name="图片 17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389" y="3923046"/>
            <a:ext cx="3831590" cy="713740"/>
          </a:xfrm>
          <a:prstGeom prst="rect">
            <a:avLst/>
          </a:prstGeom>
        </p:spPr>
      </p:pic>
      <p:sp>
        <p:nvSpPr>
          <p:cNvPr id="20" name="文本框 15"/>
          <p:cNvSpPr txBox="1"/>
          <p:nvPr/>
        </p:nvSpPr>
        <p:spPr>
          <a:xfrm>
            <a:off x="3875638" y="404351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整理错题寻找典型</a:t>
            </a:r>
            <a:endParaRPr lang="zh-CN" altLang="en-US" sz="32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24" name="图片 23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672" y="1229613"/>
            <a:ext cx="3831590" cy="713740"/>
          </a:xfrm>
          <a:prstGeom prst="rect">
            <a:avLst/>
          </a:prstGeom>
        </p:spPr>
      </p:pic>
      <p:pic>
        <p:nvPicPr>
          <p:cNvPr id="23" name="图片 22" descr="873fa418f4d302cceec24d73ee08ede4a2fd66b3b2d5-zt5ejz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334" y="2577632"/>
            <a:ext cx="3831590" cy="713740"/>
          </a:xfrm>
          <a:prstGeom prst="rect">
            <a:avLst/>
          </a:prstGeom>
        </p:spPr>
      </p:pic>
      <p:sp>
        <p:nvSpPr>
          <p:cNvPr id="22" name="文本框 15"/>
          <p:cNvSpPr txBox="1"/>
          <p:nvPr/>
        </p:nvSpPr>
        <p:spPr>
          <a:xfrm>
            <a:off x="3810321" y="272303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积累好题保留经典</a:t>
            </a:r>
            <a:endParaRPr lang="zh-CN" altLang="en-US" sz="32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5" name="文本框 15"/>
          <p:cNvSpPr txBox="1"/>
          <p:nvPr/>
        </p:nvSpPr>
        <p:spPr>
          <a:xfrm>
            <a:off x="3785432" y="134515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千挑万选进行操练</a:t>
            </a:r>
            <a:endParaRPr lang="zh-CN" altLang="en-US" sz="3200" b="1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6" name="下箭头 25"/>
          <p:cNvSpPr/>
          <p:nvPr/>
        </p:nvSpPr>
        <p:spPr>
          <a:xfrm rot="10800000">
            <a:off x="5081116" y="1943353"/>
            <a:ext cx="484375" cy="5861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 rot="10800000">
            <a:off x="5106000" y="3320223"/>
            <a:ext cx="484375" cy="5861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下箭头 27"/>
          <p:cNvSpPr/>
          <p:nvPr/>
        </p:nvSpPr>
        <p:spPr>
          <a:xfrm rot="10800000">
            <a:off x="5106001" y="4648974"/>
            <a:ext cx="484375" cy="5861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06103" y="0"/>
            <a:ext cx="41797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8" action="ppaction://hlinksldjump"/>
              </a:rPr>
              <a:t>典型错误必须练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hlinkClick r:id="rId8" action="ppaction://hlinksldjump"/>
            </a:endParaRPr>
          </a:p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8" action="ppaction://hlinksldjump"/>
              </a:rPr>
              <a:t>经典题目变式练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176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2" grpId="0"/>
      <p:bldP spid="25" grpId="0"/>
      <p:bldP spid="26" grpId="0" animBg="1"/>
      <p:bldP spid="27" grpId="0" animBg="1"/>
      <p:bldP spid="28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982"/>
            <a:ext cx="12192000" cy="6895982"/>
            <a:chOff x="0" y="-37982"/>
            <a:chExt cx="12192000" cy="6895982"/>
          </a:xfrm>
        </p:grpSpPr>
        <p:pic>
          <p:nvPicPr>
            <p:cNvPr id="1026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982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C:\Users\z\Desktop\9\0 (2)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2743318"/>
              <a:ext cx="12192000" cy="2781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z\Desktop\9\0 (2)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>
              <a:fillRect/>
            </a:stretch>
          </p:blipFill>
          <p:spPr bwMode="auto">
            <a:xfrm>
              <a:off x="0" y="5467350"/>
              <a:ext cx="12192000" cy="1390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图片 18" descr="40205c58c6375f0bd836b18a0cb3c671a2c53b3bd2aaa-xtuPzT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3962" y="-51889"/>
            <a:ext cx="2872105" cy="2239645"/>
          </a:xfrm>
          <a:prstGeom prst="rect">
            <a:avLst/>
          </a:prstGeom>
        </p:spPr>
      </p:pic>
      <p:pic>
        <p:nvPicPr>
          <p:cNvPr id="21" name="图片 20" descr="30a1ef80a45b0186d6db06cb053ba933be79f42468458-mz5EV1_fw6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728" y="3724682"/>
            <a:ext cx="3298229" cy="3133318"/>
          </a:xfrm>
          <a:prstGeom prst="rect">
            <a:avLst/>
          </a:prstGeom>
        </p:spPr>
      </p:pic>
      <p:pic>
        <p:nvPicPr>
          <p:cNvPr id="4" name="图片 3" descr="fd5ad512af5e73a19205fc4d20bfa1be778cdf0119af1-e0PRr8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630" y="-9525"/>
            <a:ext cx="3018790" cy="6734175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740" y="1631824"/>
            <a:ext cx="6493988" cy="389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D:\2德育\模拟法庭\模拟法庭新北实验\咨询律师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72" y="1631824"/>
            <a:ext cx="5072128" cy="41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2德育\模拟法庭\模拟法庭新北实验\校本汇报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31823"/>
            <a:ext cx="4962275" cy="417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1346" y="323483"/>
            <a:ext cx="8841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公民教育让学生运用知识解决社会真实问题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1347" y="900817"/>
            <a:ext cx="8841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模拟法庭让学生学习法律知识提升法治素养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0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7310" y="-9525"/>
            <a:ext cx="12326620" cy="6855460"/>
            <a:chOff x="-106" y="19"/>
            <a:chExt cx="19412" cy="10796"/>
          </a:xfrm>
        </p:grpSpPr>
        <p:pic>
          <p:nvPicPr>
            <p:cNvPr id="2" name="图片 1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6" y="4749"/>
              <a:ext cx="19412" cy="606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-106" y="19"/>
              <a:ext cx="19412" cy="5021"/>
              <a:chOff x="-106" y="19"/>
              <a:chExt cx="19412" cy="5021"/>
            </a:xfrm>
          </p:grpSpPr>
          <p:pic>
            <p:nvPicPr>
              <p:cNvPr id="4" name="图片 3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3200"/>
                <a:ext cx="19412" cy="1840"/>
              </a:xfrm>
              <a:prstGeom prst="rect">
                <a:avLst/>
              </a:prstGeom>
            </p:spPr>
          </p:pic>
          <p:pic>
            <p:nvPicPr>
              <p:cNvPr id="5" name="图片 4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>
                <a:off x="-106" y="1394"/>
                <a:ext cx="19412" cy="1840"/>
              </a:xfrm>
              <a:prstGeom prst="rect">
                <a:avLst/>
              </a:prstGeom>
            </p:spPr>
          </p:pic>
          <p:pic>
            <p:nvPicPr>
              <p:cNvPr id="6" name="图片 5" descr="3"/>
              <p:cNvPicPr>
                <a:picLocks noChangeAspect="1"/>
              </p:cNvPicPr>
              <p:nvPr/>
            </p:nvPicPr>
            <p:blipFill>
              <a:blip r:embed="rId3"/>
              <a:srcRect b="69667"/>
              <a:stretch>
                <a:fillRect/>
              </a:stretch>
            </p:blipFill>
            <p:spPr>
              <a:xfrm flipV="1">
                <a:off x="-106" y="19"/>
                <a:ext cx="19412" cy="1840"/>
              </a:xfrm>
              <a:prstGeom prst="rect">
                <a:avLst/>
              </a:prstGeom>
            </p:spPr>
          </p:pic>
        </p:grpSp>
      </p:grpSp>
      <p:cxnSp>
        <p:nvCxnSpPr>
          <p:cNvPr id="10" name="直接连接符 9"/>
          <p:cNvCxnSpPr/>
          <p:nvPr/>
        </p:nvCxnSpPr>
        <p:spPr>
          <a:xfrm>
            <a:off x="2003425" y="4832985"/>
            <a:ext cx="0" cy="10204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30a1ef80a45b0186d6db06cb053ba933be79f42468458-mz5EV1_fw6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3745" y="120650"/>
            <a:ext cx="3885565" cy="3690620"/>
          </a:xfrm>
          <a:prstGeom prst="rect">
            <a:avLst/>
          </a:prstGeom>
        </p:spPr>
      </p:pic>
      <p:pic>
        <p:nvPicPr>
          <p:cNvPr id="14" name="图片 13" descr="61a2d0e0d5d6196eddb199e224cc0a38c47fca18258c5-rnIjJJ_fw658"/>
          <p:cNvPicPr>
            <a:picLocks noChangeAspect="1"/>
          </p:cNvPicPr>
          <p:nvPr/>
        </p:nvPicPr>
        <p:blipFill>
          <a:blip r:embed="rId5"/>
          <a:srcRect l="11227" t="13734" r="25771" b="21643"/>
          <a:stretch>
            <a:fillRect/>
          </a:stretch>
        </p:blipFill>
        <p:spPr>
          <a:xfrm>
            <a:off x="-67310" y="282575"/>
            <a:ext cx="3763010" cy="3367405"/>
          </a:xfrm>
          <a:prstGeom prst="rect">
            <a:avLst/>
          </a:prstGeom>
        </p:spPr>
      </p:pic>
      <p:pic>
        <p:nvPicPr>
          <p:cNvPr id="15" name="图片 14" descr="4d0eb211d78def3349e92189f364ce0f1c991bf765fec-ZBVF23_fw6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3475" y="1074420"/>
            <a:ext cx="4845050" cy="4779010"/>
          </a:xfrm>
          <a:prstGeom prst="rect">
            <a:avLst/>
          </a:prstGeom>
        </p:spPr>
      </p:pic>
      <p:sp>
        <p:nvSpPr>
          <p:cNvPr id="16" name="文本框 24"/>
          <p:cNvSpPr txBox="1"/>
          <p:nvPr/>
        </p:nvSpPr>
        <p:spPr>
          <a:xfrm>
            <a:off x="4418217" y="306520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隶书" panose="02010800040101010101" charset="-122"/>
                <a:ea typeface="华文隶书" panose="02010800040101010101" charset="-122"/>
              </a:rPr>
              <a:t>二、读本教学落地</a:t>
            </a:r>
            <a:endParaRPr lang="zh-CN" altLang="en-US" sz="3200" b="1" dirty="0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09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14:shred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379</Words>
  <Application>Microsoft Office PowerPoint</Application>
  <PresentationFormat>自定义</PresentationFormat>
  <Paragraphs>72</Paragraphs>
  <Slides>17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bhhhh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可可</cp:lastModifiedBy>
  <cp:revision>76</cp:revision>
  <dcterms:created xsi:type="dcterms:W3CDTF">2018-05-14T13:02:00Z</dcterms:created>
  <dcterms:modified xsi:type="dcterms:W3CDTF">2021-09-07T15:21:06Z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  <property fmtid="{D5CDD505-2E9C-101B-9397-08002B2CF9AE}" pid="3" name="KSORubyTemplateID">
    <vt:lpwstr>2</vt:lpwstr>
  </property>
</Properties>
</file>