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63" r:id="rId5"/>
    <p:sldId id="264" r:id="rId7"/>
    <p:sldId id="258" r:id="rId8"/>
    <p:sldId id="285" r:id="rId9"/>
    <p:sldId id="267" r:id="rId10"/>
    <p:sldId id="269" r:id="rId11"/>
    <p:sldId id="304" r:id="rId12"/>
    <p:sldId id="299" r:id="rId13"/>
    <p:sldId id="303" r:id="rId14"/>
    <p:sldId id="270" r:id="rId15"/>
    <p:sldId id="271" r:id="rId16"/>
    <p:sldId id="284" r:id="rId17"/>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可可" initials="可"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D1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showGuides="1">
      <p:cViewPr varScale="1">
        <p:scale>
          <a:sx n="54" d="100"/>
          <a:sy n="54" d="100"/>
        </p:scale>
        <p:origin x="72" y="452"/>
      </p:cViewPr>
      <p:guideLst>
        <p:guide orient="horz" pos="2052"/>
        <p:guide pos="2886"/>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fld>
            <a:endParaRPr lang="zh-CN" altLang="en-US" strike="noStrike" noProof="1"/>
          </a:p>
        </p:txBody>
      </p:sp>
      <p:sp>
        <p:nvSpPr>
          <p:cNvPr id="5124"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p:cNvSpPr>
          <p:nvPr>
            <p:ph type="sldImg"/>
          </p:nvPr>
        </p:nvSpPr>
        <p:spPr/>
      </p:sp>
      <p:sp>
        <p:nvSpPr>
          <p:cNvPr id="7170" name="文本占位符 2"/>
          <p:cNvSpPr>
            <a:spLocks noGrp="1"/>
          </p:cNvSpPr>
          <p:nvPr>
            <p:ph type="body"/>
          </p:nvPr>
        </p:nvSpPr>
        <p:spPr/>
        <p:txBody>
          <a:bodyPr lIns="91440" tIns="45720" rIns="91440" bIns="45720" anchor="t" anchorCtr="0"/>
          <a:p>
            <a:pPr lvl="0"/>
            <a:r>
              <a:rPr lang="zh-CN" altLang="en-US"/>
              <a:t>简单统计班级学生家庭中有用电动车、摩托车出行的</a:t>
            </a:r>
            <a:r>
              <a:rPr lang="zh-CN" altLang="en-US"/>
              <a:t>人数。</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p:cNvSpPr>
          <p:nvPr>
            <p:ph type="sldImg"/>
          </p:nvPr>
        </p:nvSpPr>
        <p:spPr/>
      </p:sp>
      <p:sp>
        <p:nvSpPr>
          <p:cNvPr id="10242" name="文本占位符 2"/>
          <p:cNvSpPr>
            <a:spLocks noGrp="1"/>
          </p:cNvSpPr>
          <p:nvPr>
            <p:ph type="body"/>
          </p:nvPr>
        </p:nvSpPr>
        <p:spPr/>
        <p:txBody>
          <a:bodyPr lIns="91440" tIns="45720" rIns="91440" bIns="45720" anchor="t" anchorCtr="0"/>
          <a:p>
            <a:pPr lvl="0"/>
            <a:r>
              <a:rPr lang="en-US" altLang="zh-CN"/>
              <a:t>10</a:t>
            </a:r>
            <a:r>
              <a:rPr lang="zh-CN" altLang="en-US"/>
              <a:t>月</a:t>
            </a:r>
            <a:r>
              <a:rPr lang="en-US" altLang="zh-CN"/>
              <a:t>21</a:t>
            </a:r>
            <a:r>
              <a:rPr lang="zh-CN" altLang="en-US"/>
              <a:t>日广州发生了一起因为没有配戴头盔大大出手的</a:t>
            </a:r>
            <a:r>
              <a:rPr lang="zh-CN" altLang="en-US"/>
              <a:t>纠纷案。</a:t>
            </a:r>
            <a:endParaRPr lang="zh-CN" altLang="en-US"/>
          </a:p>
          <a:p>
            <a:pPr lvl="0"/>
            <a:r>
              <a:rPr lang="zh-CN" altLang="en-US"/>
              <a:t>以小组为单位，利用所学知识，就此事写一个短评。</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p:cNvSpPr>
          <p:nvPr>
            <p:ph type="sldImg"/>
          </p:nvPr>
        </p:nvSpPr>
        <p:spPr/>
      </p:sp>
      <p:sp>
        <p:nvSpPr>
          <p:cNvPr id="15362" name="文本占位符 2"/>
          <p:cNvSpPr>
            <a:spLocks noGrp="1"/>
          </p:cNvSpPr>
          <p:nvPr>
            <p:ph type="body"/>
          </p:nvPr>
        </p:nvSpPr>
        <p:spPr/>
        <p:txBody>
          <a:bodyPr lIns="91440" tIns="45720" rIns="91440" bIns="45720" anchor="t" anchorCtr="0"/>
          <a:p>
            <a:pPr lvl="0"/>
            <a:r>
              <a:rPr lang="zh-CN" altLang="en-US">
                <a:sym typeface="宋体" panose="02010600030101010101" pitchFamily="2" charset="-122"/>
              </a:rPr>
              <a:t>整治内容</a:t>
            </a:r>
            <a:r>
              <a:rPr lang="en-US" altLang="zh-CN">
                <a:sym typeface="宋体" panose="02010600030101010101" pitchFamily="2" charset="-122"/>
              </a:rPr>
              <a:t>8</a:t>
            </a:r>
            <a:r>
              <a:rPr lang="zh-CN" altLang="en-US">
                <a:sym typeface="宋体" panose="02010600030101010101" pitchFamily="2" charset="-122"/>
              </a:rPr>
              <a:t>：电动自行车闯红灯、越线停车、走机动车道、逆向行驶、</a:t>
            </a:r>
            <a:r>
              <a:rPr lang="zh-CN" altLang="en-US">
                <a:solidFill>
                  <a:srgbClr val="FF0000"/>
                </a:solidFill>
                <a:sym typeface="宋体" panose="02010600030101010101" pitchFamily="2" charset="-122"/>
              </a:rPr>
              <a:t>不戴头盔</a:t>
            </a:r>
            <a:r>
              <a:rPr lang="zh-CN" altLang="en-US">
                <a:sym typeface="宋体" panose="02010600030101010101" pitchFamily="2" charset="-122"/>
              </a:rPr>
              <a:t>、不按规定载物载人；</a:t>
            </a:r>
            <a:endParaRPr lang="zh-CN" altLang="en-US"/>
          </a:p>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p:cNvSpPr>
          <p:nvPr>
            <p:ph type="sldImg"/>
          </p:nvPr>
        </p:nvSpPr>
        <p:spPr/>
      </p:sp>
      <p:sp>
        <p:nvSpPr>
          <p:cNvPr id="19458" name="文本占位符 2"/>
          <p:cNvSpPr>
            <a:spLocks noGrp="1"/>
          </p:cNvSpPr>
          <p:nvPr>
            <p:ph type="body"/>
          </p:nvPr>
        </p:nvSpPr>
        <p:spPr/>
        <p:txBody>
          <a:bodyPr lIns="91440" tIns="45720" rIns="91440" bIns="45720" anchor="t" anchorCtr="0"/>
          <a:p>
            <a:pPr lvl="0"/>
            <a:r>
              <a:rPr lang="zh-CN" altLang="en-US"/>
              <a:t>电动车因为用户基数庞大，稍微有相关政策变动，都牵动着数以亿计车主的心，这两年，随着电动车规范化的推进，相关部门确实没少出规定，但是，网上流传的规定，却真真假假，有的虽然是真的，但是断章取义，给阅读的网友造成歧义和误导，</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sym typeface="+mn-ea"/>
              </a:rPr>
              <a:t>在此次专项整治行动中，警方也打掉了一批盗窃电动车的团伙，其中一个团伙的</a:t>
            </a:r>
            <a:r>
              <a:rPr lang="en-US" altLang="zh-CN">
                <a:sym typeface="+mn-ea"/>
              </a:rPr>
              <a:t>4</a:t>
            </a:r>
            <a:r>
              <a:rPr lang="zh-CN" altLang="en-US">
                <a:sym typeface="+mn-ea"/>
              </a:rPr>
              <a:t>名未成年少年因持刀作案偷电瓶，最终以抢劫罪被判入刑。</a:t>
            </a:r>
            <a:endParaRPr lang="zh-CN" altLang="en-US"/>
          </a:p>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追问：</a:t>
            </a:r>
            <a:r>
              <a:rPr lang="zh-CN" altLang="en-US" b="1">
                <a:sym typeface="+mn-ea"/>
              </a:rPr>
              <a:t>对违法行为的判断依据有哪些？</a:t>
            </a:r>
            <a:r>
              <a:rPr lang="zh-CN" altLang="en-US" b="1">
                <a:solidFill>
                  <a:srgbClr val="FF0000"/>
                </a:solidFill>
                <a:sym typeface="+mn-ea"/>
              </a:rPr>
              <a:t>行为的社会危害性、行为违反的法律、行为承担的法律责任</a:t>
            </a:r>
            <a:endParaRPr lang="zh-CN" altLang="en-US" b="1">
              <a:solidFill>
                <a:srgbClr val="FF0000"/>
              </a:solidFill>
            </a:endParaRPr>
          </a:p>
          <a:p>
            <a:endParaRPr lang="zh-CN" altLang="en-US" b="1">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p:cNvSpPr>
          <p:nvPr>
            <p:ph type="sldImg"/>
          </p:nvPr>
        </p:nvSpPr>
        <p:spPr/>
      </p:sp>
      <p:sp>
        <p:nvSpPr>
          <p:cNvPr id="24578"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D997B5FA-0921-464F-AAE1-844C04324D75}"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565CE74E-AB26-4998-AD42-012C4C1AD076}"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GIF"/><Relationship Id="rId3" Type="http://schemas.openxmlformats.org/officeDocument/2006/relationships/image" Target="../media/image3.GIF"/><Relationship Id="rId2" Type="http://schemas.openxmlformats.org/officeDocument/2006/relationships/image" Target="../media/image2.png"/><Relationship Id="rId10" Type="http://schemas.openxmlformats.org/officeDocument/2006/relationships/notesSlide" Target="../notesSlides/notesSl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png"/><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6.jpeg"/><Relationship Id="rId7" Type="http://schemas.openxmlformats.org/officeDocument/2006/relationships/image" Target="../media/image15.jpeg"/><Relationship Id="rId6" Type="http://schemas.openxmlformats.org/officeDocument/2006/relationships/tags" Target="../tags/tag6.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png"/><Relationship Id="rId2" Type="http://schemas.openxmlformats.org/officeDocument/2006/relationships/image" Target="../media/image2.png"/><Relationship Id="rId10" Type="http://schemas.openxmlformats.org/officeDocument/2006/relationships/notesSlide" Target="../notesSlides/notesSlide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tags" Target="../tags/tag9.xml"/><Relationship Id="rId4" Type="http://schemas.openxmlformats.org/officeDocument/2006/relationships/image" Target="../media/image1.png"/><Relationship Id="rId3" Type="http://schemas.openxmlformats.org/officeDocument/2006/relationships/tags" Target="../tags/tag8.xml"/><Relationship Id="rId2" Type="http://schemas.openxmlformats.org/officeDocument/2006/relationships/image" Target="../media/image2.pn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pic>
        <p:nvPicPr>
          <p:cNvPr id="6146" name="图片 7" descr="黑暗中的树&#10;&#10;中度可信度描述已自动生成"/>
          <p:cNvPicPr>
            <a:picLocks noChangeAspect="1"/>
          </p:cNvPicPr>
          <p:nvPr/>
        </p:nvPicPr>
        <p:blipFill>
          <a:blip r:embed="rId1"/>
          <a:srcRect r="52074"/>
          <a:stretch>
            <a:fillRect/>
          </a:stretch>
        </p:blipFill>
        <p:spPr>
          <a:xfrm>
            <a:off x="9586913" y="5043488"/>
            <a:ext cx="3214687" cy="2814637"/>
          </a:xfrm>
          <a:prstGeom prst="rect">
            <a:avLst/>
          </a:prstGeom>
          <a:noFill/>
          <a:ln w="9525">
            <a:noFill/>
          </a:ln>
        </p:spPr>
      </p:pic>
      <p:pic>
        <p:nvPicPr>
          <p:cNvPr id="6147" name="图片 1" descr="黑暗里有树&#10;&#10;低可信度描述已自动生成"/>
          <p:cNvPicPr>
            <a:picLocks noChangeAspect="1"/>
          </p:cNvPicPr>
          <p:nvPr/>
        </p:nvPicPr>
        <p:blipFill>
          <a:blip r:embed="rId2"/>
          <a:srcRect l="61662" t="57297" r="-256" b="92"/>
          <a:stretch>
            <a:fillRect/>
          </a:stretch>
        </p:blipFill>
        <p:spPr>
          <a:xfrm rot="900000">
            <a:off x="-1304925" y="-1303337"/>
            <a:ext cx="4705350" cy="2736850"/>
          </a:xfrm>
          <a:prstGeom prst="rect">
            <a:avLst/>
          </a:prstGeom>
          <a:noFill/>
          <a:ln w="9525">
            <a:noFill/>
          </a:ln>
        </p:spPr>
      </p:pic>
      <p:sp>
        <p:nvSpPr>
          <p:cNvPr id="4" name="文本框 3"/>
          <p:cNvSpPr txBox="1"/>
          <p:nvPr/>
        </p:nvSpPr>
        <p:spPr>
          <a:xfrm>
            <a:off x="104775" y="5203825"/>
            <a:ext cx="5438775" cy="1383665"/>
          </a:xfrm>
          <a:prstGeom prst="rect">
            <a:avLst/>
          </a:prstGeom>
          <a:noFill/>
          <a:ln w="9525">
            <a:noFill/>
          </a:ln>
        </p:spPr>
        <p:txBody>
          <a:bodyPr wrap="square" anchor="t" anchorCtr="0">
            <a:spAutoFit/>
          </a:bodyPr>
          <a:p>
            <a:r>
              <a:rPr lang="zh-CN" altLang="en-US" sz="2800">
                <a:latin typeface="微软雅黑" panose="020B0503020204020204" charset="-122"/>
                <a:ea typeface="微软雅黑" panose="020B0503020204020204" charset="-122"/>
              </a:rPr>
              <a:t>思考：我市</a:t>
            </a:r>
            <a:r>
              <a:rPr lang="zh-CN" altLang="en-US" sz="2800">
                <a:latin typeface="微软雅黑" panose="020B0503020204020204" charset="-122"/>
                <a:ea typeface="微软雅黑" panose="020B0503020204020204" charset="-122"/>
                <a:sym typeface="微软雅黑" panose="020B0503020204020204" charset="-122"/>
              </a:rPr>
              <a:t>公安交警集中开</a:t>
            </a:r>
            <a:r>
              <a:rPr lang="zh-CN" altLang="en-US" sz="2800">
                <a:latin typeface="微软雅黑" panose="020B0503020204020204" charset="-122"/>
                <a:sym typeface="微软雅黑" panose="020B0503020204020204" charset="-122"/>
              </a:rPr>
              <a:t>展</a:t>
            </a:r>
            <a:r>
              <a:rPr lang="zh-CN" altLang="en-US" sz="2800">
                <a:latin typeface="微软雅黑" panose="020B0503020204020204" charset="-122"/>
                <a:ea typeface="微软雅黑" panose="020B0503020204020204" charset="-122"/>
                <a:sym typeface="微软雅黑" panose="020B0503020204020204" charset="-122"/>
              </a:rPr>
              <a:t>市区摩托车、电动车专项整治行动的目的</a:t>
            </a:r>
            <a:r>
              <a:rPr lang="zh-CN" altLang="en-US" sz="2800">
                <a:latin typeface="微软雅黑" panose="020B0503020204020204" charset="-122"/>
                <a:ea typeface="微软雅黑" panose="020B0503020204020204" charset="-122"/>
                <a:sym typeface="微软雅黑" panose="020B0503020204020204" charset="-122"/>
              </a:rPr>
              <a:t>有哪些？</a:t>
            </a:r>
            <a:endParaRPr lang="zh-CN" altLang="en-US" sz="2800">
              <a:latin typeface="微软雅黑" panose="020B0503020204020204" charset="-122"/>
              <a:ea typeface="微软雅黑" panose="020B0503020204020204" charset="-122"/>
              <a:sym typeface="微软雅黑" panose="020B0503020204020204" charset="-122"/>
            </a:endParaRPr>
          </a:p>
        </p:txBody>
      </p:sp>
      <p:pic>
        <p:nvPicPr>
          <p:cNvPr id="3" name="图片 2" descr="640"/>
          <p:cNvPicPr>
            <a:picLocks noChangeAspect="1"/>
          </p:cNvPicPr>
          <p:nvPr/>
        </p:nvPicPr>
        <p:blipFill>
          <a:blip r:embed="rId3"/>
          <a:stretch>
            <a:fillRect/>
          </a:stretch>
        </p:blipFill>
        <p:spPr>
          <a:xfrm>
            <a:off x="222250" y="166688"/>
            <a:ext cx="4505325" cy="2251075"/>
          </a:xfrm>
          <a:prstGeom prst="rect">
            <a:avLst/>
          </a:prstGeom>
          <a:noFill/>
          <a:ln w="9525">
            <a:noFill/>
          </a:ln>
        </p:spPr>
      </p:pic>
      <p:pic>
        <p:nvPicPr>
          <p:cNvPr id="9" name="图片 8" descr="640 (1)"/>
          <p:cNvPicPr>
            <a:picLocks noChangeAspect="1"/>
          </p:cNvPicPr>
          <p:nvPr/>
        </p:nvPicPr>
        <p:blipFill>
          <a:blip r:embed="rId4"/>
          <a:stretch>
            <a:fillRect/>
          </a:stretch>
        </p:blipFill>
        <p:spPr>
          <a:xfrm>
            <a:off x="222250" y="2641600"/>
            <a:ext cx="4505325" cy="2252663"/>
          </a:xfrm>
          <a:prstGeom prst="rect">
            <a:avLst/>
          </a:prstGeom>
          <a:noFill/>
          <a:ln w="9525">
            <a:noFill/>
          </a:ln>
        </p:spPr>
      </p:pic>
      <p:pic>
        <p:nvPicPr>
          <p:cNvPr id="10" name="图片 9" descr="640.webp (1)"/>
          <p:cNvPicPr>
            <a:picLocks noChangeAspect="1"/>
          </p:cNvPicPr>
          <p:nvPr/>
        </p:nvPicPr>
        <p:blipFill>
          <a:blip r:embed="rId5"/>
          <a:stretch>
            <a:fillRect/>
          </a:stretch>
        </p:blipFill>
        <p:spPr>
          <a:xfrm>
            <a:off x="6237288" y="6350"/>
            <a:ext cx="5911850" cy="2794000"/>
          </a:xfrm>
          <a:prstGeom prst="rect">
            <a:avLst/>
          </a:prstGeom>
          <a:noFill/>
          <a:ln w="9525">
            <a:noFill/>
          </a:ln>
        </p:spPr>
      </p:pic>
      <p:pic>
        <p:nvPicPr>
          <p:cNvPr id="11" name="图片 10" descr="640.webp (2)"/>
          <p:cNvPicPr>
            <a:picLocks noChangeAspect="1"/>
          </p:cNvPicPr>
          <p:nvPr/>
        </p:nvPicPr>
        <p:blipFill>
          <a:blip r:embed="rId6"/>
          <a:stretch>
            <a:fillRect/>
          </a:stretch>
        </p:blipFill>
        <p:spPr>
          <a:xfrm>
            <a:off x="6261100" y="952818"/>
            <a:ext cx="5954713" cy="2709862"/>
          </a:xfrm>
          <a:prstGeom prst="rect">
            <a:avLst/>
          </a:prstGeom>
          <a:noFill/>
          <a:ln w="9525">
            <a:noFill/>
          </a:ln>
        </p:spPr>
      </p:pic>
      <p:pic>
        <p:nvPicPr>
          <p:cNvPr id="12" name="图片 11" descr="640.webp (3)"/>
          <p:cNvPicPr>
            <a:picLocks noChangeAspect="1"/>
          </p:cNvPicPr>
          <p:nvPr/>
        </p:nvPicPr>
        <p:blipFill>
          <a:blip r:embed="rId7"/>
          <a:stretch>
            <a:fillRect/>
          </a:stretch>
        </p:blipFill>
        <p:spPr>
          <a:xfrm>
            <a:off x="6305550" y="2566035"/>
            <a:ext cx="5910263" cy="2857500"/>
          </a:xfrm>
          <a:prstGeom prst="rect">
            <a:avLst/>
          </a:prstGeom>
          <a:noFill/>
          <a:ln w="9525">
            <a:noFill/>
          </a:ln>
        </p:spPr>
      </p:pic>
      <p:pic>
        <p:nvPicPr>
          <p:cNvPr id="13" name="图片 12" descr="640.webp (4)"/>
          <p:cNvPicPr>
            <a:picLocks noChangeAspect="1"/>
          </p:cNvPicPr>
          <p:nvPr/>
        </p:nvPicPr>
        <p:blipFill>
          <a:blip r:embed="rId8"/>
          <a:stretch>
            <a:fillRect/>
          </a:stretch>
        </p:blipFill>
        <p:spPr>
          <a:xfrm>
            <a:off x="6235700" y="4013200"/>
            <a:ext cx="5980113" cy="284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Left)">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23554" name="图片 4"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992187" y="-398462"/>
            <a:ext cx="4705350" cy="2736850"/>
          </a:xfrm>
          <a:prstGeom prst="rect">
            <a:avLst/>
          </a:prstGeom>
          <a:noFill/>
          <a:ln w="9525">
            <a:noFill/>
          </a:ln>
        </p:spPr>
      </p:pic>
      <p:pic>
        <p:nvPicPr>
          <p:cNvPr id="23555" name="图片 5" descr="黑暗中的树&#10;&#10;中度可信度描述已自动生成"/>
          <p:cNvPicPr>
            <a:picLocks noChangeAspect="1"/>
          </p:cNvPicPr>
          <p:nvPr>
            <p:custDataLst>
              <p:tags r:id="rId3"/>
            </p:custDataLst>
          </p:nvPr>
        </p:nvPicPr>
        <p:blipFill>
          <a:blip r:embed="rId4"/>
          <a:srcRect r="52074"/>
          <a:stretch>
            <a:fillRect/>
          </a:stretch>
        </p:blipFill>
        <p:spPr>
          <a:xfrm>
            <a:off x="9586913" y="5043488"/>
            <a:ext cx="3214687" cy="2814637"/>
          </a:xfrm>
          <a:prstGeom prst="rect">
            <a:avLst/>
          </a:prstGeom>
          <a:noFill/>
          <a:ln w="9525">
            <a:noFill/>
          </a:ln>
        </p:spPr>
      </p:pic>
      <p:sp>
        <p:nvSpPr>
          <p:cNvPr id="23556" name="文本框 2"/>
          <p:cNvSpPr txBox="1"/>
          <p:nvPr/>
        </p:nvSpPr>
        <p:spPr>
          <a:xfrm>
            <a:off x="257810" y="1104900"/>
            <a:ext cx="11448415" cy="2245360"/>
          </a:xfrm>
          <a:prstGeom prst="rect">
            <a:avLst/>
          </a:prstGeom>
          <a:noFill/>
          <a:ln w="9525">
            <a:noFill/>
          </a:ln>
        </p:spPr>
        <p:txBody>
          <a:bodyPr wrap="square" anchor="t" anchorCtr="0">
            <a:spAutoFit/>
          </a:bodyPr>
          <a:p>
            <a:r>
              <a:rPr lang="en-US" altLang="zh-CN" sz="2800">
                <a:latin typeface="微软雅黑" panose="020B0503020204020204" charset="-122"/>
                <a:ea typeface="微软雅黑" panose="020B0503020204020204" charset="-122"/>
                <a:sym typeface="微软雅黑" panose="020B0503020204020204" charset="-122"/>
              </a:rPr>
              <a:t>        为了配合</a:t>
            </a:r>
            <a:r>
              <a:rPr lang="zh-CN" altLang="en-US" sz="2800">
                <a:latin typeface="微软雅黑" panose="020B0503020204020204" charset="-122"/>
                <a:ea typeface="微软雅黑" panose="020B0503020204020204" charset="-122"/>
                <a:sym typeface="微软雅黑" panose="020B0503020204020204" charset="-122"/>
              </a:rPr>
              <a:t>我市公安部门</a:t>
            </a:r>
            <a:r>
              <a:rPr lang="en-US" altLang="zh-CN" sz="2800">
                <a:latin typeface="微软雅黑" panose="020B0503020204020204" charset="-122"/>
                <a:ea typeface="微软雅黑" panose="020B0503020204020204" charset="-122"/>
                <a:sym typeface="微软雅黑" panose="020B0503020204020204" charset="-122"/>
              </a:rPr>
              <a:t>摩托车、电动车专项整治行动，某校打算开展“小手牵大手”活动，组织学生到社区、相关路口</a:t>
            </a:r>
            <a:r>
              <a:rPr lang="zh-CN" altLang="en-US" sz="2800">
                <a:latin typeface="微软雅黑" panose="020B0503020204020204" charset="-122"/>
                <a:ea typeface="微软雅黑" panose="020B0503020204020204" charset="-122"/>
                <a:sym typeface="微软雅黑" panose="020B0503020204020204" charset="-122"/>
              </a:rPr>
              <a:t>进行文明出行的</a:t>
            </a:r>
            <a:r>
              <a:rPr lang="en-US" altLang="zh-CN" sz="2800">
                <a:latin typeface="微软雅黑" panose="020B0503020204020204" charset="-122"/>
                <a:ea typeface="微软雅黑" panose="020B0503020204020204" charset="-122"/>
                <a:sym typeface="微软雅黑" panose="020B0503020204020204" charset="-122"/>
              </a:rPr>
              <a:t>宣传</a:t>
            </a:r>
            <a:r>
              <a:rPr lang="zh-CN" altLang="en-US" sz="2800">
                <a:latin typeface="微软雅黑" panose="020B0503020204020204" charset="-122"/>
                <a:ea typeface="微软雅黑" panose="020B0503020204020204" charset="-122"/>
                <a:sym typeface="微软雅黑" panose="020B0503020204020204" charset="-122"/>
              </a:rPr>
              <a:t>和劝导</a:t>
            </a:r>
            <a:r>
              <a:rPr lang="en-US" altLang="zh-CN" sz="2800">
                <a:latin typeface="微软雅黑" panose="020B0503020204020204" charset="-122"/>
                <a:ea typeface="微软雅黑" panose="020B0503020204020204" charset="-122"/>
                <a:sym typeface="微软雅黑" panose="020B0503020204020204" charset="-122"/>
              </a:rPr>
              <a:t>。</a:t>
            </a:r>
            <a:r>
              <a:rPr lang="zh-CN" altLang="en-US" sz="2800">
                <a:latin typeface="微软雅黑" panose="020B0503020204020204" charset="-122"/>
                <a:ea typeface="微软雅黑" panose="020B0503020204020204" charset="-122"/>
                <a:sym typeface="微软雅黑" panose="020B0503020204020204" charset="-122"/>
              </a:rPr>
              <a:t>但是</a:t>
            </a:r>
            <a:r>
              <a:rPr lang="en-US" altLang="zh-CN" sz="2800">
                <a:latin typeface="微软雅黑" panose="020B0503020204020204" charset="-122"/>
                <a:ea typeface="微软雅黑" panose="020B0503020204020204" charset="-122"/>
                <a:sym typeface="微软雅黑" panose="020B0503020204020204" charset="-122"/>
              </a:rPr>
              <a:t>组员小吴却打起了退堂鼓：我不想参与，</a:t>
            </a:r>
            <a:r>
              <a:rPr lang="zh-CN" altLang="en-US" sz="2800">
                <a:latin typeface="微软雅黑" panose="020B0503020204020204" charset="-122"/>
                <a:ea typeface="微软雅黑" panose="020B0503020204020204" charset="-122"/>
                <a:sym typeface="微软雅黑" panose="020B0503020204020204" charset="-122"/>
              </a:rPr>
              <a:t>万一</a:t>
            </a:r>
            <a:r>
              <a:rPr lang="en-US" altLang="zh-CN" sz="2800">
                <a:latin typeface="微软雅黑" panose="020B0503020204020204" charset="-122"/>
                <a:ea typeface="微软雅黑" panose="020B0503020204020204" charset="-122"/>
                <a:sym typeface="微软雅黑" panose="020B0503020204020204" charset="-122"/>
              </a:rPr>
              <a:t>不小心被不讲理的市民打</a:t>
            </a:r>
            <a:r>
              <a:rPr lang="zh-CN" altLang="en-US" sz="2800">
                <a:latin typeface="微软雅黑" panose="020B0503020204020204" charset="-122"/>
                <a:ea typeface="微软雅黑" panose="020B0503020204020204" charset="-122"/>
                <a:sym typeface="微软雅黑" panose="020B0503020204020204" charset="-122"/>
              </a:rPr>
              <a:t>了</a:t>
            </a:r>
            <a:r>
              <a:rPr lang="en-US" altLang="zh-CN" sz="2800">
                <a:latin typeface="微软雅黑" panose="020B0503020204020204" charset="-122"/>
                <a:ea typeface="微软雅黑" panose="020B0503020204020204" charset="-122"/>
                <a:sym typeface="微软雅黑" panose="020B0503020204020204" charset="-122"/>
              </a:rPr>
              <a:t>，那我到时候可怎么办</a:t>
            </a:r>
            <a:r>
              <a:rPr lang="zh-CN" altLang="en-US" sz="2800">
                <a:latin typeface="微软雅黑" panose="020B0503020204020204" charset="-122"/>
                <a:ea typeface="微软雅黑" panose="020B0503020204020204" charset="-122"/>
                <a:sym typeface="微软雅黑" panose="020B0503020204020204" charset="-122"/>
              </a:rPr>
              <a:t>？</a:t>
            </a:r>
            <a:endParaRPr lang="en-US" altLang="zh-CN" sz="2800">
              <a:latin typeface="微软雅黑" panose="020B0503020204020204" charset="-122"/>
              <a:ea typeface="微软雅黑" panose="020B0503020204020204" charset="-122"/>
              <a:sym typeface="微软雅黑" panose="020B0503020204020204" charset="-122"/>
            </a:endParaRPr>
          </a:p>
          <a:p>
            <a:r>
              <a:rPr lang="en-US" altLang="zh-CN" sz="2800">
                <a:latin typeface="微软雅黑" panose="020B0503020204020204" charset="-122"/>
                <a:ea typeface="微软雅黑" panose="020B0503020204020204" charset="-122"/>
                <a:sym typeface="微软雅黑" panose="020B0503020204020204" charset="-122"/>
              </a:rPr>
              <a:t>      </a:t>
            </a:r>
            <a:endParaRPr lang="zh-CN" altLang="zh-CN" sz="2800">
              <a:latin typeface="微软雅黑" panose="020B0503020204020204" charset="-122"/>
              <a:ea typeface="微软雅黑" panose="020B0503020204020204" charset="-122"/>
              <a:sym typeface="微软雅黑" panose="020B0503020204020204" charset="-122"/>
            </a:endParaRPr>
          </a:p>
        </p:txBody>
      </p:sp>
      <p:pic>
        <p:nvPicPr>
          <p:cNvPr id="23558" name="图片 8"/>
          <p:cNvPicPr>
            <a:picLocks noChangeAspect="1"/>
          </p:cNvPicPr>
          <p:nvPr/>
        </p:nvPicPr>
        <p:blipFill>
          <a:blip r:embed="rId5"/>
          <a:stretch>
            <a:fillRect/>
          </a:stretch>
        </p:blipFill>
        <p:spPr>
          <a:xfrm>
            <a:off x="1270" y="4534535"/>
            <a:ext cx="3274695" cy="2323465"/>
          </a:xfrm>
          <a:prstGeom prst="rect">
            <a:avLst/>
          </a:prstGeom>
          <a:noFill/>
          <a:ln w="9525">
            <a:noFill/>
          </a:ln>
        </p:spPr>
      </p:pic>
      <p:sp>
        <p:nvSpPr>
          <p:cNvPr id="3" name="文本框 18"/>
          <p:cNvSpPr txBox="1"/>
          <p:nvPr/>
        </p:nvSpPr>
        <p:spPr>
          <a:xfrm>
            <a:off x="472440" y="582613"/>
            <a:ext cx="3105150" cy="521970"/>
          </a:xfrm>
          <a:prstGeom prst="rect">
            <a:avLst/>
          </a:prstGeom>
          <a:noFill/>
          <a:ln w="9525">
            <a:noFill/>
          </a:ln>
        </p:spPr>
        <p:txBody>
          <a:bodyPr wrap="square" anchor="t" anchorCtr="0">
            <a:spAutoFit/>
          </a:bodyPr>
          <a:p>
            <a:r>
              <a:rPr lang="zh-CN" altLang="en-US" sz="2800">
                <a:solidFill>
                  <a:srgbClr val="0070C0"/>
                </a:solidFill>
                <a:latin typeface="Calibri" panose="020F0502020204030204" charset="0"/>
                <a:ea typeface="微软雅黑" panose="020B0503020204020204" charset="-122"/>
              </a:rPr>
              <a:t>【学校</a:t>
            </a:r>
            <a:r>
              <a:rPr lang="zh-CN" altLang="en-US" sz="2800">
                <a:solidFill>
                  <a:srgbClr val="0070C0"/>
                </a:solidFill>
                <a:latin typeface="Calibri" panose="020F0502020204030204" charset="0"/>
                <a:ea typeface="微软雅黑" panose="020B0503020204020204" charset="-122"/>
              </a:rPr>
              <a:t>在行动】</a:t>
            </a:r>
            <a:endParaRPr lang="zh-CN" altLang="en-US" sz="2800">
              <a:solidFill>
                <a:srgbClr val="0070C0"/>
              </a:solidFill>
              <a:latin typeface="Calibri" panose="020F0502020204030204" charset="0"/>
              <a:ea typeface="微软雅黑" panose="020B0503020204020204" charset="-122"/>
            </a:endParaRPr>
          </a:p>
        </p:txBody>
      </p:sp>
      <p:sp>
        <p:nvSpPr>
          <p:cNvPr id="2" name="文本框 1"/>
          <p:cNvSpPr txBox="1"/>
          <p:nvPr/>
        </p:nvSpPr>
        <p:spPr>
          <a:xfrm>
            <a:off x="472440" y="2900680"/>
            <a:ext cx="11019155" cy="953135"/>
          </a:xfrm>
          <a:prstGeom prst="rect">
            <a:avLst/>
          </a:prstGeom>
          <a:noFill/>
          <a:ln w="9525">
            <a:noFill/>
          </a:ln>
        </p:spPr>
        <p:txBody>
          <a:bodyPr wrap="square" rtlCol="0" anchor="t" anchorCtr="0">
            <a:spAutoFit/>
          </a:bodyPr>
          <a:p>
            <a:pPr lvl="0" algn="l">
              <a:buClrTx/>
              <a:buSzTx/>
              <a:buFontTx/>
            </a:pPr>
            <a:r>
              <a:rPr lang="en-US" altLang="zh-CN" sz="2800">
                <a:latin typeface="微软雅黑" panose="020B0503020204020204" charset="-122"/>
                <a:sym typeface="+mn-ea"/>
              </a:rPr>
              <a:t>（</a:t>
            </a:r>
            <a:r>
              <a:rPr lang="en-US" altLang="zh-CN" sz="2800">
                <a:latin typeface="微软雅黑" panose="020B0503020204020204" charset="-122"/>
                <a:sym typeface="+mn-ea"/>
              </a:rPr>
              <a:t>1</a:t>
            </a:r>
            <a:r>
              <a:rPr lang="en-US" altLang="zh-CN" sz="2800">
                <a:latin typeface="微软雅黑" panose="020B0503020204020204" charset="-122"/>
                <a:sym typeface="+mn-ea"/>
              </a:rPr>
              <a:t>）如果你是劝导员，面对此次重点整治的违法行为，你会如何有技巧地进行劝导？</a:t>
            </a:r>
            <a:endParaRPr lang="en-US" altLang="zh-CN" sz="2800">
              <a:latin typeface="微软雅黑" panose="020B0503020204020204" charset="-122"/>
              <a:sym typeface="+mn-ea"/>
            </a:endParaRPr>
          </a:p>
        </p:txBody>
      </p:sp>
      <p:sp>
        <p:nvSpPr>
          <p:cNvPr id="5" name="文本框 4"/>
          <p:cNvSpPr txBox="1"/>
          <p:nvPr/>
        </p:nvSpPr>
        <p:spPr>
          <a:xfrm>
            <a:off x="3275965" y="4441190"/>
            <a:ext cx="8215630" cy="953135"/>
          </a:xfrm>
          <a:prstGeom prst="rect">
            <a:avLst/>
          </a:prstGeom>
          <a:noFill/>
          <a:ln w="9525">
            <a:noFill/>
          </a:ln>
        </p:spPr>
        <p:txBody>
          <a:bodyPr wrap="square" rtlCol="0" anchor="t" anchorCtr="0">
            <a:spAutoFit/>
          </a:bodyPr>
          <a:p>
            <a:pPr lvl="0" algn="l">
              <a:buClrTx/>
              <a:buSzTx/>
              <a:buFontTx/>
            </a:pPr>
            <a:r>
              <a:rPr lang="en-US" altLang="zh-CN" sz="2800">
                <a:latin typeface="微软雅黑" panose="020B0503020204020204" charset="-122"/>
                <a:sym typeface="+mn-ea"/>
              </a:rPr>
              <a:t>（2）如果你</a:t>
            </a:r>
            <a:r>
              <a:rPr lang="zh-CN" altLang="en-US" sz="2800">
                <a:latin typeface="微软雅黑" panose="020B0503020204020204" charset="-122"/>
                <a:sym typeface="+mn-ea"/>
              </a:rPr>
              <a:t>发现真有市民辱骂殴打同行的</a:t>
            </a:r>
            <a:r>
              <a:rPr lang="zh-CN" altLang="en-US" sz="2800">
                <a:latin typeface="微软雅黑" panose="020B0503020204020204" charset="-122"/>
                <a:sym typeface="+mn-ea"/>
              </a:rPr>
              <a:t>其他志愿者</a:t>
            </a:r>
            <a:r>
              <a:rPr lang="en-US" altLang="zh-CN" sz="2800">
                <a:latin typeface="微软雅黑" panose="020B0503020204020204" charset="-122"/>
                <a:sym typeface="+mn-ea"/>
              </a:rPr>
              <a:t>，</a:t>
            </a:r>
            <a:r>
              <a:rPr lang="zh-CN" altLang="en-US" sz="2800">
                <a:latin typeface="微软雅黑" panose="020B0503020204020204" charset="-122"/>
                <a:sym typeface="+mn-ea"/>
              </a:rPr>
              <a:t>你会怎么</a:t>
            </a:r>
            <a:r>
              <a:rPr lang="zh-CN" altLang="en-US" sz="2800">
                <a:latin typeface="微软雅黑" panose="020B0503020204020204" charset="-122"/>
                <a:sym typeface="+mn-ea"/>
              </a:rPr>
              <a:t>做？</a:t>
            </a:r>
            <a:endParaRPr lang="zh-CN" altLang="en-US" sz="2800">
              <a:latin typeface="微软雅黑" panose="020B0503020204020204" charset="-122"/>
              <a:sym typeface="+mn-ea"/>
            </a:endParaRPr>
          </a:p>
        </p:txBody>
      </p:sp>
      <p:sp>
        <p:nvSpPr>
          <p:cNvPr id="20484" name="文本框 17"/>
          <p:cNvSpPr txBox="1"/>
          <p:nvPr/>
        </p:nvSpPr>
        <p:spPr>
          <a:xfrm>
            <a:off x="227013" y="98425"/>
            <a:ext cx="634841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环节</a:t>
            </a:r>
            <a:r>
              <a:rPr lang="zh-CN" altLang="en-US" sz="2800" b="1">
                <a:latin typeface="微软雅黑" panose="020B0503020204020204" charset="-122"/>
                <a:ea typeface="微软雅黑" panose="020B0503020204020204" charset="-122"/>
                <a:sym typeface="微软雅黑" panose="020B0503020204020204" charset="-122"/>
              </a:rPr>
              <a:t>四：综合运用提能力</a:t>
            </a:r>
            <a:endParaRPr lang="en-US" altLang="zh-CN" sz="28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1905"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25602" name="图片 3"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1024572" y="-602932"/>
            <a:ext cx="4705350" cy="2736850"/>
          </a:xfrm>
          <a:prstGeom prst="rect">
            <a:avLst/>
          </a:prstGeom>
          <a:noFill/>
          <a:ln w="9525">
            <a:noFill/>
          </a:ln>
        </p:spPr>
      </p:pic>
      <p:pic>
        <p:nvPicPr>
          <p:cNvPr id="25603" name="图片 5" descr="黑暗中的树&#10;&#10;中度可信度描述已自动生成"/>
          <p:cNvPicPr>
            <a:picLocks noChangeAspect="1"/>
          </p:cNvPicPr>
          <p:nvPr/>
        </p:nvPicPr>
        <p:blipFill>
          <a:blip r:embed="rId3"/>
          <a:srcRect r="52074"/>
          <a:stretch>
            <a:fillRect/>
          </a:stretch>
        </p:blipFill>
        <p:spPr>
          <a:xfrm>
            <a:off x="9586913" y="5043488"/>
            <a:ext cx="3214687" cy="2814637"/>
          </a:xfrm>
          <a:prstGeom prst="rect">
            <a:avLst/>
          </a:prstGeom>
          <a:noFill/>
          <a:ln w="9525">
            <a:noFill/>
          </a:ln>
        </p:spPr>
      </p:pic>
      <p:sp>
        <p:nvSpPr>
          <p:cNvPr id="2" name="文本框 1"/>
          <p:cNvSpPr txBox="1"/>
          <p:nvPr/>
        </p:nvSpPr>
        <p:spPr>
          <a:xfrm>
            <a:off x="1358900" y="2320608"/>
            <a:ext cx="9237663" cy="521970"/>
          </a:xfrm>
          <a:prstGeom prst="rect">
            <a:avLst/>
          </a:prstGeom>
          <a:noFill/>
          <a:ln w="9525">
            <a:noFill/>
          </a:ln>
        </p:spPr>
        <p:txBody>
          <a:bodyPr wrap="square" anchor="t" anchorCtr="0">
            <a:spAutoFit/>
          </a:bodyPr>
          <a:p>
            <a:pPr algn="ctr"/>
            <a:r>
              <a:rPr lang="zh-CN" altLang="en-US" sz="2800">
                <a:latin typeface="Calibri" panose="020F0502020204030204" charset="0"/>
                <a:ea typeface="微软雅黑" panose="020B0503020204020204" charset="-122"/>
              </a:rPr>
              <a:t>文明安全出行倡议书</a:t>
            </a:r>
            <a:endParaRPr lang="zh-CN" altLang="en-US" sz="2800">
              <a:latin typeface="Calibri" panose="020F0502020204030204" charset="0"/>
              <a:ea typeface="微软雅黑" panose="020B0503020204020204" charset="-122"/>
            </a:endParaRPr>
          </a:p>
        </p:txBody>
      </p:sp>
      <p:cxnSp>
        <p:nvCxnSpPr>
          <p:cNvPr id="5" name="直接连接符 4"/>
          <p:cNvCxnSpPr/>
          <p:nvPr/>
        </p:nvCxnSpPr>
        <p:spPr>
          <a:xfrm flipV="1">
            <a:off x="2682875" y="3272790"/>
            <a:ext cx="6748463"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98750" y="3796665"/>
            <a:ext cx="6746875"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682875" y="4318953"/>
            <a:ext cx="6748463"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708275" y="4822190"/>
            <a:ext cx="6748463"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24150" y="5314315"/>
            <a:ext cx="6746875"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708275" y="5817553"/>
            <a:ext cx="6748463" cy="22225"/>
          </a:xfrm>
          <a:prstGeom prst="line">
            <a:avLst/>
          </a:prstGeom>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843588" y="6121400"/>
            <a:ext cx="6348412" cy="645160"/>
          </a:xfrm>
          <a:prstGeom prst="rect">
            <a:avLst/>
          </a:prstGeom>
          <a:noFill/>
          <a:ln w="9525">
            <a:noFill/>
          </a:ln>
        </p:spPr>
        <p:txBody>
          <a:bodyPr wrap="square" anchor="t" anchorCtr="0">
            <a:spAutoFit/>
          </a:bodyPr>
          <a:p>
            <a:pPr algn="l"/>
            <a:r>
              <a:rPr lang="en-US" altLang="zh-CN" b="1">
                <a:latin typeface="Calibri" panose="020F0502020204030204" charset="0"/>
                <a:ea typeface="微软雅黑" panose="020B0503020204020204" charset="-122"/>
              </a:rPr>
              <a:t>                                            </a:t>
            </a:r>
            <a:r>
              <a:rPr lang="zh-CN" altLang="en-US" b="1">
                <a:latin typeface="Calibri" panose="020F0502020204030204" charset="0"/>
                <a:ea typeface="微软雅黑" panose="020B0503020204020204" charset="-122"/>
              </a:rPr>
              <a:t>倡议人：</a:t>
            </a:r>
            <a:endParaRPr lang="zh-CN" altLang="en-US" b="1">
              <a:latin typeface="Calibri" panose="020F0502020204030204" charset="0"/>
              <a:ea typeface="微软雅黑" panose="020B0503020204020204" charset="-122"/>
            </a:endParaRPr>
          </a:p>
          <a:p>
            <a:pPr algn="l"/>
            <a:r>
              <a:rPr lang="en-US" altLang="zh-CN" b="1">
                <a:latin typeface="Calibri" panose="020F0502020204030204" charset="0"/>
                <a:ea typeface="微软雅黑" panose="020B0503020204020204" charset="-122"/>
              </a:rPr>
              <a:t>                                             </a:t>
            </a:r>
            <a:r>
              <a:rPr lang="zh-CN" altLang="en-US" b="1">
                <a:latin typeface="Calibri" panose="020F0502020204030204" charset="0"/>
                <a:ea typeface="微软雅黑" panose="020B0503020204020204" charset="-122"/>
              </a:rPr>
              <a:t>时间：</a:t>
            </a:r>
            <a:endParaRPr lang="zh-CN" altLang="en-US" b="1">
              <a:latin typeface="Calibri" panose="020F0502020204030204" charset="0"/>
              <a:ea typeface="微软雅黑" panose="020B0503020204020204" charset="-122"/>
            </a:endParaRPr>
          </a:p>
        </p:txBody>
      </p:sp>
      <p:sp>
        <p:nvSpPr>
          <p:cNvPr id="25614" name="文本框 3"/>
          <p:cNvSpPr txBox="1"/>
          <p:nvPr/>
        </p:nvSpPr>
        <p:spPr>
          <a:xfrm>
            <a:off x="4528185" y="76835"/>
            <a:ext cx="7406005" cy="2245360"/>
          </a:xfrm>
          <a:prstGeom prst="rect">
            <a:avLst/>
          </a:prstGeom>
          <a:noFill/>
          <a:ln w="9525">
            <a:noFill/>
          </a:ln>
        </p:spPr>
        <p:txBody>
          <a:bodyPr wrap="square" anchor="t" anchorCtr="0">
            <a:spAutoFit/>
          </a:bodyPr>
          <a:p>
            <a:r>
              <a:rPr lang="en-US" altLang="zh-CN" sz="2800">
                <a:latin typeface="Calibri" panose="020F0502020204030204" charset="0"/>
                <a:ea typeface="微软雅黑" panose="020B0503020204020204" charset="-122"/>
              </a:rPr>
              <a:t>         </a:t>
            </a:r>
            <a:r>
              <a:rPr lang="zh-CN" altLang="en-US" sz="2800">
                <a:latin typeface="Calibri" panose="020F0502020204030204" charset="0"/>
                <a:ea typeface="微软雅黑" panose="020B0503020204020204" charset="-122"/>
              </a:rPr>
              <a:t>本次宣传活动后，同学们发现部分电动车车主的确存在不戴头盔、闯红灯等违法行为。因此同学们想在一些重要路口发放倡议书，呼吁广大市民朋友</a:t>
            </a:r>
            <a:r>
              <a:rPr lang="zh-CN" altLang="en-US" sz="2800">
                <a:sym typeface="+mn-ea"/>
              </a:rPr>
              <a:t>文明安全出行，</a:t>
            </a:r>
            <a:r>
              <a:rPr lang="zh-CN" altLang="en-US" sz="2800">
                <a:latin typeface="Calibri" panose="020F0502020204030204" charset="0"/>
                <a:ea typeface="微软雅黑" panose="020B0503020204020204" charset="-122"/>
              </a:rPr>
              <a:t>请你运用《遵守社会规则》的</a:t>
            </a:r>
            <a:r>
              <a:rPr lang="zh-CN" altLang="en-US" sz="2800">
                <a:latin typeface="Calibri" panose="020F0502020204030204" charset="0"/>
                <a:ea typeface="微软雅黑" panose="020B0503020204020204" charset="-122"/>
              </a:rPr>
              <a:t>知识，完成以下</a:t>
            </a:r>
            <a:r>
              <a:rPr lang="zh-CN" altLang="en-US" sz="2800">
                <a:latin typeface="Calibri" panose="020F0502020204030204" charset="0"/>
                <a:ea typeface="微软雅黑" panose="020B0503020204020204" charset="-122"/>
              </a:rPr>
              <a:t>倡议书。</a:t>
            </a:r>
            <a:endParaRPr lang="zh-CN" altLang="en-US" sz="2800">
              <a:latin typeface="Calibri" panose="020F0502020204030204" charset="0"/>
              <a:ea typeface="微软雅黑" panose="020B0503020204020204" charset="-122"/>
            </a:endParaRPr>
          </a:p>
        </p:txBody>
      </p:sp>
      <p:sp>
        <p:nvSpPr>
          <p:cNvPr id="4" name="文本框 18"/>
          <p:cNvSpPr txBox="1"/>
          <p:nvPr/>
        </p:nvSpPr>
        <p:spPr>
          <a:xfrm>
            <a:off x="107950" y="731203"/>
            <a:ext cx="3105150" cy="521970"/>
          </a:xfrm>
          <a:prstGeom prst="rect">
            <a:avLst/>
          </a:prstGeom>
          <a:noFill/>
          <a:ln w="9525">
            <a:noFill/>
          </a:ln>
        </p:spPr>
        <p:txBody>
          <a:bodyPr wrap="square" anchor="t" anchorCtr="0">
            <a:spAutoFit/>
          </a:bodyPr>
          <a:p>
            <a:r>
              <a:rPr lang="zh-CN" altLang="en-US" sz="2800">
                <a:solidFill>
                  <a:srgbClr val="0070C0"/>
                </a:solidFill>
                <a:latin typeface="Calibri" panose="020F0502020204030204" charset="0"/>
                <a:ea typeface="微软雅黑" panose="020B0503020204020204" charset="-122"/>
              </a:rPr>
              <a:t>【社会</a:t>
            </a:r>
            <a:r>
              <a:rPr lang="zh-CN" altLang="en-US" sz="2800">
                <a:solidFill>
                  <a:srgbClr val="0070C0"/>
                </a:solidFill>
                <a:latin typeface="Calibri" panose="020F0502020204030204" charset="0"/>
                <a:ea typeface="微软雅黑" panose="020B0503020204020204" charset="-122"/>
              </a:rPr>
              <a:t>共行动】</a:t>
            </a:r>
            <a:endParaRPr lang="zh-CN" altLang="en-US" sz="2800">
              <a:solidFill>
                <a:srgbClr val="0070C0"/>
              </a:solidFill>
              <a:latin typeface="Calibri" panose="020F0502020204030204" charset="0"/>
              <a:ea typeface="微软雅黑" panose="020B0503020204020204" charset="-122"/>
            </a:endParaRPr>
          </a:p>
        </p:txBody>
      </p:sp>
      <p:sp>
        <p:nvSpPr>
          <p:cNvPr id="20484" name="文本框 17"/>
          <p:cNvSpPr txBox="1"/>
          <p:nvPr/>
        </p:nvSpPr>
        <p:spPr>
          <a:xfrm>
            <a:off x="227013" y="98425"/>
            <a:ext cx="634841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环节</a:t>
            </a:r>
            <a:r>
              <a:rPr lang="zh-CN" altLang="en-US" sz="2800" b="1">
                <a:latin typeface="微软雅黑" panose="020B0503020204020204" charset="-122"/>
                <a:ea typeface="微软雅黑" panose="020B0503020204020204" charset="-122"/>
                <a:sym typeface="微软雅黑" panose="020B0503020204020204" charset="-122"/>
              </a:rPr>
              <a:t>四：综合运用提能力</a:t>
            </a:r>
            <a:endParaRPr lang="en-US" altLang="zh-CN" sz="28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par>
                                <p:cTn id="20" presetID="5"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7" grpId="0"/>
      <p:bldP spid="1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441325" y="-204787"/>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pic>
        <p:nvPicPr>
          <p:cNvPr id="26626" name="图片 3"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1433512" y="-603250"/>
            <a:ext cx="4705350" cy="2736850"/>
          </a:xfrm>
          <a:prstGeom prst="rect">
            <a:avLst/>
          </a:prstGeom>
          <a:noFill/>
          <a:ln w="9525">
            <a:noFill/>
          </a:ln>
        </p:spPr>
      </p:pic>
      <p:pic>
        <p:nvPicPr>
          <p:cNvPr id="26627" name="图片 5" descr="黑暗中的树&#10;&#10;中度可信度描述已自动生成"/>
          <p:cNvPicPr>
            <a:picLocks noChangeAspect="1"/>
          </p:cNvPicPr>
          <p:nvPr/>
        </p:nvPicPr>
        <p:blipFill>
          <a:blip r:embed="rId3"/>
          <a:srcRect r="52074"/>
          <a:stretch>
            <a:fillRect/>
          </a:stretch>
        </p:blipFill>
        <p:spPr>
          <a:xfrm>
            <a:off x="9145588" y="4837113"/>
            <a:ext cx="3213100" cy="2816225"/>
          </a:xfrm>
          <a:prstGeom prst="rect">
            <a:avLst/>
          </a:prstGeom>
          <a:noFill/>
          <a:ln w="9525">
            <a:noFill/>
          </a:ln>
        </p:spPr>
      </p:pic>
      <p:sp>
        <p:nvSpPr>
          <p:cNvPr id="26628" name="文本框 1"/>
          <p:cNvSpPr txBox="1"/>
          <p:nvPr/>
        </p:nvSpPr>
        <p:spPr>
          <a:xfrm>
            <a:off x="1708150" y="1839913"/>
            <a:ext cx="6435725" cy="522287"/>
          </a:xfrm>
          <a:prstGeom prst="rect">
            <a:avLst/>
          </a:prstGeom>
          <a:noFill/>
          <a:ln w="9525">
            <a:noFill/>
          </a:ln>
        </p:spPr>
        <p:txBody>
          <a:bodyPr wrap="square" anchor="t" anchorCtr="0">
            <a:spAutoFit/>
          </a:bodyPr>
          <a:p>
            <a:r>
              <a:rPr lang="zh-CN" altLang="en-US" sz="2800" b="1">
                <a:latin typeface="Calibri" panose="020F0502020204030204" charset="0"/>
                <a:ea typeface="微软雅黑" panose="020B0503020204020204" charset="-122"/>
              </a:rPr>
              <a:t>通过复习，你有哪些收获？</a:t>
            </a:r>
            <a:endParaRPr lang="zh-CN" altLang="en-US" sz="2800" b="1">
              <a:latin typeface="Calibri" panose="020F0502020204030204" charset="0"/>
              <a:ea typeface="微软雅黑" panose="020B0503020204020204" charset="-122"/>
            </a:endParaRPr>
          </a:p>
        </p:txBody>
      </p:sp>
      <p:sp>
        <p:nvSpPr>
          <p:cNvPr id="26629" name="文本框 4"/>
          <p:cNvSpPr txBox="1"/>
          <p:nvPr/>
        </p:nvSpPr>
        <p:spPr>
          <a:xfrm>
            <a:off x="1708150" y="2894013"/>
            <a:ext cx="6435725" cy="522287"/>
          </a:xfrm>
          <a:prstGeom prst="rect">
            <a:avLst/>
          </a:prstGeom>
          <a:noFill/>
          <a:ln w="9525">
            <a:noFill/>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你还有哪些困惑需要和老师和同学探讨？</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26630" name="文本框 6"/>
          <p:cNvSpPr txBox="1"/>
          <p:nvPr/>
        </p:nvSpPr>
        <p:spPr>
          <a:xfrm>
            <a:off x="280988" y="203200"/>
            <a:ext cx="3524250"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反思小结</a:t>
            </a:r>
            <a:endParaRPr lang="zh-CN" altLang="en-US" sz="28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圆角 16"/>
          <p:cNvSpPr/>
          <p:nvPr/>
        </p:nvSpPr>
        <p:spPr>
          <a:xfrm>
            <a:off x="150495"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194" name="文本框 16"/>
          <p:cNvSpPr txBox="1"/>
          <p:nvPr/>
        </p:nvSpPr>
        <p:spPr>
          <a:xfrm>
            <a:off x="3733800" y="2178050"/>
            <a:ext cx="4591050" cy="17532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pPr algn="ctr"/>
            <a:r>
              <a:rPr lang="zh-CN" altLang="en-US" sz="5400" b="1">
                <a:latin typeface="Calibri" panose="020F0502020204030204" charset="0"/>
                <a:ea typeface="微软雅黑" panose="020B0503020204020204" charset="-122"/>
              </a:rPr>
              <a:t>第二单元</a:t>
            </a:r>
            <a:endParaRPr lang="zh-CN" altLang="en-US" sz="5400" b="1">
              <a:latin typeface="Calibri" panose="020F0502020204030204" charset="0"/>
              <a:ea typeface="微软雅黑" panose="020B0503020204020204" charset="-122"/>
            </a:endParaRPr>
          </a:p>
          <a:p>
            <a:pPr algn="ctr"/>
            <a:r>
              <a:rPr lang="zh-CN" altLang="en-US" sz="5400" b="1">
                <a:latin typeface="Calibri" panose="020F0502020204030204" charset="0"/>
                <a:ea typeface="微软雅黑" panose="020B0503020204020204" charset="-122"/>
              </a:rPr>
              <a:t>遵守社会规则</a:t>
            </a:r>
            <a:endParaRPr lang="zh-CN" altLang="en-US" sz="5400" b="1">
              <a:latin typeface="Calibri" panose="020F0502020204030204" charset="0"/>
              <a:ea typeface="微软雅黑" panose="020B0503020204020204" charset="-122"/>
            </a:endParaRPr>
          </a:p>
        </p:txBody>
      </p:sp>
      <p:sp>
        <p:nvSpPr>
          <p:cNvPr id="8195" name="文本框 2"/>
          <p:cNvSpPr txBox="1"/>
          <p:nvPr/>
        </p:nvSpPr>
        <p:spPr>
          <a:xfrm>
            <a:off x="3367088" y="4129088"/>
            <a:ext cx="6057900" cy="522287"/>
          </a:xfrm>
          <a:prstGeom prst="rect">
            <a:avLst/>
          </a:prstGeom>
          <a:noFill/>
          <a:ln w="9525">
            <a:noFill/>
          </a:ln>
        </p:spPr>
        <p:txBody>
          <a:bodyPr wrap="square" anchor="t" anchorCtr="0">
            <a:spAutoFit/>
          </a:bodyPr>
          <a:p>
            <a:r>
              <a:rPr lang="zh-CN" altLang="en-US" sz="2800">
                <a:latin typeface="Calibri" panose="020F0502020204030204" charset="0"/>
                <a:ea typeface="微软雅黑" panose="020B0503020204020204" charset="-122"/>
              </a:rPr>
              <a:t>常州市新北区实验中学</a:t>
            </a:r>
            <a:r>
              <a:rPr lang="en-US" altLang="zh-CN" sz="2800">
                <a:latin typeface="Calibri" panose="020F0502020204030204" charset="0"/>
                <a:ea typeface="微软雅黑" panose="020B0503020204020204" charset="-122"/>
              </a:rPr>
              <a:t>    </a:t>
            </a:r>
            <a:r>
              <a:rPr lang="zh-CN" altLang="en-US" sz="2800">
                <a:latin typeface="Calibri" panose="020F0502020204030204" charset="0"/>
                <a:ea typeface="微软雅黑" panose="020B0503020204020204" charset="-122"/>
              </a:rPr>
              <a:t>何姝勤</a:t>
            </a:r>
            <a:endParaRPr lang="zh-CN" altLang="en-US" sz="2800">
              <a:latin typeface="Calibri" panose="020F0502020204030204" charset="0"/>
              <a:ea typeface="微软雅黑" panose="020B0503020204020204" charset="-122"/>
            </a:endParaRPr>
          </a:p>
        </p:txBody>
      </p:sp>
      <p:pic>
        <p:nvPicPr>
          <p:cNvPr id="8196" name="图片 7" descr="黑暗中的树&#10;&#10;中度可信度描述已自动生成"/>
          <p:cNvPicPr>
            <a:picLocks noChangeAspect="1"/>
          </p:cNvPicPr>
          <p:nvPr>
            <p:custDataLst>
              <p:tags r:id="rId1"/>
            </p:custDataLst>
          </p:nvPr>
        </p:nvPicPr>
        <p:blipFill>
          <a:blip r:embed="rId2"/>
          <a:srcRect r="52074"/>
          <a:stretch>
            <a:fillRect/>
          </a:stretch>
        </p:blipFill>
        <p:spPr>
          <a:xfrm>
            <a:off x="11333163" y="6202363"/>
            <a:ext cx="3214687" cy="2814637"/>
          </a:xfrm>
          <a:prstGeom prst="rect">
            <a:avLst/>
          </a:prstGeom>
          <a:noFill/>
          <a:ln w="9525">
            <a:noFill/>
          </a:ln>
        </p:spPr>
      </p:pic>
      <p:pic>
        <p:nvPicPr>
          <p:cNvPr id="8197" name="图片 3" descr="黑暗里有树&#10;&#10;低可信度描述已自动生成"/>
          <p:cNvPicPr>
            <a:picLocks noChangeAspect="1"/>
          </p:cNvPicPr>
          <p:nvPr>
            <p:custDataLst>
              <p:tags r:id="rId3"/>
            </p:custDataLst>
          </p:nvPr>
        </p:nvPicPr>
        <p:blipFill>
          <a:blip r:embed="rId4"/>
          <a:srcRect l="61662" t="57297" r="-256" b="92"/>
          <a:stretch>
            <a:fillRect/>
          </a:stretch>
        </p:blipFill>
        <p:spPr>
          <a:xfrm rot="900000">
            <a:off x="-992187" y="-398462"/>
            <a:ext cx="4705350" cy="2736850"/>
          </a:xfrm>
          <a:prstGeom prst="rect">
            <a:avLst/>
          </a:prstGeom>
          <a:noFill/>
          <a:ln w="9525">
            <a:noFill/>
          </a:ln>
        </p:spPr>
      </p:pic>
      <p:pic>
        <p:nvPicPr>
          <p:cNvPr id="8198" name="图片 4" descr="黑暗中的树&#10;&#10;中度可信度描述已自动生成"/>
          <p:cNvPicPr>
            <a:picLocks noChangeAspect="1"/>
          </p:cNvPicPr>
          <p:nvPr/>
        </p:nvPicPr>
        <p:blipFill>
          <a:blip r:embed="rId2"/>
          <a:srcRect r="52074"/>
          <a:stretch>
            <a:fillRect/>
          </a:stretch>
        </p:blipFill>
        <p:spPr>
          <a:xfrm>
            <a:off x="9678988" y="4722813"/>
            <a:ext cx="3213100" cy="2816225"/>
          </a:xfrm>
          <a:prstGeom prst="rect">
            <a:avLst/>
          </a:prstGeom>
          <a:noFill/>
          <a:ln w="9525">
            <a:noFill/>
          </a:ln>
        </p:spPr>
      </p:pic>
      <p:pic>
        <p:nvPicPr>
          <p:cNvPr id="8199" name="图片 5" descr="黑暗中的树&#10;&#10;中度可信度描述已自动生成"/>
          <p:cNvPicPr>
            <a:picLocks noChangeAspect="1"/>
          </p:cNvPicPr>
          <p:nvPr/>
        </p:nvPicPr>
        <p:blipFill>
          <a:blip r:embed="rId2"/>
          <a:srcRect r="52074"/>
          <a:stretch>
            <a:fillRect/>
          </a:stretch>
        </p:blipFill>
        <p:spPr>
          <a:xfrm>
            <a:off x="9586913" y="5043488"/>
            <a:ext cx="3214687" cy="2814637"/>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r>
              <a:rPr lang="zh-CN" altLang="en-US" strike="noStrike" noProof="1"/>
              <a:t>10月21日，广州越秀公安发文通报:10月20日17时许，黄某、梁某未戴头盔骑乘一台电动车行经中山一路时，正在配合街道工作人员开展交通安全劝导工作的辅警周某对黄某进行劝导。黄某、梁某对周某进行辱骂和殴打。事发后，越秀警方依法将黄某和梁某传唤到派出所进行调查。现已对黄某和梁某处以行政拘留。</a:t>
            </a:r>
            <a:endParaRPr lang="zh-CN" altLang="en-US" strike="noStrike" noProof="1"/>
          </a:p>
        </p:txBody>
      </p:sp>
      <p:pic>
        <p:nvPicPr>
          <p:cNvPr id="9218" name="图片 3"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1027112" y="-354012"/>
            <a:ext cx="4705350" cy="2736850"/>
          </a:xfrm>
          <a:prstGeom prst="rect">
            <a:avLst/>
          </a:prstGeom>
          <a:noFill/>
          <a:ln w="9525">
            <a:noFill/>
          </a:ln>
        </p:spPr>
      </p:pic>
      <p:pic>
        <p:nvPicPr>
          <p:cNvPr id="9219" name="图片 5" descr="黑暗中的树&#10;&#10;中度可信度描述已自动生成"/>
          <p:cNvPicPr>
            <a:picLocks noChangeAspect="1"/>
          </p:cNvPicPr>
          <p:nvPr/>
        </p:nvPicPr>
        <p:blipFill>
          <a:blip r:embed="rId3"/>
          <a:srcRect r="52074"/>
          <a:stretch>
            <a:fillRect/>
          </a:stretch>
        </p:blipFill>
        <p:spPr>
          <a:xfrm>
            <a:off x="9586913" y="5043488"/>
            <a:ext cx="3214687" cy="2814637"/>
          </a:xfrm>
          <a:prstGeom prst="rect">
            <a:avLst/>
          </a:prstGeom>
          <a:noFill/>
          <a:ln w="9525">
            <a:noFill/>
          </a:ln>
        </p:spPr>
      </p:pic>
      <p:sp>
        <p:nvSpPr>
          <p:cNvPr id="23" name="文本框 22"/>
          <p:cNvSpPr txBox="1"/>
          <p:nvPr/>
        </p:nvSpPr>
        <p:spPr>
          <a:xfrm>
            <a:off x="254000" y="369888"/>
            <a:ext cx="5797550"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rPr>
              <a:t>环节一：自主复习</a:t>
            </a:r>
            <a:r>
              <a:rPr lang="zh-CN" altLang="en-US" sz="2800" b="1">
                <a:latin typeface="微软雅黑" panose="020B0503020204020204" charset="-122"/>
                <a:ea typeface="微软雅黑" panose="020B0503020204020204" charset="-122"/>
              </a:rPr>
              <a:t>显身手</a:t>
            </a:r>
            <a:endParaRPr lang="zh-CN" altLang="en-US" sz="2800" b="1">
              <a:latin typeface="微软雅黑" panose="020B0503020204020204" charset="-122"/>
              <a:ea typeface="微软雅黑" panose="020B0503020204020204" charset="-122"/>
            </a:endParaRPr>
          </a:p>
        </p:txBody>
      </p:sp>
      <p:sp>
        <p:nvSpPr>
          <p:cNvPr id="4" name="文本框 3"/>
          <p:cNvSpPr txBox="1"/>
          <p:nvPr/>
        </p:nvSpPr>
        <p:spPr>
          <a:xfrm>
            <a:off x="398145" y="2859405"/>
            <a:ext cx="3201670" cy="1383665"/>
          </a:xfrm>
          <a:prstGeom prst="rect">
            <a:avLst/>
          </a:prstGeom>
          <a:noFill/>
        </p:spPr>
        <p:txBody>
          <a:bodyPr wrap="square" rtlCol="0">
            <a:spAutoFit/>
          </a:bodyPr>
          <a:p>
            <a:r>
              <a:rPr lang="zh-CN" altLang="en-US" sz="2800"/>
              <a:t>请对同学的</a:t>
            </a:r>
            <a:r>
              <a:rPr lang="zh-CN" altLang="en-US" sz="2800"/>
              <a:t>梳理进行点评，说说好在哪里</a:t>
            </a:r>
            <a:r>
              <a:rPr lang="en-US" altLang="zh-CN" sz="2800"/>
              <a:t>/</a:t>
            </a:r>
            <a:r>
              <a:rPr lang="zh-CN" altLang="en-US" sz="2800"/>
              <a:t>提出改进</a:t>
            </a:r>
            <a:r>
              <a:rPr lang="zh-CN" altLang="en-US" sz="2800"/>
              <a:t>建议。</a:t>
            </a:r>
            <a:endParaRPr lang="zh-CN" altLang="en-US" sz="2800"/>
          </a:p>
        </p:txBody>
      </p:sp>
      <p:sp>
        <p:nvSpPr>
          <p:cNvPr id="61" name="文本框 60"/>
          <p:cNvSpPr txBox="1"/>
          <p:nvPr/>
        </p:nvSpPr>
        <p:spPr>
          <a:xfrm>
            <a:off x="1521460" y="991235"/>
            <a:ext cx="1652270"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梳理框架</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2" name="右箭头 1"/>
          <p:cNvSpPr/>
          <p:nvPr/>
        </p:nvSpPr>
        <p:spPr>
          <a:xfrm>
            <a:off x="462915" y="1090930"/>
            <a:ext cx="690245" cy="3232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793DEEBAAA1AB121404D4F01918F4DB0"/>
          <p:cNvPicPr>
            <a:picLocks noChangeAspect="1"/>
          </p:cNvPicPr>
          <p:nvPr/>
        </p:nvPicPr>
        <p:blipFill>
          <a:blip r:embed="rId4"/>
          <a:stretch>
            <a:fillRect/>
          </a:stretch>
        </p:blipFill>
        <p:spPr>
          <a:xfrm>
            <a:off x="5878830" y="0"/>
            <a:ext cx="6212205" cy="6858000"/>
          </a:xfrm>
          <a:prstGeom prst="rect">
            <a:avLst/>
          </a:prstGeom>
        </p:spPr>
      </p:pic>
      <p:pic>
        <p:nvPicPr>
          <p:cNvPr id="9" name="图片 8" descr="C:/Users/可可/AppData/Local/Temp/picturecompress_20211102215356/output_1.jpgoutput_1"/>
          <p:cNvPicPr>
            <a:picLocks noChangeAspect="1"/>
          </p:cNvPicPr>
          <p:nvPr/>
        </p:nvPicPr>
        <p:blipFill>
          <a:blip r:embed="rId5"/>
          <a:stretch>
            <a:fillRect/>
          </a:stretch>
        </p:blipFill>
        <p:spPr>
          <a:xfrm>
            <a:off x="4595495" y="635"/>
            <a:ext cx="7596505" cy="6857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checkerboard(across)">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p:bldP spid="4" grpId="0"/>
      <p:bldP spid="4" grpId="1"/>
      <p:bldP spid="2" grpId="0" bldLvl="0" animBg="1"/>
      <p:bldP spid="61" grpId="0"/>
      <p:bldP spid="2" grpId="1" animBg="1"/>
      <p:bldP spid="6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3314" name="图片 3"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1121092" y="-154940"/>
            <a:ext cx="4705350" cy="2736850"/>
          </a:xfrm>
          <a:prstGeom prst="rect">
            <a:avLst/>
          </a:prstGeom>
          <a:noFill/>
          <a:ln w="9525">
            <a:noFill/>
          </a:ln>
        </p:spPr>
      </p:pic>
      <p:pic>
        <p:nvPicPr>
          <p:cNvPr id="13315" name="图片 5" descr="黑暗中的树&#10;&#10;中度可信度描述已自动生成"/>
          <p:cNvPicPr>
            <a:picLocks noChangeAspect="1"/>
          </p:cNvPicPr>
          <p:nvPr/>
        </p:nvPicPr>
        <p:blipFill>
          <a:blip r:embed="rId3"/>
          <a:srcRect r="52074"/>
          <a:stretch>
            <a:fillRect/>
          </a:stretch>
        </p:blipFill>
        <p:spPr>
          <a:xfrm>
            <a:off x="9374823" y="5453063"/>
            <a:ext cx="3214687" cy="2814637"/>
          </a:xfrm>
          <a:prstGeom prst="rect">
            <a:avLst/>
          </a:prstGeom>
          <a:noFill/>
          <a:ln w="9525">
            <a:noFill/>
          </a:ln>
        </p:spPr>
      </p:pic>
      <p:sp>
        <p:nvSpPr>
          <p:cNvPr id="13316" name="文本框 1"/>
          <p:cNvSpPr txBox="1"/>
          <p:nvPr/>
        </p:nvSpPr>
        <p:spPr>
          <a:xfrm>
            <a:off x="4785360" y="1268730"/>
            <a:ext cx="2393315" cy="52197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sym typeface="+mn-ea"/>
              </a:rPr>
              <a:t>遵守</a:t>
            </a:r>
            <a:r>
              <a:rPr lang="zh-CN" altLang="en-US" sz="2800" b="1">
                <a:sym typeface="+mn-ea"/>
              </a:rPr>
              <a:t>社会规则</a:t>
            </a:r>
            <a:endParaRPr lang="zh-CN" altLang="en-US" sz="2800" b="1">
              <a:latin typeface="Calibri" panose="020F0502020204030204" charset="0"/>
              <a:ea typeface="微软雅黑" panose="020B0503020204020204" charset="-122"/>
            </a:endParaRPr>
          </a:p>
        </p:txBody>
      </p:sp>
      <p:sp>
        <p:nvSpPr>
          <p:cNvPr id="13319" name="文本框 25"/>
          <p:cNvSpPr txBox="1"/>
          <p:nvPr/>
        </p:nvSpPr>
        <p:spPr>
          <a:xfrm>
            <a:off x="2537143" y="2128520"/>
            <a:ext cx="1423987" cy="522288"/>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讲道德</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0" name="文本框 26"/>
          <p:cNvSpPr txBox="1"/>
          <p:nvPr/>
        </p:nvSpPr>
        <p:spPr>
          <a:xfrm>
            <a:off x="8683308" y="2122805"/>
            <a:ext cx="1381125" cy="522288"/>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守法律</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1" name="文本框 28"/>
          <p:cNvSpPr txBox="1"/>
          <p:nvPr/>
        </p:nvSpPr>
        <p:spPr>
          <a:xfrm>
            <a:off x="1129665" y="3261995"/>
            <a:ext cx="985520"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尊重</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他人</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2" name="文本框 29"/>
          <p:cNvSpPr txBox="1"/>
          <p:nvPr/>
        </p:nvSpPr>
        <p:spPr>
          <a:xfrm>
            <a:off x="2771140" y="3256915"/>
            <a:ext cx="956310"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以礼</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待人</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3" name="文本框 30"/>
          <p:cNvSpPr txBox="1"/>
          <p:nvPr/>
        </p:nvSpPr>
        <p:spPr>
          <a:xfrm>
            <a:off x="4779010" y="3261995"/>
            <a:ext cx="906145"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诚实</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守信</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4" name="文本框 31"/>
          <p:cNvSpPr txBox="1"/>
          <p:nvPr/>
        </p:nvSpPr>
        <p:spPr>
          <a:xfrm>
            <a:off x="7176770" y="3282315"/>
            <a:ext cx="963930"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法不</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可违</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5" name="文本框 32"/>
          <p:cNvSpPr txBox="1"/>
          <p:nvPr/>
        </p:nvSpPr>
        <p:spPr>
          <a:xfrm>
            <a:off x="8933180" y="3256915"/>
            <a:ext cx="941705"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预防</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犯罪</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26" name="文本框 33"/>
          <p:cNvSpPr txBox="1"/>
          <p:nvPr/>
        </p:nvSpPr>
        <p:spPr>
          <a:xfrm>
            <a:off x="10720705" y="3261995"/>
            <a:ext cx="931545" cy="9531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善用</a:t>
            </a:r>
            <a:endParaRPr lang="zh-CN" altLang="en-US" sz="2800" b="1">
              <a:latin typeface="Calibri" panose="020F0502020204030204" charset="0"/>
              <a:ea typeface="微软雅黑" panose="020B0503020204020204" charset="-122"/>
              <a:sym typeface="微软雅黑" panose="020B0503020204020204" charset="-122"/>
            </a:endParaRPr>
          </a:p>
          <a:p>
            <a:r>
              <a:rPr lang="zh-CN" altLang="en-US" sz="2800" b="1">
                <a:latin typeface="Calibri" panose="020F0502020204030204" charset="0"/>
                <a:ea typeface="微软雅黑" panose="020B0503020204020204" charset="-122"/>
                <a:sym typeface="微软雅黑" panose="020B0503020204020204" charset="-122"/>
              </a:rPr>
              <a:t>法律</a:t>
            </a:r>
            <a:endParaRPr lang="zh-CN" altLang="en-US" sz="2800" b="1">
              <a:latin typeface="Calibri" panose="020F0502020204030204" charset="0"/>
              <a:ea typeface="微软雅黑" panose="020B0503020204020204" charset="-122"/>
              <a:sym typeface="微软雅黑" panose="020B0503020204020204" charset="-122"/>
            </a:endParaRPr>
          </a:p>
        </p:txBody>
      </p:sp>
      <p:sp>
        <p:nvSpPr>
          <p:cNvPr id="13335" name="文本框 60"/>
          <p:cNvSpPr txBox="1"/>
          <p:nvPr/>
        </p:nvSpPr>
        <p:spPr>
          <a:xfrm>
            <a:off x="206375" y="209550"/>
            <a:ext cx="3808413"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知识</a:t>
            </a:r>
            <a:r>
              <a:rPr lang="zh-CN" altLang="en-US" sz="2800" b="1">
                <a:latin typeface="微软雅黑" panose="020B0503020204020204" charset="-122"/>
                <a:ea typeface="微软雅黑" panose="020B0503020204020204" charset="-122"/>
                <a:sym typeface="微软雅黑" panose="020B0503020204020204" charset="-122"/>
              </a:rPr>
              <a:t>框架</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5151438" y="295910"/>
            <a:ext cx="1639887" cy="52197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sym typeface="+mn-ea"/>
              </a:rPr>
              <a:t>维护</a:t>
            </a:r>
            <a:r>
              <a:rPr lang="zh-CN" altLang="en-US" sz="2800" b="1">
                <a:sym typeface="+mn-ea"/>
              </a:rPr>
              <a:t>秩序</a:t>
            </a:r>
            <a:endParaRPr lang="zh-CN" altLang="en-US" sz="2800" b="1">
              <a:sym typeface="+mn-ea"/>
            </a:endParaRPr>
          </a:p>
        </p:txBody>
      </p:sp>
      <p:cxnSp>
        <p:nvCxnSpPr>
          <p:cNvPr id="4" name="直接连接符 3"/>
          <p:cNvCxnSpPr/>
          <p:nvPr/>
        </p:nvCxnSpPr>
        <p:spPr>
          <a:xfrm flipH="1">
            <a:off x="6801485" y="209550"/>
            <a:ext cx="452755" cy="18923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294245" y="-27305"/>
            <a:ext cx="2381250" cy="52197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what</a:t>
            </a:r>
            <a:r>
              <a:rPr lang="en-US" altLang="zh-CN" sz="2400" b="1">
                <a:sym typeface="+mn-ea"/>
              </a:rPr>
              <a:t>社会秩序</a:t>
            </a:r>
            <a:endParaRPr lang="en-US" altLang="zh-CN" sz="2400" b="1">
              <a:sym typeface="+mn-ea"/>
            </a:endParaRPr>
          </a:p>
        </p:txBody>
      </p:sp>
      <p:sp>
        <p:nvSpPr>
          <p:cNvPr id="6" name="文本框 5"/>
          <p:cNvSpPr txBox="1"/>
          <p:nvPr/>
        </p:nvSpPr>
        <p:spPr>
          <a:xfrm>
            <a:off x="7282815" y="372110"/>
            <a:ext cx="3286125" cy="52197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why</a:t>
            </a:r>
            <a:r>
              <a:rPr lang="en-US" altLang="zh-CN" sz="2400" b="1">
                <a:sym typeface="+mn-ea"/>
              </a:rPr>
              <a:t>维护社会秩序</a:t>
            </a:r>
            <a:endParaRPr lang="en-US" altLang="zh-CN" sz="2400" b="1">
              <a:sym typeface="+mn-ea"/>
            </a:endParaRPr>
          </a:p>
        </p:txBody>
      </p:sp>
      <p:cxnSp>
        <p:nvCxnSpPr>
          <p:cNvPr id="7" name="直接连接符 6"/>
          <p:cNvCxnSpPr/>
          <p:nvPr/>
        </p:nvCxnSpPr>
        <p:spPr>
          <a:xfrm flipH="1">
            <a:off x="6825615" y="565785"/>
            <a:ext cx="527685" cy="31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6803390" y="730250"/>
            <a:ext cx="519430" cy="16319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272655" y="746760"/>
            <a:ext cx="3448050" cy="52197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how</a:t>
            </a:r>
            <a:r>
              <a:rPr lang="en-US" altLang="zh-CN" sz="2400" b="1">
                <a:sym typeface="+mn-ea"/>
              </a:rPr>
              <a:t>维护社会秩序</a:t>
            </a:r>
            <a:endParaRPr lang="en-US" altLang="zh-CN" sz="2400" b="1">
              <a:sym typeface="+mn-ea"/>
            </a:endParaRPr>
          </a:p>
        </p:txBody>
      </p:sp>
      <p:sp>
        <p:nvSpPr>
          <p:cNvPr id="11" name="文本框 25"/>
          <p:cNvSpPr txBox="1"/>
          <p:nvPr/>
        </p:nvSpPr>
        <p:spPr>
          <a:xfrm>
            <a:off x="5066030" y="2150745"/>
            <a:ext cx="1854835" cy="52197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p>
            <a:r>
              <a:rPr lang="zh-CN" altLang="en-US" sz="2800" b="1">
                <a:latin typeface="Calibri" panose="020F0502020204030204" charset="0"/>
                <a:ea typeface="微软雅黑" panose="020B0503020204020204" charset="-122"/>
                <a:sym typeface="微软雅黑" panose="020B0503020204020204" charset="-122"/>
              </a:rPr>
              <a:t>守纪律</a:t>
            </a:r>
            <a:r>
              <a:rPr lang="zh-CN" altLang="en-US" sz="2800" b="1">
                <a:latin typeface="Calibri" panose="020F0502020204030204" charset="0"/>
                <a:ea typeface="微软雅黑" panose="020B0503020204020204" charset="-122"/>
                <a:sym typeface="微软雅黑" panose="020B0503020204020204" charset="-122"/>
              </a:rPr>
              <a:t>等</a:t>
            </a:r>
            <a:endParaRPr lang="zh-CN" altLang="en-US" sz="2800" b="1">
              <a:latin typeface="Calibri" panose="020F0502020204030204" charset="0"/>
              <a:ea typeface="微软雅黑" panose="020B0503020204020204" charset="-122"/>
              <a:sym typeface="微软雅黑" panose="020B0503020204020204" charset="-122"/>
            </a:endParaRPr>
          </a:p>
        </p:txBody>
      </p:sp>
      <p:cxnSp>
        <p:nvCxnSpPr>
          <p:cNvPr id="12" name="直接连接符 11"/>
          <p:cNvCxnSpPr/>
          <p:nvPr/>
        </p:nvCxnSpPr>
        <p:spPr>
          <a:xfrm flipV="1">
            <a:off x="889635" y="4235450"/>
            <a:ext cx="334645" cy="60388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62890" y="4777740"/>
            <a:ext cx="1224280" cy="82994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what</a:t>
            </a:r>
            <a:endParaRPr lang="en-US" altLang="zh-CN" sz="2400" b="1">
              <a:sym typeface="+mn-ea"/>
            </a:endParaRPr>
          </a:p>
          <a:p>
            <a:pPr lvl="0" algn="l">
              <a:buClrTx/>
              <a:buSzTx/>
              <a:buFontTx/>
            </a:pPr>
            <a:r>
              <a:rPr lang="en-US" altLang="zh-CN" sz="2400" b="1">
                <a:sym typeface="+mn-ea"/>
              </a:rPr>
              <a:t>尊重</a:t>
            </a:r>
            <a:endParaRPr lang="en-US" altLang="zh-CN" sz="2400" b="1">
              <a:sym typeface="+mn-ea"/>
            </a:endParaRPr>
          </a:p>
        </p:txBody>
      </p:sp>
      <p:cxnSp>
        <p:nvCxnSpPr>
          <p:cNvPr id="15" name="直接连接符 14"/>
          <p:cNvCxnSpPr/>
          <p:nvPr/>
        </p:nvCxnSpPr>
        <p:spPr>
          <a:xfrm flipH="1">
            <a:off x="1480185" y="4210050"/>
            <a:ext cx="18415" cy="67183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989965" y="4778375"/>
            <a:ext cx="1224280" cy="95313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why</a:t>
            </a:r>
            <a:endParaRPr lang="en-US" altLang="zh-CN" sz="2400" b="1">
              <a:sym typeface="+mn-ea"/>
            </a:endParaRPr>
          </a:p>
          <a:p>
            <a:pPr lvl="0" algn="l">
              <a:buClrTx/>
              <a:buSzTx/>
              <a:buFontTx/>
            </a:pPr>
            <a:r>
              <a:rPr lang="en-US" altLang="zh-CN" sz="2400" b="1">
                <a:sym typeface="+mn-ea"/>
              </a:rPr>
              <a:t>尊重</a:t>
            </a:r>
            <a:endParaRPr lang="en-US" altLang="zh-CN" sz="2400" b="1">
              <a:sym typeface="+mn-ea"/>
            </a:endParaRPr>
          </a:p>
        </p:txBody>
      </p:sp>
      <p:cxnSp>
        <p:nvCxnSpPr>
          <p:cNvPr id="17" name="直接连接符 16"/>
          <p:cNvCxnSpPr/>
          <p:nvPr/>
        </p:nvCxnSpPr>
        <p:spPr>
          <a:xfrm>
            <a:off x="1766570" y="4215130"/>
            <a:ext cx="269875" cy="60388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634490" y="4777740"/>
            <a:ext cx="1224280" cy="95313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how</a:t>
            </a:r>
            <a:endParaRPr lang="en-US" altLang="zh-CN" sz="2400" b="1">
              <a:sym typeface="+mn-ea"/>
            </a:endParaRPr>
          </a:p>
          <a:p>
            <a:pPr lvl="0" algn="l">
              <a:buClrTx/>
              <a:buSzTx/>
              <a:buFontTx/>
            </a:pPr>
            <a:r>
              <a:rPr lang="en-US" altLang="zh-CN" sz="2400" b="1">
                <a:sym typeface="+mn-ea"/>
              </a:rPr>
              <a:t>尊重</a:t>
            </a:r>
            <a:endParaRPr lang="en-US" altLang="zh-CN" sz="2400" b="1">
              <a:sym typeface="+mn-ea"/>
            </a:endParaRPr>
          </a:p>
        </p:txBody>
      </p:sp>
      <p:sp>
        <p:nvSpPr>
          <p:cNvPr id="19" name="文本框 18"/>
          <p:cNvSpPr txBox="1"/>
          <p:nvPr/>
        </p:nvSpPr>
        <p:spPr>
          <a:xfrm>
            <a:off x="2285365" y="4768850"/>
            <a:ext cx="1224280" cy="95313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what</a:t>
            </a:r>
            <a:endParaRPr lang="en-US" altLang="zh-CN" sz="2400" b="1">
              <a:sym typeface="+mn-ea"/>
            </a:endParaRPr>
          </a:p>
          <a:p>
            <a:pPr lvl="0" algn="l">
              <a:buClrTx/>
              <a:buSzTx/>
              <a:buFontTx/>
            </a:pPr>
            <a:r>
              <a:rPr lang="en-US" altLang="zh-CN" sz="2400" b="1">
                <a:sym typeface="+mn-ea"/>
              </a:rPr>
              <a:t>礼</a:t>
            </a:r>
            <a:endParaRPr lang="en-US" altLang="zh-CN" sz="2400" b="1">
              <a:sym typeface="+mn-ea"/>
            </a:endParaRPr>
          </a:p>
        </p:txBody>
      </p:sp>
      <p:cxnSp>
        <p:nvCxnSpPr>
          <p:cNvPr id="20" name="直接连接符 19"/>
          <p:cNvCxnSpPr/>
          <p:nvPr/>
        </p:nvCxnSpPr>
        <p:spPr>
          <a:xfrm flipV="1">
            <a:off x="2734945" y="4214495"/>
            <a:ext cx="22860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016885" y="4776470"/>
            <a:ext cx="1224280" cy="95313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why</a:t>
            </a:r>
            <a:endParaRPr lang="en-US" altLang="zh-CN" sz="2400" b="1">
              <a:sym typeface="+mn-ea"/>
            </a:endParaRPr>
          </a:p>
          <a:p>
            <a:pPr lvl="0" algn="l">
              <a:buClrTx/>
              <a:buSzTx/>
              <a:buFontTx/>
            </a:pPr>
            <a:r>
              <a:rPr lang="en-US" altLang="zh-CN" sz="2400" b="1">
                <a:sym typeface="+mn-ea"/>
              </a:rPr>
              <a:t>有礼</a:t>
            </a:r>
            <a:endParaRPr lang="en-US" altLang="zh-CN" sz="2400" b="1">
              <a:sym typeface="+mn-ea"/>
            </a:endParaRPr>
          </a:p>
        </p:txBody>
      </p:sp>
      <p:sp>
        <p:nvSpPr>
          <p:cNvPr id="24" name="文本框 23"/>
          <p:cNvSpPr txBox="1"/>
          <p:nvPr/>
        </p:nvSpPr>
        <p:spPr>
          <a:xfrm>
            <a:off x="3660140" y="4788535"/>
            <a:ext cx="1224280" cy="95313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how</a:t>
            </a:r>
            <a:endParaRPr lang="en-US" altLang="zh-CN" sz="2400" b="1">
              <a:sym typeface="+mn-ea"/>
            </a:endParaRPr>
          </a:p>
          <a:p>
            <a:pPr lvl="0" algn="l">
              <a:buClrTx/>
              <a:buSzTx/>
              <a:buFontTx/>
            </a:pPr>
            <a:r>
              <a:rPr lang="en-US" altLang="zh-CN" sz="2400" b="1">
                <a:sym typeface="+mn-ea"/>
              </a:rPr>
              <a:t>有礼</a:t>
            </a:r>
            <a:endParaRPr lang="en-US" altLang="zh-CN" sz="2400" b="1">
              <a:sym typeface="+mn-ea"/>
            </a:endParaRPr>
          </a:p>
        </p:txBody>
      </p:sp>
      <p:cxnSp>
        <p:nvCxnSpPr>
          <p:cNvPr id="25" name="直接连接符 24"/>
          <p:cNvCxnSpPr>
            <a:stCxn id="13322" idx="2"/>
          </p:cNvCxnSpPr>
          <p:nvPr/>
        </p:nvCxnSpPr>
        <p:spPr>
          <a:xfrm>
            <a:off x="3249295" y="4210050"/>
            <a:ext cx="11430" cy="6553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615690" y="4184650"/>
            <a:ext cx="242570" cy="65468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324985" y="4777740"/>
            <a:ext cx="1224280" cy="82994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what</a:t>
            </a:r>
            <a:endParaRPr lang="en-US" altLang="zh-CN" sz="2400" b="1">
              <a:sym typeface="+mn-ea"/>
            </a:endParaRPr>
          </a:p>
          <a:p>
            <a:pPr lvl="0" algn="l">
              <a:buClrTx/>
              <a:buSzTx/>
              <a:buFontTx/>
            </a:pPr>
            <a:r>
              <a:rPr lang="zh-CN" altLang="en-US" sz="2400" b="1">
                <a:sym typeface="+mn-ea"/>
              </a:rPr>
              <a:t>诚信</a:t>
            </a:r>
            <a:endParaRPr lang="zh-CN" altLang="en-US" sz="2400" b="1">
              <a:sym typeface="+mn-ea"/>
            </a:endParaRPr>
          </a:p>
        </p:txBody>
      </p:sp>
      <p:sp>
        <p:nvSpPr>
          <p:cNvPr id="29" name="文本框 28"/>
          <p:cNvSpPr txBox="1"/>
          <p:nvPr/>
        </p:nvSpPr>
        <p:spPr>
          <a:xfrm>
            <a:off x="5050790" y="4779010"/>
            <a:ext cx="1224280" cy="82994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why</a:t>
            </a:r>
            <a:endParaRPr lang="en-US" altLang="zh-CN" sz="2400" b="1">
              <a:sym typeface="+mn-ea"/>
            </a:endParaRPr>
          </a:p>
          <a:p>
            <a:pPr lvl="0" algn="l">
              <a:buClrTx/>
              <a:buSzTx/>
              <a:buFontTx/>
            </a:pPr>
            <a:r>
              <a:rPr lang="zh-CN" altLang="en-US" sz="2400" b="1">
                <a:sym typeface="+mn-ea"/>
              </a:rPr>
              <a:t>诚信</a:t>
            </a:r>
            <a:endParaRPr lang="zh-CN" altLang="en-US" sz="2400" b="1">
              <a:sym typeface="+mn-ea"/>
            </a:endParaRPr>
          </a:p>
        </p:txBody>
      </p:sp>
      <p:cxnSp>
        <p:nvCxnSpPr>
          <p:cNvPr id="30" name="直接连接符 29"/>
          <p:cNvCxnSpPr/>
          <p:nvPr/>
        </p:nvCxnSpPr>
        <p:spPr>
          <a:xfrm flipV="1">
            <a:off x="4520565" y="4234815"/>
            <a:ext cx="474345" cy="6794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274310" y="4251960"/>
            <a:ext cx="10160" cy="5816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554980" y="4213225"/>
            <a:ext cx="528320" cy="7118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5728970" y="4778375"/>
            <a:ext cx="1224280" cy="829945"/>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how</a:t>
            </a:r>
            <a:endParaRPr lang="en-US" altLang="zh-CN" sz="2400" b="1">
              <a:sym typeface="+mn-ea"/>
            </a:endParaRPr>
          </a:p>
          <a:p>
            <a:pPr lvl="0" algn="l">
              <a:buClrTx/>
              <a:buSzTx/>
              <a:buFontTx/>
            </a:pPr>
            <a:r>
              <a:rPr lang="zh-CN" altLang="en-US" sz="2400" b="1">
                <a:sym typeface="+mn-ea"/>
              </a:rPr>
              <a:t>诚信</a:t>
            </a:r>
            <a:endParaRPr lang="zh-CN" altLang="en-US" sz="2400" b="1">
              <a:sym typeface="+mn-ea"/>
            </a:endParaRPr>
          </a:p>
        </p:txBody>
      </p:sp>
      <p:cxnSp>
        <p:nvCxnSpPr>
          <p:cNvPr id="28" name="直接连接符 27"/>
          <p:cNvCxnSpPr/>
          <p:nvPr/>
        </p:nvCxnSpPr>
        <p:spPr>
          <a:xfrm flipV="1">
            <a:off x="7140575" y="4256405"/>
            <a:ext cx="365760" cy="57721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687820" y="4788535"/>
            <a:ext cx="803910" cy="193802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zh-CN" altLang="en-US" sz="2400" b="1">
                <a:sym typeface="+mn-ea"/>
              </a:rPr>
              <a:t>三种违法行为的</a:t>
            </a:r>
            <a:r>
              <a:rPr lang="zh-CN" altLang="en-US" sz="2400" b="1">
                <a:sym typeface="+mn-ea"/>
              </a:rPr>
              <a:t>区分</a:t>
            </a:r>
            <a:endParaRPr lang="zh-CN" altLang="en-US" sz="2400" b="1">
              <a:sym typeface="+mn-ea"/>
            </a:endParaRPr>
          </a:p>
        </p:txBody>
      </p:sp>
      <p:cxnSp>
        <p:nvCxnSpPr>
          <p:cNvPr id="35" name="直接连接符 34"/>
          <p:cNvCxnSpPr>
            <a:stCxn id="13324" idx="2"/>
          </p:cNvCxnSpPr>
          <p:nvPr/>
        </p:nvCxnSpPr>
        <p:spPr>
          <a:xfrm>
            <a:off x="7658735" y="4235450"/>
            <a:ext cx="289560" cy="6356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625080" y="4806950"/>
            <a:ext cx="803910" cy="119888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zh-CN" altLang="en-US" sz="2400" b="1">
                <a:sym typeface="+mn-ea"/>
              </a:rPr>
              <a:t>如何</a:t>
            </a:r>
            <a:r>
              <a:rPr lang="zh-CN" altLang="en-US" sz="2400" b="1">
                <a:sym typeface="+mn-ea"/>
              </a:rPr>
              <a:t>遵章守法</a:t>
            </a:r>
            <a:endParaRPr lang="zh-CN" altLang="en-US" sz="2400" b="1">
              <a:sym typeface="+mn-ea"/>
            </a:endParaRPr>
          </a:p>
        </p:txBody>
      </p:sp>
      <p:cxnSp>
        <p:nvCxnSpPr>
          <p:cNvPr id="37" name="直接连接符 36"/>
          <p:cNvCxnSpPr/>
          <p:nvPr/>
        </p:nvCxnSpPr>
        <p:spPr>
          <a:xfrm flipV="1">
            <a:off x="8785225" y="4231640"/>
            <a:ext cx="280670" cy="56007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384540" y="4693285"/>
            <a:ext cx="990600" cy="156845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what</a:t>
            </a:r>
            <a:endParaRPr lang="en-US" altLang="zh-CN" sz="2400" b="1">
              <a:sym typeface="+mn-ea"/>
            </a:endParaRPr>
          </a:p>
          <a:p>
            <a:pPr lvl="0" algn="l">
              <a:buClrTx/>
              <a:buSzTx/>
              <a:buFontTx/>
            </a:pPr>
            <a:r>
              <a:rPr lang="zh-CN" altLang="en-US" sz="2400" b="1">
                <a:sym typeface="+mn-ea"/>
              </a:rPr>
              <a:t>犯罪</a:t>
            </a:r>
            <a:endParaRPr lang="zh-CN" altLang="en-US" sz="2400" b="1">
              <a:sym typeface="+mn-ea"/>
            </a:endParaRPr>
          </a:p>
          <a:p>
            <a:pPr lvl="0" algn="l">
              <a:buClrTx/>
              <a:buSzTx/>
              <a:buFontTx/>
            </a:pPr>
            <a:r>
              <a:rPr lang="zh-CN" altLang="en-US" sz="2400" b="1">
                <a:sym typeface="+mn-ea"/>
              </a:rPr>
              <a:t>刑罚</a:t>
            </a:r>
            <a:endParaRPr lang="zh-CN" altLang="en-US" sz="2400" b="1">
              <a:sym typeface="+mn-ea"/>
            </a:endParaRPr>
          </a:p>
          <a:p>
            <a:pPr lvl="0" algn="l">
              <a:buClrTx/>
              <a:buSzTx/>
              <a:buFontTx/>
            </a:pPr>
            <a:r>
              <a:rPr lang="zh-CN" altLang="en-US" sz="2400" b="1">
                <a:sym typeface="+mn-ea"/>
              </a:rPr>
              <a:t>刑法</a:t>
            </a:r>
            <a:endParaRPr lang="zh-CN" altLang="en-US" sz="2400" b="1">
              <a:sym typeface="+mn-ea"/>
            </a:endParaRPr>
          </a:p>
        </p:txBody>
      </p:sp>
      <p:sp>
        <p:nvSpPr>
          <p:cNvPr id="40" name="文本框 39"/>
          <p:cNvSpPr txBox="1"/>
          <p:nvPr/>
        </p:nvSpPr>
        <p:spPr>
          <a:xfrm>
            <a:off x="9152890" y="4737735"/>
            <a:ext cx="814705" cy="119888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why</a:t>
            </a:r>
            <a:endParaRPr lang="en-US" altLang="zh-CN" sz="2400" b="1">
              <a:sym typeface="+mn-ea"/>
            </a:endParaRPr>
          </a:p>
          <a:p>
            <a:pPr lvl="0" algn="l">
              <a:buClrTx/>
              <a:buSzTx/>
              <a:buFontTx/>
            </a:pPr>
            <a:r>
              <a:rPr lang="zh-CN" altLang="en-US" sz="2400" b="1">
                <a:sym typeface="+mn-ea"/>
              </a:rPr>
              <a:t>预防</a:t>
            </a:r>
            <a:endParaRPr lang="zh-CN" altLang="en-US" sz="2400" b="1">
              <a:sym typeface="+mn-ea"/>
            </a:endParaRPr>
          </a:p>
          <a:p>
            <a:pPr lvl="0" algn="l">
              <a:buClrTx/>
              <a:buSzTx/>
              <a:buFontTx/>
            </a:pPr>
            <a:r>
              <a:rPr lang="zh-CN" altLang="en-US" sz="2400" b="1">
                <a:sym typeface="+mn-ea"/>
              </a:rPr>
              <a:t>犯罪</a:t>
            </a:r>
            <a:endParaRPr lang="zh-CN" altLang="en-US" sz="2400" b="1">
              <a:sym typeface="+mn-ea"/>
            </a:endParaRPr>
          </a:p>
        </p:txBody>
      </p:sp>
      <p:cxnSp>
        <p:nvCxnSpPr>
          <p:cNvPr id="41" name="直接连接符 40"/>
          <p:cNvCxnSpPr/>
          <p:nvPr/>
        </p:nvCxnSpPr>
        <p:spPr>
          <a:xfrm flipH="1">
            <a:off x="9375140" y="4226560"/>
            <a:ext cx="10160" cy="5816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874885" y="4718050"/>
            <a:ext cx="845820" cy="193802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en-US" altLang="zh-CN" sz="2400" b="1">
                <a:sym typeface="+mn-ea"/>
              </a:rPr>
              <a:t>how</a:t>
            </a:r>
            <a:endParaRPr lang="en-US" altLang="zh-CN" sz="2400" b="1">
              <a:sym typeface="+mn-ea"/>
            </a:endParaRPr>
          </a:p>
          <a:p>
            <a:pPr lvl="0" algn="l">
              <a:buClrTx/>
              <a:buSzTx/>
              <a:buFontTx/>
            </a:pPr>
            <a:r>
              <a:rPr lang="zh-CN" altLang="en-US" sz="2400" b="1">
                <a:sym typeface="+mn-ea"/>
              </a:rPr>
              <a:t>预防</a:t>
            </a:r>
            <a:endParaRPr lang="zh-CN" altLang="en-US" sz="2400" b="1">
              <a:sym typeface="+mn-ea"/>
            </a:endParaRPr>
          </a:p>
          <a:p>
            <a:pPr lvl="0" algn="l">
              <a:buClrTx/>
              <a:buSzTx/>
              <a:buFontTx/>
            </a:pPr>
            <a:r>
              <a:rPr lang="zh-CN" altLang="en-US" sz="2400" b="1">
                <a:sym typeface="+mn-ea"/>
              </a:rPr>
              <a:t>未成</a:t>
            </a:r>
            <a:endParaRPr lang="zh-CN" altLang="en-US" sz="2400" b="1">
              <a:sym typeface="+mn-ea"/>
            </a:endParaRPr>
          </a:p>
          <a:p>
            <a:pPr lvl="0" algn="l">
              <a:buClrTx/>
              <a:buSzTx/>
              <a:buFontTx/>
            </a:pPr>
            <a:r>
              <a:rPr lang="zh-CN" altLang="en-US" sz="2400" b="1">
                <a:sym typeface="+mn-ea"/>
              </a:rPr>
              <a:t>年人</a:t>
            </a:r>
            <a:endParaRPr lang="zh-CN" altLang="en-US" sz="2400" b="1">
              <a:sym typeface="+mn-ea"/>
            </a:endParaRPr>
          </a:p>
          <a:p>
            <a:pPr lvl="0" algn="l">
              <a:buClrTx/>
              <a:buSzTx/>
              <a:buFontTx/>
            </a:pPr>
            <a:r>
              <a:rPr lang="zh-CN" altLang="en-US" sz="2400" b="1">
                <a:sym typeface="+mn-ea"/>
              </a:rPr>
              <a:t>犯罪</a:t>
            </a:r>
            <a:endParaRPr lang="zh-CN" altLang="en-US" sz="2400" b="1">
              <a:sym typeface="+mn-ea"/>
            </a:endParaRPr>
          </a:p>
        </p:txBody>
      </p:sp>
      <p:cxnSp>
        <p:nvCxnSpPr>
          <p:cNvPr id="43" name="直接连接符 42"/>
          <p:cNvCxnSpPr/>
          <p:nvPr/>
        </p:nvCxnSpPr>
        <p:spPr>
          <a:xfrm>
            <a:off x="9775190" y="4183380"/>
            <a:ext cx="289560" cy="6356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0799445" y="4231640"/>
            <a:ext cx="365760" cy="57721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10572115" y="4784090"/>
            <a:ext cx="820420" cy="156845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zh-CN" altLang="en-US" sz="2400" b="1">
                <a:sym typeface="+mn-ea"/>
              </a:rPr>
              <a:t>依法</a:t>
            </a:r>
            <a:endParaRPr lang="zh-CN" altLang="en-US" sz="2400" b="1">
              <a:sym typeface="+mn-ea"/>
            </a:endParaRPr>
          </a:p>
          <a:p>
            <a:pPr lvl="0" algn="l">
              <a:buClrTx/>
              <a:buSzTx/>
              <a:buFontTx/>
            </a:pPr>
            <a:r>
              <a:rPr lang="zh-CN" altLang="en-US" sz="2400" b="1">
                <a:sym typeface="+mn-ea"/>
              </a:rPr>
              <a:t>求助</a:t>
            </a:r>
            <a:endParaRPr lang="en-US" altLang="zh-CN" sz="2400" b="1">
              <a:sym typeface="+mn-ea"/>
            </a:endParaRPr>
          </a:p>
          <a:p>
            <a:pPr lvl="0" algn="l">
              <a:buClrTx/>
              <a:buSzTx/>
              <a:buFontTx/>
            </a:pPr>
            <a:r>
              <a:rPr lang="en-US" altLang="zh-CN" sz="2400" b="1">
                <a:sym typeface="+mn-ea"/>
              </a:rPr>
              <a:t>how</a:t>
            </a:r>
            <a:endParaRPr lang="en-US" altLang="zh-CN" sz="2400" b="1">
              <a:sym typeface="+mn-ea"/>
            </a:endParaRPr>
          </a:p>
          <a:p>
            <a:pPr lvl="0" algn="l">
              <a:buClrTx/>
              <a:buSzTx/>
              <a:buFontTx/>
            </a:pPr>
            <a:endParaRPr lang="en-US" altLang="zh-CN" sz="2400" b="1">
              <a:sym typeface="+mn-ea"/>
            </a:endParaRPr>
          </a:p>
        </p:txBody>
      </p:sp>
      <p:cxnSp>
        <p:nvCxnSpPr>
          <p:cNvPr id="49" name="直接连接符 48"/>
          <p:cNvCxnSpPr/>
          <p:nvPr/>
        </p:nvCxnSpPr>
        <p:spPr>
          <a:xfrm>
            <a:off x="11186795" y="4255135"/>
            <a:ext cx="334645" cy="5715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1371580" y="4839335"/>
            <a:ext cx="820420" cy="1938020"/>
          </a:xfrm>
          <a:prstGeom prst="rect">
            <a:avLst/>
          </a:prstGeom>
          <a:noFill/>
          <a:ln w="28575" cap="flat" cmpd="sng">
            <a:noFill/>
            <a:prstDash val="solid"/>
            <a:round/>
            <a:headEnd type="none" w="med" len="med"/>
            <a:tailEnd type="none" w="med" len="med"/>
          </a:ln>
        </p:spPr>
        <p:txBody>
          <a:bodyPr wrap="square" rtlCol="0" anchor="t" anchorCtr="0">
            <a:spAutoFit/>
          </a:bodyPr>
          <a:p>
            <a:pPr lvl="0" algn="l">
              <a:buClrTx/>
              <a:buSzTx/>
              <a:buFontTx/>
            </a:pPr>
            <a:r>
              <a:rPr lang="zh-CN" altLang="en-US" sz="2400" b="1">
                <a:sym typeface="+mn-ea"/>
              </a:rPr>
              <a:t>有勇有谋</a:t>
            </a:r>
            <a:endParaRPr lang="en-US" altLang="zh-CN" sz="2400" b="1">
              <a:sym typeface="+mn-ea"/>
            </a:endParaRPr>
          </a:p>
          <a:p>
            <a:pPr lvl="0" algn="l">
              <a:buClrTx/>
              <a:buSzTx/>
              <a:buFontTx/>
            </a:pPr>
            <a:r>
              <a:rPr lang="en-US" altLang="zh-CN" sz="2400" b="1">
                <a:sym typeface="+mn-ea"/>
              </a:rPr>
              <a:t>why</a:t>
            </a:r>
            <a:endParaRPr lang="en-US" altLang="zh-CN" sz="2400" b="1">
              <a:sym typeface="+mn-ea"/>
            </a:endParaRPr>
          </a:p>
          <a:p>
            <a:pPr lvl="0" algn="l">
              <a:buClrTx/>
              <a:buSzTx/>
              <a:buFontTx/>
            </a:pPr>
            <a:r>
              <a:rPr lang="en-US" altLang="zh-CN" sz="2400" b="1">
                <a:sym typeface="+mn-ea"/>
              </a:rPr>
              <a:t>how</a:t>
            </a:r>
            <a:endParaRPr lang="en-US" altLang="zh-CN" sz="2400" b="1">
              <a:sym typeface="+mn-ea"/>
            </a:endParaRPr>
          </a:p>
          <a:p>
            <a:pPr lvl="0" algn="l">
              <a:buClrTx/>
              <a:buSzTx/>
              <a:buFontTx/>
            </a:pPr>
            <a:endParaRPr lang="en-US" altLang="zh-CN" sz="2400" b="1">
              <a:sym typeface="+mn-ea"/>
            </a:endParaRPr>
          </a:p>
        </p:txBody>
      </p:sp>
      <p:cxnSp>
        <p:nvCxnSpPr>
          <p:cNvPr id="53" name="直接箭头连接符 52"/>
          <p:cNvCxnSpPr/>
          <p:nvPr/>
        </p:nvCxnSpPr>
        <p:spPr>
          <a:xfrm flipH="1">
            <a:off x="3420745" y="1637030"/>
            <a:ext cx="1271905" cy="431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7258685" y="1615440"/>
            <a:ext cx="1411605" cy="4527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H="1" flipV="1">
            <a:off x="5814060" y="796290"/>
            <a:ext cx="10795" cy="4635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H="1">
            <a:off x="5824855" y="1798955"/>
            <a:ext cx="10795" cy="355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H="1">
            <a:off x="1685290" y="2618105"/>
            <a:ext cx="775970" cy="517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13319" idx="2"/>
            <a:endCxn id="13322" idx="0"/>
          </p:cNvCxnSpPr>
          <p:nvPr/>
        </p:nvCxnSpPr>
        <p:spPr>
          <a:xfrm>
            <a:off x="3249295" y="2651125"/>
            <a:ext cx="0" cy="6057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4013835" y="2618105"/>
            <a:ext cx="646430" cy="4851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flipH="1">
            <a:off x="7733030" y="2618105"/>
            <a:ext cx="926465" cy="5930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13320" idx="2"/>
          </p:cNvCxnSpPr>
          <p:nvPr/>
        </p:nvCxnSpPr>
        <p:spPr>
          <a:xfrm>
            <a:off x="9373870" y="2645410"/>
            <a:ext cx="8255" cy="5226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a:off x="10060940" y="2661285"/>
            <a:ext cx="905510" cy="5499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 name="图片 9" descr="QQ图片20211102202419"/>
          <p:cNvPicPr>
            <a:picLocks noChangeAspect="1"/>
          </p:cNvPicPr>
          <p:nvPr/>
        </p:nvPicPr>
        <p:blipFill>
          <a:blip r:embed="rId4"/>
          <a:stretch>
            <a:fillRect/>
          </a:stretch>
        </p:blipFill>
        <p:spPr>
          <a:xfrm>
            <a:off x="1840865" y="-635"/>
            <a:ext cx="10353040" cy="6934200"/>
          </a:xfrm>
          <a:prstGeom prst="rect">
            <a:avLst/>
          </a:prstGeom>
        </p:spPr>
      </p:pic>
      <p:pic>
        <p:nvPicPr>
          <p:cNvPr id="13" name="图片 12" descr="QQ图片20211102202454"/>
          <p:cNvPicPr>
            <a:picLocks noChangeAspect="1"/>
          </p:cNvPicPr>
          <p:nvPr/>
        </p:nvPicPr>
        <p:blipFill>
          <a:blip r:embed="rId5"/>
          <a:stretch>
            <a:fillRect/>
          </a:stretch>
        </p:blipFill>
        <p:spPr>
          <a:xfrm>
            <a:off x="2734945" y="-27305"/>
            <a:ext cx="8307070" cy="6960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圆角 16"/>
          <p:cNvSpPr/>
          <p:nvPr/>
        </p:nvSpPr>
        <p:spPr>
          <a:xfrm>
            <a:off x="-317"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4338" name="图片 3"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992187" y="-398462"/>
            <a:ext cx="4705350" cy="2736850"/>
          </a:xfrm>
          <a:prstGeom prst="rect">
            <a:avLst/>
          </a:prstGeom>
          <a:noFill/>
          <a:ln w="9525">
            <a:noFill/>
          </a:ln>
        </p:spPr>
      </p:pic>
      <p:pic>
        <p:nvPicPr>
          <p:cNvPr id="14339" name="图片 2" descr="黑暗中的树&#10;&#10;中度可信度描述已自动生成"/>
          <p:cNvPicPr>
            <a:picLocks noChangeAspect="1"/>
          </p:cNvPicPr>
          <p:nvPr/>
        </p:nvPicPr>
        <p:blipFill>
          <a:blip r:embed="rId3"/>
          <a:srcRect r="52074"/>
          <a:stretch>
            <a:fillRect/>
          </a:stretch>
        </p:blipFill>
        <p:spPr>
          <a:xfrm>
            <a:off x="9586913" y="5043488"/>
            <a:ext cx="3214687" cy="2814637"/>
          </a:xfrm>
          <a:prstGeom prst="rect">
            <a:avLst/>
          </a:prstGeom>
          <a:noFill/>
          <a:ln w="9525">
            <a:noFill/>
          </a:ln>
        </p:spPr>
      </p:pic>
      <p:pic>
        <p:nvPicPr>
          <p:cNvPr id="14342" name="图片 7"/>
          <p:cNvPicPr>
            <a:picLocks noChangeAspect="1"/>
          </p:cNvPicPr>
          <p:nvPr/>
        </p:nvPicPr>
        <p:blipFill>
          <a:blip r:embed="rId4"/>
          <a:stretch>
            <a:fillRect/>
          </a:stretch>
        </p:blipFill>
        <p:spPr>
          <a:xfrm>
            <a:off x="2992120" y="5326380"/>
            <a:ext cx="2965450" cy="1494155"/>
          </a:xfrm>
          <a:prstGeom prst="rect">
            <a:avLst/>
          </a:prstGeom>
          <a:noFill/>
          <a:ln w="9525">
            <a:noFill/>
          </a:ln>
        </p:spPr>
      </p:pic>
      <p:pic>
        <p:nvPicPr>
          <p:cNvPr id="14343" name="图片 8"/>
          <p:cNvPicPr>
            <a:picLocks noChangeAspect="1"/>
          </p:cNvPicPr>
          <p:nvPr/>
        </p:nvPicPr>
        <p:blipFill>
          <a:blip r:embed="rId5"/>
          <a:stretch>
            <a:fillRect/>
          </a:stretch>
        </p:blipFill>
        <p:spPr>
          <a:xfrm>
            <a:off x="0" y="5309235"/>
            <a:ext cx="2992120" cy="1548765"/>
          </a:xfrm>
          <a:prstGeom prst="rect">
            <a:avLst/>
          </a:prstGeom>
          <a:noFill/>
          <a:ln w="9525">
            <a:noFill/>
          </a:ln>
        </p:spPr>
      </p:pic>
      <p:sp>
        <p:nvSpPr>
          <p:cNvPr id="14344" name="文本框 9"/>
          <p:cNvSpPr txBox="1"/>
          <p:nvPr/>
        </p:nvSpPr>
        <p:spPr>
          <a:xfrm>
            <a:off x="808038" y="214313"/>
            <a:ext cx="491966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rPr>
              <a:t>环节二：是是非非有立场</a:t>
            </a:r>
            <a:endParaRPr lang="zh-CN" altLang="en-US" sz="2800" b="1">
              <a:latin typeface="微软雅黑" panose="020B0503020204020204" charset="-122"/>
              <a:ea typeface="微软雅黑" panose="020B0503020204020204" charset="-122"/>
            </a:endParaRPr>
          </a:p>
        </p:txBody>
      </p:sp>
      <p:graphicFrame>
        <p:nvGraphicFramePr>
          <p:cNvPr id="7" name="表格 6"/>
          <p:cNvGraphicFramePr/>
          <p:nvPr>
            <p:custDataLst>
              <p:tags r:id="rId6"/>
            </p:custDataLst>
          </p:nvPr>
        </p:nvGraphicFramePr>
        <p:xfrm>
          <a:off x="340360" y="1747520"/>
          <a:ext cx="10818495" cy="2286000"/>
        </p:xfrm>
        <a:graphic>
          <a:graphicData uri="http://schemas.openxmlformats.org/drawingml/2006/table">
            <a:tbl>
              <a:tblPr firstRow="1" bandRow="1"/>
              <a:tblGrid>
                <a:gridCol w="6541770"/>
                <a:gridCol w="4276725"/>
              </a:tblGrid>
              <a:tr h="457200">
                <a:tc>
                  <a:txBody>
                    <a:bodyPr/>
                    <a:p>
                      <a:pPr algn="ctr">
                        <a:buNone/>
                      </a:pPr>
                      <a:r>
                        <a:rPr lang="zh-CN" altLang="en-US" sz="2400" b="1">
                          <a:solidFill>
                            <a:schemeClr val="tx1"/>
                          </a:solidFill>
                        </a:rPr>
                        <a:t>情景</a:t>
                      </a:r>
                      <a:endParaRPr lang="zh-CN" altLang="en-US" sz="2400" b="1">
                        <a:solidFill>
                          <a:schemeClr val="tx1"/>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c>
                  <a:txBody>
                    <a:bodyPr/>
                    <a:p>
                      <a:pPr algn="ctr">
                        <a:buClrTx/>
                        <a:buSzTx/>
                        <a:buFontTx/>
                        <a:buNone/>
                      </a:pPr>
                      <a:r>
                        <a:rPr lang="zh-CN" altLang="en-US" sz="2400" b="1"/>
                        <a:t>范例</a:t>
                      </a:r>
                      <a:endParaRPr lang="zh-CN" altLang="en-US" sz="2400" b="1"/>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r>
              <a:tr h="381000">
                <a:tc>
                  <a:txBody>
                    <a:bodyPr/>
                    <a:p>
                      <a:pPr>
                        <a:buNone/>
                      </a:pPr>
                      <a:r>
                        <a:rPr lang="zh-CN" altLang="en-US" sz="2400">
                          <a:solidFill>
                            <a:srgbClr val="2D18FA"/>
                          </a:solidFill>
                        </a:rPr>
                        <a:t>部分电动车主在过马路时主动礼让行人</a:t>
                      </a:r>
                      <a:endParaRPr lang="zh-CN" altLang="en-US" sz="2400">
                        <a:solidFill>
                          <a:srgbClr val="2D18FA"/>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c>
                  <a:txBody>
                    <a:bodyPr/>
                    <a:p>
                      <a:pPr>
                        <a:buNone/>
                      </a:pPr>
                      <a:r>
                        <a:rPr lang="zh-CN" altLang="en-US" sz="2400">
                          <a:solidFill>
                            <a:srgbClr val="404040"/>
                          </a:solidFill>
                        </a:rPr>
                        <a:t>行为正确，是礼貌待人的</a:t>
                      </a:r>
                      <a:r>
                        <a:rPr lang="zh-CN" altLang="en-US" sz="2400">
                          <a:solidFill>
                            <a:srgbClr val="404040"/>
                          </a:solidFill>
                        </a:rPr>
                        <a:t>表现</a:t>
                      </a:r>
                      <a:endParaRPr lang="zh-CN" altLang="en-US" sz="2400">
                        <a:solidFill>
                          <a:srgbClr val="404040"/>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r>
              <a:tr h="381000">
                <a:tc>
                  <a:txBody>
                    <a:bodyPr/>
                    <a:p>
                      <a:pPr>
                        <a:buNone/>
                      </a:pPr>
                      <a:r>
                        <a:rPr lang="zh-CN" altLang="en-US" sz="2400">
                          <a:solidFill>
                            <a:srgbClr val="2D18FA"/>
                          </a:solidFill>
                        </a:rPr>
                        <a:t>部分电动车主有交警时戴头盔没交警</a:t>
                      </a:r>
                      <a:r>
                        <a:rPr lang="zh-CN" altLang="en-US" sz="2400">
                          <a:solidFill>
                            <a:srgbClr val="2D18FA"/>
                          </a:solidFill>
                        </a:rPr>
                        <a:t>时不戴</a:t>
                      </a:r>
                      <a:endParaRPr lang="zh-CN" altLang="en-US" sz="2400">
                        <a:solidFill>
                          <a:srgbClr val="2D18FA"/>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c>
                  <a:txBody>
                    <a:bodyPr/>
                    <a:p>
                      <a:pPr>
                        <a:buNone/>
                      </a:pPr>
                      <a:endParaRPr lang="zh-CN" altLang="en-US" sz="2400">
                        <a:solidFill>
                          <a:srgbClr val="404040"/>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r>
              <a:tr h="381000">
                <a:tc>
                  <a:txBody>
                    <a:bodyPr/>
                    <a:p>
                      <a:pPr>
                        <a:buNone/>
                      </a:pPr>
                      <a:r>
                        <a:rPr lang="zh-CN" altLang="en-US" sz="2400">
                          <a:solidFill>
                            <a:srgbClr val="2D18FA"/>
                          </a:solidFill>
                        </a:rPr>
                        <a:t>个别电动车主对善意提醒自己的志愿者</a:t>
                      </a:r>
                      <a:r>
                        <a:rPr lang="zh-CN" altLang="en-US" sz="2400">
                          <a:solidFill>
                            <a:srgbClr val="2D18FA"/>
                          </a:solidFill>
                        </a:rPr>
                        <a:t>不理睬</a:t>
                      </a:r>
                      <a:endParaRPr lang="zh-CN" altLang="en-US" sz="2400">
                        <a:solidFill>
                          <a:srgbClr val="2D18FA"/>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c>
                  <a:txBody>
                    <a:bodyPr/>
                    <a:p>
                      <a:pPr>
                        <a:buNone/>
                      </a:pPr>
                      <a:endParaRPr lang="zh-CN" altLang="en-US" sz="2400">
                        <a:solidFill>
                          <a:srgbClr val="404040"/>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r>
              <a:tr h="457200">
                <a:tc>
                  <a:txBody>
                    <a:bodyPr/>
                    <a:p>
                      <a:pPr>
                        <a:buNone/>
                      </a:pPr>
                      <a:r>
                        <a:rPr lang="zh-CN" altLang="en-US" sz="2400">
                          <a:solidFill>
                            <a:srgbClr val="2D18FA"/>
                          </a:solidFill>
                        </a:rPr>
                        <a:t>部分商家以次充好向电动车主出售头盔</a:t>
                      </a:r>
                      <a:endParaRPr lang="zh-CN" altLang="en-US" sz="2400">
                        <a:solidFill>
                          <a:srgbClr val="2D18FA"/>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c>
                  <a:txBody>
                    <a:bodyPr/>
                    <a:p>
                      <a:pPr>
                        <a:buNone/>
                      </a:pPr>
                      <a:endParaRPr lang="zh-CN" altLang="en-US" sz="2400">
                        <a:solidFill>
                          <a:srgbClr val="404040"/>
                        </a:solidFill>
                      </a:endParaRPr>
                    </a:p>
                  </a:txBody>
                  <a:tcPr>
                    <a:lnL w="9525">
                      <a:solidFill>
                        <a:srgbClr val="76889C"/>
                      </a:solidFill>
                      <a:prstDash val="sysDash"/>
                    </a:lnL>
                    <a:lnR w="9525">
                      <a:solidFill>
                        <a:srgbClr val="76889C"/>
                      </a:solidFill>
                      <a:prstDash val="sysDash"/>
                    </a:lnR>
                    <a:lnT w="9525">
                      <a:solidFill>
                        <a:srgbClr val="76889C"/>
                      </a:solidFill>
                      <a:prstDash val="sysDash"/>
                    </a:lnT>
                    <a:lnB w="9525">
                      <a:solidFill>
                        <a:srgbClr val="76889C"/>
                      </a:solidFill>
                      <a:prstDash val="sysDash"/>
                    </a:lnB>
                    <a:solidFill>
                      <a:srgbClr val="FFFFFF"/>
                    </a:solidFill>
                  </a:tcPr>
                </a:tc>
              </a:tr>
            </a:tbl>
          </a:graphicData>
        </a:graphic>
      </p:graphicFrame>
      <p:sp>
        <p:nvSpPr>
          <p:cNvPr id="8" name="文本框 7"/>
          <p:cNvSpPr txBox="1"/>
          <p:nvPr/>
        </p:nvSpPr>
        <p:spPr>
          <a:xfrm>
            <a:off x="996315" y="806450"/>
            <a:ext cx="11169650" cy="521970"/>
          </a:xfrm>
          <a:prstGeom prst="rect">
            <a:avLst/>
          </a:prstGeom>
          <a:noFill/>
        </p:spPr>
        <p:txBody>
          <a:bodyPr wrap="square" rtlCol="0">
            <a:spAutoFit/>
          </a:bodyPr>
          <a:p>
            <a:r>
              <a:rPr lang="zh-CN" altLang="en-US" sz="2800"/>
              <a:t>在专项整治过程中，主要</a:t>
            </a:r>
            <a:r>
              <a:rPr lang="zh-CN" altLang="en-US" sz="2800"/>
              <a:t>存在以下情况，请根据范例完成表格。</a:t>
            </a:r>
            <a:endParaRPr lang="zh-CN" altLang="en-US" sz="2800"/>
          </a:p>
        </p:txBody>
      </p:sp>
      <p:pic>
        <p:nvPicPr>
          <p:cNvPr id="9" name="图片 8" descr="a2555cbb050040938d174ad96c21ac3d"/>
          <p:cNvPicPr>
            <a:picLocks noChangeAspect="1"/>
          </p:cNvPicPr>
          <p:nvPr/>
        </p:nvPicPr>
        <p:blipFill>
          <a:blip r:embed="rId7"/>
          <a:stretch>
            <a:fillRect/>
          </a:stretch>
        </p:blipFill>
        <p:spPr>
          <a:xfrm>
            <a:off x="5957570" y="5318125"/>
            <a:ext cx="3235960" cy="1511300"/>
          </a:xfrm>
          <a:prstGeom prst="rect">
            <a:avLst/>
          </a:prstGeom>
        </p:spPr>
      </p:pic>
      <p:pic>
        <p:nvPicPr>
          <p:cNvPr id="10" name="图片 9" descr="t0177811a1b92f50387"/>
          <p:cNvPicPr>
            <a:picLocks noChangeAspect="1"/>
          </p:cNvPicPr>
          <p:nvPr/>
        </p:nvPicPr>
        <p:blipFill>
          <a:blip r:embed="rId8"/>
          <a:stretch>
            <a:fillRect/>
          </a:stretch>
        </p:blipFill>
        <p:spPr>
          <a:xfrm>
            <a:off x="9103360" y="5326380"/>
            <a:ext cx="3062605" cy="1494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7410" name="图片 2"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992187" y="-398462"/>
            <a:ext cx="4705350" cy="2736850"/>
          </a:xfrm>
          <a:prstGeom prst="rect">
            <a:avLst/>
          </a:prstGeom>
          <a:noFill/>
          <a:ln w="9525">
            <a:noFill/>
          </a:ln>
        </p:spPr>
      </p:pic>
      <p:pic>
        <p:nvPicPr>
          <p:cNvPr id="17411" name="图片 5" descr="黑暗中的树&#10;&#10;中度可信度描述已自动生成"/>
          <p:cNvPicPr>
            <a:picLocks noChangeAspect="1"/>
          </p:cNvPicPr>
          <p:nvPr>
            <p:custDataLst>
              <p:tags r:id="rId3"/>
            </p:custDataLst>
          </p:nvPr>
        </p:nvPicPr>
        <p:blipFill>
          <a:blip r:embed="rId4"/>
          <a:srcRect r="52074"/>
          <a:stretch>
            <a:fillRect/>
          </a:stretch>
        </p:blipFill>
        <p:spPr>
          <a:xfrm>
            <a:off x="9586913" y="5043488"/>
            <a:ext cx="3214687" cy="2814637"/>
          </a:xfrm>
          <a:prstGeom prst="rect">
            <a:avLst/>
          </a:prstGeom>
          <a:noFill/>
          <a:ln w="9525">
            <a:noFill/>
          </a:ln>
        </p:spPr>
      </p:pic>
      <p:sp>
        <p:nvSpPr>
          <p:cNvPr id="20" name="文本框 19"/>
          <p:cNvSpPr txBox="1"/>
          <p:nvPr/>
        </p:nvSpPr>
        <p:spPr>
          <a:xfrm>
            <a:off x="4833303" y="1798003"/>
            <a:ext cx="6496050" cy="3538220"/>
          </a:xfrm>
          <a:prstGeom prst="rect">
            <a:avLst/>
          </a:prstGeom>
          <a:noFill/>
          <a:ln w="9525">
            <a:noFill/>
          </a:ln>
        </p:spPr>
        <p:txBody>
          <a:bodyPr wrap="square" anchor="t" anchorCtr="0">
            <a:spAutoFit/>
          </a:bodyPr>
          <a:p>
            <a:r>
              <a:rPr lang="zh-CN" altLang="en-US" sz="2800">
                <a:latin typeface="Calibri" panose="020F0502020204030204" charset="0"/>
                <a:ea typeface="微软雅黑" panose="020B0503020204020204" charset="-122"/>
              </a:rPr>
              <a:t>活动要求：</a:t>
            </a:r>
            <a:endParaRPr lang="zh-CN" altLang="en-US" sz="2800">
              <a:latin typeface="Calibri" panose="020F0502020204030204" charset="0"/>
              <a:ea typeface="微软雅黑" panose="020B0503020204020204" charset="-122"/>
            </a:endParaRPr>
          </a:p>
          <a:p>
            <a:endParaRPr lang="zh-CN" altLang="en-US" sz="2800">
              <a:latin typeface="Calibri" panose="020F0502020204030204" charset="0"/>
              <a:ea typeface="微软雅黑" panose="020B0503020204020204" charset="-122"/>
            </a:endParaRPr>
          </a:p>
          <a:p>
            <a:r>
              <a:rPr lang="zh-CN" altLang="en-US" sz="2800">
                <a:latin typeface="Calibri" panose="020F0502020204030204" charset="0"/>
                <a:ea typeface="微软雅黑" panose="020B0503020204020204" charset="-122"/>
              </a:rPr>
              <a:t>（</a:t>
            </a:r>
            <a:r>
              <a:rPr lang="en-US" altLang="zh-CN" sz="2800">
                <a:latin typeface="Calibri" panose="020F0502020204030204" charset="0"/>
                <a:ea typeface="微软雅黑" panose="020B0503020204020204" charset="-122"/>
              </a:rPr>
              <a:t>1</a:t>
            </a:r>
            <a:r>
              <a:rPr lang="zh-CN" altLang="en-US" sz="2800">
                <a:latin typeface="Calibri" panose="020F0502020204030204" charset="0"/>
                <a:ea typeface="微软雅黑" panose="020B0503020204020204" charset="-122"/>
              </a:rPr>
              <a:t>）</a:t>
            </a:r>
            <a:r>
              <a:rPr lang="en-US" altLang="zh-CN" sz="2800">
                <a:latin typeface="Calibri" panose="020F0502020204030204" charset="0"/>
                <a:ea typeface="微软雅黑" panose="020B0503020204020204" charset="-122"/>
              </a:rPr>
              <a:t>4</a:t>
            </a:r>
            <a:r>
              <a:rPr lang="zh-CN" altLang="en-US" sz="2800">
                <a:latin typeface="Calibri" panose="020F0502020204030204" charset="0"/>
                <a:ea typeface="微软雅黑" panose="020B0503020204020204" charset="-122"/>
              </a:rPr>
              <a:t>人小组为单位，</a:t>
            </a:r>
            <a:r>
              <a:rPr lang="zh-CN" altLang="en-US" sz="2800">
                <a:latin typeface="Calibri" panose="020F0502020204030204" charset="0"/>
                <a:ea typeface="微软雅黑" panose="020B0503020204020204" charset="-122"/>
                <a:sym typeface="微软雅黑" panose="020B0503020204020204" charset="-122"/>
              </a:rPr>
              <a:t>挑选书本易错易混</a:t>
            </a:r>
            <a:r>
              <a:rPr lang="zh-CN" altLang="en-US" sz="2800">
                <a:latin typeface="Calibri" panose="020F0502020204030204" charset="0"/>
                <a:ea typeface="微软雅黑" panose="020B0503020204020204" charset="-122"/>
                <a:sym typeface="微软雅黑" panose="020B0503020204020204" charset="-122"/>
              </a:rPr>
              <a:t>处，出</a:t>
            </a:r>
            <a:r>
              <a:rPr lang="en-US" altLang="zh-CN" sz="2800">
                <a:latin typeface="Calibri" panose="020F0502020204030204" charset="0"/>
                <a:ea typeface="微软雅黑" panose="020B0503020204020204" charset="-122"/>
                <a:sym typeface="微软雅黑" panose="020B0503020204020204" charset="-122"/>
              </a:rPr>
              <a:t>3</a:t>
            </a:r>
            <a:r>
              <a:rPr lang="zh-CN" altLang="en-US" sz="2800">
                <a:latin typeface="Calibri" panose="020F0502020204030204" charset="0"/>
                <a:ea typeface="微软雅黑" panose="020B0503020204020204" charset="-122"/>
                <a:sym typeface="微软雅黑" panose="020B0503020204020204" charset="-122"/>
              </a:rPr>
              <a:t>道判断题，挑选</a:t>
            </a:r>
            <a:r>
              <a:rPr lang="zh-CN" altLang="en-US" sz="2800">
                <a:latin typeface="Calibri" panose="020F0502020204030204" charset="0"/>
                <a:ea typeface="微软雅黑" panose="020B0503020204020204" charset="-122"/>
                <a:sym typeface="微软雅黑" panose="020B0503020204020204" charset="-122"/>
              </a:rPr>
              <a:t>对手发起</a:t>
            </a:r>
            <a:r>
              <a:rPr lang="zh-CN" altLang="en-US" sz="2800">
                <a:latin typeface="Calibri" panose="020F0502020204030204" charset="0"/>
                <a:ea typeface="微软雅黑" panose="020B0503020204020204" charset="-122"/>
                <a:sym typeface="微软雅黑" panose="020B0503020204020204" charset="-122"/>
              </a:rPr>
              <a:t>挑战；</a:t>
            </a:r>
            <a:endParaRPr lang="zh-CN" altLang="en-US" sz="2800">
              <a:latin typeface="Calibri" panose="020F0502020204030204" charset="0"/>
              <a:ea typeface="微软雅黑" panose="020B0503020204020204" charset="-122"/>
              <a:sym typeface="微软雅黑" panose="020B0503020204020204" charset="-122"/>
            </a:endParaRPr>
          </a:p>
          <a:p>
            <a:endParaRPr lang="zh-CN" altLang="en-US" sz="2800">
              <a:latin typeface="Calibri" panose="020F0502020204030204" charset="0"/>
              <a:ea typeface="微软雅黑" panose="020B0503020204020204" charset="-122"/>
              <a:sym typeface="微软雅黑" panose="020B0503020204020204" charset="-122"/>
            </a:endParaRPr>
          </a:p>
          <a:p>
            <a:r>
              <a:rPr lang="zh-CN" altLang="en-US" sz="2800">
                <a:latin typeface="Calibri" panose="020F0502020204030204" charset="0"/>
                <a:ea typeface="微软雅黑" panose="020B0503020204020204" charset="-122"/>
                <a:sym typeface="微软雅黑" panose="020B0503020204020204" charset="-122"/>
              </a:rPr>
              <a:t>（</a:t>
            </a:r>
            <a:r>
              <a:rPr lang="en-US" altLang="zh-CN" sz="2800">
                <a:latin typeface="Calibri" panose="020F0502020204030204" charset="0"/>
                <a:ea typeface="微软雅黑" panose="020B0503020204020204" charset="-122"/>
                <a:sym typeface="微软雅黑" panose="020B0503020204020204" charset="-122"/>
              </a:rPr>
              <a:t>2</a:t>
            </a:r>
            <a:r>
              <a:rPr lang="zh-CN" altLang="en-US" sz="2800">
                <a:latin typeface="Calibri" panose="020F0502020204030204" charset="0"/>
                <a:ea typeface="微软雅黑" panose="020B0503020204020204" charset="-122"/>
                <a:sym typeface="微软雅黑" panose="020B0503020204020204" charset="-122"/>
              </a:rPr>
              <a:t>）被挑战者，可以寻求小组成员帮助共同应对挑战，如</a:t>
            </a:r>
            <a:r>
              <a:rPr lang="zh-CN" altLang="en-US" sz="2800">
                <a:sym typeface="微软雅黑" panose="020B0503020204020204" charset="-122"/>
              </a:rPr>
              <a:t>获胜，可以用本小组设计的题目予以</a:t>
            </a:r>
            <a:r>
              <a:rPr lang="en-US" altLang="zh-CN" sz="2800">
                <a:sym typeface="微软雅黑" panose="020B0503020204020204" charset="-122"/>
              </a:rPr>
              <a:t>“</a:t>
            </a:r>
            <a:r>
              <a:rPr lang="zh-CN" altLang="en-US" sz="2800">
                <a:sym typeface="微软雅黑" panose="020B0503020204020204" charset="-122"/>
              </a:rPr>
              <a:t>反击</a:t>
            </a:r>
            <a:r>
              <a:rPr lang="en-US" altLang="zh-CN" sz="2800">
                <a:sym typeface="微软雅黑" panose="020B0503020204020204" charset="-122"/>
              </a:rPr>
              <a:t>”</a:t>
            </a:r>
            <a:r>
              <a:rPr lang="zh-CN" altLang="en-US" sz="2800">
                <a:sym typeface="微软雅黑" panose="020B0503020204020204" charset="-122"/>
              </a:rPr>
              <a:t>。</a:t>
            </a:r>
            <a:endParaRPr lang="zh-CN" altLang="en-US" sz="2800">
              <a:latin typeface="Calibri" panose="020F0502020204030204" charset="0"/>
              <a:ea typeface="微软雅黑" panose="020B0503020204020204" charset="-122"/>
            </a:endParaRPr>
          </a:p>
        </p:txBody>
      </p:sp>
      <p:sp>
        <p:nvSpPr>
          <p:cNvPr id="17415" name="文本框 9"/>
          <p:cNvSpPr txBox="1"/>
          <p:nvPr/>
        </p:nvSpPr>
        <p:spPr>
          <a:xfrm>
            <a:off x="543878" y="187325"/>
            <a:ext cx="4919662" cy="521970"/>
          </a:xfrm>
          <a:prstGeom prst="rect">
            <a:avLst/>
          </a:prstGeom>
          <a:noFill/>
          <a:ln w="9525">
            <a:noFill/>
          </a:ln>
        </p:spPr>
        <p:txBody>
          <a:bodyPr wrap="square" anchor="t" anchorCtr="0">
            <a:spAutoFit/>
          </a:bodyPr>
          <a:p>
            <a:pPr lvl="0" algn="l">
              <a:buClrTx/>
              <a:buSzTx/>
              <a:buFontTx/>
            </a:pPr>
            <a:r>
              <a:rPr lang="zh-CN" altLang="en-US" sz="2800" b="1">
                <a:latin typeface="微软雅黑" panose="020B0503020204020204" charset="-122"/>
                <a:sym typeface="+mn-ea"/>
              </a:rPr>
              <a:t>环节二：是是非非有立场</a:t>
            </a:r>
            <a:endParaRPr lang="zh-CN" altLang="en-US" sz="2800" b="1">
              <a:latin typeface="微软雅黑" panose="020B0503020204020204" charset="-122"/>
              <a:sym typeface="+mn-ea"/>
            </a:endParaRPr>
          </a:p>
        </p:txBody>
      </p:sp>
      <p:pic>
        <p:nvPicPr>
          <p:cNvPr id="3" name="图片 2"/>
          <p:cNvPicPr>
            <a:picLocks noChangeAspect="1"/>
          </p:cNvPicPr>
          <p:nvPr>
            <p:custDataLst>
              <p:tags r:id="rId5"/>
            </p:custDataLst>
          </p:nvPr>
        </p:nvPicPr>
        <p:blipFill>
          <a:blip r:embed="rId6"/>
          <a:stretch>
            <a:fillRect/>
          </a:stretch>
        </p:blipFill>
        <p:spPr>
          <a:xfrm>
            <a:off x="121285" y="1112520"/>
            <a:ext cx="4486910" cy="5745480"/>
          </a:xfrm>
          <a:prstGeom prst="rect">
            <a:avLst/>
          </a:prstGeom>
        </p:spPr>
      </p:pic>
      <p:sp>
        <p:nvSpPr>
          <p:cNvPr id="4" name="文本框 3"/>
          <p:cNvSpPr txBox="1"/>
          <p:nvPr/>
        </p:nvSpPr>
        <p:spPr>
          <a:xfrm>
            <a:off x="6176963" y="187008"/>
            <a:ext cx="380841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夯实基础</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5" name="右箭头 4"/>
          <p:cNvSpPr/>
          <p:nvPr/>
        </p:nvSpPr>
        <p:spPr>
          <a:xfrm>
            <a:off x="4925695" y="286385"/>
            <a:ext cx="690245" cy="3232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4" grpId="0"/>
      <p:bldP spid="4" grpId="1"/>
      <p:bldP spid="5" grpId="0" bldLvl="0" animBg="1"/>
      <p:bldP spid="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pic>
        <p:nvPicPr>
          <p:cNvPr id="18434" name="图片 11" descr="黑暗里有树&#10;&#10;低可信度描述已自动生成"/>
          <p:cNvPicPr>
            <a:picLocks noChangeAspect="1"/>
          </p:cNvPicPr>
          <p:nvPr>
            <p:custDataLst>
              <p:tags r:id="rId1"/>
            </p:custDataLst>
          </p:nvPr>
        </p:nvPicPr>
        <p:blipFill>
          <a:blip r:embed="rId2"/>
          <a:srcRect l="61662" t="57297" r="-256" b="92"/>
          <a:stretch>
            <a:fillRect/>
          </a:stretch>
        </p:blipFill>
        <p:spPr>
          <a:xfrm rot="900000">
            <a:off x="-981075" y="-398462"/>
            <a:ext cx="4705350" cy="2736850"/>
          </a:xfrm>
          <a:prstGeom prst="rect">
            <a:avLst/>
          </a:prstGeom>
          <a:noFill/>
          <a:ln w="9525">
            <a:noFill/>
          </a:ln>
        </p:spPr>
      </p:pic>
      <p:pic>
        <p:nvPicPr>
          <p:cNvPr id="18435" name="图片 12" descr="黑暗中的树&#10;&#10;中度可信度描述已自动生成"/>
          <p:cNvPicPr>
            <a:picLocks noChangeAspect="1"/>
          </p:cNvPicPr>
          <p:nvPr/>
        </p:nvPicPr>
        <p:blipFill>
          <a:blip r:embed="rId3"/>
          <a:srcRect r="52074"/>
          <a:stretch>
            <a:fillRect/>
          </a:stretch>
        </p:blipFill>
        <p:spPr>
          <a:xfrm>
            <a:off x="9586913" y="5043488"/>
            <a:ext cx="3214687" cy="2814637"/>
          </a:xfrm>
          <a:prstGeom prst="rect">
            <a:avLst/>
          </a:prstGeom>
          <a:noFill/>
          <a:ln w="9525">
            <a:noFill/>
          </a:ln>
        </p:spPr>
      </p:pic>
      <p:sp>
        <p:nvSpPr>
          <p:cNvPr id="18436" name="文本框 9"/>
          <p:cNvSpPr txBox="1"/>
          <p:nvPr/>
        </p:nvSpPr>
        <p:spPr>
          <a:xfrm>
            <a:off x="201613" y="101600"/>
            <a:ext cx="4919662" cy="522288"/>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rPr>
              <a:t>环节三：迁移整合看经典</a:t>
            </a:r>
            <a:endParaRPr lang="zh-CN" altLang="en-US" sz="2800" b="1">
              <a:latin typeface="微软雅黑" panose="020B0503020204020204" charset="-122"/>
              <a:ea typeface="微软雅黑" panose="020B0503020204020204" charset="-122"/>
            </a:endParaRPr>
          </a:p>
        </p:txBody>
      </p:sp>
      <p:sp>
        <p:nvSpPr>
          <p:cNvPr id="18437" name="文本框 9"/>
          <p:cNvSpPr txBox="1"/>
          <p:nvPr/>
        </p:nvSpPr>
        <p:spPr>
          <a:xfrm>
            <a:off x="201613" y="527050"/>
            <a:ext cx="11542712" cy="1814513"/>
          </a:xfrm>
          <a:prstGeom prst="rect">
            <a:avLst/>
          </a:prstGeom>
          <a:noFill/>
          <a:ln w="9525">
            <a:noFill/>
          </a:ln>
        </p:spPr>
        <p:txBody>
          <a:bodyPr wrap="square" anchor="t" anchorCtr="0">
            <a:spAutoFit/>
          </a:bodyPr>
          <a:p>
            <a:r>
              <a:rPr lang="en-US" altLang="zh-CN" sz="2400" b="1">
                <a:solidFill>
                  <a:srgbClr val="0070C0"/>
                </a:solidFill>
                <a:latin typeface="黑体" panose="02010609060101010101" charset="-122"/>
                <a:ea typeface="黑体" panose="02010609060101010101" charset="-122"/>
              </a:rPr>
              <a:t>[2019</a:t>
            </a:r>
            <a:r>
              <a:rPr lang="zh-CN" altLang="en-US" sz="2400" b="1">
                <a:solidFill>
                  <a:srgbClr val="0070C0"/>
                </a:solidFill>
                <a:latin typeface="黑体" panose="02010609060101010101" charset="-122"/>
                <a:ea typeface="黑体" panose="02010609060101010101" charset="-122"/>
              </a:rPr>
              <a:t>年常州中考</a:t>
            </a:r>
            <a:r>
              <a:rPr lang="en-US" altLang="zh-CN" sz="2400" b="1">
                <a:solidFill>
                  <a:srgbClr val="0070C0"/>
                </a:solidFill>
                <a:latin typeface="黑体" panose="02010609060101010101" charset="-122"/>
                <a:ea typeface="黑体" panose="02010609060101010101" charset="-122"/>
              </a:rPr>
              <a:t>]</a:t>
            </a:r>
            <a:r>
              <a:rPr lang="zh-CN" altLang="en-US" sz="2800">
                <a:latin typeface="Calibri" panose="020F0502020204030204" charset="0"/>
                <a:ea typeface="微软雅黑" panose="020B0503020204020204" charset="-122"/>
              </a:rPr>
              <a:t>小明的妈妈收到了学校班主任老师发来的一条信息，要求学生不准带手机进课堂。当妈妈告诉小明这一消息的时候，小明大声对妈妈怒吼道：“</a:t>
            </a:r>
            <a:r>
              <a:rPr lang="zh-CN" altLang="en-US" sz="2800">
                <a:solidFill>
                  <a:srgbClr val="00B050"/>
                </a:solidFill>
                <a:latin typeface="Calibri" panose="020F0502020204030204" charset="0"/>
                <a:ea typeface="微软雅黑" panose="020B0503020204020204" charset="-122"/>
              </a:rPr>
              <a:t>我的手机，</a:t>
            </a:r>
            <a:r>
              <a:rPr lang="en-US" altLang="zh-CN" sz="2800">
                <a:solidFill>
                  <a:srgbClr val="00B050"/>
                </a:solidFill>
                <a:latin typeface="Calibri" panose="020F0502020204030204" charset="0"/>
                <a:ea typeface="微软雅黑" panose="020B0503020204020204" charset="-122"/>
              </a:rPr>
              <a:t>我想怎么用，带到哪里是我的自由。</a:t>
            </a:r>
            <a:r>
              <a:rPr lang="zh-CN" altLang="en-US" sz="2800">
                <a:latin typeface="Calibri" panose="020F0502020204030204" charset="0"/>
                <a:ea typeface="微软雅黑" panose="020B0503020204020204" charset="-122"/>
              </a:rPr>
              <a:t>”</a:t>
            </a:r>
            <a:endParaRPr lang="zh-CN" altLang="en-US" sz="2800">
              <a:latin typeface="Calibri" panose="020F0502020204030204" charset="0"/>
              <a:ea typeface="微软雅黑" panose="020B0503020204020204" charset="-122"/>
            </a:endParaRPr>
          </a:p>
          <a:p>
            <a:r>
              <a:rPr lang="en-US" altLang="zh-CN" sz="2800">
                <a:latin typeface="Calibri" panose="020F0502020204030204" charset="0"/>
                <a:ea typeface="微软雅黑" panose="020B0503020204020204" charset="-122"/>
              </a:rPr>
              <a:t>   </a:t>
            </a:r>
            <a:r>
              <a:rPr lang="zh-CN" altLang="en-US" sz="2800">
                <a:latin typeface="Calibri" panose="020F0502020204030204" charset="0"/>
                <a:ea typeface="微软雅黑" panose="020B0503020204020204" charset="-122"/>
              </a:rPr>
              <a:t>运用所学知识，请你简要评析小明的言行。（6分）</a:t>
            </a:r>
            <a:endParaRPr lang="zh-CN" altLang="en-US" sz="2800">
              <a:latin typeface="Calibri" panose="020F0502020204030204" charset="0"/>
              <a:ea typeface="微软雅黑" panose="020B0503020204020204" charset="-122"/>
            </a:endParaRPr>
          </a:p>
        </p:txBody>
      </p:sp>
      <p:sp>
        <p:nvSpPr>
          <p:cNvPr id="12" name="文本框 11"/>
          <p:cNvSpPr txBox="1"/>
          <p:nvPr/>
        </p:nvSpPr>
        <p:spPr>
          <a:xfrm>
            <a:off x="201613" y="2827338"/>
            <a:ext cx="11990387" cy="3415030"/>
          </a:xfrm>
          <a:prstGeom prst="rect">
            <a:avLst/>
          </a:prstGeom>
          <a:noFill/>
          <a:ln w="9525">
            <a:noFill/>
          </a:ln>
        </p:spPr>
        <p:txBody>
          <a:bodyPr wrap="square" anchor="t" anchorCtr="0">
            <a:spAutoFit/>
          </a:bodyPr>
          <a:p>
            <a:r>
              <a:rPr lang="zh-CN" altLang="en-US" sz="2400">
                <a:latin typeface="Calibri" panose="020F0502020204030204" charset="0"/>
                <a:ea typeface="微软雅黑" panose="020B0503020204020204" charset="-122"/>
              </a:rPr>
              <a:t>(1)小明的言行是不对的。(1分)</a:t>
            </a:r>
            <a:endParaRPr lang="zh-CN" altLang="en-US" sz="2400">
              <a:latin typeface="Calibri" panose="020F0502020204030204" charset="0"/>
              <a:ea typeface="微软雅黑" panose="020B0503020204020204" charset="-122"/>
            </a:endParaRPr>
          </a:p>
          <a:p>
            <a:r>
              <a:rPr lang="zh-CN" altLang="en-US" sz="2400">
                <a:latin typeface="Calibri" panose="020F0502020204030204" charset="0"/>
                <a:ea typeface="微软雅黑" panose="020B0503020204020204" charset="-122"/>
              </a:rPr>
              <a:t>(2)小明的确有</a:t>
            </a:r>
            <a:r>
              <a:rPr lang="zh-CN" altLang="en-US" sz="2400">
                <a:solidFill>
                  <a:srgbClr val="FF0000"/>
                </a:solidFill>
                <a:latin typeface="Calibri" panose="020F0502020204030204" charset="0"/>
                <a:ea typeface="微软雅黑" panose="020B0503020204020204" charset="-122"/>
              </a:rPr>
              <a:t>合法使用手机</a:t>
            </a:r>
            <a:r>
              <a:rPr lang="zh-CN" altLang="en-US" sz="2400">
                <a:latin typeface="Calibri" panose="020F0502020204030204" charset="0"/>
                <a:ea typeface="微软雅黑" panose="020B0503020204020204" charset="-122"/>
              </a:rPr>
              <a:t>的权利和自由，这是对的。(1分)</a:t>
            </a:r>
            <a:endParaRPr lang="zh-CN" altLang="en-US" sz="2400">
              <a:latin typeface="Calibri" panose="020F0502020204030204" charset="0"/>
              <a:ea typeface="微软雅黑" panose="020B0503020204020204" charset="-122"/>
            </a:endParaRPr>
          </a:p>
          <a:p>
            <a:r>
              <a:rPr lang="zh-CN" altLang="en-US" sz="2400">
                <a:latin typeface="Calibri" panose="020F0502020204030204" charset="0"/>
                <a:ea typeface="微软雅黑" panose="020B0503020204020204" charset="-122"/>
              </a:rPr>
              <a:t>(3)但认为“想怎么用，带到哪里是个人自由”是错的，</a:t>
            </a:r>
            <a:r>
              <a:rPr lang="zh-CN" altLang="en-US" sz="2400">
                <a:solidFill>
                  <a:srgbClr val="FF0000"/>
                </a:solidFill>
                <a:latin typeface="Calibri" panose="020F0502020204030204" charset="0"/>
                <a:ea typeface="微软雅黑" panose="020B0503020204020204" charset="-122"/>
              </a:rPr>
              <a:t>社会规则划定了自由的边界</a:t>
            </a:r>
            <a:r>
              <a:rPr lang="zh-CN" altLang="en-US" sz="2400">
                <a:latin typeface="Calibri" panose="020F0502020204030204" charset="0"/>
                <a:ea typeface="微软雅黑" panose="020B0503020204020204" charset="-122"/>
              </a:rPr>
              <a:t>。公民在行使自由和权利的时候，</a:t>
            </a:r>
            <a:r>
              <a:rPr lang="zh-CN" altLang="en-US" sz="2400">
                <a:solidFill>
                  <a:srgbClr val="FF0000"/>
                </a:solidFill>
                <a:latin typeface="Calibri" panose="020F0502020204030204" charset="0"/>
                <a:ea typeface="微软雅黑" panose="020B0503020204020204" charset="-122"/>
              </a:rPr>
              <a:t>不得损害</a:t>
            </a:r>
            <a:r>
              <a:rPr lang="zh-CN" altLang="en-US" sz="2400">
                <a:latin typeface="Calibri" panose="020F0502020204030204" charset="0"/>
                <a:ea typeface="微软雅黑" panose="020B0503020204020204" charset="-122"/>
              </a:rPr>
              <a:t>国家的、社会的、集体的利益和其他公民的合法的自由和权利。手机带到学校可能</a:t>
            </a:r>
            <a:r>
              <a:rPr lang="zh-CN" altLang="en-US" sz="2400">
                <a:solidFill>
                  <a:srgbClr val="FF0000"/>
                </a:solidFill>
                <a:latin typeface="Calibri" panose="020F0502020204030204" charset="0"/>
                <a:ea typeface="微软雅黑" panose="020B0503020204020204" charset="-122"/>
              </a:rPr>
              <a:t>影响自己和他人</a:t>
            </a:r>
            <a:r>
              <a:rPr lang="zh-CN" altLang="en-US" sz="2400">
                <a:latin typeface="Calibri" panose="020F0502020204030204" charset="0"/>
                <a:ea typeface="微软雅黑" panose="020B0503020204020204" charset="-122"/>
              </a:rPr>
              <a:t>的学习与生活，影响</a:t>
            </a:r>
            <a:r>
              <a:rPr lang="zh-CN" altLang="en-US" sz="2400">
                <a:solidFill>
                  <a:srgbClr val="FF0000"/>
                </a:solidFill>
                <a:latin typeface="Calibri" panose="020F0502020204030204" charset="0"/>
                <a:ea typeface="微软雅黑" panose="020B0503020204020204" charset="-122"/>
              </a:rPr>
              <a:t>班级</a:t>
            </a:r>
            <a:r>
              <a:rPr lang="zh-CN" altLang="en-US" sz="2400">
                <a:latin typeface="Calibri" panose="020F0502020204030204" charset="0"/>
                <a:ea typeface="微软雅黑" panose="020B0503020204020204" charset="-122"/>
              </a:rPr>
              <a:t>管理。(2分)                                                                    </a:t>
            </a:r>
            <a:endParaRPr lang="zh-CN" altLang="en-US" sz="2400">
              <a:latin typeface="Calibri" panose="020F0502020204030204" charset="0"/>
              <a:ea typeface="微软雅黑" panose="020B0503020204020204" charset="-122"/>
            </a:endParaRPr>
          </a:p>
          <a:p>
            <a:r>
              <a:rPr lang="zh-CN" altLang="en-US" sz="2400">
                <a:latin typeface="Calibri" panose="020F0502020204030204" charset="0"/>
                <a:ea typeface="微软雅黑" panose="020B0503020204020204" charset="-122"/>
              </a:rPr>
              <a:t>(4)小明对妈妈“怒吼”是不对的，是</a:t>
            </a:r>
            <a:r>
              <a:rPr lang="zh-CN" altLang="en-US" sz="2400">
                <a:solidFill>
                  <a:srgbClr val="FF0000"/>
                </a:solidFill>
                <a:latin typeface="Calibri" panose="020F0502020204030204" charset="0"/>
                <a:ea typeface="微软雅黑" panose="020B0503020204020204" charset="-122"/>
              </a:rPr>
              <a:t>不尊重</a:t>
            </a:r>
            <a:r>
              <a:rPr lang="zh-CN" altLang="en-US" sz="2400">
                <a:latin typeface="Calibri" panose="020F0502020204030204" charset="0"/>
                <a:ea typeface="微软雅黑" panose="020B0503020204020204" charset="-122"/>
              </a:rPr>
              <a:t>父母的表现。不利于养成良好的</a:t>
            </a:r>
            <a:r>
              <a:rPr lang="zh-CN" altLang="en-US" sz="2400">
                <a:latin typeface="Calibri" panose="020F0502020204030204" charset="0"/>
                <a:ea typeface="微软雅黑" panose="020B0503020204020204" charset="-122"/>
              </a:rPr>
              <a:t>亲子关系，影响家庭和睦。(1分)</a:t>
            </a:r>
            <a:endParaRPr lang="zh-CN" altLang="en-US" sz="2400">
              <a:latin typeface="Calibri" panose="020F0502020204030204" charset="0"/>
              <a:ea typeface="微软雅黑" panose="020B0503020204020204" charset="-122"/>
            </a:endParaRPr>
          </a:p>
          <a:p>
            <a:r>
              <a:rPr lang="zh-CN" altLang="en-US" sz="2400">
                <a:latin typeface="Calibri" panose="020F0502020204030204" charset="0"/>
                <a:ea typeface="微软雅黑" panose="020B0503020204020204" charset="-122"/>
              </a:rPr>
              <a:t>(5)小明在学校要增强</a:t>
            </a:r>
            <a:r>
              <a:rPr lang="zh-CN" altLang="en-US" sz="2400">
                <a:solidFill>
                  <a:srgbClr val="FF0000"/>
                </a:solidFill>
                <a:latin typeface="Calibri" panose="020F0502020204030204" charset="0"/>
                <a:ea typeface="微软雅黑" panose="020B0503020204020204" charset="-122"/>
              </a:rPr>
              <a:t>规则意识</a:t>
            </a:r>
            <a:r>
              <a:rPr lang="zh-CN" altLang="en-US" sz="2400">
                <a:latin typeface="Calibri" panose="020F0502020204030204" charset="0"/>
                <a:ea typeface="微软雅黑" panose="020B0503020204020204" charset="-122"/>
              </a:rPr>
              <a:t>，自觉遵守学校规定，做个好学生。在家里要</a:t>
            </a:r>
            <a:r>
              <a:rPr lang="zh-CN" altLang="en-US" sz="2400">
                <a:solidFill>
                  <a:srgbClr val="FF0000"/>
                </a:solidFill>
                <a:latin typeface="Calibri" panose="020F0502020204030204" charset="0"/>
                <a:ea typeface="微软雅黑" panose="020B0503020204020204" charset="-122"/>
              </a:rPr>
              <a:t>尊重父母</a:t>
            </a:r>
            <a:r>
              <a:rPr lang="zh-CN" altLang="en-US" sz="2400">
                <a:latin typeface="Calibri" panose="020F0502020204030204" charset="0"/>
                <a:ea typeface="微软雅黑" panose="020B0503020204020204" charset="-122"/>
              </a:rPr>
              <a:t>，要学会沟通，在家做个好孩子。(1 分)</a:t>
            </a:r>
            <a:endParaRPr lang="zh-CN" altLang="en-US" sz="2400">
              <a:latin typeface="Calibri" panose="020F0502020204030204" charset="0"/>
              <a:ea typeface="微软雅黑" panose="020B0503020204020204" charset="-122"/>
            </a:endParaRPr>
          </a:p>
        </p:txBody>
      </p:sp>
      <p:sp>
        <p:nvSpPr>
          <p:cNvPr id="2" name="矩形 1"/>
          <p:cNvSpPr/>
          <p:nvPr/>
        </p:nvSpPr>
        <p:spPr>
          <a:xfrm>
            <a:off x="4462463" y="1852613"/>
            <a:ext cx="690563" cy="463550"/>
          </a:xfrm>
          <a:prstGeom prst="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文本框 2"/>
          <p:cNvSpPr txBox="1"/>
          <p:nvPr/>
        </p:nvSpPr>
        <p:spPr>
          <a:xfrm>
            <a:off x="742950" y="2305050"/>
            <a:ext cx="10142538" cy="460375"/>
          </a:xfrm>
          <a:prstGeom prst="rect">
            <a:avLst/>
          </a:prstGeom>
          <a:noFill/>
          <a:ln w="9525">
            <a:noFill/>
          </a:ln>
        </p:spPr>
        <p:txBody>
          <a:bodyPr wrap="square" anchor="t" anchorCtr="0">
            <a:spAutoFit/>
          </a:bodyPr>
          <a:p>
            <a:r>
              <a:rPr lang="zh-CN" altLang="en-US" sz="2400" b="1">
                <a:solidFill>
                  <a:srgbClr val="7030A0"/>
                </a:solidFill>
                <a:latin typeface="微软雅黑" panose="020B0503020204020204" charset="-122"/>
                <a:ea typeface="微软雅黑" panose="020B0503020204020204" charset="-122"/>
              </a:rPr>
              <a:t>评析格式：判断</a:t>
            </a:r>
            <a:r>
              <a:rPr lang="en-US" altLang="zh-CN" sz="2400" b="1">
                <a:solidFill>
                  <a:srgbClr val="7030A0"/>
                </a:solidFill>
                <a:latin typeface="微软雅黑" panose="020B0503020204020204" charset="-122"/>
                <a:ea typeface="微软雅黑" panose="020B0503020204020204" charset="-122"/>
              </a:rPr>
              <a:t>+</a:t>
            </a:r>
            <a:r>
              <a:rPr lang="zh-CN" altLang="en-US" sz="2400" b="1">
                <a:solidFill>
                  <a:srgbClr val="7030A0"/>
                </a:solidFill>
                <a:latin typeface="微软雅黑" panose="020B0503020204020204" charset="-122"/>
                <a:ea typeface="微软雅黑" panose="020B0503020204020204" charset="-122"/>
              </a:rPr>
              <a:t>肯定正确和理由</a:t>
            </a:r>
            <a:r>
              <a:rPr lang="en-US" altLang="zh-CN" sz="2400" b="1">
                <a:solidFill>
                  <a:srgbClr val="7030A0"/>
                </a:solidFill>
                <a:latin typeface="微软雅黑" panose="020B0503020204020204" charset="-122"/>
                <a:ea typeface="微软雅黑" panose="020B0503020204020204" charset="-122"/>
              </a:rPr>
              <a:t>+</a:t>
            </a:r>
            <a:r>
              <a:rPr lang="zh-CN" altLang="en-US" sz="2400" b="1">
                <a:solidFill>
                  <a:srgbClr val="7030A0"/>
                </a:solidFill>
                <a:latin typeface="微软雅黑" panose="020B0503020204020204" charset="-122"/>
                <a:ea typeface="微软雅黑" panose="020B0503020204020204" charset="-122"/>
              </a:rPr>
              <a:t>否定错误和理由</a:t>
            </a:r>
            <a:r>
              <a:rPr lang="en-US" altLang="zh-CN" sz="2400" b="1">
                <a:solidFill>
                  <a:srgbClr val="7030A0"/>
                </a:solidFill>
                <a:latin typeface="微软雅黑" panose="020B0503020204020204" charset="-122"/>
                <a:ea typeface="微软雅黑" panose="020B0503020204020204" charset="-122"/>
              </a:rPr>
              <a:t>+</a:t>
            </a:r>
            <a:r>
              <a:rPr lang="zh-CN" altLang="en-US" sz="2400" b="1">
                <a:solidFill>
                  <a:srgbClr val="7030A0"/>
                </a:solidFill>
                <a:latin typeface="微软雅黑" panose="020B0503020204020204" charset="-122"/>
                <a:ea typeface="微软雅黑" panose="020B0503020204020204" charset="-122"/>
              </a:rPr>
              <a:t>正确做法</a:t>
            </a:r>
            <a:endParaRPr lang="zh-CN" altLang="en-US" sz="2400" b="1">
              <a:solidFill>
                <a:srgbClr val="7030A0"/>
              </a:solidFill>
              <a:latin typeface="微软雅黑" panose="020B0503020204020204" charset="-122"/>
              <a:ea typeface="微软雅黑" panose="020B0503020204020204" charset="-122"/>
            </a:endParaRPr>
          </a:p>
        </p:txBody>
      </p:sp>
      <p:cxnSp>
        <p:nvCxnSpPr>
          <p:cNvPr id="4" name="直接连接符 3"/>
          <p:cNvCxnSpPr/>
          <p:nvPr/>
        </p:nvCxnSpPr>
        <p:spPr>
          <a:xfrm>
            <a:off x="6057900" y="2301875"/>
            <a:ext cx="981075" cy="11113"/>
          </a:xfrm>
          <a:prstGeom prst="line">
            <a:avLst/>
          </a:prstGeom>
          <a:ln w="4445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5651818" y="101918"/>
            <a:ext cx="380841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链接中考</a:t>
            </a:r>
            <a:endParaRPr lang="zh-CN" altLang="en-US" sz="2800" b="1">
              <a:latin typeface="微软雅黑" panose="020B0503020204020204" charset="-122"/>
              <a:ea typeface="微软雅黑" panose="020B0503020204020204" charset="-122"/>
              <a:sym typeface="微软雅黑" panose="020B0503020204020204" charset="-122"/>
            </a:endParaRPr>
          </a:p>
        </p:txBody>
      </p:sp>
      <p:sp>
        <p:nvSpPr>
          <p:cNvPr id="5" name="右箭头 4"/>
          <p:cNvSpPr/>
          <p:nvPr/>
        </p:nvSpPr>
        <p:spPr>
          <a:xfrm>
            <a:off x="4698365" y="201295"/>
            <a:ext cx="690245" cy="3232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xEl>
                                              <p:charRg st="0" end="18"/>
                                            </p:txEl>
                                          </p:spTgt>
                                        </p:tgtEl>
                                        <p:attrNameLst>
                                          <p:attrName>style.visibility</p:attrName>
                                        </p:attrNameLst>
                                      </p:cBhvr>
                                      <p:to>
                                        <p:strVal val="visible"/>
                                      </p:to>
                                    </p:set>
                                    <p:animEffect transition="in" filter="wipe(down)">
                                      <p:cBhvr>
                                        <p:cTn id="22" dur="500"/>
                                        <p:tgtEl>
                                          <p:spTgt spid="12">
                                            <p:txEl>
                                              <p:charRg st="0" end="1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charRg st="18" end="49"/>
                                            </p:txEl>
                                          </p:spTgt>
                                        </p:tgtEl>
                                        <p:attrNameLst>
                                          <p:attrName>style.visibility</p:attrName>
                                        </p:attrNameLst>
                                      </p:cBhvr>
                                      <p:to>
                                        <p:strVal val="visible"/>
                                      </p:to>
                                    </p:set>
                                    <p:animEffect transition="in" filter="blinds(horizontal)">
                                      <p:cBhvr>
                                        <p:cTn id="27" dur="500"/>
                                        <p:tgtEl>
                                          <p:spTgt spid="12">
                                            <p:txEl>
                                              <p:charRg st="18" end="4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2">
                                            <p:txEl>
                                              <p:charRg st="49" end="236"/>
                                            </p:txEl>
                                          </p:spTgt>
                                        </p:tgtEl>
                                        <p:attrNameLst>
                                          <p:attrName>style.visibility</p:attrName>
                                        </p:attrNameLst>
                                      </p:cBhvr>
                                      <p:to>
                                        <p:strVal val="visible"/>
                                      </p:to>
                                    </p:set>
                                    <p:animEffect transition="in" filter="checkerboard(across)">
                                      <p:cBhvr>
                                        <p:cTn id="32" dur="500"/>
                                        <p:tgtEl>
                                          <p:spTgt spid="12">
                                            <p:txEl>
                                              <p:charRg st="49" end="23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2">
                                            <p:txEl>
                                              <p:charRg st="236" end="291"/>
                                            </p:txEl>
                                          </p:spTgt>
                                        </p:tgtEl>
                                        <p:attrNameLst>
                                          <p:attrName>style.visibility</p:attrName>
                                        </p:attrNameLst>
                                      </p:cBhvr>
                                      <p:to>
                                        <p:strVal val="visible"/>
                                      </p:to>
                                    </p:set>
                                    <p:animEffect transition="in" filter="strips(downLeft)">
                                      <p:cBhvr>
                                        <p:cTn id="37" dur="500"/>
                                        <p:tgtEl>
                                          <p:spTgt spid="12">
                                            <p:txEl>
                                              <p:charRg st="236" end="29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2">
                                            <p:txEl>
                                              <p:charRg st="291" end="351"/>
                                            </p:txEl>
                                          </p:spTgt>
                                        </p:tgtEl>
                                        <p:attrNameLst>
                                          <p:attrName>style.visibility</p:attrName>
                                        </p:attrNameLst>
                                      </p:cBhvr>
                                      <p:to>
                                        <p:strVal val="visible"/>
                                      </p:to>
                                    </p:set>
                                    <p:animEffect transition="in" filter="wipe(down)">
                                      <p:cBhvr>
                                        <p:cTn id="42" dur="500"/>
                                        <p:tgtEl>
                                          <p:spTgt spid="12">
                                            <p:txEl>
                                              <p:charRg st="291" end="3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p:bldP spid="3" grpId="1"/>
      <p:bldP spid="61" grpId="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0" y="62865"/>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a:sym typeface="+mn-ea"/>
              </a:rPr>
              <a:t>持刀作案偷电瓶</a:t>
            </a:r>
            <a:endParaRPr lang="zh-CN" altLang="en-US" strike="noStrike" noProof="1"/>
          </a:p>
        </p:txBody>
      </p:sp>
      <p:pic>
        <p:nvPicPr>
          <p:cNvPr id="20482" name="图片 5" descr="黑暗中的树&#10;&#10;中度可信度描述已自动生成"/>
          <p:cNvPicPr>
            <a:picLocks noChangeAspect="1"/>
          </p:cNvPicPr>
          <p:nvPr/>
        </p:nvPicPr>
        <p:blipFill>
          <a:blip r:embed="rId1"/>
          <a:srcRect r="52074"/>
          <a:stretch>
            <a:fillRect/>
          </a:stretch>
        </p:blipFill>
        <p:spPr>
          <a:xfrm>
            <a:off x="8977313" y="-369252"/>
            <a:ext cx="3214687" cy="2814637"/>
          </a:xfrm>
          <a:prstGeom prst="rect">
            <a:avLst/>
          </a:prstGeom>
          <a:noFill/>
          <a:ln w="9525">
            <a:noFill/>
          </a:ln>
        </p:spPr>
      </p:pic>
      <p:sp>
        <p:nvSpPr>
          <p:cNvPr id="20484" name="文本框 17"/>
          <p:cNvSpPr txBox="1"/>
          <p:nvPr/>
        </p:nvSpPr>
        <p:spPr>
          <a:xfrm>
            <a:off x="88265" y="98425"/>
            <a:ext cx="6487160"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环节</a:t>
            </a:r>
            <a:r>
              <a:rPr lang="zh-CN" altLang="en-US" sz="2800" b="1">
                <a:latin typeface="微软雅黑" panose="020B0503020204020204" charset="-122"/>
                <a:ea typeface="微软雅黑" panose="020B0503020204020204" charset="-122"/>
                <a:sym typeface="微软雅黑" panose="020B0503020204020204" charset="-122"/>
              </a:rPr>
              <a:t>四：综合运用提能力</a:t>
            </a:r>
            <a:endParaRPr lang="en-US" altLang="zh-CN" sz="2800" b="1">
              <a:latin typeface="微软雅黑" panose="020B0503020204020204" charset="-122"/>
              <a:ea typeface="微软雅黑" panose="020B0503020204020204" charset="-122"/>
              <a:sym typeface="微软雅黑" panose="020B0503020204020204" charset="-122"/>
            </a:endParaRPr>
          </a:p>
        </p:txBody>
      </p:sp>
      <p:sp>
        <p:nvSpPr>
          <p:cNvPr id="20485" name="文本框 18"/>
          <p:cNvSpPr txBox="1"/>
          <p:nvPr/>
        </p:nvSpPr>
        <p:spPr>
          <a:xfrm>
            <a:off x="323215" y="620078"/>
            <a:ext cx="3105150" cy="521970"/>
          </a:xfrm>
          <a:prstGeom prst="rect">
            <a:avLst/>
          </a:prstGeom>
          <a:noFill/>
          <a:ln w="9525">
            <a:noFill/>
          </a:ln>
        </p:spPr>
        <p:txBody>
          <a:bodyPr wrap="square" anchor="t" anchorCtr="0">
            <a:spAutoFit/>
          </a:bodyPr>
          <a:p>
            <a:r>
              <a:rPr lang="zh-CN" altLang="en-US" sz="2800">
                <a:solidFill>
                  <a:srgbClr val="0070C0"/>
                </a:solidFill>
                <a:latin typeface="Calibri" panose="020F0502020204030204" charset="0"/>
                <a:ea typeface="微软雅黑" panose="020B0503020204020204" charset="-122"/>
              </a:rPr>
              <a:t>【警方</a:t>
            </a:r>
            <a:r>
              <a:rPr lang="zh-CN" altLang="en-US" sz="2800">
                <a:solidFill>
                  <a:srgbClr val="0070C0"/>
                </a:solidFill>
                <a:latin typeface="Calibri" panose="020F0502020204030204" charset="0"/>
                <a:ea typeface="微软雅黑" panose="020B0503020204020204" charset="-122"/>
              </a:rPr>
              <a:t>在行动】</a:t>
            </a:r>
            <a:endParaRPr lang="zh-CN" altLang="en-US" sz="2800">
              <a:solidFill>
                <a:srgbClr val="0070C0"/>
              </a:solidFill>
              <a:latin typeface="Calibri" panose="020F0502020204030204" charset="0"/>
              <a:ea typeface="微软雅黑" panose="020B0503020204020204" charset="-122"/>
            </a:endParaRPr>
          </a:p>
        </p:txBody>
      </p:sp>
      <p:sp>
        <p:nvSpPr>
          <p:cNvPr id="5" name="文本框 4"/>
          <p:cNvSpPr txBox="1"/>
          <p:nvPr/>
        </p:nvSpPr>
        <p:spPr>
          <a:xfrm>
            <a:off x="791845" y="1142365"/>
            <a:ext cx="10833100" cy="953135"/>
          </a:xfrm>
          <a:prstGeom prst="rect">
            <a:avLst/>
          </a:prstGeom>
          <a:noFill/>
        </p:spPr>
        <p:txBody>
          <a:bodyPr wrap="square" rtlCol="0">
            <a:spAutoFit/>
          </a:bodyPr>
          <a:p>
            <a:r>
              <a:rPr lang="zh-CN" altLang="en-US" sz="2800"/>
              <a:t>在此次专项整治行动中，警方破获了一个盗窃电动车的团伙，该团伙的</a:t>
            </a:r>
            <a:r>
              <a:rPr lang="en-US" altLang="zh-CN" sz="2800"/>
              <a:t>4</a:t>
            </a:r>
            <a:r>
              <a:rPr lang="zh-CN" altLang="en-US" sz="2800"/>
              <a:t>名成员均为未成年少年，为首的覃某为</a:t>
            </a:r>
            <a:r>
              <a:rPr lang="en-US" altLang="zh-CN" sz="2800"/>
              <a:t>17</a:t>
            </a:r>
            <a:r>
              <a:rPr lang="zh-CN" altLang="en-US" sz="2800"/>
              <a:t>周岁。</a:t>
            </a:r>
            <a:endParaRPr lang="zh-CN" altLang="en-US" sz="2800"/>
          </a:p>
        </p:txBody>
      </p:sp>
      <p:cxnSp>
        <p:nvCxnSpPr>
          <p:cNvPr id="2" name="直接箭头连接符 1"/>
          <p:cNvCxnSpPr/>
          <p:nvPr/>
        </p:nvCxnSpPr>
        <p:spPr>
          <a:xfrm>
            <a:off x="1141730" y="3491865"/>
            <a:ext cx="9529445" cy="215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433830" y="2483485"/>
            <a:ext cx="1487805" cy="645160"/>
          </a:xfrm>
          <a:prstGeom prst="rect">
            <a:avLst/>
          </a:prstGeom>
          <a:noFill/>
        </p:spPr>
        <p:txBody>
          <a:bodyPr wrap="square" rtlCol="0">
            <a:spAutoFit/>
          </a:bodyPr>
          <a:p>
            <a:pPr lvl="0" algn="l">
              <a:buClrTx/>
              <a:buSzTx/>
              <a:buFontTx/>
            </a:pPr>
            <a:r>
              <a:rPr lang="zh-CN" altLang="en-US" sz="2800">
                <a:sym typeface="+mn-ea"/>
              </a:rPr>
              <a:t>五年级：</a:t>
            </a:r>
            <a:endParaRPr lang="zh-CN" altLang="en-US" sz="2800">
              <a:sym typeface="+mn-ea"/>
            </a:endParaRPr>
          </a:p>
          <a:p>
            <a:pPr lvl="0" algn="l">
              <a:buClrTx/>
              <a:buSzTx/>
              <a:buFontTx/>
            </a:pPr>
            <a:r>
              <a:rPr lang="zh-CN" altLang="en-US" sz="2800">
                <a:sym typeface="+mn-ea"/>
              </a:rPr>
              <a:t>11</a:t>
            </a:r>
            <a:r>
              <a:rPr lang="zh-CN" altLang="en-US" sz="2800">
                <a:sym typeface="+mn-ea"/>
              </a:rPr>
              <a:t>周岁</a:t>
            </a:r>
            <a:endParaRPr lang="zh-CN" altLang="en-US" sz="2800">
              <a:sym typeface="+mn-ea"/>
            </a:endParaRPr>
          </a:p>
        </p:txBody>
      </p:sp>
      <p:sp>
        <p:nvSpPr>
          <p:cNvPr id="9" name="文本框 8"/>
          <p:cNvSpPr txBox="1"/>
          <p:nvPr/>
        </p:nvSpPr>
        <p:spPr>
          <a:xfrm>
            <a:off x="1221740" y="3726815"/>
            <a:ext cx="1911350" cy="1814830"/>
          </a:xfrm>
          <a:prstGeom prst="rect">
            <a:avLst/>
          </a:prstGeom>
          <a:noFill/>
        </p:spPr>
        <p:txBody>
          <a:bodyPr wrap="square" rtlCol="0">
            <a:spAutoFit/>
          </a:bodyPr>
          <a:p>
            <a:pPr lvl="0" algn="l">
              <a:buClrTx/>
              <a:buSzTx/>
              <a:buFontTx/>
            </a:pPr>
            <a:r>
              <a:rPr lang="zh-CN" altLang="en-US" sz="2800">
                <a:sym typeface="+mn-ea"/>
              </a:rPr>
              <a:t>覃某</a:t>
            </a:r>
            <a:r>
              <a:rPr lang="zh-CN" altLang="en-US" sz="2800">
                <a:sym typeface="+mn-ea"/>
              </a:rPr>
              <a:t>借同学钱去网吧，</a:t>
            </a:r>
            <a:r>
              <a:rPr lang="zh-CN" altLang="en-US" sz="2800">
                <a:sym typeface="+mn-ea"/>
              </a:rPr>
              <a:t>不肯还钱</a:t>
            </a:r>
            <a:r>
              <a:rPr lang="zh-CN" altLang="en-US" sz="2800">
                <a:sym typeface="+mn-ea"/>
              </a:rPr>
              <a:t>。</a:t>
            </a:r>
            <a:endParaRPr lang="zh-CN" altLang="en-US" sz="2800">
              <a:sym typeface="+mn-ea"/>
            </a:endParaRPr>
          </a:p>
        </p:txBody>
      </p:sp>
      <p:sp>
        <p:nvSpPr>
          <p:cNvPr id="10" name="文本框 9"/>
          <p:cNvSpPr txBox="1"/>
          <p:nvPr/>
        </p:nvSpPr>
        <p:spPr>
          <a:xfrm>
            <a:off x="4850765" y="2445385"/>
            <a:ext cx="1487805" cy="645160"/>
          </a:xfrm>
          <a:prstGeom prst="rect">
            <a:avLst/>
          </a:prstGeom>
          <a:noFill/>
        </p:spPr>
        <p:txBody>
          <a:bodyPr wrap="square" rtlCol="0">
            <a:spAutoFit/>
          </a:bodyPr>
          <a:p>
            <a:pPr lvl="0" algn="l">
              <a:buClrTx/>
              <a:buSzTx/>
              <a:buFontTx/>
            </a:pPr>
            <a:r>
              <a:rPr lang="zh-CN" altLang="en-US" sz="2800">
                <a:sym typeface="+mn-ea"/>
              </a:rPr>
              <a:t>七年级：</a:t>
            </a:r>
            <a:endParaRPr lang="zh-CN" altLang="en-US" sz="2800">
              <a:sym typeface="+mn-ea"/>
            </a:endParaRPr>
          </a:p>
          <a:p>
            <a:pPr lvl="0" algn="l">
              <a:buClrTx/>
              <a:buSzTx/>
              <a:buFontTx/>
            </a:pPr>
            <a:r>
              <a:rPr lang="zh-CN" altLang="en-US" sz="2800">
                <a:sym typeface="+mn-ea"/>
              </a:rPr>
              <a:t>13</a:t>
            </a:r>
            <a:r>
              <a:rPr lang="zh-CN" altLang="en-US" sz="2800">
                <a:sym typeface="+mn-ea"/>
              </a:rPr>
              <a:t>周岁</a:t>
            </a:r>
            <a:endParaRPr lang="zh-CN" altLang="en-US" sz="2800">
              <a:sym typeface="+mn-ea"/>
            </a:endParaRPr>
          </a:p>
        </p:txBody>
      </p:sp>
      <p:sp>
        <p:nvSpPr>
          <p:cNvPr id="11" name="文本框 10"/>
          <p:cNvSpPr txBox="1"/>
          <p:nvPr/>
        </p:nvSpPr>
        <p:spPr>
          <a:xfrm>
            <a:off x="4207510" y="3726815"/>
            <a:ext cx="2963545" cy="1814830"/>
          </a:xfrm>
          <a:prstGeom prst="rect">
            <a:avLst/>
          </a:prstGeom>
          <a:noFill/>
        </p:spPr>
        <p:txBody>
          <a:bodyPr wrap="square" rtlCol="0">
            <a:spAutoFit/>
          </a:bodyPr>
          <a:p>
            <a:pPr lvl="0" algn="l">
              <a:buClrTx/>
              <a:buSzTx/>
              <a:buFontTx/>
            </a:pPr>
            <a:r>
              <a:rPr lang="zh-CN" altLang="en-US" sz="2800">
                <a:sym typeface="+mn-ea"/>
              </a:rPr>
              <a:t>覃某</a:t>
            </a:r>
            <a:r>
              <a:rPr lang="zh-CN" altLang="en-US" sz="2800">
                <a:sym typeface="+mn-ea"/>
              </a:rPr>
              <a:t>结识不良社会青年，敲诈勒索同学，打群架破坏</a:t>
            </a:r>
            <a:r>
              <a:rPr lang="zh-CN" altLang="en-US" sz="2800">
                <a:sym typeface="+mn-ea"/>
              </a:rPr>
              <a:t>社会治安</a:t>
            </a:r>
            <a:r>
              <a:rPr lang="zh-CN" altLang="en-US" sz="2800">
                <a:sym typeface="+mn-ea"/>
              </a:rPr>
              <a:t>。</a:t>
            </a:r>
            <a:endParaRPr lang="zh-CN" altLang="en-US" sz="2800">
              <a:sym typeface="+mn-ea"/>
            </a:endParaRPr>
          </a:p>
        </p:txBody>
      </p:sp>
      <p:sp>
        <p:nvSpPr>
          <p:cNvPr id="12" name="文本框 11"/>
          <p:cNvSpPr txBox="1"/>
          <p:nvPr/>
        </p:nvSpPr>
        <p:spPr>
          <a:xfrm>
            <a:off x="8526780" y="2483485"/>
            <a:ext cx="1487805" cy="645160"/>
          </a:xfrm>
          <a:prstGeom prst="rect">
            <a:avLst/>
          </a:prstGeom>
          <a:noFill/>
        </p:spPr>
        <p:txBody>
          <a:bodyPr wrap="square" rtlCol="0">
            <a:spAutoFit/>
          </a:bodyPr>
          <a:p>
            <a:pPr lvl="0" algn="l">
              <a:buClrTx/>
              <a:buSzTx/>
              <a:buFontTx/>
            </a:pPr>
            <a:r>
              <a:rPr lang="zh-CN" altLang="en-US" sz="2800">
                <a:sym typeface="+mn-ea"/>
              </a:rPr>
              <a:t>九年级：</a:t>
            </a:r>
            <a:endParaRPr lang="zh-CN" altLang="en-US" sz="2800">
              <a:sym typeface="+mn-ea"/>
            </a:endParaRPr>
          </a:p>
          <a:p>
            <a:pPr lvl="0" algn="l">
              <a:buClrTx/>
              <a:buSzTx/>
              <a:buFontTx/>
            </a:pPr>
            <a:r>
              <a:rPr lang="zh-CN" altLang="en-US" sz="2800">
                <a:sym typeface="+mn-ea"/>
              </a:rPr>
              <a:t>15</a:t>
            </a:r>
            <a:r>
              <a:rPr lang="zh-CN" altLang="en-US" sz="2800">
                <a:sym typeface="+mn-ea"/>
              </a:rPr>
              <a:t>周岁</a:t>
            </a:r>
            <a:endParaRPr lang="zh-CN" altLang="en-US" sz="2800">
              <a:sym typeface="+mn-ea"/>
            </a:endParaRPr>
          </a:p>
        </p:txBody>
      </p:sp>
      <p:sp>
        <p:nvSpPr>
          <p:cNvPr id="13" name="文本框 12"/>
          <p:cNvSpPr txBox="1"/>
          <p:nvPr/>
        </p:nvSpPr>
        <p:spPr>
          <a:xfrm>
            <a:off x="8245475" y="3726815"/>
            <a:ext cx="2365375" cy="2245360"/>
          </a:xfrm>
          <a:prstGeom prst="rect">
            <a:avLst/>
          </a:prstGeom>
          <a:noFill/>
        </p:spPr>
        <p:txBody>
          <a:bodyPr wrap="square" rtlCol="0">
            <a:spAutoFit/>
          </a:bodyPr>
          <a:p>
            <a:pPr lvl="0" algn="l">
              <a:buClrTx/>
              <a:buSzTx/>
              <a:buFontTx/>
            </a:pPr>
            <a:r>
              <a:rPr lang="zh-CN" altLang="en-US" sz="2800">
                <a:sym typeface="+mn-ea"/>
              </a:rPr>
              <a:t>覃某</a:t>
            </a:r>
            <a:r>
              <a:rPr lang="zh-CN" altLang="en-US" sz="2800">
                <a:sym typeface="+mn-ea"/>
              </a:rPr>
              <a:t>因持刀作案偷电瓶，最终以抢劫罪被判入</a:t>
            </a:r>
            <a:r>
              <a:rPr lang="zh-CN" altLang="en-US" sz="2800">
                <a:sym typeface="+mn-ea"/>
              </a:rPr>
              <a:t>狱。</a:t>
            </a:r>
            <a:endParaRPr lang="zh-CN" altLang="en-US" sz="2800">
              <a:sym typeface="+mn-ea"/>
            </a:endParaRPr>
          </a:p>
          <a:p>
            <a:pPr lvl="0" algn="l">
              <a:buClrTx/>
              <a:buSzTx/>
              <a:buFontTx/>
            </a:pPr>
            <a:endParaRPr lang="zh-CN" altLang="en-US" sz="2800">
              <a:sym typeface="+mn-ea"/>
            </a:endParaRPr>
          </a:p>
        </p:txBody>
      </p:sp>
      <p:sp>
        <p:nvSpPr>
          <p:cNvPr id="14" name="文本框 13"/>
          <p:cNvSpPr txBox="1"/>
          <p:nvPr/>
        </p:nvSpPr>
        <p:spPr>
          <a:xfrm>
            <a:off x="433705" y="5776595"/>
            <a:ext cx="11097895" cy="953135"/>
          </a:xfrm>
          <a:prstGeom prst="rect">
            <a:avLst/>
          </a:prstGeom>
          <a:noFill/>
        </p:spPr>
        <p:txBody>
          <a:bodyPr wrap="square" rtlCol="0">
            <a:spAutoFit/>
          </a:bodyPr>
          <a:p>
            <a:r>
              <a:rPr lang="en-US" altLang="zh-CN" sz="2800"/>
              <a:t>        </a:t>
            </a:r>
            <a:r>
              <a:rPr lang="zh-CN" altLang="en-US" sz="2800"/>
              <a:t>请结合材料，运用所学知识，分析覃某的行为分别属于什么性质的违法行为？指出判断依据，</a:t>
            </a:r>
            <a:r>
              <a:rPr lang="zh-CN" altLang="en-US" sz="2800"/>
              <a:t>完成表格。</a:t>
            </a:r>
            <a:endParaRPr lang="zh-CN" altLang="en-US" sz="2800"/>
          </a:p>
        </p:txBody>
      </p:sp>
      <p:sp>
        <p:nvSpPr>
          <p:cNvPr id="15" name="文本框 14"/>
          <p:cNvSpPr txBox="1"/>
          <p:nvPr/>
        </p:nvSpPr>
        <p:spPr>
          <a:xfrm>
            <a:off x="5133975" y="98425"/>
            <a:ext cx="2532380" cy="521970"/>
          </a:xfrm>
          <a:prstGeom prst="rect">
            <a:avLst/>
          </a:prstGeom>
          <a:noFill/>
          <a:ln w="9525">
            <a:noFill/>
          </a:ln>
        </p:spPr>
        <p:txBody>
          <a:bodyPr wrap="square" rtlCol="0" anchor="t" anchorCtr="0">
            <a:spAutoFit/>
          </a:bodyPr>
          <a:p>
            <a:pPr lvl="0" algn="l">
              <a:buClrTx/>
              <a:buSzTx/>
              <a:buFontTx/>
            </a:pPr>
            <a:r>
              <a:rPr lang="zh-CN" altLang="en-US" sz="2800" b="1">
                <a:latin typeface="微软雅黑" panose="020B0503020204020204" charset="-122"/>
                <a:sym typeface="+mn-ea"/>
              </a:rPr>
              <a:t>四、</a:t>
            </a:r>
            <a:r>
              <a:rPr lang="zh-CN" altLang="en-US" sz="2800" b="1">
                <a:latin typeface="微软雅黑" panose="020B0503020204020204" charset="-122"/>
                <a:sym typeface="+mn-ea"/>
              </a:rPr>
              <a:t>学以致用</a:t>
            </a:r>
            <a:endParaRPr lang="zh-CN" altLang="en-US" sz="2800" b="1">
              <a:latin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9" grpId="0"/>
      <p:bldP spid="4" grpId="1"/>
      <p:bldP spid="9" grpId="1"/>
      <p:bldP spid="10" grpId="0"/>
      <p:bldP spid="11" grpId="0"/>
      <p:bldP spid="10" grpId="1"/>
      <p:bldP spid="11" grpId="1"/>
      <p:bldP spid="12" grpId="0"/>
      <p:bldP spid="13" grpId="0"/>
      <p:bldP spid="12" grpId="1"/>
      <p:bldP spid="13" grpId="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16"/>
          <p:cNvSpPr/>
          <p:nvPr/>
        </p:nvSpPr>
        <p:spPr>
          <a:xfrm>
            <a:off x="0" y="0"/>
            <a:ext cx="12192000" cy="6858000"/>
          </a:xfrm>
          <a:prstGeom prst="roundRect">
            <a:avLst>
              <a:gd name="adj" fmla="val 0"/>
            </a:avLst>
          </a:prstGeom>
          <a:solidFill>
            <a:srgbClr val="FFFCF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20482" name="图片 5" descr="黑暗中的树&#10;&#10;中度可信度描述已自动生成"/>
          <p:cNvPicPr>
            <a:picLocks noChangeAspect="1"/>
          </p:cNvPicPr>
          <p:nvPr/>
        </p:nvPicPr>
        <p:blipFill>
          <a:blip r:embed="rId1"/>
          <a:srcRect r="52074"/>
          <a:stretch>
            <a:fillRect/>
          </a:stretch>
        </p:blipFill>
        <p:spPr>
          <a:xfrm>
            <a:off x="9586913" y="5043488"/>
            <a:ext cx="3214687" cy="2814637"/>
          </a:xfrm>
          <a:prstGeom prst="rect">
            <a:avLst/>
          </a:prstGeom>
          <a:noFill/>
          <a:ln w="9525">
            <a:noFill/>
          </a:ln>
        </p:spPr>
      </p:pic>
      <p:sp>
        <p:nvSpPr>
          <p:cNvPr id="20484" name="文本框 17"/>
          <p:cNvSpPr txBox="1"/>
          <p:nvPr/>
        </p:nvSpPr>
        <p:spPr>
          <a:xfrm>
            <a:off x="227013" y="98425"/>
            <a:ext cx="6348412" cy="521970"/>
          </a:xfrm>
          <a:prstGeom prst="rect">
            <a:avLst/>
          </a:prstGeom>
          <a:noFill/>
          <a:ln w="9525">
            <a:noFill/>
          </a:ln>
        </p:spPr>
        <p:txBody>
          <a:bodyPr wrap="square" anchor="t" anchorCtr="0">
            <a:spAutoFit/>
          </a:bodyPr>
          <a:p>
            <a:r>
              <a:rPr lang="zh-CN" altLang="en-US" sz="2800" b="1">
                <a:latin typeface="微软雅黑" panose="020B0503020204020204" charset="-122"/>
                <a:ea typeface="微软雅黑" panose="020B0503020204020204" charset="-122"/>
                <a:sym typeface="微软雅黑" panose="020B0503020204020204" charset="-122"/>
              </a:rPr>
              <a:t>环节四：综合运用提能力</a:t>
            </a:r>
            <a:endParaRPr lang="en-US" altLang="zh-CN" sz="2800" b="1">
              <a:latin typeface="微软雅黑" panose="020B0503020204020204" charset="-122"/>
              <a:ea typeface="微软雅黑" panose="020B0503020204020204" charset="-122"/>
              <a:sym typeface="微软雅黑" panose="020B0503020204020204" charset="-122"/>
            </a:endParaRPr>
          </a:p>
        </p:txBody>
      </p:sp>
      <p:sp>
        <p:nvSpPr>
          <p:cNvPr id="20485" name="文本框 18"/>
          <p:cNvSpPr txBox="1"/>
          <p:nvPr/>
        </p:nvSpPr>
        <p:spPr>
          <a:xfrm>
            <a:off x="323215" y="620078"/>
            <a:ext cx="3105150" cy="521970"/>
          </a:xfrm>
          <a:prstGeom prst="rect">
            <a:avLst/>
          </a:prstGeom>
          <a:noFill/>
          <a:ln w="9525">
            <a:noFill/>
          </a:ln>
        </p:spPr>
        <p:txBody>
          <a:bodyPr wrap="square" anchor="t" anchorCtr="0">
            <a:spAutoFit/>
          </a:bodyPr>
          <a:p>
            <a:r>
              <a:rPr lang="zh-CN" altLang="en-US" sz="2800">
                <a:solidFill>
                  <a:srgbClr val="0070C0"/>
                </a:solidFill>
                <a:latin typeface="Calibri" panose="020F0502020204030204" charset="0"/>
                <a:ea typeface="微软雅黑" panose="020B0503020204020204" charset="-122"/>
              </a:rPr>
              <a:t>【警方在行动】</a:t>
            </a:r>
            <a:endParaRPr lang="zh-CN" altLang="en-US" sz="2800">
              <a:solidFill>
                <a:srgbClr val="0070C0"/>
              </a:solidFill>
              <a:latin typeface="Calibri" panose="020F0502020204030204" charset="0"/>
              <a:ea typeface="微软雅黑" panose="020B0503020204020204" charset="-122"/>
            </a:endParaRPr>
          </a:p>
        </p:txBody>
      </p:sp>
      <p:sp>
        <p:nvSpPr>
          <p:cNvPr id="8" name="文本框 7"/>
          <p:cNvSpPr txBox="1"/>
          <p:nvPr/>
        </p:nvSpPr>
        <p:spPr>
          <a:xfrm>
            <a:off x="431800" y="5699125"/>
            <a:ext cx="10766425" cy="521970"/>
          </a:xfrm>
          <a:prstGeom prst="rect">
            <a:avLst/>
          </a:prstGeom>
          <a:noFill/>
        </p:spPr>
        <p:txBody>
          <a:bodyPr wrap="square" rtlCol="0">
            <a:spAutoFit/>
          </a:bodyPr>
          <a:p>
            <a:r>
              <a:rPr lang="zh-CN" altLang="en-US" sz="2800" b="1">
                <a:solidFill>
                  <a:srgbClr val="FF0000"/>
                </a:solidFill>
                <a:sym typeface="+mn-ea"/>
              </a:rPr>
              <a:t>依据：行为的社会危害性、行为违反的法律、行为承担的法律责任</a:t>
            </a:r>
            <a:endParaRPr lang="zh-CN" altLang="en-US" sz="2800" b="1">
              <a:solidFill>
                <a:srgbClr val="FF0000"/>
              </a:solidFill>
            </a:endParaRPr>
          </a:p>
        </p:txBody>
      </p:sp>
      <p:graphicFrame>
        <p:nvGraphicFramePr>
          <p:cNvPr id="4" name="表格 3"/>
          <p:cNvGraphicFramePr/>
          <p:nvPr>
            <p:custDataLst>
              <p:tags r:id="rId2"/>
            </p:custDataLst>
          </p:nvPr>
        </p:nvGraphicFramePr>
        <p:xfrm>
          <a:off x="758825" y="1291590"/>
          <a:ext cx="7176135" cy="2961640"/>
        </p:xfrm>
        <a:graphic>
          <a:graphicData uri="http://schemas.openxmlformats.org/drawingml/2006/table">
            <a:tbl>
              <a:tblPr firstRow="1" bandRow="1">
                <a:tableStyleId>{5940675A-B579-460E-94D1-54222C63F5DA}</a:tableStyleId>
              </a:tblPr>
              <a:tblGrid>
                <a:gridCol w="1569720"/>
                <a:gridCol w="1765300"/>
                <a:gridCol w="2358390"/>
                <a:gridCol w="1482725"/>
              </a:tblGrid>
              <a:tr h="570865">
                <a:tc>
                  <a:txBody>
                    <a:bodyPr/>
                    <a:p>
                      <a:pPr indent="0" algn="ctr">
                        <a:buNone/>
                      </a:pPr>
                      <a:r>
                        <a:rPr lang="en-US" sz="2400" b="1">
                          <a:latin typeface="微软雅黑" panose="020B0503020204020204" charset="-122"/>
                          <a:ea typeface="微软雅黑" panose="020B0503020204020204" charset="-122"/>
                          <a:cs typeface="宋体" panose="02010600030101010101" pitchFamily="2" charset="-122"/>
                        </a:rPr>
                        <a:t>行为表现</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微软雅黑" panose="020B0503020204020204" charset="-122"/>
                          <a:ea typeface="微软雅黑" panose="020B0503020204020204" charset="-122"/>
                          <a:cs typeface="宋体" panose="02010600030101010101" pitchFamily="2" charset="-122"/>
                        </a:rPr>
                        <a:t>行为性质</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微软雅黑" panose="020B0503020204020204" charset="-122"/>
                          <a:ea typeface="微软雅黑" panose="020B0503020204020204" charset="-122"/>
                          <a:cs typeface="宋体" panose="02010600030101010101" pitchFamily="2" charset="-122"/>
                        </a:rPr>
                        <a:t>判断依据</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微软雅黑" panose="020B0503020204020204" charset="-122"/>
                          <a:ea typeface="微软雅黑" panose="020B0503020204020204" charset="-122"/>
                          <a:cs typeface="宋体" panose="02010600030101010101" pitchFamily="2" charset="-122"/>
                        </a:rPr>
                        <a:t>有何警示</a:t>
                      </a:r>
                      <a:endParaRPr lang="en-US" altLang="en-US" sz="24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6925">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6925">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796925">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
        <p:nvSpPr>
          <p:cNvPr id="2" name="文本框 1"/>
          <p:cNvSpPr txBox="1"/>
          <p:nvPr/>
        </p:nvSpPr>
        <p:spPr>
          <a:xfrm>
            <a:off x="8181975" y="1142365"/>
            <a:ext cx="3597910" cy="953135"/>
          </a:xfrm>
          <a:prstGeom prst="rect">
            <a:avLst/>
          </a:prstGeom>
          <a:noFill/>
        </p:spPr>
        <p:txBody>
          <a:bodyPr wrap="square" rtlCol="0">
            <a:spAutoFit/>
          </a:bodyPr>
          <a:p>
            <a:r>
              <a:rPr lang="zh-CN" altLang="en-US" sz="2800"/>
              <a:t>一般违法与犯罪无不可逾越的鸿沟；</a:t>
            </a:r>
            <a:endParaRPr lang="zh-CN" altLang="en-US" sz="2800"/>
          </a:p>
        </p:txBody>
      </p:sp>
      <p:sp>
        <p:nvSpPr>
          <p:cNvPr id="5" name="文本框 4"/>
          <p:cNvSpPr txBox="1"/>
          <p:nvPr/>
        </p:nvSpPr>
        <p:spPr>
          <a:xfrm>
            <a:off x="8182610" y="2204085"/>
            <a:ext cx="3597275" cy="953135"/>
          </a:xfrm>
          <a:prstGeom prst="rect">
            <a:avLst/>
          </a:prstGeom>
          <a:noFill/>
        </p:spPr>
        <p:txBody>
          <a:bodyPr wrap="square" rtlCol="0">
            <a:spAutoFit/>
          </a:bodyPr>
          <a:p>
            <a:pPr lvl="0" algn="l">
              <a:buClrTx/>
              <a:buSzTx/>
              <a:buFontTx/>
            </a:pPr>
            <a:r>
              <a:rPr lang="zh-CN" altLang="en-US" sz="2800">
                <a:sym typeface="+mn-ea"/>
              </a:rPr>
              <a:t>要杜绝不良行为，避免沾染</a:t>
            </a:r>
            <a:r>
              <a:rPr lang="zh-CN" altLang="en-US" sz="2800">
                <a:sym typeface="+mn-ea"/>
              </a:rPr>
              <a:t>不良习气</a:t>
            </a:r>
            <a:r>
              <a:rPr lang="zh-CN" altLang="en-US" sz="2800">
                <a:sym typeface="+mn-ea"/>
              </a:rPr>
              <a:t>；</a:t>
            </a:r>
            <a:endParaRPr lang="zh-CN" altLang="en-US" sz="2800">
              <a:sym typeface="+mn-ea"/>
            </a:endParaRPr>
          </a:p>
        </p:txBody>
      </p:sp>
      <p:sp>
        <p:nvSpPr>
          <p:cNvPr id="6" name="文本框 5"/>
          <p:cNvSpPr txBox="1"/>
          <p:nvPr/>
        </p:nvSpPr>
        <p:spPr>
          <a:xfrm>
            <a:off x="8182610" y="3265805"/>
            <a:ext cx="3449320" cy="1383665"/>
          </a:xfrm>
          <a:prstGeom prst="rect">
            <a:avLst/>
          </a:prstGeom>
          <a:noFill/>
        </p:spPr>
        <p:txBody>
          <a:bodyPr wrap="square" rtlCol="0">
            <a:spAutoFit/>
          </a:bodyPr>
          <a:p>
            <a:pPr lvl="0" algn="l">
              <a:buClrTx/>
              <a:buSzTx/>
              <a:buFontTx/>
            </a:pPr>
            <a:r>
              <a:rPr lang="zh-CN" altLang="en-US" sz="2800">
                <a:sym typeface="+mn-ea"/>
              </a:rPr>
              <a:t>要认识一般违法行为的危害，依法规范自己的</a:t>
            </a:r>
            <a:r>
              <a:rPr lang="zh-CN" altLang="en-US" sz="2800">
                <a:sym typeface="+mn-ea"/>
              </a:rPr>
              <a:t>行为；</a:t>
            </a:r>
            <a:endParaRPr lang="zh-CN" altLang="en-US" sz="2800">
              <a:sym typeface="+mn-ea"/>
            </a:endParaRPr>
          </a:p>
        </p:txBody>
      </p:sp>
      <p:sp>
        <p:nvSpPr>
          <p:cNvPr id="7" name="文本框 6"/>
          <p:cNvSpPr txBox="1"/>
          <p:nvPr/>
        </p:nvSpPr>
        <p:spPr>
          <a:xfrm>
            <a:off x="8182610" y="4649470"/>
            <a:ext cx="3814445" cy="953135"/>
          </a:xfrm>
          <a:prstGeom prst="rect">
            <a:avLst/>
          </a:prstGeom>
          <a:noFill/>
        </p:spPr>
        <p:txBody>
          <a:bodyPr wrap="square" rtlCol="0">
            <a:spAutoFit/>
          </a:bodyPr>
          <a:p>
            <a:pPr lvl="0" algn="l">
              <a:buClrTx/>
              <a:buSzTx/>
              <a:buFontTx/>
            </a:pPr>
            <a:r>
              <a:rPr lang="zh-CN" altLang="en-US" sz="2800">
                <a:sym typeface="+mn-ea"/>
              </a:rPr>
              <a:t>要认清犯罪危害，珍惜美好生活，远离</a:t>
            </a:r>
            <a:r>
              <a:rPr lang="zh-CN" altLang="en-US" sz="2800">
                <a:sym typeface="+mn-ea"/>
              </a:rPr>
              <a:t>犯罪；</a:t>
            </a:r>
            <a:endParaRPr lang="zh-CN" altLang="en-US" sz="2800">
              <a:sym typeface="+mn-ea"/>
            </a:endParaRPr>
          </a:p>
        </p:txBody>
      </p:sp>
      <p:sp>
        <p:nvSpPr>
          <p:cNvPr id="9" name="文本框 8"/>
          <p:cNvSpPr txBox="1"/>
          <p:nvPr/>
        </p:nvSpPr>
        <p:spPr>
          <a:xfrm>
            <a:off x="2219325" y="1802130"/>
            <a:ext cx="1994535" cy="953135"/>
          </a:xfrm>
          <a:prstGeom prst="rect">
            <a:avLst/>
          </a:prstGeom>
          <a:noFill/>
        </p:spPr>
        <p:txBody>
          <a:bodyPr wrap="square" rtlCol="0">
            <a:spAutoFit/>
          </a:bodyPr>
          <a:p>
            <a:pPr algn="ctr"/>
            <a:r>
              <a:rPr lang="zh-CN" altLang="en-US" sz="2800">
                <a:solidFill>
                  <a:srgbClr val="2D18FA"/>
                </a:solidFill>
              </a:rPr>
              <a:t>民事</a:t>
            </a:r>
            <a:endParaRPr lang="zh-CN" altLang="en-US" sz="2800">
              <a:solidFill>
                <a:srgbClr val="2D18FA"/>
              </a:solidFill>
            </a:endParaRPr>
          </a:p>
          <a:p>
            <a:pPr algn="ctr"/>
            <a:r>
              <a:rPr lang="zh-CN" altLang="en-US" sz="2800">
                <a:solidFill>
                  <a:srgbClr val="2D18FA"/>
                </a:solidFill>
              </a:rPr>
              <a:t>违法行为</a:t>
            </a:r>
            <a:endParaRPr lang="zh-CN" altLang="en-US" sz="2800">
              <a:solidFill>
                <a:srgbClr val="2D18FA"/>
              </a:solidFill>
            </a:endParaRPr>
          </a:p>
        </p:txBody>
      </p:sp>
      <p:sp>
        <p:nvSpPr>
          <p:cNvPr id="10" name="文本框 9"/>
          <p:cNvSpPr txBox="1"/>
          <p:nvPr/>
        </p:nvSpPr>
        <p:spPr>
          <a:xfrm>
            <a:off x="2219325" y="2592705"/>
            <a:ext cx="1994535" cy="953135"/>
          </a:xfrm>
          <a:prstGeom prst="rect">
            <a:avLst/>
          </a:prstGeom>
          <a:noFill/>
        </p:spPr>
        <p:txBody>
          <a:bodyPr wrap="square" rtlCol="0">
            <a:spAutoFit/>
          </a:bodyPr>
          <a:p>
            <a:pPr algn="ctr"/>
            <a:r>
              <a:rPr lang="zh-CN" altLang="en-US" sz="2800">
                <a:solidFill>
                  <a:srgbClr val="2D18FA"/>
                </a:solidFill>
              </a:rPr>
              <a:t>行政</a:t>
            </a:r>
            <a:endParaRPr lang="zh-CN" altLang="en-US" sz="2800">
              <a:solidFill>
                <a:srgbClr val="2D18FA"/>
              </a:solidFill>
            </a:endParaRPr>
          </a:p>
          <a:p>
            <a:pPr algn="ctr"/>
            <a:r>
              <a:rPr lang="zh-CN" altLang="en-US" sz="2800">
                <a:solidFill>
                  <a:srgbClr val="2D18FA"/>
                </a:solidFill>
              </a:rPr>
              <a:t>违法行为</a:t>
            </a:r>
            <a:endParaRPr lang="zh-CN" altLang="en-US" sz="2800">
              <a:solidFill>
                <a:srgbClr val="2D18FA"/>
              </a:solidFill>
            </a:endParaRPr>
          </a:p>
        </p:txBody>
      </p:sp>
      <p:sp>
        <p:nvSpPr>
          <p:cNvPr id="11" name="文本框 10"/>
          <p:cNvSpPr txBox="1"/>
          <p:nvPr/>
        </p:nvSpPr>
        <p:spPr>
          <a:xfrm>
            <a:off x="2199005" y="3394075"/>
            <a:ext cx="1994535" cy="953135"/>
          </a:xfrm>
          <a:prstGeom prst="rect">
            <a:avLst/>
          </a:prstGeom>
          <a:noFill/>
        </p:spPr>
        <p:txBody>
          <a:bodyPr wrap="square" rtlCol="0">
            <a:spAutoFit/>
          </a:bodyPr>
          <a:p>
            <a:pPr algn="ctr"/>
            <a:r>
              <a:rPr lang="zh-CN" altLang="en-US" sz="2800">
                <a:solidFill>
                  <a:srgbClr val="2D18FA"/>
                </a:solidFill>
              </a:rPr>
              <a:t>刑事</a:t>
            </a:r>
            <a:endParaRPr lang="zh-CN" altLang="en-US" sz="2800">
              <a:solidFill>
                <a:srgbClr val="2D18FA"/>
              </a:solidFill>
            </a:endParaRPr>
          </a:p>
          <a:p>
            <a:pPr algn="ctr"/>
            <a:r>
              <a:rPr lang="zh-CN" altLang="en-US" sz="2800">
                <a:solidFill>
                  <a:srgbClr val="2D18FA"/>
                </a:solidFill>
              </a:rPr>
              <a:t>违法行为</a:t>
            </a:r>
            <a:endParaRPr lang="zh-CN" altLang="en-US" sz="2800">
              <a:solidFill>
                <a:srgbClr val="2D18F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heckerboard(across)">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strips(down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P spid="2" grpId="0"/>
      <p:bldP spid="2" grpId="1"/>
      <p:bldP spid="5" grpId="0"/>
      <p:bldP spid="5" grpId="1"/>
      <p:bldP spid="6" grpId="0"/>
      <p:bldP spid="6" grpId="1"/>
      <p:bldP spid="7" grpId="0"/>
      <p:bldP spid="7" grpId="1"/>
    </p:bldLst>
  </p:timing>
</p:sld>
</file>

<file path=ppt/tags/tag1.xml><?xml version="1.0" encoding="utf-8"?>
<p:tagLst xmlns:p="http://schemas.openxmlformats.org/presentationml/2006/main">
  <p:tag name="KSO_WM_UNIT_PLACING_PICTURE_USER_VIEWPORT" val="{&quot;height&quot;:4433.743307086615,&quot;width&quot;:5061.911811023622}"/>
</p:tagLst>
</file>

<file path=ppt/tags/tag10.xml><?xml version="1.0" encoding="utf-8"?>
<p:tagLst xmlns:p="http://schemas.openxmlformats.org/presentationml/2006/main">
  <p:tag name="KSO_WM_UNIT_PLACING_PICTURE_USER_VIEWPORT" val="{&quot;height&quot;:4310.658267716535,&quot;width&quot;:7410}"/>
</p:tagLst>
</file>

<file path=ppt/tags/tag11.xml><?xml version="1.0" encoding="utf-8"?>
<p:tagLst xmlns:p="http://schemas.openxmlformats.org/presentationml/2006/main">
  <p:tag name="KSO_WM_UNIT_TABLE_BEAUTIFY" val="smartTable{548c59d3-49c4-4a88-ab60-8d9a808c5d88}"/>
  <p:tag name="TABLE_ENDDRAG_ORIGIN_RECT" val="565*250"/>
  <p:tag name="TABLE_ENDDRAG_RECT" val="156*114*565*250"/>
</p:tagLst>
</file>

<file path=ppt/tags/tag12.xml><?xml version="1.0" encoding="utf-8"?>
<p:tagLst xmlns:p="http://schemas.openxmlformats.org/presentationml/2006/main">
  <p:tag name="KSO_WM_UNIT_PLACING_PICTURE_USER_VIEWPORT" val="{&quot;height&quot;:4310.658267716535,&quot;width&quot;:7410}"/>
</p:tagLst>
</file>

<file path=ppt/tags/tag13.xml><?xml version="1.0" encoding="utf-8"?>
<p:tagLst xmlns:p="http://schemas.openxmlformats.org/presentationml/2006/main">
  <p:tag name="KSO_WM_UNIT_PLACING_PICTURE_USER_VIEWPORT" val="{&quot;height&quot;:4433.743307086615,&quot;width&quot;:5061.911811023622}"/>
</p:tagLst>
</file>

<file path=ppt/tags/tag14.xml><?xml version="1.0" encoding="utf-8"?>
<p:tagLst xmlns:p="http://schemas.openxmlformats.org/presentationml/2006/main">
  <p:tag name="KSO_WM_UNIT_PLACING_PICTURE_USER_VIEWPORT" val="{&quot;height&quot;:4310.658267716535,&quot;width&quot;:7410}"/>
</p:tagLst>
</file>

<file path=ppt/tags/tag15.xml><?xml version="1.0" encoding="utf-8"?>
<p:tagLst xmlns:p="http://schemas.openxmlformats.org/presentationml/2006/main">
  <p:tag name="KSO_WM_UNIT_PLACING_PICTURE_USER_VIEWPORT" val="{&quot;height&quot;:4310.658267716535,&quot;width&quot;:7410}"/>
</p:tagLst>
</file>

<file path=ppt/tags/tag2.xml><?xml version="1.0" encoding="utf-8"?>
<p:tagLst xmlns:p="http://schemas.openxmlformats.org/presentationml/2006/main">
  <p:tag name="KSO_WM_UNIT_PLACING_PICTURE_USER_VIEWPORT" val="{&quot;height&quot;:4310.658267716535,&quot;width&quot;:7410}"/>
</p:tagLst>
</file>

<file path=ppt/tags/tag3.xml><?xml version="1.0" encoding="utf-8"?>
<p:tagLst xmlns:p="http://schemas.openxmlformats.org/presentationml/2006/main">
  <p:tag name="KSO_WM_UNIT_PLACING_PICTURE_USER_VIEWPORT" val="{&quot;height&quot;:4310.658267716535,&quot;width&quot;:7410}"/>
</p:tagLst>
</file>

<file path=ppt/tags/tag4.xml><?xml version="1.0" encoding="utf-8"?>
<p:tagLst xmlns:p="http://schemas.openxmlformats.org/presentationml/2006/main">
  <p:tag name="KSO_WM_UNIT_PLACING_PICTURE_USER_VIEWPORT" val="{&quot;height&quot;:4310.658267716535,&quot;width&quot;:7410}"/>
</p:tagLst>
</file>

<file path=ppt/tags/tag5.xml><?xml version="1.0" encoding="utf-8"?>
<p:tagLst xmlns:p="http://schemas.openxmlformats.org/presentationml/2006/main">
  <p:tag name="KSO_WM_UNIT_PLACING_PICTURE_USER_VIEWPORT" val="{&quot;height&quot;:4310.658267716535,&quot;width&quot;:7410}"/>
</p:tagLst>
</file>

<file path=ppt/tags/tag6.xml><?xml version="1.0" encoding="utf-8"?>
<p:tagLst xmlns:p="http://schemas.openxmlformats.org/presentationml/2006/main">
  <p:tag name="KSO_WM_UNIT_TABLE_BEAUTIFY" val="smartTable{a6cacf07-cccc-48db-a9fc-338def3f8b2c}"/>
  <p:tag name="TABLE_EMPHASIZE_COLOR" val="7768220"/>
  <p:tag name="TABLE_SKINIDX" val="2"/>
  <p:tag name="TABLE_COLORIDX" val="17"/>
  <p:tag name="TABLE_COLOR_RGB" val="0x000000*0xFFFFFF*0x212121*0xFFFFFF*0x76889C*0x9DB1CA*0x8C9DBB*0x7A9DB3*0xB5CFCE*0xD7ECF1"/>
</p:tagLst>
</file>

<file path=ppt/tags/tag7.xml><?xml version="1.0" encoding="utf-8"?>
<p:tagLst xmlns:p="http://schemas.openxmlformats.org/presentationml/2006/main">
  <p:tag name="KSO_WM_UNIT_PLACING_PICTURE_USER_VIEWPORT" val="{&quot;height&quot;:4310,&quot;width&quot;:7410}"/>
</p:tagLst>
</file>

<file path=ppt/tags/tag8.xml><?xml version="1.0" encoding="utf-8"?>
<p:tagLst xmlns:p="http://schemas.openxmlformats.org/presentationml/2006/main">
  <p:tag name="KSO_WM_UNIT_PLACING_PICTURE_USER_VIEWPORT" val="{&quot;height&quot;:4432.499212598425,&quot;width&quot;:5062.499212598425}"/>
</p:tagLst>
</file>

<file path=ppt/tags/tag9.xml><?xml version="1.0" encoding="utf-8"?>
<p:tagLst xmlns:p="http://schemas.openxmlformats.org/presentationml/2006/main">
  <p:tag name="KSO_WM_UNIT_PLACING_PICTURE_USER_VIEWPORT" val="{&quot;height&quot;:3530,&quot;width&quot;:42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2039</Words>
  <Application>WPS 演示</Application>
  <PresentationFormat>宽屏</PresentationFormat>
  <Paragraphs>261</Paragraphs>
  <Slides>12</Slides>
  <Notes>0</Notes>
  <HiddenSlides>2</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12</vt:i4>
      </vt:variant>
    </vt:vector>
  </HeadingPairs>
  <TitlesOfParts>
    <vt:vector size="22" baseType="lpstr">
      <vt:lpstr>Arial</vt:lpstr>
      <vt:lpstr>宋体</vt:lpstr>
      <vt:lpstr>Wingdings</vt:lpstr>
      <vt:lpstr>Calibri</vt:lpstr>
      <vt:lpstr>微软雅黑</vt:lpstr>
      <vt:lpstr>黑体</vt:lpstr>
      <vt:lpstr>Arial Unicode MS</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可可</cp:lastModifiedBy>
  <cp:revision>53</cp:revision>
  <dcterms:created xsi:type="dcterms:W3CDTF">2020-05-16T00:32:00Z</dcterms:created>
  <dcterms:modified xsi:type="dcterms:W3CDTF">2021-11-12T01:18:16Z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10BAD302E28B426DA15E730978329301</vt:lpwstr>
  </property>
  <property fmtid="{D5CDD505-2E9C-101B-9397-08002B2CF9AE}" pid="3" name="KSOProductBuildVer">
    <vt:lpwstr>2052-11.1.0.11045</vt:lpwstr>
  </property>
</Properties>
</file>