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642" r:id="rId2"/>
    <p:sldId id="683" r:id="rId3"/>
    <p:sldId id="684" r:id="rId4"/>
    <p:sldId id="737" r:id="rId5"/>
    <p:sldId id="738" r:id="rId6"/>
    <p:sldId id="739" r:id="rId7"/>
    <p:sldId id="740" r:id="rId8"/>
    <p:sldId id="743" r:id="rId9"/>
    <p:sldId id="753" r:id="rId10"/>
    <p:sldId id="754" r:id="rId11"/>
    <p:sldId id="760" r:id="rId12"/>
    <p:sldId id="761" r:id="rId13"/>
    <p:sldId id="744" r:id="rId14"/>
    <p:sldId id="745" r:id="rId15"/>
    <p:sldId id="747" r:id="rId16"/>
    <p:sldId id="748" r:id="rId17"/>
    <p:sldId id="746" r:id="rId18"/>
    <p:sldId id="749" r:id="rId19"/>
    <p:sldId id="762" r:id="rId20"/>
    <p:sldId id="751" r:id="rId21"/>
    <p:sldId id="750" r:id="rId22"/>
    <p:sldId id="752" r:id="rId23"/>
    <p:sldId id="755" r:id="rId24"/>
    <p:sldId id="759" r:id="rId25"/>
    <p:sldId id="756" r:id="rId26"/>
    <p:sldId id="757" r:id="rId27"/>
    <p:sldId id="736" r:id="rId28"/>
    <p:sldId id="734" r:id="rId29"/>
  </p:sldIdLst>
  <p:sldSz cx="12196763"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4261D"/>
    <a:srgbClr val="F8F8F8"/>
    <a:srgbClr val="4D4D4D"/>
    <a:srgbClr val="AF2019"/>
    <a:srgbClr val="BB231B"/>
    <a:srgbClr val="C2241C"/>
    <a:srgbClr val="DF2E25"/>
    <a:srgbClr val="FFB13F"/>
    <a:srgbClr val="EA8B00"/>
    <a:srgbClr val="A9BEC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3150" autoAdjust="0"/>
    <p:restoredTop sz="49635" autoAdjust="0"/>
  </p:normalViewPr>
  <p:slideViewPr>
    <p:cSldViewPr snapToObjects="1">
      <p:cViewPr varScale="1">
        <p:scale>
          <a:sx n="70" d="100"/>
          <a:sy n="70" d="100"/>
        </p:scale>
        <p:origin x="-240" y="-108"/>
      </p:cViewPr>
      <p:guideLst>
        <p:guide orient="horz" pos="2036"/>
        <p:guide pos="390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81" d="100"/>
          <a:sy n="81" d="100"/>
        </p:scale>
        <p:origin x="-2088" y="-102"/>
      </p:cViewPr>
      <p:guideLst>
        <p:guide orient="horz" pos="2715"/>
        <p:guide pos="219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pPr/>
              <a:t>2022/1/6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pPr/>
              <a:t>2022/1/6</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smtClean="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451" y="1447779"/>
            <a:ext cx="3013731" cy="237621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1942" y="3206628"/>
            <a:ext cx="1477636" cy="112384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2404" y="3446014"/>
            <a:ext cx="1834444" cy="143630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437" y="2795894"/>
            <a:ext cx="1697365" cy="142874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3626" y="2785815"/>
            <a:ext cx="437445" cy="365376"/>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19340" y="3325061"/>
            <a:ext cx="703540" cy="587123"/>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39008" y="2909285"/>
            <a:ext cx="360841" cy="30238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4990" y="3446013"/>
            <a:ext cx="282222" cy="23686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smtClean="0"/>
              <a:t>单击此处编辑母版文本样式</a:t>
            </a:r>
          </a:p>
          <a:p>
            <a:pPr lvl="1"/>
            <a:r>
              <a:rPr lang="zh-CN" dirty="0" smtClean="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3" name="Freeform 6"/>
          <p:cNvSpPr/>
          <p:nvPr/>
        </p:nvSpPr>
        <p:spPr bwMode="auto">
          <a:xfrm>
            <a:off x="3878833" y="2165425"/>
            <a:ext cx="8340228" cy="2527151"/>
          </a:xfrm>
          <a:custGeom>
            <a:avLst/>
            <a:gdLst>
              <a:gd name="T0" fmla="*/ 206 w 10932"/>
              <a:gd name="T1" fmla="*/ 0 h 3294"/>
              <a:gd name="T2" fmla="*/ 10932 w 10932"/>
              <a:gd name="T3" fmla="*/ 0 h 3294"/>
              <a:gd name="T4" fmla="*/ 10932 w 10932"/>
              <a:gd name="T5" fmla="*/ 3294 h 3294"/>
              <a:gd name="T6" fmla="*/ 0 w 10932"/>
              <a:gd name="T7" fmla="*/ 3294 h 3294"/>
              <a:gd name="T8" fmla="*/ 892 w 10932"/>
              <a:gd name="T9" fmla="*/ 1564 h 3294"/>
              <a:gd name="T10" fmla="*/ 206 w 10932"/>
              <a:gd name="T11" fmla="*/ 0 h 3294"/>
            </a:gdLst>
            <a:ahLst/>
            <a:cxnLst>
              <a:cxn ang="0">
                <a:pos x="T0" y="T1"/>
              </a:cxn>
              <a:cxn ang="0">
                <a:pos x="T2" y="T3"/>
              </a:cxn>
              <a:cxn ang="0">
                <a:pos x="T4" y="T5"/>
              </a:cxn>
              <a:cxn ang="0">
                <a:pos x="T6" y="T7"/>
              </a:cxn>
              <a:cxn ang="0">
                <a:pos x="T8" y="T9"/>
              </a:cxn>
              <a:cxn ang="0">
                <a:pos x="T10" y="T11"/>
              </a:cxn>
            </a:cxnLst>
            <a:rect l="0" t="0" r="r" b="b"/>
            <a:pathLst>
              <a:path w="10932" h="3294">
                <a:moveTo>
                  <a:pt x="206" y="0"/>
                </a:moveTo>
                <a:lnTo>
                  <a:pt x="10932" y="0"/>
                </a:lnTo>
                <a:lnTo>
                  <a:pt x="10932" y="3294"/>
                </a:lnTo>
                <a:lnTo>
                  <a:pt x="0" y="3294"/>
                </a:lnTo>
                <a:cubicBezTo>
                  <a:pt x="540" y="2909"/>
                  <a:pt x="892" y="2277"/>
                  <a:pt x="892" y="1564"/>
                </a:cubicBezTo>
                <a:cubicBezTo>
                  <a:pt x="892" y="945"/>
                  <a:pt x="628" y="388"/>
                  <a:pt x="206"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rgbClr val="C4261D"/>
              </a:solidFill>
            </a:endParaRPr>
          </a:p>
        </p:txBody>
      </p:sp>
      <p:sp>
        <p:nvSpPr>
          <p:cNvPr id="14" name="Freeform 7"/>
          <p:cNvSpPr/>
          <p:nvPr/>
        </p:nvSpPr>
        <p:spPr bwMode="auto">
          <a:xfrm>
            <a:off x="0" y="2165425"/>
            <a:ext cx="1975317" cy="2527151"/>
          </a:xfrm>
          <a:custGeom>
            <a:avLst/>
            <a:gdLst>
              <a:gd name="T0" fmla="*/ 0 w 2589"/>
              <a:gd name="T1" fmla="*/ 0 h 3294"/>
              <a:gd name="T2" fmla="*/ 2383 w 2589"/>
              <a:gd name="T3" fmla="*/ 0 h 3294"/>
              <a:gd name="T4" fmla="*/ 1697 w 2589"/>
              <a:gd name="T5" fmla="*/ 1564 h 3294"/>
              <a:gd name="T6" fmla="*/ 2589 w 2589"/>
              <a:gd name="T7" fmla="*/ 3294 h 3294"/>
              <a:gd name="T8" fmla="*/ 0 w 2589"/>
              <a:gd name="T9" fmla="*/ 3294 h 3294"/>
              <a:gd name="T10" fmla="*/ 0 w 2589"/>
              <a:gd name="T11" fmla="*/ 0 h 3294"/>
            </a:gdLst>
            <a:ahLst/>
            <a:cxnLst>
              <a:cxn ang="0">
                <a:pos x="T0" y="T1"/>
              </a:cxn>
              <a:cxn ang="0">
                <a:pos x="T2" y="T3"/>
              </a:cxn>
              <a:cxn ang="0">
                <a:pos x="T4" y="T5"/>
              </a:cxn>
              <a:cxn ang="0">
                <a:pos x="T6" y="T7"/>
              </a:cxn>
              <a:cxn ang="0">
                <a:pos x="T8" y="T9"/>
              </a:cxn>
              <a:cxn ang="0">
                <a:pos x="T10" y="T11"/>
              </a:cxn>
            </a:cxnLst>
            <a:rect l="0" t="0" r="r" b="b"/>
            <a:pathLst>
              <a:path w="2589" h="3294">
                <a:moveTo>
                  <a:pt x="0" y="0"/>
                </a:moveTo>
                <a:lnTo>
                  <a:pt x="2383" y="0"/>
                </a:lnTo>
                <a:cubicBezTo>
                  <a:pt x="1961" y="388"/>
                  <a:pt x="1697" y="945"/>
                  <a:pt x="1697" y="1564"/>
                </a:cubicBezTo>
                <a:cubicBezTo>
                  <a:pt x="1697" y="2277"/>
                  <a:pt x="2049" y="2909"/>
                  <a:pt x="2589" y="3294"/>
                </a:cubicBezTo>
                <a:lnTo>
                  <a:pt x="0" y="3294"/>
                </a:lnTo>
                <a:lnTo>
                  <a:pt x="0" y="0"/>
                </a:ln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C4261D"/>
              </a:solidFill>
            </a:endParaRPr>
          </a:p>
        </p:txBody>
      </p:sp>
      <p:sp>
        <p:nvSpPr>
          <p:cNvPr id="4099" name="Rectangle 3"/>
          <p:cNvSpPr>
            <a:spLocks noGrp="1" noChangeArrowheads="1"/>
          </p:cNvSpPr>
          <p:nvPr>
            <p:ph type="ctrTitle" idx="4294967295"/>
          </p:nvPr>
        </p:nvSpPr>
        <p:spPr>
          <a:xfrm>
            <a:off x="4663450" y="2894013"/>
            <a:ext cx="7056438" cy="677862"/>
          </a:xfrm>
          <a:effectLst/>
        </p:spPr>
        <p:txBody>
          <a:bodyPr/>
          <a:lstStyle/>
          <a:p>
            <a:pPr algn="ctr"/>
            <a:r>
              <a:rPr lang="zh-CN" altLang="en-US" sz="4000" b="1" dirty="0" smtClean="0">
                <a:solidFill>
                  <a:srgbClr val="F8F8F8"/>
                </a:solidFill>
                <a:latin typeface="楷体" pitchFamily="49" charset="-122"/>
                <a:ea typeface="楷体" pitchFamily="49" charset="-122"/>
              </a:rPr>
              <a:t>基于核心素养观的中学生生涯规划教育的实践研究</a:t>
            </a:r>
            <a:r>
              <a:rPr lang="en-US" altLang="zh-CN" sz="4000" b="1" dirty="0" smtClean="0">
                <a:solidFill>
                  <a:srgbClr val="F8F8F8"/>
                </a:solidFill>
                <a:latin typeface="+mj-ea"/>
              </a:rPr>
              <a:t/>
            </a:r>
            <a:br>
              <a:rPr lang="en-US" altLang="zh-CN" sz="4000" b="1" dirty="0" smtClean="0">
                <a:solidFill>
                  <a:srgbClr val="F8F8F8"/>
                </a:solidFill>
                <a:latin typeface="+mj-ea"/>
              </a:rPr>
            </a:br>
            <a:r>
              <a:rPr lang="zh-CN" altLang="en-US" sz="4000" dirty="0" smtClean="0">
                <a:solidFill>
                  <a:srgbClr val="F8F8F8"/>
                </a:solidFill>
                <a:latin typeface="+mj-ea"/>
              </a:rPr>
              <a:t>课题中期汇报</a:t>
            </a:r>
            <a:endParaRPr lang="zh-CN" altLang="en-US" sz="4000" dirty="0">
              <a:solidFill>
                <a:srgbClr val="F8F8F8"/>
              </a:solidFill>
              <a:latin typeface="+mj-ea"/>
            </a:endParaRPr>
          </a:p>
        </p:txBody>
      </p:sp>
      <p:grpSp>
        <p:nvGrpSpPr>
          <p:cNvPr id="35" name="组合 34"/>
          <p:cNvGrpSpPr/>
          <p:nvPr/>
        </p:nvGrpSpPr>
        <p:grpSpPr>
          <a:xfrm>
            <a:off x="8952976" y="5949280"/>
            <a:ext cx="465708" cy="472063"/>
            <a:chOff x="4796805" y="-215900"/>
            <a:chExt cx="2093913" cy="2122488"/>
          </a:xfrm>
          <a:solidFill>
            <a:schemeClr val="tx2"/>
          </a:solidFill>
        </p:grpSpPr>
        <p:sp>
          <p:nvSpPr>
            <p:cNvPr id="37"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sp>
          <p:nvSpPr>
            <p:cNvPr id="40"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41" name="组合 40"/>
          <p:cNvGrpSpPr/>
          <p:nvPr/>
        </p:nvGrpSpPr>
        <p:grpSpPr>
          <a:xfrm>
            <a:off x="9552381" y="5949280"/>
            <a:ext cx="465708" cy="472063"/>
            <a:chOff x="7772329" y="-1123557"/>
            <a:chExt cx="465708" cy="472063"/>
          </a:xfrm>
          <a:solidFill>
            <a:schemeClr val="tx2"/>
          </a:solidFill>
        </p:grpSpPr>
        <p:sp>
          <p:nvSpPr>
            <p:cNvPr id="42"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sp>
          <p:nvSpPr>
            <p:cNvPr id="43"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4" name="组合 43"/>
          <p:cNvGrpSpPr/>
          <p:nvPr/>
        </p:nvGrpSpPr>
        <p:grpSpPr>
          <a:xfrm>
            <a:off x="10151786" y="5949280"/>
            <a:ext cx="465708" cy="472063"/>
            <a:chOff x="10019977" y="-551766"/>
            <a:chExt cx="2093913" cy="2122488"/>
          </a:xfrm>
          <a:solidFill>
            <a:schemeClr val="tx2"/>
          </a:solidFill>
        </p:grpSpPr>
        <p:sp>
          <p:nvSpPr>
            <p:cNvPr id="45"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6"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7" name="组合 46"/>
          <p:cNvGrpSpPr/>
          <p:nvPr/>
        </p:nvGrpSpPr>
        <p:grpSpPr>
          <a:xfrm>
            <a:off x="10751191" y="5949280"/>
            <a:ext cx="465708" cy="472063"/>
            <a:chOff x="2317849" y="-1212230"/>
            <a:chExt cx="2093913" cy="2122488"/>
          </a:xfrm>
          <a:solidFill>
            <a:schemeClr val="tx2"/>
          </a:solidFill>
        </p:grpSpPr>
        <p:sp>
          <p:nvSpPr>
            <p:cNvPr id="48"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50" name="组合 49"/>
          <p:cNvGrpSpPr/>
          <p:nvPr/>
        </p:nvGrpSpPr>
        <p:grpSpPr>
          <a:xfrm>
            <a:off x="11372522" y="5949280"/>
            <a:ext cx="465708" cy="472063"/>
            <a:chOff x="4910385" y="-2248866"/>
            <a:chExt cx="2093913" cy="2122488"/>
          </a:xfrm>
          <a:solidFill>
            <a:schemeClr val="tx2"/>
          </a:solidFill>
        </p:grpSpPr>
        <p:sp>
          <p:nvSpPr>
            <p:cNvPr id="51"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2"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sp>
        <p:nvSpPr>
          <p:cNvPr id="15" name="Freeform 5"/>
          <p:cNvSpPr>
            <a:spLocks noEditPoints="1"/>
          </p:cNvSpPr>
          <p:nvPr/>
        </p:nvSpPr>
        <p:spPr bwMode="auto">
          <a:xfrm>
            <a:off x="1966913" y="2508250"/>
            <a:ext cx="2114550" cy="2047875"/>
          </a:xfrm>
          <a:custGeom>
            <a:avLst/>
            <a:gdLst>
              <a:gd name="T0" fmla="*/ 296 w 2736"/>
              <a:gd name="T1" fmla="*/ 1034 h 2655"/>
              <a:gd name="T2" fmla="*/ 408 w 2736"/>
              <a:gd name="T3" fmla="*/ 885 h 2655"/>
              <a:gd name="T4" fmla="*/ 653 w 2736"/>
              <a:gd name="T5" fmla="*/ 672 h 2655"/>
              <a:gd name="T6" fmla="*/ 529 w 2736"/>
              <a:gd name="T7" fmla="*/ 1064 h 2655"/>
              <a:gd name="T8" fmla="*/ 410 w 2736"/>
              <a:gd name="T9" fmla="*/ 1501 h 2655"/>
              <a:gd name="T10" fmla="*/ 334 w 2736"/>
              <a:gd name="T11" fmla="*/ 1721 h 2655"/>
              <a:gd name="T12" fmla="*/ 583 w 2736"/>
              <a:gd name="T13" fmla="*/ 1601 h 2655"/>
              <a:gd name="T14" fmla="*/ 731 w 2736"/>
              <a:gd name="T15" fmla="*/ 1208 h 2655"/>
              <a:gd name="T16" fmla="*/ 953 w 2736"/>
              <a:gd name="T17" fmla="*/ 1310 h 2655"/>
              <a:gd name="T18" fmla="*/ 1059 w 2736"/>
              <a:gd name="T19" fmla="*/ 1532 h 2655"/>
              <a:gd name="T20" fmla="*/ 1151 w 2736"/>
              <a:gd name="T21" fmla="*/ 1455 h 2655"/>
              <a:gd name="T22" fmla="*/ 1103 w 2736"/>
              <a:gd name="T23" fmla="*/ 1165 h 2655"/>
              <a:gd name="T24" fmla="*/ 890 w 2736"/>
              <a:gd name="T25" fmla="*/ 1058 h 2655"/>
              <a:gd name="T26" fmla="*/ 1161 w 2736"/>
              <a:gd name="T27" fmla="*/ 967 h 2655"/>
              <a:gd name="T28" fmla="*/ 1586 w 2736"/>
              <a:gd name="T29" fmla="*/ 831 h 2655"/>
              <a:gd name="T30" fmla="*/ 1205 w 2736"/>
              <a:gd name="T31" fmla="*/ 817 h 2655"/>
              <a:gd name="T32" fmla="*/ 922 w 2736"/>
              <a:gd name="T33" fmla="*/ 558 h 2655"/>
              <a:gd name="T34" fmla="*/ 774 w 2736"/>
              <a:gd name="T35" fmla="*/ 512 h 2655"/>
              <a:gd name="T36" fmla="*/ 367 w 2736"/>
              <a:gd name="T37" fmla="*/ 603 h 2655"/>
              <a:gd name="T38" fmla="*/ 1417 w 2736"/>
              <a:gd name="T39" fmla="*/ 2639 h 2655"/>
              <a:gd name="T40" fmla="*/ 1707 w 2736"/>
              <a:gd name="T41" fmla="*/ 1595 h 2655"/>
              <a:gd name="T42" fmla="*/ 1417 w 2736"/>
              <a:gd name="T43" fmla="*/ 1692 h 2655"/>
              <a:gd name="T44" fmla="*/ 2092 w 2736"/>
              <a:gd name="T45" fmla="*/ 1381 h 2655"/>
              <a:gd name="T46" fmla="*/ 2384 w 2736"/>
              <a:gd name="T47" fmla="*/ 2093 h 2655"/>
              <a:gd name="T48" fmla="*/ 2092 w 2736"/>
              <a:gd name="T49" fmla="*/ 1381 h 2655"/>
              <a:gd name="T50" fmla="*/ 1756 w 2736"/>
              <a:gd name="T51" fmla="*/ 1595 h 2655"/>
              <a:gd name="T52" fmla="*/ 2046 w 2736"/>
              <a:gd name="T53" fmla="*/ 2393 h 2655"/>
              <a:gd name="T54" fmla="*/ 1847 w 2736"/>
              <a:gd name="T55" fmla="*/ 1595 h 2655"/>
              <a:gd name="T56" fmla="*/ 2459 w 2736"/>
              <a:gd name="T57" fmla="*/ 858 h 2655"/>
              <a:gd name="T58" fmla="*/ 1572 w 2736"/>
              <a:gd name="T59" fmla="*/ 1445 h 2655"/>
              <a:gd name="T60" fmla="*/ 1132 w 2736"/>
              <a:gd name="T61" fmla="*/ 1692 h 2655"/>
              <a:gd name="T62" fmla="*/ 653 w 2736"/>
              <a:gd name="T63" fmla="*/ 1629 h 2655"/>
              <a:gd name="T64" fmla="*/ 265 w 2736"/>
              <a:gd name="T65" fmla="*/ 1830 h 2655"/>
              <a:gd name="T66" fmla="*/ 36 w 2736"/>
              <a:gd name="T67" fmla="*/ 2037 h 2655"/>
              <a:gd name="T68" fmla="*/ 933 w 2736"/>
              <a:gd name="T69" fmla="*/ 1732 h 2655"/>
              <a:gd name="T70" fmla="*/ 1528 w 2736"/>
              <a:gd name="T71" fmla="*/ 1527 h 2655"/>
              <a:gd name="T72" fmla="*/ 2515 w 2736"/>
              <a:gd name="T73" fmla="*/ 918 h 2655"/>
              <a:gd name="T74" fmla="*/ 2659 w 2736"/>
              <a:gd name="T75" fmla="*/ 728 h 2655"/>
              <a:gd name="T76" fmla="*/ 1079 w 2736"/>
              <a:gd name="T77" fmla="*/ 2649 h 2655"/>
              <a:gd name="T78" fmla="*/ 1234 w 2736"/>
              <a:gd name="T79" fmla="*/ 2654 h 2655"/>
              <a:gd name="T80" fmla="*/ 1364 w 2736"/>
              <a:gd name="T81" fmla="*/ 1721 h 2655"/>
              <a:gd name="T82" fmla="*/ 1079 w 2736"/>
              <a:gd name="T83" fmla="*/ 1832 h 2655"/>
              <a:gd name="T84" fmla="*/ 740 w 2736"/>
              <a:gd name="T85" fmla="*/ 2571 h 2655"/>
              <a:gd name="T86" fmla="*/ 1030 w 2736"/>
              <a:gd name="T87" fmla="*/ 1832 h 2655"/>
              <a:gd name="T88" fmla="*/ 740 w 2736"/>
              <a:gd name="T89" fmla="*/ 1764 h 2655"/>
              <a:gd name="T90" fmla="*/ 2436 w 2736"/>
              <a:gd name="T91" fmla="*/ 1095 h 2655"/>
              <a:gd name="T92" fmla="*/ 2550 w 2736"/>
              <a:gd name="T93" fmla="*/ 1843 h 2655"/>
              <a:gd name="T94" fmla="*/ 2727 w 2736"/>
              <a:gd name="T95" fmla="*/ 1131 h 2655"/>
              <a:gd name="T96" fmla="*/ 2696 w 2736"/>
              <a:gd name="T97" fmla="*/ 858 h 2655"/>
              <a:gd name="T98" fmla="*/ 721 w 2736"/>
              <a:gd name="T99" fmla="*/ 246 h 2655"/>
              <a:gd name="T100" fmla="*/ 953 w 2736"/>
              <a:gd name="T101" fmla="*/ 507 h 2655"/>
              <a:gd name="T102" fmla="*/ 1229 w 2736"/>
              <a:gd name="T103" fmla="*/ 261 h 2655"/>
              <a:gd name="T104" fmla="*/ 1006 w 2736"/>
              <a:gd name="T105" fmla="*/ 0 h 2655"/>
              <a:gd name="T106" fmla="*/ 721 w 2736"/>
              <a:gd name="T107" fmla="*/ 246 h 2655"/>
              <a:gd name="T108" fmla="*/ 692 w 2736"/>
              <a:gd name="T109" fmla="*/ 2562 h 2655"/>
              <a:gd name="T110" fmla="*/ 403 w 2736"/>
              <a:gd name="T111" fmla="*/ 1926 h 2655"/>
              <a:gd name="T112" fmla="*/ 64 w 2736"/>
              <a:gd name="T113" fmla="*/ 2122 h 2655"/>
              <a:gd name="T114" fmla="*/ 354 w 2736"/>
              <a:gd name="T115" fmla="*/ 1953 h 2655"/>
              <a:gd name="T116" fmla="*/ 64 w 2736"/>
              <a:gd name="T117" fmla="*/ 2122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6" h="2655">
                <a:moveTo>
                  <a:pt x="228" y="967"/>
                </a:moveTo>
                <a:cubicBezTo>
                  <a:pt x="228" y="997"/>
                  <a:pt x="266" y="1034"/>
                  <a:pt x="296" y="1034"/>
                </a:cubicBezTo>
                <a:lnTo>
                  <a:pt x="301" y="1034"/>
                </a:lnTo>
                <a:cubicBezTo>
                  <a:pt x="368" y="1034"/>
                  <a:pt x="387" y="938"/>
                  <a:pt x="408" y="885"/>
                </a:cubicBezTo>
                <a:cubicBezTo>
                  <a:pt x="430" y="828"/>
                  <a:pt x="457" y="753"/>
                  <a:pt x="485" y="703"/>
                </a:cubicBezTo>
                <a:lnTo>
                  <a:pt x="653" y="672"/>
                </a:lnTo>
                <a:cubicBezTo>
                  <a:pt x="638" y="738"/>
                  <a:pt x="533" y="1013"/>
                  <a:pt x="533" y="1044"/>
                </a:cubicBezTo>
                <a:lnTo>
                  <a:pt x="529" y="1064"/>
                </a:lnTo>
                <a:lnTo>
                  <a:pt x="586" y="1402"/>
                </a:lnTo>
                <a:cubicBezTo>
                  <a:pt x="565" y="1406"/>
                  <a:pt x="437" y="1485"/>
                  <a:pt x="410" y="1501"/>
                </a:cubicBezTo>
                <a:cubicBezTo>
                  <a:pt x="365" y="1529"/>
                  <a:pt x="262" y="1568"/>
                  <a:pt x="262" y="1629"/>
                </a:cubicBezTo>
                <a:cubicBezTo>
                  <a:pt x="262" y="1674"/>
                  <a:pt x="292" y="1721"/>
                  <a:pt x="334" y="1721"/>
                </a:cubicBezTo>
                <a:lnTo>
                  <a:pt x="363" y="1721"/>
                </a:lnTo>
                <a:cubicBezTo>
                  <a:pt x="389" y="1721"/>
                  <a:pt x="548" y="1620"/>
                  <a:pt x="583" y="1601"/>
                </a:cubicBezTo>
                <a:cubicBezTo>
                  <a:pt x="636" y="1574"/>
                  <a:pt x="769" y="1513"/>
                  <a:pt x="769" y="1445"/>
                </a:cubicBezTo>
                <a:cubicBezTo>
                  <a:pt x="769" y="1371"/>
                  <a:pt x="731" y="1282"/>
                  <a:pt x="731" y="1208"/>
                </a:cubicBezTo>
                <a:cubicBezTo>
                  <a:pt x="765" y="1208"/>
                  <a:pt x="832" y="1223"/>
                  <a:pt x="869" y="1230"/>
                </a:cubicBezTo>
                <a:cubicBezTo>
                  <a:pt x="946" y="1243"/>
                  <a:pt x="944" y="1228"/>
                  <a:pt x="953" y="1310"/>
                </a:cubicBezTo>
                <a:cubicBezTo>
                  <a:pt x="958" y="1350"/>
                  <a:pt x="970" y="1406"/>
                  <a:pt x="978" y="1449"/>
                </a:cubicBezTo>
                <a:cubicBezTo>
                  <a:pt x="987" y="1492"/>
                  <a:pt x="1006" y="1532"/>
                  <a:pt x="1059" y="1532"/>
                </a:cubicBezTo>
                <a:lnTo>
                  <a:pt x="1074" y="1532"/>
                </a:lnTo>
                <a:cubicBezTo>
                  <a:pt x="1117" y="1532"/>
                  <a:pt x="1151" y="1497"/>
                  <a:pt x="1151" y="1455"/>
                </a:cubicBezTo>
                <a:lnTo>
                  <a:pt x="1151" y="1431"/>
                </a:lnTo>
                <a:cubicBezTo>
                  <a:pt x="1151" y="1393"/>
                  <a:pt x="1113" y="1215"/>
                  <a:pt x="1103" y="1165"/>
                </a:cubicBezTo>
                <a:cubicBezTo>
                  <a:pt x="1094" y="1120"/>
                  <a:pt x="1075" y="1091"/>
                  <a:pt x="1028" y="1081"/>
                </a:cubicBezTo>
                <a:cubicBezTo>
                  <a:pt x="994" y="1073"/>
                  <a:pt x="922" y="1059"/>
                  <a:pt x="890" y="1058"/>
                </a:cubicBezTo>
                <a:lnTo>
                  <a:pt x="977" y="798"/>
                </a:lnTo>
                <a:cubicBezTo>
                  <a:pt x="1013" y="807"/>
                  <a:pt x="1114" y="967"/>
                  <a:pt x="1161" y="967"/>
                </a:cubicBezTo>
                <a:cubicBezTo>
                  <a:pt x="1212" y="967"/>
                  <a:pt x="1352" y="939"/>
                  <a:pt x="1402" y="927"/>
                </a:cubicBezTo>
                <a:cubicBezTo>
                  <a:pt x="1473" y="909"/>
                  <a:pt x="1586" y="921"/>
                  <a:pt x="1586" y="831"/>
                </a:cubicBezTo>
                <a:cubicBezTo>
                  <a:pt x="1586" y="799"/>
                  <a:pt x="1555" y="764"/>
                  <a:pt x="1524" y="764"/>
                </a:cubicBezTo>
                <a:cubicBezTo>
                  <a:pt x="1427" y="764"/>
                  <a:pt x="1294" y="817"/>
                  <a:pt x="1205" y="817"/>
                </a:cubicBezTo>
                <a:cubicBezTo>
                  <a:pt x="1190" y="817"/>
                  <a:pt x="1049" y="655"/>
                  <a:pt x="1027" y="632"/>
                </a:cubicBezTo>
                <a:cubicBezTo>
                  <a:pt x="979" y="582"/>
                  <a:pt x="1001" y="584"/>
                  <a:pt x="922" y="558"/>
                </a:cubicBezTo>
                <a:cubicBezTo>
                  <a:pt x="901" y="551"/>
                  <a:pt x="795" y="512"/>
                  <a:pt x="784" y="512"/>
                </a:cubicBezTo>
                <a:lnTo>
                  <a:pt x="774" y="512"/>
                </a:lnTo>
                <a:cubicBezTo>
                  <a:pt x="709" y="512"/>
                  <a:pt x="624" y="533"/>
                  <a:pt x="560" y="544"/>
                </a:cubicBezTo>
                <a:cubicBezTo>
                  <a:pt x="496" y="555"/>
                  <a:pt x="396" y="559"/>
                  <a:pt x="367" y="603"/>
                </a:cubicBezTo>
                <a:cubicBezTo>
                  <a:pt x="354" y="624"/>
                  <a:pt x="228" y="946"/>
                  <a:pt x="228" y="967"/>
                </a:cubicBezTo>
                <a:close/>
                <a:moveTo>
                  <a:pt x="1417" y="2639"/>
                </a:moveTo>
                <a:cubicBezTo>
                  <a:pt x="1463" y="2635"/>
                  <a:pt x="1707" y="2587"/>
                  <a:pt x="1707" y="2562"/>
                </a:cubicBezTo>
                <a:lnTo>
                  <a:pt x="1707" y="1595"/>
                </a:lnTo>
                <a:lnTo>
                  <a:pt x="1557" y="1595"/>
                </a:lnTo>
                <a:cubicBezTo>
                  <a:pt x="1537" y="1595"/>
                  <a:pt x="1417" y="1678"/>
                  <a:pt x="1417" y="1692"/>
                </a:cubicBezTo>
                <a:lnTo>
                  <a:pt x="1417" y="2639"/>
                </a:lnTo>
                <a:close/>
                <a:moveTo>
                  <a:pt x="2092" y="1381"/>
                </a:moveTo>
                <a:lnTo>
                  <a:pt x="2094" y="2368"/>
                </a:lnTo>
                <a:cubicBezTo>
                  <a:pt x="2134" y="2341"/>
                  <a:pt x="2384" y="2125"/>
                  <a:pt x="2384" y="2093"/>
                </a:cubicBezTo>
                <a:lnTo>
                  <a:pt x="2382" y="1119"/>
                </a:lnTo>
                <a:lnTo>
                  <a:pt x="2092" y="1381"/>
                </a:lnTo>
                <a:close/>
                <a:moveTo>
                  <a:pt x="1847" y="1595"/>
                </a:moveTo>
                <a:lnTo>
                  <a:pt x="1756" y="1595"/>
                </a:lnTo>
                <a:lnTo>
                  <a:pt x="1756" y="2552"/>
                </a:lnTo>
                <a:cubicBezTo>
                  <a:pt x="1799" y="2542"/>
                  <a:pt x="2046" y="2422"/>
                  <a:pt x="2046" y="2393"/>
                </a:cubicBezTo>
                <a:lnTo>
                  <a:pt x="2046" y="1426"/>
                </a:lnTo>
                <a:cubicBezTo>
                  <a:pt x="2021" y="1432"/>
                  <a:pt x="1866" y="1595"/>
                  <a:pt x="1847" y="1595"/>
                </a:cubicBezTo>
                <a:close/>
                <a:moveTo>
                  <a:pt x="2427" y="821"/>
                </a:moveTo>
                <a:lnTo>
                  <a:pt x="2459" y="858"/>
                </a:lnTo>
                <a:lnTo>
                  <a:pt x="1799" y="1445"/>
                </a:lnTo>
                <a:cubicBezTo>
                  <a:pt x="1723" y="1445"/>
                  <a:pt x="1648" y="1445"/>
                  <a:pt x="1572" y="1445"/>
                </a:cubicBezTo>
                <a:cubicBezTo>
                  <a:pt x="1476" y="1445"/>
                  <a:pt x="1471" y="1469"/>
                  <a:pt x="1409" y="1510"/>
                </a:cubicBezTo>
                <a:cubicBezTo>
                  <a:pt x="1326" y="1565"/>
                  <a:pt x="1216" y="1647"/>
                  <a:pt x="1132" y="1692"/>
                </a:cubicBezTo>
                <a:cubicBezTo>
                  <a:pt x="1113" y="1683"/>
                  <a:pt x="845" y="1631"/>
                  <a:pt x="807" y="1625"/>
                </a:cubicBezTo>
                <a:cubicBezTo>
                  <a:pt x="718" y="1611"/>
                  <a:pt x="730" y="1591"/>
                  <a:pt x="653" y="1629"/>
                </a:cubicBezTo>
                <a:cubicBezTo>
                  <a:pt x="609" y="1651"/>
                  <a:pt x="566" y="1675"/>
                  <a:pt x="523" y="1697"/>
                </a:cubicBezTo>
                <a:cubicBezTo>
                  <a:pt x="443" y="1736"/>
                  <a:pt x="340" y="1784"/>
                  <a:pt x="265" y="1830"/>
                </a:cubicBezTo>
                <a:cubicBezTo>
                  <a:pt x="234" y="1849"/>
                  <a:pt x="25" y="1957"/>
                  <a:pt x="0" y="1963"/>
                </a:cubicBezTo>
                <a:lnTo>
                  <a:pt x="36" y="2037"/>
                </a:lnTo>
                <a:lnTo>
                  <a:pt x="716" y="1687"/>
                </a:lnTo>
                <a:cubicBezTo>
                  <a:pt x="785" y="1703"/>
                  <a:pt x="863" y="1718"/>
                  <a:pt x="933" y="1732"/>
                </a:cubicBezTo>
                <a:cubicBezTo>
                  <a:pt x="986" y="1742"/>
                  <a:pt x="1105" y="1774"/>
                  <a:pt x="1156" y="1774"/>
                </a:cubicBezTo>
                <a:cubicBezTo>
                  <a:pt x="1159" y="1774"/>
                  <a:pt x="1495" y="1550"/>
                  <a:pt x="1528" y="1527"/>
                </a:cubicBezTo>
                <a:lnTo>
                  <a:pt x="1829" y="1528"/>
                </a:lnTo>
                <a:lnTo>
                  <a:pt x="2515" y="918"/>
                </a:lnTo>
                <a:lnTo>
                  <a:pt x="2552" y="947"/>
                </a:lnTo>
                <a:lnTo>
                  <a:pt x="2659" y="728"/>
                </a:lnTo>
                <a:lnTo>
                  <a:pt x="2427" y="821"/>
                </a:lnTo>
                <a:close/>
                <a:moveTo>
                  <a:pt x="1079" y="2649"/>
                </a:moveTo>
                <a:lnTo>
                  <a:pt x="1142" y="2655"/>
                </a:lnTo>
                <a:lnTo>
                  <a:pt x="1234" y="2654"/>
                </a:lnTo>
                <a:lnTo>
                  <a:pt x="1364" y="2648"/>
                </a:lnTo>
                <a:lnTo>
                  <a:pt x="1364" y="1721"/>
                </a:lnTo>
                <a:cubicBezTo>
                  <a:pt x="1318" y="1745"/>
                  <a:pt x="1278" y="1775"/>
                  <a:pt x="1234" y="1804"/>
                </a:cubicBezTo>
                <a:cubicBezTo>
                  <a:pt x="1142" y="1866"/>
                  <a:pt x="1189" y="1841"/>
                  <a:pt x="1079" y="1832"/>
                </a:cubicBezTo>
                <a:lnTo>
                  <a:pt x="1079" y="2649"/>
                </a:lnTo>
                <a:close/>
                <a:moveTo>
                  <a:pt x="740" y="2571"/>
                </a:moveTo>
                <a:cubicBezTo>
                  <a:pt x="740" y="2596"/>
                  <a:pt x="985" y="2643"/>
                  <a:pt x="1030" y="2644"/>
                </a:cubicBezTo>
                <a:lnTo>
                  <a:pt x="1030" y="1832"/>
                </a:lnTo>
                <a:cubicBezTo>
                  <a:pt x="1030" y="1808"/>
                  <a:pt x="914" y="1799"/>
                  <a:pt x="890" y="1794"/>
                </a:cubicBezTo>
                <a:cubicBezTo>
                  <a:pt x="850" y="1786"/>
                  <a:pt x="782" y="1765"/>
                  <a:pt x="740" y="1764"/>
                </a:cubicBezTo>
                <a:lnTo>
                  <a:pt x="740" y="2571"/>
                </a:lnTo>
                <a:close/>
                <a:moveTo>
                  <a:pt x="2436" y="1095"/>
                </a:moveTo>
                <a:lnTo>
                  <a:pt x="2437" y="2020"/>
                </a:lnTo>
                <a:cubicBezTo>
                  <a:pt x="2454" y="2009"/>
                  <a:pt x="2535" y="1872"/>
                  <a:pt x="2550" y="1843"/>
                </a:cubicBezTo>
                <a:cubicBezTo>
                  <a:pt x="2586" y="1771"/>
                  <a:pt x="2607" y="1716"/>
                  <a:pt x="2638" y="1637"/>
                </a:cubicBezTo>
                <a:cubicBezTo>
                  <a:pt x="2676" y="1540"/>
                  <a:pt x="2736" y="1272"/>
                  <a:pt x="2727" y="1131"/>
                </a:cubicBezTo>
                <a:lnTo>
                  <a:pt x="2700" y="860"/>
                </a:lnTo>
                <a:lnTo>
                  <a:pt x="2696" y="858"/>
                </a:lnTo>
                <a:lnTo>
                  <a:pt x="2436" y="1095"/>
                </a:lnTo>
                <a:close/>
                <a:moveTo>
                  <a:pt x="721" y="246"/>
                </a:moveTo>
                <a:lnTo>
                  <a:pt x="721" y="271"/>
                </a:lnTo>
                <a:cubicBezTo>
                  <a:pt x="721" y="388"/>
                  <a:pt x="838" y="507"/>
                  <a:pt x="953" y="507"/>
                </a:cubicBezTo>
                <a:lnTo>
                  <a:pt x="997" y="507"/>
                </a:lnTo>
                <a:cubicBezTo>
                  <a:pt x="1117" y="507"/>
                  <a:pt x="1229" y="387"/>
                  <a:pt x="1229" y="261"/>
                </a:cubicBezTo>
                <a:lnTo>
                  <a:pt x="1229" y="237"/>
                </a:lnTo>
                <a:cubicBezTo>
                  <a:pt x="1229" y="123"/>
                  <a:pt x="1114" y="0"/>
                  <a:pt x="1006" y="0"/>
                </a:cubicBezTo>
                <a:lnTo>
                  <a:pt x="943" y="0"/>
                </a:lnTo>
                <a:cubicBezTo>
                  <a:pt x="830" y="0"/>
                  <a:pt x="721" y="124"/>
                  <a:pt x="721" y="246"/>
                </a:cubicBezTo>
                <a:close/>
                <a:moveTo>
                  <a:pt x="402" y="2412"/>
                </a:moveTo>
                <a:cubicBezTo>
                  <a:pt x="402" y="2439"/>
                  <a:pt x="649" y="2552"/>
                  <a:pt x="692" y="2562"/>
                </a:cubicBezTo>
                <a:lnTo>
                  <a:pt x="692" y="1774"/>
                </a:lnTo>
                <a:lnTo>
                  <a:pt x="403" y="1926"/>
                </a:lnTo>
                <a:lnTo>
                  <a:pt x="402" y="2412"/>
                </a:lnTo>
                <a:close/>
                <a:moveTo>
                  <a:pt x="64" y="2122"/>
                </a:moveTo>
                <a:cubicBezTo>
                  <a:pt x="64" y="2149"/>
                  <a:pt x="315" y="2373"/>
                  <a:pt x="354" y="2383"/>
                </a:cubicBezTo>
                <a:lnTo>
                  <a:pt x="354" y="1953"/>
                </a:lnTo>
                <a:lnTo>
                  <a:pt x="65" y="2100"/>
                </a:lnTo>
                <a:lnTo>
                  <a:pt x="64" y="2122"/>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56" name="组合 55"/>
          <p:cNvGrpSpPr/>
          <p:nvPr/>
        </p:nvGrpSpPr>
        <p:grpSpPr>
          <a:xfrm>
            <a:off x="1367097" y="1813513"/>
            <a:ext cx="3109913" cy="3135314"/>
            <a:chOff x="1346200" y="1839912"/>
            <a:chExt cx="3109913" cy="3135314"/>
          </a:xfrm>
        </p:grpSpPr>
        <p:sp>
          <p:nvSpPr>
            <p:cNvPr id="16" name="Freeform 6"/>
            <p:cNvSpPr/>
            <p:nvPr/>
          </p:nvSpPr>
          <p:spPr bwMode="auto">
            <a:xfrm>
              <a:off x="3132138" y="1865313"/>
              <a:ext cx="844550" cy="587375"/>
            </a:xfrm>
            <a:custGeom>
              <a:avLst/>
              <a:gdLst>
                <a:gd name="T0" fmla="*/ 1092 w 1092"/>
                <a:gd name="T1" fmla="*/ 531 h 763"/>
                <a:gd name="T2" fmla="*/ 22 w 1092"/>
                <a:gd name="T3" fmla="*/ 0 h 763"/>
                <a:gd name="T4" fmla="*/ 0 w 1092"/>
                <a:gd name="T5" fmla="*/ 349 h 763"/>
                <a:gd name="T6" fmla="*/ 829 w 1092"/>
                <a:gd name="T7" fmla="*/ 763 h 763"/>
                <a:gd name="T8" fmla="*/ 1092 w 1092"/>
                <a:gd name="T9" fmla="*/ 531 h 763"/>
              </a:gdLst>
              <a:ahLst/>
              <a:cxnLst>
                <a:cxn ang="0">
                  <a:pos x="T0" y="T1"/>
                </a:cxn>
                <a:cxn ang="0">
                  <a:pos x="T2" y="T3"/>
                </a:cxn>
                <a:cxn ang="0">
                  <a:pos x="T4" y="T5"/>
                </a:cxn>
                <a:cxn ang="0">
                  <a:pos x="T6" y="T7"/>
                </a:cxn>
                <a:cxn ang="0">
                  <a:pos x="T8" y="T9"/>
                </a:cxn>
              </a:cxnLst>
              <a:rect l="0" t="0" r="r" b="b"/>
              <a:pathLst>
                <a:path w="1092" h="763">
                  <a:moveTo>
                    <a:pt x="1092" y="531"/>
                  </a:moveTo>
                  <a:cubicBezTo>
                    <a:pt x="805" y="257"/>
                    <a:pt x="436" y="66"/>
                    <a:pt x="22" y="0"/>
                  </a:cubicBezTo>
                  <a:lnTo>
                    <a:pt x="0" y="349"/>
                  </a:lnTo>
                  <a:cubicBezTo>
                    <a:pt x="318" y="407"/>
                    <a:pt x="603" y="554"/>
                    <a:pt x="829" y="763"/>
                  </a:cubicBezTo>
                  <a:lnTo>
                    <a:pt x="1092" y="531"/>
                  </a:lnTo>
                  <a:close/>
                </a:path>
              </a:pathLst>
            </a:custGeom>
            <a:solidFill>
              <a:srgbClr val="00A2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346200" y="3341688"/>
              <a:ext cx="2555875" cy="1633538"/>
            </a:xfrm>
            <a:custGeom>
              <a:avLst/>
              <a:gdLst>
                <a:gd name="T0" fmla="*/ 3076 w 3307"/>
                <a:gd name="T1" fmla="*/ 1351 h 2117"/>
                <a:gd name="T2" fmla="*/ 2139 w 3307"/>
                <a:gd name="T3" fmla="*/ 1731 h 2117"/>
                <a:gd name="T4" fmla="*/ 1914 w 3307"/>
                <a:gd name="T5" fmla="*/ 1731 h 2117"/>
                <a:gd name="T6" fmla="*/ 349 w 3307"/>
                <a:gd name="T7" fmla="*/ 22 h 2117"/>
                <a:gd name="T8" fmla="*/ 1 w 3307"/>
                <a:gd name="T9" fmla="*/ 0 h 2117"/>
                <a:gd name="T10" fmla="*/ 0 w 3307"/>
                <a:gd name="T11" fmla="*/ 93 h 2117"/>
                <a:gd name="T12" fmla="*/ 2 w 3307"/>
                <a:gd name="T13" fmla="*/ 150 h 2117"/>
                <a:gd name="T14" fmla="*/ 3 w 3307"/>
                <a:gd name="T15" fmla="*/ 182 h 2117"/>
                <a:gd name="T16" fmla="*/ 8 w 3307"/>
                <a:gd name="T17" fmla="*/ 254 h 2117"/>
                <a:gd name="T18" fmla="*/ 9 w 3307"/>
                <a:gd name="T19" fmla="*/ 267 h 2117"/>
                <a:gd name="T20" fmla="*/ 1891 w 3307"/>
                <a:gd name="T21" fmla="*/ 2087 h 2117"/>
                <a:gd name="T22" fmla="*/ 3158 w 3307"/>
                <a:gd name="T23" fmla="*/ 1729 h 2117"/>
                <a:gd name="T24" fmla="*/ 3158 w 3307"/>
                <a:gd name="T25" fmla="*/ 1726 h 2117"/>
                <a:gd name="T26" fmla="*/ 3307 w 3307"/>
                <a:gd name="T27" fmla="*/ 1613 h 2117"/>
                <a:gd name="T28" fmla="*/ 3076 w 3307"/>
                <a:gd name="T29" fmla="*/ 1351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07" h="2117">
                  <a:moveTo>
                    <a:pt x="3076" y="1351"/>
                  </a:moveTo>
                  <a:cubicBezTo>
                    <a:pt x="2816" y="1567"/>
                    <a:pt x="2491" y="1704"/>
                    <a:pt x="2139" y="1731"/>
                  </a:cubicBezTo>
                  <a:cubicBezTo>
                    <a:pt x="2065" y="1735"/>
                    <a:pt x="1990" y="1736"/>
                    <a:pt x="1914" y="1731"/>
                  </a:cubicBezTo>
                  <a:cubicBezTo>
                    <a:pt x="1015" y="1675"/>
                    <a:pt x="345" y="911"/>
                    <a:pt x="349" y="22"/>
                  </a:cubicBezTo>
                  <a:lnTo>
                    <a:pt x="1" y="0"/>
                  </a:lnTo>
                  <a:cubicBezTo>
                    <a:pt x="0" y="32"/>
                    <a:pt x="0" y="62"/>
                    <a:pt x="0" y="93"/>
                  </a:cubicBezTo>
                  <a:cubicBezTo>
                    <a:pt x="0" y="112"/>
                    <a:pt x="1" y="131"/>
                    <a:pt x="2" y="150"/>
                  </a:cubicBezTo>
                  <a:cubicBezTo>
                    <a:pt x="2" y="161"/>
                    <a:pt x="2" y="172"/>
                    <a:pt x="3" y="182"/>
                  </a:cubicBezTo>
                  <a:cubicBezTo>
                    <a:pt x="4" y="207"/>
                    <a:pt x="6" y="230"/>
                    <a:pt x="8" y="254"/>
                  </a:cubicBezTo>
                  <a:cubicBezTo>
                    <a:pt x="8" y="258"/>
                    <a:pt x="9" y="262"/>
                    <a:pt x="9" y="267"/>
                  </a:cubicBezTo>
                  <a:cubicBezTo>
                    <a:pt x="101" y="1248"/>
                    <a:pt x="896" y="2024"/>
                    <a:pt x="1891" y="2087"/>
                  </a:cubicBezTo>
                  <a:cubicBezTo>
                    <a:pt x="2359" y="2117"/>
                    <a:pt x="2799" y="1974"/>
                    <a:pt x="3158" y="1729"/>
                  </a:cubicBezTo>
                  <a:lnTo>
                    <a:pt x="3158" y="1726"/>
                  </a:lnTo>
                  <a:cubicBezTo>
                    <a:pt x="3209" y="1691"/>
                    <a:pt x="3259" y="1653"/>
                    <a:pt x="3307" y="1613"/>
                  </a:cubicBezTo>
                  <a:lnTo>
                    <a:pt x="3076" y="1351"/>
                  </a:lnTo>
                  <a:close/>
                </a:path>
              </a:pathLst>
            </a:custGeom>
            <a:solidFill>
              <a:srgbClr val="555E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2022475" y="1839912"/>
              <a:ext cx="903288" cy="481013"/>
            </a:xfrm>
            <a:custGeom>
              <a:avLst/>
              <a:gdLst>
                <a:gd name="T0" fmla="*/ 1147 w 1169"/>
                <a:gd name="T1" fmla="*/ 356 h 624"/>
                <a:gd name="T2" fmla="*/ 1169 w 1169"/>
                <a:gd name="T3" fmla="*/ 7 h 624"/>
                <a:gd name="T4" fmla="*/ 0 w 1169"/>
                <a:gd name="T5" fmla="*/ 360 h 624"/>
                <a:gd name="T6" fmla="*/ 232 w 1169"/>
                <a:gd name="T7" fmla="*/ 624 h 624"/>
                <a:gd name="T8" fmla="*/ 1147 w 1169"/>
                <a:gd name="T9" fmla="*/ 356 h 624"/>
              </a:gdLst>
              <a:ahLst/>
              <a:cxnLst>
                <a:cxn ang="0">
                  <a:pos x="T0" y="T1"/>
                </a:cxn>
                <a:cxn ang="0">
                  <a:pos x="T2" y="T3"/>
                </a:cxn>
                <a:cxn ang="0">
                  <a:pos x="T4" y="T5"/>
                </a:cxn>
                <a:cxn ang="0">
                  <a:pos x="T6" y="T7"/>
                </a:cxn>
                <a:cxn ang="0">
                  <a:pos x="T8" y="T9"/>
                </a:cxn>
              </a:cxnLst>
              <a:rect l="0" t="0" r="r" b="b"/>
              <a:pathLst>
                <a:path w="1169" h="624">
                  <a:moveTo>
                    <a:pt x="1147" y="356"/>
                  </a:moveTo>
                  <a:lnTo>
                    <a:pt x="1169" y="7"/>
                  </a:lnTo>
                  <a:cubicBezTo>
                    <a:pt x="738" y="0"/>
                    <a:pt x="333" y="131"/>
                    <a:pt x="0" y="360"/>
                  </a:cubicBezTo>
                  <a:lnTo>
                    <a:pt x="232" y="624"/>
                  </a:lnTo>
                  <a:cubicBezTo>
                    <a:pt x="497" y="452"/>
                    <a:pt x="812" y="354"/>
                    <a:pt x="1147" y="356"/>
                  </a:cubicBezTo>
                  <a:close/>
                </a:path>
              </a:pathLst>
            </a:custGeom>
            <a:solidFill>
              <a:srgbClr val="F19B27"/>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3884613" y="3521075"/>
              <a:ext cx="566738" cy="909638"/>
            </a:xfrm>
            <a:custGeom>
              <a:avLst/>
              <a:gdLst>
                <a:gd name="T0" fmla="*/ 0 w 734"/>
                <a:gd name="T1" fmla="*/ 914 h 1178"/>
                <a:gd name="T2" fmla="*/ 232 w 734"/>
                <a:gd name="T3" fmla="*/ 1178 h 1178"/>
                <a:gd name="T4" fmla="*/ 734 w 734"/>
                <a:gd name="T5" fmla="*/ 22 h 1178"/>
                <a:gd name="T6" fmla="*/ 386 w 734"/>
                <a:gd name="T7" fmla="*/ 0 h 1178"/>
                <a:gd name="T8" fmla="*/ 0 w 734"/>
                <a:gd name="T9" fmla="*/ 914 h 1178"/>
              </a:gdLst>
              <a:ahLst/>
              <a:cxnLst>
                <a:cxn ang="0">
                  <a:pos x="T0" y="T1"/>
                </a:cxn>
                <a:cxn ang="0">
                  <a:pos x="T2" y="T3"/>
                </a:cxn>
                <a:cxn ang="0">
                  <a:pos x="T4" y="T5"/>
                </a:cxn>
                <a:cxn ang="0">
                  <a:pos x="T6" y="T7"/>
                </a:cxn>
                <a:cxn ang="0">
                  <a:pos x="T8" y="T9"/>
                </a:cxn>
              </a:cxnLst>
              <a:rect l="0" t="0" r="r" b="b"/>
              <a:pathLst>
                <a:path w="734" h="1178">
                  <a:moveTo>
                    <a:pt x="0" y="914"/>
                  </a:moveTo>
                  <a:lnTo>
                    <a:pt x="232" y="1178"/>
                  </a:lnTo>
                  <a:cubicBezTo>
                    <a:pt x="510" y="867"/>
                    <a:pt x="693" y="467"/>
                    <a:pt x="734" y="22"/>
                  </a:cubicBezTo>
                  <a:lnTo>
                    <a:pt x="386" y="0"/>
                  </a:lnTo>
                  <a:cubicBezTo>
                    <a:pt x="352" y="349"/>
                    <a:pt x="212" y="664"/>
                    <a:pt x="0" y="914"/>
                  </a:cubicBezTo>
                  <a:close/>
                </a:path>
              </a:pathLst>
            </a:custGeom>
            <a:solidFill>
              <a:srgbClr val="008476"/>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1371600" y="2257425"/>
              <a:ext cx="654050" cy="879475"/>
            </a:xfrm>
            <a:custGeom>
              <a:avLst/>
              <a:gdLst>
                <a:gd name="T0" fmla="*/ 846 w 846"/>
                <a:gd name="T1" fmla="*/ 262 h 1140"/>
                <a:gd name="T2" fmla="*/ 615 w 846"/>
                <a:gd name="T3" fmla="*/ 0 h 1140"/>
                <a:gd name="T4" fmla="*/ 0 w 846"/>
                <a:gd name="T5" fmla="*/ 1117 h 1140"/>
                <a:gd name="T6" fmla="*/ 351 w 846"/>
                <a:gd name="T7" fmla="*/ 1140 h 1140"/>
                <a:gd name="T8" fmla="*/ 846 w 846"/>
                <a:gd name="T9" fmla="*/ 262 h 1140"/>
              </a:gdLst>
              <a:ahLst/>
              <a:cxnLst>
                <a:cxn ang="0">
                  <a:pos x="T0" y="T1"/>
                </a:cxn>
                <a:cxn ang="0">
                  <a:pos x="T2" y="T3"/>
                </a:cxn>
                <a:cxn ang="0">
                  <a:pos x="T4" y="T5"/>
                </a:cxn>
                <a:cxn ang="0">
                  <a:pos x="T6" y="T7"/>
                </a:cxn>
                <a:cxn ang="0">
                  <a:pos x="T8" y="T9"/>
                </a:cxn>
              </a:cxnLst>
              <a:rect l="0" t="0" r="r" b="b"/>
              <a:pathLst>
                <a:path w="846" h="1140">
                  <a:moveTo>
                    <a:pt x="846" y="262"/>
                  </a:moveTo>
                  <a:lnTo>
                    <a:pt x="615" y="0"/>
                  </a:lnTo>
                  <a:cubicBezTo>
                    <a:pt x="302" y="289"/>
                    <a:pt x="80" y="676"/>
                    <a:pt x="0" y="1117"/>
                  </a:cubicBezTo>
                  <a:lnTo>
                    <a:pt x="351" y="1140"/>
                  </a:lnTo>
                  <a:cubicBezTo>
                    <a:pt x="422" y="795"/>
                    <a:pt x="600" y="491"/>
                    <a:pt x="846" y="262"/>
                  </a:cubicBezTo>
                  <a:close/>
                </a:path>
              </a:pathLst>
            </a:custGeom>
            <a:solidFill>
              <a:srgbClr val="E24405"/>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3924300" y="2439988"/>
              <a:ext cx="531813" cy="874713"/>
            </a:xfrm>
            <a:custGeom>
              <a:avLst/>
              <a:gdLst>
                <a:gd name="T0" fmla="*/ 337 w 687"/>
                <a:gd name="T1" fmla="*/ 1111 h 1133"/>
                <a:gd name="T2" fmla="*/ 687 w 687"/>
                <a:gd name="T3" fmla="*/ 1133 h 1133"/>
                <a:gd name="T4" fmla="*/ 262 w 687"/>
                <a:gd name="T5" fmla="*/ 0 h 1133"/>
                <a:gd name="T6" fmla="*/ 0 w 687"/>
                <a:gd name="T7" fmla="*/ 231 h 1133"/>
                <a:gd name="T8" fmla="*/ 337 w 687"/>
                <a:gd name="T9" fmla="*/ 1111 h 1133"/>
              </a:gdLst>
              <a:ahLst/>
              <a:cxnLst>
                <a:cxn ang="0">
                  <a:pos x="T0" y="T1"/>
                </a:cxn>
                <a:cxn ang="0">
                  <a:pos x="T2" y="T3"/>
                </a:cxn>
                <a:cxn ang="0">
                  <a:pos x="T4" y="T5"/>
                </a:cxn>
                <a:cxn ang="0">
                  <a:pos x="T6" y="T7"/>
                </a:cxn>
                <a:cxn ang="0">
                  <a:pos x="T8" y="T9"/>
                </a:cxn>
              </a:cxnLst>
              <a:rect l="0" t="0" r="r" b="b"/>
              <a:pathLst>
                <a:path w="687" h="1133">
                  <a:moveTo>
                    <a:pt x="337" y="1111"/>
                  </a:moveTo>
                  <a:lnTo>
                    <a:pt x="687" y="1133"/>
                  </a:lnTo>
                  <a:cubicBezTo>
                    <a:pt x="665" y="710"/>
                    <a:pt x="511" y="317"/>
                    <a:pt x="262" y="0"/>
                  </a:cubicBezTo>
                  <a:lnTo>
                    <a:pt x="0" y="231"/>
                  </a:lnTo>
                  <a:cubicBezTo>
                    <a:pt x="190" y="481"/>
                    <a:pt x="311" y="784"/>
                    <a:pt x="337" y="1111"/>
                  </a:cubicBezTo>
                  <a:close/>
                </a:path>
              </a:pathLst>
            </a:custGeom>
            <a:solidFill>
              <a:srgbClr val="51865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 name="直接连接符 2"/>
          <p:cNvCxnSpPr/>
          <p:nvPr/>
        </p:nvCxnSpPr>
        <p:spPr bwMode="auto">
          <a:xfrm>
            <a:off x="5567342" y="3494676"/>
            <a:ext cx="5559422" cy="0"/>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484153" y="4948827"/>
            <a:ext cx="4354077" cy="369332"/>
          </a:xfrm>
          <a:prstGeom prst="rect">
            <a:avLst/>
          </a:prstGeom>
          <a:noFill/>
        </p:spPr>
        <p:txBody>
          <a:bodyPr wrap="none" rtlCol="0">
            <a:spAutoFit/>
          </a:bodyPr>
          <a:lstStyle/>
          <a:p>
            <a:pPr algn="l"/>
            <a:r>
              <a:rPr lang="zh-CN" altLang="en-US" sz="1800" b="1" dirty="0" smtClean="0">
                <a:solidFill>
                  <a:schemeClr val="accent1"/>
                </a:solidFill>
                <a:latin typeface="+mj-ea"/>
                <a:ea typeface="+mj-ea"/>
              </a:rPr>
              <a:t>——常州市新北区新桥初级中学   </a:t>
            </a:r>
            <a:r>
              <a:rPr lang="zh-CN" altLang="en-US" b="1" dirty="0" smtClean="0">
                <a:solidFill>
                  <a:schemeClr val="accent1"/>
                </a:solidFill>
                <a:latin typeface="+mj-ea"/>
                <a:ea typeface="+mj-ea"/>
              </a:rPr>
              <a:t>唐小燕</a:t>
            </a:r>
            <a:endParaRPr lang="zh-CN" altLang="en-US" sz="1800" b="1" dirty="0" smtClean="0">
              <a:solidFill>
                <a:schemeClr val="accent1"/>
              </a:solidFill>
              <a:latin typeface="+mj-ea"/>
              <a:ea typeface="+mj-ea"/>
            </a:endParaRPr>
          </a:p>
        </p:txBody>
      </p:sp>
      <p:pic>
        <p:nvPicPr>
          <p:cNvPr id="2" name="图片 1" descr="11"/>
          <p:cNvPicPr>
            <a:picLocks noChangeAspect="1"/>
          </p:cNvPicPr>
          <p:nvPr/>
        </p:nvPicPr>
        <p:blipFill>
          <a:blip r:embed="rId4" cstate="print"/>
          <a:stretch>
            <a:fillRect/>
          </a:stretch>
        </p:blipFill>
        <p:spPr>
          <a:xfrm>
            <a:off x="619125" y="417195"/>
            <a:ext cx="4700270" cy="80581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63" presetClass="path" presetSubtype="0" accel="50000" decel="50000" fill="hold" grpId="1" nodeType="withEffect">
                                  <p:stCondLst>
                                    <p:cond delay="0"/>
                                  </p:stCondLst>
                                  <p:childTnLst>
                                    <p:animMotion origin="layout" path="M -0.37396 3.7037E-6 L 3.125E-6 3.7037E-6 " pathEditMode="relative" rAng="0" ptsTypes="AA">
                                      <p:cBhvr>
                                        <p:cTn id="10" dur="2000" fill="hold"/>
                                        <p:tgtEl>
                                          <p:spTgt spid="15"/>
                                        </p:tgtEl>
                                        <p:attrNameLst>
                                          <p:attrName>ppt_x</p:attrName>
                                          <p:attrName>ppt_y</p:attrName>
                                        </p:attrNameLst>
                                      </p:cBhvr>
                                      <p:rCtr x="18698" y="0"/>
                                    </p:animMotion>
                                  </p:childTnLst>
                                </p:cTn>
                              </p:par>
                              <p:par>
                                <p:cTn id="11" presetID="63" presetClass="path" presetSubtype="0" accel="50000" decel="50000" fill="hold" nodeType="withEffect">
                                  <p:stCondLst>
                                    <p:cond delay="0"/>
                                  </p:stCondLst>
                                  <p:childTnLst>
                                    <p:animMotion origin="layout" path="M -0.36549 -4.07407E-6 L -3.33333E-6 -4.07407E-6 " pathEditMode="relative" rAng="0" ptsTypes="AA">
                                      <p:cBhvr>
                                        <p:cTn id="12" dur="2000" fill="hold"/>
                                        <p:tgtEl>
                                          <p:spTgt spid="56"/>
                                        </p:tgtEl>
                                        <p:attrNameLst>
                                          <p:attrName>ppt_x</p:attrName>
                                          <p:attrName>ppt_y</p:attrName>
                                        </p:attrNameLst>
                                      </p:cBhvr>
                                      <p:rCtr x="18268" y="0"/>
                                    </p:animMotion>
                                  </p:childTnLst>
                                </p:cTn>
                              </p:par>
                              <p:par>
                                <p:cTn id="13" presetID="8" presetClass="emph" presetSubtype="0" fill="hold" nodeType="withEffect">
                                  <p:stCondLst>
                                    <p:cond delay="0"/>
                                  </p:stCondLst>
                                  <p:childTnLst>
                                    <p:animRot by="21600000">
                                      <p:cBhvr>
                                        <p:cTn id="14" dur="2000" fill="hold"/>
                                        <p:tgtEl>
                                          <p:spTgt spid="56"/>
                                        </p:tgtEl>
                                        <p:attrNameLst>
                                          <p:attrName>r</p:attrName>
                                        </p:attrNameLst>
                                      </p:cBhvr>
                                    </p:animRo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1000"/>
                                        <p:tgtEl>
                                          <p:spTgt spid="1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1+#ppt_w/2"/>
                                          </p:val>
                                        </p:tav>
                                        <p:tav tm="100000">
                                          <p:val>
                                            <p:strVal val="#ppt_x"/>
                                          </p:val>
                                        </p:tav>
                                      </p:tavLst>
                                    </p:anim>
                                    <p:anim calcmode="lin" valueType="num">
                                      <p:cBhvr additive="base">
                                        <p:cTn id="26" dur="500" fill="hold"/>
                                        <p:tgtEl>
                                          <p:spTgt spid="409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6" presetClass="entr" presetSubtype="2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par>
                          <p:cTn id="31" fill="hold">
                            <p:stCondLst>
                              <p:cond delay="2000"/>
                            </p:stCondLst>
                            <p:childTnLst>
                              <p:par>
                                <p:cTn id="32" presetID="6"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8" presetClass="emph" presetSubtype="0" fill="hold" nodeType="withEffect">
                                  <p:stCondLst>
                                    <p:cond delay="0"/>
                                  </p:stCondLst>
                                  <p:childTnLst>
                                    <p:animRot by="21600000">
                                      <p:cBhvr>
                                        <p:cTn id="42" dur="2000" fill="hold"/>
                                        <p:tgtEl>
                                          <p:spTgt spid="35"/>
                                        </p:tgtEl>
                                        <p:attrNameLst>
                                          <p:attrName>r</p:attrName>
                                        </p:attrNameLst>
                                      </p:cBhvr>
                                    </p:animRot>
                                  </p:childTnLst>
                                </p:cTn>
                              </p:par>
                              <p:par>
                                <p:cTn id="43" presetID="42"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0"/>
                                  </p:stCondLst>
                                  <p:childTnLst>
                                    <p:animRot by="21600000">
                                      <p:cBhvr>
                                        <p:cTn id="49" dur="2000" fill="hold"/>
                                        <p:tgtEl>
                                          <p:spTgt spid="41"/>
                                        </p:tgtEl>
                                        <p:attrNameLst>
                                          <p:attrName>r</p:attrName>
                                        </p:attrNameLst>
                                      </p:cBhvr>
                                    </p:animRot>
                                  </p:childTnLst>
                                </p:cTn>
                              </p:par>
                              <p:par>
                                <p:cTn id="50" presetID="42" presetClass="entr" presetSubtype="0" fill="hold" nodeType="withEffect">
                                  <p:stCondLst>
                                    <p:cond delay="40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par>
                                <p:cTn id="55" presetID="8" presetClass="emph" presetSubtype="0" fill="hold" nodeType="withEffect">
                                  <p:stCondLst>
                                    <p:cond delay="400"/>
                                  </p:stCondLst>
                                  <p:childTnLst>
                                    <p:animRot by="21600000">
                                      <p:cBhvr>
                                        <p:cTn id="56" dur="2000" fill="hold"/>
                                        <p:tgtEl>
                                          <p:spTgt spid="44"/>
                                        </p:tgtEl>
                                        <p:attrNameLst>
                                          <p:attrName>r</p:attrName>
                                        </p:attrNameLst>
                                      </p:cBhvr>
                                    </p:animRot>
                                  </p:childTnLst>
                                </p:cTn>
                              </p:par>
                              <p:par>
                                <p:cTn id="57" presetID="42" presetClass="entr" presetSubtype="0" fill="hold" nodeType="withEffect">
                                  <p:stCondLst>
                                    <p:cond delay="6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par>
                                <p:cTn id="62" presetID="8" presetClass="emph" presetSubtype="0" fill="hold" nodeType="withEffect">
                                  <p:stCondLst>
                                    <p:cond delay="600"/>
                                  </p:stCondLst>
                                  <p:childTnLst>
                                    <p:animRot by="21600000">
                                      <p:cBhvr>
                                        <p:cTn id="63" dur="2000" fill="hold"/>
                                        <p:tgtEl>
                                          <p:spTgt spid="47"/>
                                        </p:tgtEl>
                                        <p:attrNameLst>
                                          <p:attrName>r</p:attrName>
                                        </p:attrNameLst>
                                      </p:cBhvr>
                                    </p:animRot>
                                  </p:childTnLst>
                                </p:cTn>
                              </p:par>
                              <p:par>
                                <p:cTn id="64" presetID="42" presetClass="entr" presetSubtype="0" fill="hold" nodeType="withEffect">
                                  <p:stCondLst>
                                    <p:cond delay="20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1000"/>
                                        <p:tgtEl>
                                          <p:spTgt spid="50"/>
                                        </p:tgtEl>
                                      </p:cBhvr>
                                    </p:animEffect>
                                    <p:anim calcmode="lin" valueType="num">
                                      <p:cBhvr>
                                        <p:cTn id="67" dur="1000" fill="hold"/>
                                        <p:tgtEl>
                                          <p:spTgt spid="50"/>
                                        </p:tgtEl>
                                        <p:attrNameLst>
                                          <p:attrName>ppt_x</p:attrName>
                                        </p:attrNameLst>
                                      </p:cBhvr>
                                      <p:tavLst>
                                        <p:tav tm="0">
                                          <p:val>
                                            <p:strVal val="#ppt_x"/>
                                          </p:val>
                                        </p:tav>
                                        <p:tav tm="100000">
                                          <p:val>
                                            <p:strVal val="#ppt_x"/>
                                          </p:val>
                                        </p:tav>
                                      </p:tavLst>
                                    </p:anim>
                                    <p:anim calcmode="lin" valueType="num">
                                      <p:cBhvr>
                                        <p:cTn id="68" dur="1000" fill="hold"/>
                                        <p:tgtEl>
                                          <p:spTgt spid="50"/>
                                        </p:tgtEl>
                                        <p:attrNameLst>
                                          <p:attrName>ppt_y</p:attrName>
                                        </p:attrNameLst>
                                      </p:cBhvr>
                                      <p:tavLst>
                                        <p:tav tm="0">
                                          <p:val>
                                            <p:strVal val="#ppt_y+.1"/>
                                          </p:val>
                                        </p:tav>
                                        <p:tav tm="100000">
                                          <p:val>
                                            <p:strVal val="#ppt_y"/>
                                          </p:val>
                                        </p:tav>
                                      </p:tavLst>
                                    </p:anim>
                                  </p:childTnLst>
                                </p:cTn>
                              </p:par>
                              <p:par>
                                <p:cTn id="69" presetID="8" presetClass="emph" presetSubtype="0" fill="hold" nodeType="withEffect">
                                  <p:stCondLst>
                                    <p:cond delay="800"/>
                                  </p:stCondLst>
                                  <p:childTnLst>
                                    <p:animRot by="21600000">
                                      <p:cBhvr>
                                        <p:cTn id="70"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099" grpId="0" bldLvl="0" animBg="1"/>
      <p:bldP spid="15" grpId="0" animBg="1"/>
      <p:bldP spid="15" grpId="1"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8.jpg"/>
          <p:cNvPicPr>
            <a:picLocks noGrp="1" noChangeAspect="1"/>
          </p:cNvPicPr>
          <p:nvPr>
            <p:ph idx="1"/>
          </p:nvPr>
        </p:nvPicPr>
        <p:blipFill>
          <a:blip r:embed="rId2" cstate="print"/>
          <a:stretch>
            <a:fillRect/>
          </a:stretch>
        </p:blipFill>
        <p:spPr>
          <a:xfrm>
            <a:off x="1417861" y="352792"/>
            <a:ext cx="8136904" cy="6102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184344"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主</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题</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班</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会</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7" name="内容占位符 6" descr="QQ图片20220106105758.jpg"/>
          <p:cNvPicPr>
            <a:picLocks noGrp="1" noChangeAspect="1"/>
          </p:cNvPicPr>
          <p:nvPr>
            <p:ph idx="1"/>
          </p:nvPr>
        </p:nvPicPr>
        <p:blipFill>
          <a:blip r:embed="rId2" cstate="print"/>
          <a:stretch>
            <a:fillRect/>
          </a:stretch>
        </p:blipFill>
        <p:spPr>
          <a:xfrm>
            <a:off x="3146053" y="620688"/>
            <a:ext cx="7341201" cy="550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矩形 3"/>
          <p:cNvSpPr/>
          <p:nvPr/>
        </p:nvSpPr>
        <p:spPr>
          <a:xfrm>
            <a:off x="624530"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校</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本</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课</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程</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624530"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校</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本</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课</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程</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内容占位符 5" descr="QQ图片20220106105804.jpg"/>
          <p:cNvPicPr>
            <a:picLocks noGrp="1" noChangeAspect="1"/>
          </p:cNvPicPr>
          <p:nvPr>
            <p:ph idx="1"/>
          </p:nvPr>
        </p:nvPicPr>
        <p:blipFill>
          <a:blip r:embed="rId2" cstate="print"/>
          <a:stretch>
            <a:fillRect/>
          </a:stretch>
        </p:blipFill>
        <p:spPr>
          <a:xfrm rot="5400000">
            <a:off x="3968453" y="-417736"/>
            <a:ext cx="5640126" cy="7860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mmexport1641433551267.jpg"/>
          <p:cNvPicPr>
            <a:picLocks noChangeAspect="1"/>
          </p:cNvPicPr>
          <p:nvPr/>
        </p:nvPicPr>
        <p:blipFill>
          <a:blip r:embed="rId2" cstate="print"/>
          <a:stretch>
            <a:fillRect/>
          </a:stretch>
        </p:blipFill>
        <p:spPr>
          <a:xfrm>
            <a:off x="2209949" y="188640"/>
            <a:ext cx="8460432" cy="6345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mmexport1641433556808.jpg"/>
          <p:cNvPicPr>
            <a:picLocks noGrp="1" noChangeAspect="1"/>
          </p:cNvPicPr>
          <p:nvPr>
            <p:ph idx="1"/>
          </p:nvPr>
        </p:nvPicPr>
        <p:blipFill>
          <a:blip r:embed="rId2" cstate="print"/>
          <a:stretch>
            <a:fillRect/>
          </a:stretch>
        </p:blipFill>
        <p:spPr>
          <a:xfrm>
            <a:off x="2255111" y="548680"/>
            <a:ext cx="8523790" cy="6122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064717" y="548680"/>
            <a:ext cx="461665" cy="4896544"/>
          </a:xfrm>
          <a:prstGeom prst="rect">
            <a:avLst/>
          </a:prstGeom>
          <a:noFill/>
        </p:spPr>
        <p:txBody>
          <a:bodyPr vert="eaVert" wrap="square" rtlCol="0">
            <a:spAutoFit/>
          </a:bodyPr>
          <a:lstStyle/>
          <a:p>
            <a:endParaRPr lang="zh-CN" altLang="en-US" dirty="0"/>
          </a:p>
        </p:txBody>
      </p:sp>
      <p:sp>
        <p:nvSpPr>
          <p:cNvPr id="6" name="矩形 5"/>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export1641433567250.jpg"/>
          <p:cNvPicPr>
            <a:picLocks noGrp="1" noChangeAspect="1"/>
          </p:cNvPicPr>
          <p:nvPr>
            <p:ph idx="1"/>
          </p:nvPr>
        </p:nvPicPr>
        <p:blipFill>
          <a:blip r:embed="rId2" cstate="print"/>
          <a:stretch>
            <a:fillRect/>
          </a:stretch>
        </p:blipFill>
        <p:spPr>
          <a:xfrm>
            <a:off x="2153897" y="548680"/>
            <a:ext cx="8389529" cy="5577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export1641433572248.jpg"/>
          <p:cNvPicPr>
            <a:picLocks noGrp="1" noChangeAspect="1"/>
          </p:cNvPicPr>
          <p:nvPr>
            <p:ph idx="1"/>
          </p:nvPr>
        </p:nvPicPr>
        <p:blipFill>
          <a:blip r:embed="rId2" cstate="print"/>
          <a:stretch>
            <a:fillRect/>
          </a:stretch>
        </p:blipFill>
        <p:spPr>
          <a:xfrm>
            <a:off x="2353966" y="908050"/>
            <a:ext cx="7838058" cy="5218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export1641433576303.jpg"/>
          <p:cNvPicPr>
            <a:picLocks noGrp="1" noChangeAspect="1"/>
          </p:cNvPicPr>
          <p:nvPr>
            <p:ph idx="1"/>
          </p:nvPr>
        </p:nvPicPr>
        <p:blipFill>
          <a:blip r:embed="rId2" cstate="print"/>
          <a:stretch>
            <a:fillRect/>
          </a:stretch>
        </p:blipFill>
        <p:spPr>
          <a:xfrm>
            <a:off x="2353966" y="404664"/>
            <a:ext cx="8355772" cy="6266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export1641433581181.jpg"/>
          <p:cNvPicPr>
            <a:picLocks noGrp="1" noChangeAspect="1"/>
          </p:cNvPicPr>
          <p:nvPr>
            <p:ph idx="1"/>
          </p:nvPr>
        </p:nvPicPr>
        <p:blipFill>
          <a:blip r:embed="rId2" cstate="print"/>
          <a:stretch>
            <a:fillRect/>
          </a:stretch>
        </p:blipFill>
        <p:spPr>
          <a:xfrm>
            <a:off x="2641997" y="620688"/>
            <a:ext cx="7779709" cy="5834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1641435180022.jpeg"/>
          <p:cNvPicPr>
            <a:picLocks noGrp="1" noChangeAspect="1"/>
          </p:cNvPicPr>
          <p:nvPr>
            <p:ph idx="1"/>
          </p:nvPr>
        </p:nvPicPr>
        <p:blipFill>
          <a:blip r:embed="rId2" cstate="print"/>
          <a:stretch>
            <a:fillRect/>
          </a:stretch>
        </p:blipFill>
        <p:spPr>
          <a:xfrm>
            <a:off x="2137941" y="692696"/>
            <a:ext cx="9234696" cy="5218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矩形 3"/>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25" name="Oval 12"/>
          <p:cNvSpPr>
            <a:spLocks noChangeArrowheads="1"/>
          </p:cNvSpPr>
          <p:nvPr/>
        </p:nvSpPr>
        <p:spPr bwMode="auto">
          <a:xfrm>
            <a:off x="4650567" y="3695950"/>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32" name="Oval 12"/>
          <p:cNvSpPr>
            <a:spLocks noChangeArrowheads="1"/>
          </p:cNvSpPr>
          <p:nvPr/>
        </p:nvSpPr>
        <p:spPr bwMode="auto">
          <a:xfrm>
            <a:off x="4298181" y="5026429"/>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a:off x="4229100" y="658836"/>
            <a:ext cx="809625"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rgbClr val="2E2C2C"/>
            </a:solidFill>
            <a:prstDash val="dash"/>
            <a:miter lim="800000"/>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1" name="组合 10"/>
          <p:cNvGrpSpPr/>
          <p:nvPr/>
        </p:nvGrpSpPr>
        <p:grpSpPr>
          <a:xfrm>
            <a:off x="4936466" y="1168598"/>
            <a:ext cx="4833680" cy="648258"/>
            <a:chOff x="5526988" y="887716"/>
            <a:chExt cx="4833680" cy="648258"/>
          </a:xfrm>
          <a:solidFill>
            <a:schemeClr val="tx1"/>
          </a:solidFill>
        </p:grpSpPr>
        <p:sp>
          <p:nvSpPr>
            <p:cNvPr id="86"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TextBox 88"/>
          <p:cNvSpPr txBox="1"/>
          <p:nvPr/>
        </p:nvSpPr>
        <p:spPr>
          <a:xfrm>
            <a:off x="5232712" y="1248802"/>
            <a:ext cx="2185214" cy="492443"/>
          </a:xfrm>
          <a:prstGeom prst="rect">
            <a:avLst/>
          </a:prstGeom>
          <a:solidFill>
            <a:schemeClr val="tx1"/>
          </a:solidFill>
        </p:spPr>
        <p:txBody>
          <a:bodyPr wrap="none" rtlCol="0">
            <a:spAutoFit/>
          </a:bodyPr>
          <a:lstStyle/>
          <a:p>
            <a:pPr algn="l"/>
            <a:r>
              <a:rPr lang="zh-CN" altLang="en-US" sz="2600" dirty="0" smtClean="0">
                <a:solidFill>
                  <a:srgbClr val="F8F8F8"/>
                </a:solidFill>
                <a:latin typeface="+mn-ea"/>
                <a:ea typeface="+mn-ea"/>
              </a:rPr>
              <a:t>研究基本情况</a:t>
            </a:r>
            <a:endParaRPr lang="zh-CN" altLang="en-US" sz="2600" dirty="0">
              <a:solidFill>
                <a:srgbClr val="F8F8F8"/>
              </a:solidFill>
              <a:latin typeface="+mn-ea"/>
              <a:ea typeface="+mn-ea"/>
            </a:endParaRPr>
          </a:p>
        </p:txBody>
      </p:sp>
      <p:sp>
        <p:nvSpPr>
          <p:cNvPr id="85" name="Oval 12"/>
          <p:cNvSpPr>
            <a:spLocks noChangeArrowheads="1"/>
          </p:cNvSpPr>
          <p:nvPr/>
        </p:nvSpPr>
        <p:spPr bwMode="auto">
          <a:xfrm>
            <a:off x="4298181" y="1134326"/>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9" name="TextBox 8"/>
          <p:cNvSpPr txBox="1"/>
          <p:nvPr/>
        </p:nvSpPr>
        <p:spPr>
          <a:xfrm>
            <a:off x="4415567" y="1191978"/>
            <a:ext cx="470000" cy="646331"/>
          </a:xfrm>
          <a:prstGeom prst="rect">
            <a:avLst/>
          </a:prstGeom>
          <a:noFill/>
        </p:spPr>
        <p:txBody>
          <a:bodyPr wrap="none" rtlCol="0">
            <a:spAutoFit/>
          </a:bodyPr>
          <a:lstStyle/>
          <a:p>
            <a:r>
              <a:rPr lang="en-US" altLang="zh-CN" sz="3600" b="1" dirty="0" smtClean="0">
                <a:solidFill>
                  <a:srgbClr val="F8F8F8"/>
                </a:solidFill>
                <a:latin typeface="+mn-ea"/>
                <a:ea typeface="+mn-ea"/>
              </a:rPr>
              <a:t>1</a:t>
            </a:r>
            <a:endParaRPr lang="zh-CN" altLang="en-US" sz="3600" b="1" dirty="0">
              <a:solidFill>
                <a:srgbClr val="F8F8F8"/>
              </a:solidFill>
              <a:latin typeface="+mn-ea"/>
              <a:ea typeface="+mn-ea"/>
            </a:endParaRPr>
          </a:p>
        </p:txBody>
      </p:sp>
      <p:grpSp>
        <p:nvGrpSpPr>
          <p:cNvPr id="106" name="组合 105"/>
          <p:cNvGrpSpPr/>
          <p:nvPr/>
        </p:nvGrpSpPr>
        <p:grpSpPr>
          <a:xfrm>
            <a:off x="5289118" y="2498712"/>
            <a:ext cx="4833680" cy="648258"/>
            <a:chOff x="5526988" y="887716"/>
            <a:chExt cx="4833680" cy="648258"/>
          </a:xfrm>
          <a:solidFill>
            <a:schemeClr val="tx1"/>
          </a:solidFill>
        </p:grpSpPr>
        <p:sp>
          <p:nvSpPr>
            <p:cNvPr id="107"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TextBox 108"/>
          <p:cNvSpPr txBox="1"/>
          <p:nvPr/>
        </p:nvSpPr>
        <p:spPr>
          <a:xfrm>
            <a:off x="5520744" y="2574078"/>
            <a:ext cx="2518638" cy="492443"/>
          </a:xfrm>
          <a:prstGeom prst="rect">
            <a:avLst/>
          </a:prstGeom>
          <a:solidFill>
            <a:schemeClr val="tx1"/>
          </a:solidFill>
        </p:spPr>
        <p:txBody>
          <a:bodyPr wrap="none" rtlCol="0">
            <a:spAutoFit/>
          </a:bodyPr>
          <a:lstStyle/>
          <a:p>
            <a:pPr algn="l"/>
            <a:r>
              <a:rPr lang="zh-CN" altLang="en-US" sz="2600" dirty="0" smtClean="0">
                <a:solidFill>
                  <a:srgbClr val="F8F8F8"/>
                </a:solidFill>
                <a:latin typeface="+mn-ea"/>
                <a:ea typeface="+mn-ea"/>
              </a:rPr>
              <a:t>研究过程与方法</a:t>
            </a:r>
          </a:p>
        </p:txBody>
      </p:sp>
      <p:sp>
        <p:nvSpPr>
          <p:cNvPr id="111" name="Oval 12"/>
          <p:cNvSpPr>
            <a:spLocks noChangeArrowheads="1"/>
          </p:cNvSpPr>
          <p:nvPr/>
        </p:nvSpPr>
        <p:spPr bwMode="auto">
          <a:xfrm>
            <a:off x="4584079" y="2428634"/>
            <a:ext cx="704773" cy="71640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12" name="TextBox 111"/>
          <p:cNvSpPr txBox="1"/>
          <p:nvPr/>
        </p:nvSpPr>
        <p:spPr>
          <a:xfrm>
            <a:off x="4701466" y="2498712"/>
            <a:ext cx="470000" cy="646331"/>
          </a:xfrm>
          <a:prstGeom prst="rect">
            <a:avLst/>
          </a:prstGeom>
          <a:noFill/>
        </p:spPr>
        <p:txBody>
          <a:bodyPr wrap="none" rtlCol="0">
            <a:spAutoFit/>
          </a:bodyPr>
          <a:lstStyle/>
          <a:p>
            <a:r>
              <a:rPr lang="en-US" altLang="zh-CN" sz="3600" b="1" dirty="0" smtClean="0">
                <a:solidFill>
                  <a:srgbClr val="F8F8F8"/>
                </a:solidFill>
                <a:latin typeface="+mn-ea"/>
                <a:ea typeface="+mn-ea"/>
              </a:rPr>
              <a:t>2</a:t>
            </a:r>
            <a:endParaRPr lang="zh-CN" altLang="en-US" sz="3600" b="1" dirty="0">
              <a:solidFill>
                <a:srgbClr val="F8F8F8"/>
              </a:solidFill>
              <a:latin typeface="+mn-ea"/>
              <a:ea typeface="+mn-ea"/>
            </a:endParaRPr>
          </a:p>
        </p:txBody>
      </p:sp>
      <p:sp>
        <p:nvSpPr>
          <p:cNvPr id="119" name="TextBox 118"/>
          <p:cNvSpPr txBox="1"/>
          <p:nvPr/>
        </p:nvSpPr>
        <p:spPr>
          <a:xfrm>
            <a:off x="4754498" y="3695950"/>
            <a:ext cx="470000" cy="646331"/>
          </a:xfrm>
          <a:prstGeom prst="rect">
            <a:avLst/>
          </a:prstGeom>
          <a:noFill/>
        </p:spPr>
        <p:txBody>
          <a:bodyPr wrap="none" rtlCol="0">
            <a:spAutoFit/>
          </a:bodyPr>
          <a:lstStyle/>
          <a:p>
            <a:r>
              <a:rPr lang="en-US" altLang="zh-CN" sz="3600" b="1" dirty="0" smtClean="0">
                <a:solidFill>
                  <a:srgbClr val="F8F8F8"/>
                </a:solidFill>
                <a:latin typeface="+mn-ea"/>
                <a:ea typeface="+mn-ea"/>
              </a:rPr>
              <a:t>3</a:t>
            </a:r>
            <a:endParaRPr lang="zh-CN" altLang="en-US" sz="3600" b="1" dirty="0">
              <a:solidFill>
                <a:srgbClr val="F8F8F8"/>
              </a:solidFill>
              <a:latin typeface="+mn-ea"/>
              <a:ea typeface="+mn-ea"/>
            </a:endParaRPr>
          </a:p>
        </p:txBody>
      </p:sp>
      <p:grpSp>
        <p:nvGrpSpPr>
          <p:cNvPr id="120" name="组合 119"/>
          <p:cNvGrpSpPr/>
          <p:nvPr/>
        </p:nvGrpSpPr>
        <p:grpSpPr>
          <a:xfrm>
            <a:off x="5355340" y="3695950"/>
            <a:ext cx="4833680" cy="648258"/>
            <a:chOff x="5526988" y="887716"/>
            <a:chExt cx="4833680" cy="648258"/>
          </a:xfrm>
          <a:solidFill>
            <a:schemeClr val="tx1"/>
          </a:solidFill>
        </p:grpSpPr>
        <p:sp>
          <p:nvSpPr>
            <p:cNvPr id="121"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3" name="TextBox 122"/>
          <p:cNvSpPr txBox="1"/>
          <p:nvPr/>
        </p:nvSpPr>
        <p:spPr>
          <a:xfrm>
            <a:off x="5520744" y="3821004"/>
            <a:ext cx="2185214" cy="492443"/>
          </a:xfrm>
          <a:prstGeom prst="rect">
            <a:avLst/>
          </a:prstGeom>
          <a:solidFill>
            <a:schemeClr val="tx1"/>
          </a:solidFill>
        </p:spPr>
        <p:txBody>
          <a:bodyPr wrap="none" rtlCol="0">
            <a:spAutoFit/>
          </a:bodyPr>
          <a:lstStyle/>
          <a:p>
            <a:pPr algn="l"/>
            <a:r>
              <a:rPr lang="zh-CN" altLang="en-US" sz="2600" dirty="0" smtClean="0">
                <a:solidFill>
                  <a:srgbClr val="F8F8F8"/>
                </a:solidFill>
                <a:latin typeface="+mn-ea"/>
                <a:ea typeface="+mn-ea"/>
              </a:rPr>
              <a:t>研究初步成果</a:t>
            </a:r>
          </a:p>
        </p:txBody>
      </p:sp>
      <p:sp>
        <p:nvSpPr>
          <p:cNvPr id="126" name="TextBox 125"/>
          <p:cNvSpPr txBox="1"/>
          <p:nvPr/>
        </p:nvSpPr>
        <p:spPr>
          <a:xfrm>
            <a:off x="4466466" y="5063263"/>
            <a:ext cx="470000" cy="646331"/>
          </a:xfrm>
          <a:prstGeom prst="rect">
            <a:avLst/>
          </a:prstGeom>
          <a:noFill/>
        </p:spPr>
        <p:txBody>
          <a:bodyPr wrap="none" rtlCol="0">
            <a:spAutoFit/>
          </a:bodyPr>
          <a:lstStyle/>
          <a:p>
            <a:r>
              <a:rPr lang="en-US" altLang="zh-CN" sz="3600" b="1" dirty="0" smtClean="0">
                <a:solidFill>
                  <a:srgbClr val="F8F8F8"/>
                </a:solidFill>
                <a:latin typeface="+mn-ea"/>
                <a:ea typeface="+mn-ea"/>
              </a:rPr>
              <a:t>4</a:t>
            </a:r>
            <a:endParaRPr lang="zh-CN" altLang="en-US" sz="3600" b="1" dirty="0">
              <a:solidFill>
                <a:srgbClr val="F8F8F8"/>
              </a:solidFill>
              <a:latin typeface="+mn-ea"/>
              <a:ea typeface="+mn-ea"/>
            </a:endParaRPr>
          </a:p>
        </p:txBody>
      </p:sp>
      <p:grpSp>
        <p:nvGrpSpPr>
          <p:cNvPr id="127" name="组合 126"/>
          <p:cNvGrpSpPr/>
          <p:nvPr/>
        </p:nvGrpSpPr>
        <p:grpSpPr>
          <a:xfrm>
            <a:off x="4936466" y="5061336"/>
            <a:ext cx="4833680" cy="648258"/>
            <a:chOff x="5526988" y="887716"/>
            <a:chExt cx="4833680" cy="648258"/>
          </a:xfrm>
          <a:solidFill>
            <a:schemeClr val="tx1"/>
          </a:solidFill>
        </p:grpSpPr>
        <p:sp>
          <p:nvSpPr>
            <p:cNvPr id="128"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0" name="TextBox 129"/>
          <p:cNvSpPr txBox="1"/>
          <p:nvPr/>
        </p:nvSpPr>
        <p:spPr>
          <a:xfrm>
            <a:off x="5232712" y="5140905"/>
            <a:ext cx="3185487" cy="492443"/>
          </a:xfrm>
          <a:prstGeom prst="rect">
            <a:avLst/>
          </a:prstGeom>
          <a:solidFill>
            <a:schemeClr val="tx1"/>
          </a:solidFill>
        </p:spPr>
        <p:txBody>
          <a:bodyPr wrap="none" rtlCol="0">
            <a:spAutoFit/>
          </a:bodyPr>
          <a:lstStyle/>
          <a:p>
            <a:pPr algn="l"/>
            <a:r>
              <a:rPr lang="zh-CN" altLang="en-US" sz="2600" dirty="0" smtClean="0">
                <a:solidFill>
                  <a:srgbClr val="F8F8F8"/>
                </a:solidFill>
                <a:latin typeface="+mn-ea"/>
                <a:ea typeface="+mn-ea"/>
              </a:rPr>
              <a:t>研究不足与未来计划</a:t>
            </a:r>
          </a:p>
        </p:txBody>
      </p:sp>
      <p:sp>
        <p:nvSpPr>
          <p:cNvPr id="52"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54" name="Freeform 6"/>
          <p:cNvSpPr/>
          <p:nvPr/>
        </p:nvSpPr>
        <p:spPr bwMode="auto">
          <a:xfrm flipH="1">
            <a:off x="11030585" y="2165350"/>
            <a:ext cx="1166495" cy="2527300"/>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grpSp>
        <p:nvGrpSpPr>
          <p:cNvPr id="2" name="组合 1"/>
          <p:cNvGrpSpPr/>
          <p:nvPr/>
        </p:nvGrpSpPr>
        <p:grpSpPr>
          <a:xfrm>
            <a:off x="1371105" y="1840526"/>
            <a:ext cx="3048726" cy="3057872"/>
            <a:chOff x="1371105" y="1840526"/>
            <a:chExt cx="3048726" cy="3057872"/>
          </a:xfrm>
        </p:grpSpPr>
        <p:sp>
          <p:nvSpPr>
            <p:cNvPr id="7" name="Oval 5"/>
            <p:cNvSpPr>
              <a:spLocks noChangeArrowheads="1"/>
            </p:cNvSpPr>
            <p:nvPr/>
          </p:nvSpPr>
          <p:spPr bwMode="auto">
            <a:xfrm>
              <a:off x="1371105" y="1840526"/>
              <a:ext cx="3048726" cy="3057872"/>
            </a:xfrm>
            <a:prstGeom prst="ellipse">
              <a:avLst/>
            </a:prstGeom>
            <a:solidFill>
              <a:schemeClr val="tx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5"/>
            <p:cNvSpPr>
              <a:spLocks noChangeArrowheads="1"/>
            </p:cNvSpPr>
            <p:nvPr/>
          </p:nvSpPr>
          <p:spPr bwMode="auto">
            <a:xfrm>
              <a:off x="1505539" y="1975363"/>
              <a:ext cx="2779858" cy="2788198"/>
            </a:xfrm>
            <a:prstGeom prst="ellipse">
              <a:avLst/>
            </a:prstGeom>
            <a:noFill/>
            <a:ln>
              <a:solidFill>
                <a:srgbClr val="F8F8F8"/>
              </a:solidFill>
              <a:prstDash val="dash"/>
            </a:ln>
          </p:spPr>
          <p:txBody>
            <a:bodyPr vert="horz" wrap="square" lIns="91440" tIns="45720" rIns="91440" bIns="45720" numCol="1" anchor="t" anchorCtr="0" compatLnSpc="1"/>
            <a:lstStyle/>
            <a:p>
              <a:endParaRPr lang="zh-CN" altLang="en-US"/>
            </a:p>
          </p:txBody>
        </p:sp>
      </p:grpSp>
      <p:sp>
        <p:nvSpPr>
          <p:cNvPr id="8" name="Freeform 6"/>
          <p:cNvSpPr>
            <a:spLocks noEditPoints="1"/>
          </p:cNvSpPr>
          <p:nvPr/>
        </p:nvSpPr>
        <p:spPr bwMode="auto">
          <a:xfrm>
            <a:off x="2349746" y="2327128"/>
            <a:ext cx="1089920" cy="1493876"/>
          </a:xfrm>
          <a:custGeom>
            <a:avLst/>
            <a:gdLst>
              <a:gd name="T0" fmla="*/ 250 w 1905"/>
              <a:gd name="T1" fmla="*/ 421 h 2600"/>
              <a:gd name="T2" fmla="*/ 211 w 1905"/>
              <a:gd name="T3" fmla="*/ 2600 h 2600"/>
              <a:gd name="T4" fmla="*/ 1905 w 1905"/>
              <a:gd name="T5" fmla="*/ 638 h 2600"/>
              <a:gd name="T6" fmla="*/ 1760 w 1905"/>
              <a:gd name="T7" fmla="*/ 684 h 2600"/>
              <a:gd name="T8" fmla="*/ 217 w 1905"/>
              <a:gd name="T9" fmla="*/ 2448 h 2600"/>
              <a:gd name="T10" fmla="*/ 824 w 1905"/>
              <a:gd name="T11" fmla="*/ 276 h 2600"/>
              <a:gd name="T12" fmla="*/ 1081 w 1905"/>
              <a:gd name="T13" fmla="*/ 276 h 2600"/>
              <a:gd name="T14" fmla="*/ 949 w 1905"/>
              <a:gd name="T15" fmla="*/ 414 h 2600"/>
              <a:gd name="T16" fmla="*/ 666 w 1905"/>
              <a:gd name="T17" fmla="*/ 283 h 2600"/>
              <a:gd name="T18" fmla="*/ 349 w 1905"/>
              <a:gd name="T19" fmla="*/ 658 h 2600"/>
              <a:gd name="T20" fmla="*/ 1556 w 1905"/>
              <a:gd name="T21" fmla="*/ 658 h 2600"/>
              <a:gd name="T22" fmla="*/ 1239 w 1905"/>
              <a:gd name="T23" fmla="*/ 283 h 2600"/>
              <a:gd name="T24" fmla="*/ 666 w 1905"/>
              <a:gd name="T25" fmla="*/ 283 h 2600"/>
              <a:gd name="T26" fmla="*/ 672 w 1905"/>
              <a:gd name="T27" fmla="*/ 1974 h 2600"/>
              <a:gd name="T28" fmla="*/ 461 w 1905"/>
              <a:gd name="T29" fmla="*/ 2033 h 2600"/>
              <a:gd name="T30" fmla="*/ 415 w 1905"/>
              <a:gd name="T31" fmla="*/ 2080 h 2600"/>
              <a:gd name="T32" fmla="*/ 672 w 1905"/>
              <a:gd name="T33" fmla="*/ 2099 h 2600"/>
              <a:gd name="T34" fmla="*/ 402 w 1905"/>
              <a:gd name="T35" fmla="*/ 2231 h 2600"/>
              <a:gd name="T36" fmla="*/ 738 w 1905"/>
              <a:gd name="T37" fmla="*/ 2066 h 2600"/>
              <a:gd name="T38" fmla="*/ 738 w 1905"/>
              <a:gd name="T39" fmla="*/ 1961 h 2600"/>
              <a:gd name="T40" fmla="*/ 336 w 1905"/>
              <a:gd name="T41" fmla="*/ 1981 h 2600"/>
              <a:gd name="T42" fmla="*/ 653 w 1905"/>
              <a:gd name="T43" fmla="*/ 2317 h 2600"/>
              <a:gd name="T44" fmla="*/ 653 w 1905"/>
              <a:gd name="T45" fmla="*/ 1020 h 2600"/>
              <a:gd name="T46" fmla="*/ 461 w 1905"/>
              <a:gd name="T47" fmla="*/ 1079 h 2600"/>
              <a:gd name="T48" fmla="*/ 527 w 1905"/>
              <a:gd name="T49" fmla="*/ 1250 h 2600"/>
              <a:gd name="T50" fmla="*/ 402 w 1905"/>
              <a:gd name="T51" fmla="*/ 1296 h 2600"/>
              <a:gd name="T52" fmla="*/ 653 w 1905"/>
              <a:gd name="T53" fmla="*/ 954 h 2600"/>
              <a:gd name="T54" fmla="*/ 336 w 1905"/>
              <a:gd name="T55" fmla="*/ 1290 h 2600"/>
              <a:gd name="T56" fmla="*/ 736 w 1905"/>
              <a:gd name="T57" fmla="*/ 1096 h 2600"/>
              <a:gd name="T58" fmla="*/ 732 w 1905"/>
              <a:gd name="T59" fmla="*/ 1007 h 2600"/>
              <a:gd name="T60" fmla="*/ 672 w 1905"/>
              <a:gd name="T61" fmla="*/ 1533 h 2600"/>
              <a:gd name="T62" fmla="*/ 415 w 1905"/>
              <a:gd name="T63" fmla="*/ 1599 h 2600"/>
              <a:gd name="T64" fmla="*/ 672 w 1905"/>
              <a:gd name="T65" fmla="*/ 1770 h 2600"/>
              <a:gd name="T66" fmla="*/ 737 w 1905"/>
              <a:gd name="T67" fmla="*/ 1484 h 2600"/>
              <a:gd name="T68" fmla="*/ 336 w 1905"/>
              <a:gd name="T69" fmla="*/ 1500 h 2600"/>
              <a:gd name="T70" fmla="*/ 672 w 1905"/>
              <a:gd name="T71" fmla="*/ 1836 h 2600"/>
              <a:gd name="T72" fmla="*/ 881 w 1905"/>
              <a:gd name="T73" fmla="*/ 1417 h 2600"/>
              <a:gd name="T74" fmla="*/ 995 w 1905"/>
              <a:gd name="T75" fmla="*/ 2205 h 2600"/>
              <a:gd name="T76" fmla="*/ 1530 w 1905"/>
              <a:gd name="T77" fmla="*/ 2040 h 2600"/>
              <a:gd name="T78" fmla="*/ 976 w 1905"/>
              <a:gd name="T79" fmla="*/ 2185 h 2600"/>
              <a:gd name="T80" fmla="*/ 1530 w 1905"/>
              <a:gd name="T81" fmla="*/ 1546 h 2600"/>
              <a:gd name="T82" fmla="*/ 976 w 1905"/>
              <a:gd name="T83" fmla="*/ 1250 h 2600"/>
              <a:gd name="T84" fmla="*/ 976 w 1905"/>
              <a:gd name="T85" fmla="*/ 1072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5" h="2600">
                <a:moveTo>
                  <a:pt x="145" y="684"/>
                </a:moveTo>
                <a:cubicBezTo>
                  <a:pt x="145" y="611"/>
                  <a:pt x="179" y="574"/>
                  <a:pt x="250" y="572"/>
                </a:cubicBezTo>
                <a:lnTo>
                  <a:pt x="250" y="421"/>
                </a:lnTo>
                <a:cubicBezTo>
                  <a:pt x="118" y="424"/>
                  <a:pt x="0" y="509"/>
                  <a:pt x="0" y="638"/>
                </a:cubicBezTo>
                <a:lnTo>
                  <a:pt x="0" y="2389"/>
                </a:lnTo>
                <a:cubicBezTo>
                  <a:pt x="0" y="2496"/>
                  <a:pt x="104" y="2600"/>
                  <a:pt x="211" y="2600"/>
                </a:cubicBezTo>
                <a:lnTo>
                  <a:pt x="1694" y="2600"/>
                </a:lnTo>
                <a:cubicBezTo>
                  <a:pt x="1801" y="2600"/>
                  <a:pt x="1905" y="2496"/>
                  <a:pt x="1905" y="2389"/>
                </a:cubicBezTo>
                <a:lnTo>
                  <a:pt x="1905" y="638"/>
                </a:lnTo>
                <a:cubicBezTo>
                  <a:pt x="1905" y="509"/>
                  <a:pt x="1787" y="424"/>
                  <a:pt x="1655" y="421"/>
                </a:cubicBezTo>
                <a:lnTo>
                  <a:pt x="1655" y="572"/>
                </a:lnTo>
                <a:cubicBezTo>
                  <a:pt x="1727" y="574"/>
                  <a:pt x="1760" y="611"/>
                  <a:pt x="1760" y="684"/>
                </a:cubicBezTo>
                <a:lnTo>
                  <a:pt x="1760" y="2343"/>
                </a:lnTo>
                <a:cubicBezTo>
                  <a:pt x="1760" y="2395"/>
                  <a:pt x="1738" y="2448"/>
                  <a:pt x="1688" y="2448"/>
                </a:cubicBezTo>
                <a:lnTo>
                  <a:pt x="217" y="2448"/>
                </a:lnTo>
                <a:cubicBezTo>
                  <a:pt x="161" y="2448"/>
                  <a:pt x="145" y="2388"/>
                  <a:pt x="145" y="2330"/>
                </a:cubicBezTo>
                <a:lnTo>
                  <a:pt x="145" y="684"/>
                </a:lnTo>
                <a:close/>
                <a:moveTo>
                  <a:pt x="824" y="276"/>
                </a:moveTo>
                <a:cubicBezTo>
                  <a:pt x="824" y="216"/>
                  <a:pt x="882" y="158"/>
                  <a:pt x="943" y="158"/>
                </a:cubicBezTo>
                <a:lnTo>
                  <a:pt x="962" y="158"/>
                </a:lnTo>
                <a:cubicBezTo>
                  <a:pt x="1023" y="158"/>
                  <a:pt x="1081" y="216"/>
                  <a:pt x="1081" y="276"/>
                </a:cubicBezTo>
                <a:lnTo>
                  <a:pt x="1081" y="289"/>
                </a:lnTo>
                <a:cubicBezTo>
                  <a:pt x="1081" y="356"/>
                  <a:pt x="1023" y="414"/>
                  <a:pt x="956" y="414"/>
                </a:cubicBezTo>
                <a:lnTo>
                  <a:pt x="949" y="414"/>
                </a:lnTo>
                <a:cubicBezTo>
                  <a:pt x="882" y="414"/>
                  <a:pt x="824" y="356"/>
                  <a:pt x="824" y="289"/>
                </a:cubicBezTo>
                <a:lnTo>
                  <a:pt x="824" y="276"/>
                </a:lnTo>
                <a:close/>
                <a:moveTo>
                  <a:pt x="666" y="283"/>
                </a:moveTo>
                <a:lnTo>
                  <a:pt x="455" y="283"/>
                </a:lnTo>
                <a:cubicBezTo>
                  <a:pt x="383" y="283"/>
                  <a:pt x="349" y="316"/>
                  <a:pt x="349" y="388"/>
                </a:cubicBezTo>
                <a:lnTo>
                  <a:pt x="349" y="658"/>
                </a:lnTo>
                <a:cubicBezTo>
                  <a:pt x="349" y="703"/>
                  <a:pt x="378" y="750"/>
                  <a:pt x="422" y="750"/>
                </a:cubicBezTo>
                <a:lnTo>
                  <a:pt x="1483" y="750"/>
                </a:lnTo>
                <a:cubicBezTo>
                  <a:pt x="1527" y="750"/>
                  <a:pt x="1556" y="703"/>
                  <a:pt x="1556" y="658"/>
                </a:cubicBezTo>
                <a:lnTo>
                  <a:pt x="1556" y="388"/>
                </a:lnTo>
                <a:cubicBezTo>
                  <a:pt x="1556" y="316"/>
                  <a:pt x="1523" y="283"/>
                  <a:pt x="1450" y="283"/>
                </a:cubicBezTo>
                <a:lnTo>
                  <a:pt x="1239" y="283"/>
                </a:lnTo>
                <a:cubicBezTo>
                  <a:pt x="1239" y="137"/>
                  <a:pt x="1116" y="0"/>
                  <a:pt x="976" y="0"/>
                </a:cubicBezTo>
                <a:lnTo>
                  <a:pt x="930" y="0"/>
                </a:lnTo>
                <a:cubicBezTo>
                  <a:pt x="790" y="0"/>
                  <a:pt x="666" y="137"/>
                  <a:pt x="666" y="283"/>
                </a:cubicBezTo>
                <a:close/>
                <a:moveTo>
                  <a:pt x="402" y="1994"/>
                </a:moveTo>
                <a:cubicBezTo>
                  <a:pt x="402" y="1979"/>
                  <a:pt x="407" y="1974"/>
                  <a:pt x="422" y="1974"/>
                </a:cubicBezTo>
                <a:lnTo>
                  <a:pt x="672" y="1974"/>
                </a:lnTo>
                <a:lnTo>
                  <a:pt x="672" y="1994"/>
                </a:lnTo>
                <a:cubicBezTo>
                  <a:pt x="672" y="2015"/>
                  <a:pt x="568" y="2075"/>
                  <a:pt x="547" y="2086"/>
                </a:cubicBezTo>
                <a:cubicBezTo>
                  <a:pt x="530" y="2071"/>
                  <a:pt x="490" y="2033"/>
                  <a:pt x="461" y="2033"/>
                </a:cubicBezTo>
                <a:lnTo>
                  <a:pt x="455" y="2033"/>
                </a:lnTo>
                <a:cubicBezTo>
                  <a:pt x="439" y="2033"/>
                  <a:pt x="415" y="2057"/>
                  <a:pt x="415" y="2073"/>
                </a:cubicBezTo>
                <a:lnTo>
                  <a:pt x="415" y="2080"/>
                </a:lnTo>
                <a:cubicBezTo>
                  <a:pt x="415" y="2097"/>
                  <a:pt x="508" y="2198"/>
                  <a:pt x="527" y="2198"/>
                </a:cubicBezTo>
                <a:lnTo>
                  <a:pt x="534" y="2198"/>
                </a:lnTo>
                <a:cubicBezTo>
                  <a:pt x="548" y="2198"/>
                  <a:pt x="651" y="2113"/>
                  <a:pt x="672" y="2099"/>
                </a:cubicBezTo>
                <a:cubicBezTo>
                  <a:pt x="672" y="2135"/>
                  <a:pt x="687" y="2251"/>
                  <a:pt x="653" y="2251"/>
                </a:cubicBezTo>
                <a:lnTo>
                  <a:pt x="422" y="2251"/>
                </a:lnTo>
                <a:cubicBezTo>
                  <a:pt x="407" y="2251"/>
                  <a:pt x="402" y="2246"/>
                  <a:pt x="402" y="2231"/>
                </a:cubicBezTo>
                <a:lnTo>
                  <a:pt x="402" y="1994"/>
                </a:lnTo>
                <a:close/>
                <a:moveTo>
                  <a:pt x="653" y="2317"/>
                </a:moveTo>
                <a:cubicBezTo>
                  <a:pt x="777" y="2317"/>
                  <a:pt x="731" y="2181"/>
                  <a:pt x="738" y="2066"/>
                </a:cubicBezTo>
                <a:cubicBezTo>
                  <a:pt x="742" y="2008"/>
                  <a:pt x="889" y="1956"/>
                  <a:pt x="903" y="1902"/>
                </a:cubicBezTo>
                <a:lnTo>
                  <a:pt x="883" y="1902"/>
                </a:lnTo>
                <a:cubicBezTo>
                  <a:pt x="839" y="1902"/>
                  <a:pt x="771" y="1944"/>
                  <a:pt x="738" y="1961"/>
                </a:cubicBezTo>
                <a:cubicBezTo>
                  <a:pt x="722" y="1936"/>
                  <a:pt x="707" y="1908"/>
                  <a:pt x="666" y="1908"/>
                </a:cubicBezTo>
                <a:lnTo>
                  <a:pt x="409" y="1908"/>
                </a:lnTo>
                <a:cubicBezTo>
                  <a:pt x="370" y="1908"/>
                  <a:pt x="336" y="1942"/>
                  <a:pt x="336" y="1981"/>
                </a:cubicBezTo>
                <a:lnTo>
                  <a:pt x="336" y="2244"/>
                </a:lnTo>
                <a:cubicBezTo>
                  <a:pt x="336" y="2289"/>
                  <a:pt x="376" y="2317"/>
                  <a:pt x="422" y="2317"/>
                </a:cubicBezTo>
                <a:lnTo>
                  <a:pt x="653" y="2317"/>
                </a:lnTo>
                <a:close/>
                <a:moveTo>
                  <a:pt x="402" y="1040"/>
                </a:moveTo>
                <a:cubicBezTo>
                  <a:pt x="402" y="1024"/>
                  <a:pt x="407" y="1020"/>
                  <a:pt x="422" y="1020"/>
                </a:cubicBezTo>
                <a:lnTo>
                  <a:pt x="653" y="1020"/>
                </a:lnTo>
                <a:cubicBezTo>
                  <a:pt x="668" y="1020"/>
                  <a:pt x="672" y="1024"/>
                  <a:pt x="672" y="1040"/>
                </a:cubicBezTo>
                <a:cubicBezTo>
                  <a:pt x="672" y="1056"/>
                  <a:pt x="560" y="1132"/>
                  <a:pt x="547" y="1132"/>
                </a:cubicBezTo>
                <a:cubicBezTo>
                  <a:pt x="534" y="1132"/>
                  <a:pt x="500" y="1079"/>
                  <a:pt x="461" y="1079"/>
                </a:cubicBezTo>
                <a:cubicBezTo>
                  <a:pt x="443" y="1079"/>
                  <a:pt x="415" y="1100"/>
                  <a:pt x="415" y="1119"/>
                </a:cubicBezTo>
                <a:lnTo>
                  <a:pt x="415" y="1125"/>
                </a:lnTo>
                <a:cubicBezTo>
                  <a:pt x="415" y="1151"/>
                  <a:pt x="506" y="1239"/>
                  <a:pt x="527" y="1250"/>
                </a:cubicBezTo>
                <a:lnTo>
                  <a:pt x="672" y="1145"/>
                </a:lnTo>
                <a:lnTo>
                  <a:pt x="672" y="1296"/>
                </a:lnTo>
                <a:lnTo>
                  <a:pt x="402" y="1296"/>
                </a:lnTo>
                <a:lnTo>
                  <a:pt x="402" y="1040"/>
                </a:lnTo>
                <a:close/>
                <a:moveTo>
                  <a:pt x="732" y="1007"/>
                </a:moveTo>
                <a:cubicBezTo>
                  <a:pt x="724" y="972"/>
                  <a:pt x="694" y="954"/>
                  <a:pt x="653" y="954"/>
                </a:cubicBezTo>
                <a:lnTo>
                  <a:pt x="422" y="954"/>
                </a:lnTo>
                <a:cubicBezTo>
                  <a:pt x="376" y="954"/>
                  <a:pt x="336" y="982"/>
                  <a:pt x="336" y="1026"/>
                </a:cubicBezTo>
                <a:lnTo>
                  <a:pt x="336" y="1290"/>
                </a:lnTo>
                <a:cubicBezTo>
                  <a:pt x="336" y="1328"/>
                  <a:pt x="370" y="1362"/>
                  <a:pt x="409" y="1362"/>
                </a:cubicBezTo>
                <a:lnTo>
                  <a:pt x="666" y="1362"/>
                </a:lnTo>
                <a:cubicBezTo>
                  <a:pt x="769" y="1362"/>
                  <a:pt x="738" y="1199"/>
                  <a:pt x="736" y="1096"/>
                </a:cubicBezTo>
                <a:lnTo>
                  <a:pt x="903" y="954"/>
                </a:lnTo>
                <a:cubicBezTo>
                  <a:pt x="903" y="954"/>
                  <a:pt x="891" y="947"/>
                  <a:pt x="890" y="947"/>
                </a:cubicBezTo>
                <a:cubicBezTo>
                  <a:pt x="825" y="947"/>
                  <a:pt x="772" y="1003"/>
                  <a:pt x="732" y="1007"/>
                </a:cubicBezTo>
                <a:close/>
                <a:moveTo>
                  <a:pt x="402" y="1500"/>
                </a:moveTo>
                <a:lnTo>
                  <a:pt x="672" y="1500"/>
                </a:lnTo>
                <a:lnTo>
                  <a:pt x="672" y="1533"/>
                </a:lnTo>
                <a:lnTo>
                  <a:pt x="547" y="1612"/>
                </a:lnTo>
                <a:lnTo>
                  <a:pt x="464" y="1550"/>
                </a:lnTo>
                <a:cubicBezTo>
                  <a:pt x="441" y="1563"/>
                  <a:pt x="415" y="1569"/>
                  <a:pt x="415" y="1599"/>
                </a:cubicBezTo>
                <a:cubicBezTo>
                  <a:pt x="415" y="1619"/>
                  <a:pt x="509" y="1724"/>
                  <a:pt x="527" y="1724"/>
                </a:cubicBezTo>
                <a:cubicBezTo>
                  <a:pt x="558" y="1724"/>
                  <a:pt x="638" y="1634"/>
                  <a:pt x="672" y="1625"/>
                </a:cubicBezTo>
                <a:lnTo>
                  <a:pt x="672" y="1770"/>
                </a:lnTo>
                <a:lnTo>
                  <a:pt x="402" y="1770"/>
                </a:lnTo>
                <a:lnTo>
                  <a:pt x="402" y="1500"/>
                </a:lnTo>
                <a:close/>
                <a:moveTo>
                  <a:pt x="737" y="1484"/>
                </a:moveTo>
                <a:cubicBezTo>
                  <a:pt x="725" y="1462"/>
                  <a:pt x="710" y="1434"/>
                  <a:pt x="672" y="1434"/>
                </a:cubicBezTo>
                <a:lnTo>
                  <a:pt x="402" y="1434"/>
                </a:lnTo>
                <a:cubicBezTo>
                  <a:pt x="369" y="1434"/>
                  <a:pt x="336" y="1467"/>
                  <a:pt x="336" y="1500"/>
                </a:cubicBezTo>
                <a:lnTo>
                  <a:pt x="336" y="1770"/>
                </a:lnTo>
                <a:cubicBezTo>
                  <a:pt x="336" y="1803"/>
                  <a:pt x="369" y="1836"/>
                  <a:pt x="402" y="1836"/>
                </a:cubicBezTo>
                <a:lnTo>
                  <a:pt x="672" y="1836"/>
                </a:lnTo>
                <a:cubicBezTo>
                  <a:pt x="768" y="1836"/>
                  <a:pt x="738" y="1667"/>
                  <a:pt x="736" y="1570"/>
                </a:cubicBezTo>
                <a:lnTo>
                  <a:pt x="903" y="1429"/>
                </a:lnTo>
                <a:lnTo>
                  <a:pt x="881" y="1417"/>
                </a:lnTo>
                <a:lnTo>
                  <a:pt x="737" y="1484"/>
                </a:lnTo>
                <a:close/>
                <a:moveTo>
                  <a:pt x="976" y="2185"/>
                </a:moveTo>
                <a:cubicBezTo>
                  <a:pt x="976" y="2200"/>
                  <a:pt x="980" y="2205"/>
                  <a:pt x="995" y="2205"/>
                </a:cubicBezTo>
                <a:lnTo>
                  <a:pt x="1510" y="2205"/>
                </a:lnTo>
                <a:cubicBezTo>
                  <a:pt x="1525" y="2205"/>
                  <a:pt x="1530" y="2200"/>
                  <a:pt x="1530" y="2185"/>
                </a:cubicBezTo>
                <a:lnTo>
                  <a:pt x="1530" y="2040"/>
                </a:lnTo>
                <a:cubicBezTo>
                  <a:pt x="1530" y="2025"/>
                  <a:pt x="1525" y="2020"/>
                  <a:pt x="1510" y="2020"/>
                </a:cubicBezTo>
                <a:lnTo>
                  <a:pt x="976" y="2020"/>
                </a:lnTo>
                <a:lnTo>
                  <a:pt x="976" y="2185"/>
                </a:lnTo>
                <a:close/>
                <a:moveTo>
                  <a:pt x="976" y="1724"/>
                </a:moveTo>
                <a:lnTo>
                  <a:pt x="1530" y="1724"/>
                </a:lnTo>
                <a:lnTo>
                  <a:pt x="1530" y="1546"/>
                </a:lnTo>
                <a:lnTo>
                  <a:pt x="976" y="1546"/>
                </a:lnTo>
                <a:lnTo>
                  <a:pt x="976" y="1724"/>
                </a:lnTo>
                <a:close/>
                <a:moveTo>
                  <a:pt x="976" y="1250"/>
                </a:moveTo>
                <a:lnTo>
                  <a:pt x="1378" y="1250"/>
                </a:lnTo>
                <a:lnTo>
                  <a:pt x="1378" y="1072"/>
                </a:lnTo>
                <a:lnTo>
                  <a:pt x="976" y="1072"/>
                </a:lnTo>
                <a:lnTo>
                  <a:pt x="976" y="1250"/>
                </a:lnTo>
                <a:close/>
              </a:path>
            </a:pathLst>
          </a:custGeom>
          <a:solidFill>
            <a:srgbClr val="F8F8F8"/>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TextBox 49"/>
          <p:cNvSpPr txBox="1"/>
          <p:nvPr/>
        </p:nvSpPr>
        <p:spPr>
          <a:xfrm>
            <a:off x="2295872" y="3910774"/>
            <a:ext cx="1198880" cy="398780"/>
          </a:xfrm>
          <a:prstGeom prst="rect">
            <a:avLst/>
          </a:prstGeom>
          <a:noFill/>
        </p:spPr>
        <p:txBody>
          <a:bodyPr wrap="none" rtlCol="0">
            <a:spAutoFit/>
          </a:bodyPr>
          <a:lstStyle/>
          <a:p>
            <a:r>
              <a:rPr lang="zh-CN" altLang="en-US" sz="2000" dirty="0" smtClean="0">
                <a:solidFill>
                  <a:srgbClr val="F8F8F8"/>
                </a:solidFill>
                <a:latin typeface="+mn-ea"/>
                <a:ea typeface="+mn-ea"/>
              </a:rPr>
              <a:t>汇报流程</a:t>
            </a:r>
          </a:p>
        </p:txBody>
      </p:sp>
      <p:sp>
        <p:nvSpPr>
          <p:cNvPr id="60" name="Freeform 6"/>
          <p:cNvSpPr/>
          <p:nvPr/>
        </p:nvSpPr>
        <p:spPr bwMode="auto">
          <a:xfrm flipH="1">
            <a:off x="0" y="2165425"/>
            <a:ext cx="256778"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Tree>
    <p:custDataLst>
      <p:tags r:id="rId1"/>
    </p:custDataLst>
  </p:cSld>
  <p:clrMapOvr>
    <a:masterClrMapping/>
  </p:clrMapOvr>
  <p:transition spd="slow" advTm="10016">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export1641433588886.jpg"/>
          <p:cNvPicPr>
            <a:picLocks noGrp="1" noChangeAspect="1"/>
          </p:cNvPicPr>
          <p:nvPr>
            <p:ph idx="1"/>
          </p:nvPr>
        </p:nvPicPr>
        <p:blipFill>
          <a:blip r:embed="rId2" cstate="print"/>
          <a:stretch>
            <a:fillRect/>
          </a:stretch>
        </p:blipFill>
        <p:spPr>
          <a:xfrm>
            <a:off x="2379873" y="476672"/>
            <a:ext cx="8474237" cy="5649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export1641433673796.jpg"/>
          <p:cNvPicPr>
            <a:picLocks noGrp="1" noChangeAspect="1"/>
          </p:cNvPicPr>
          <p:nvPr>
            <p:ph idx="1"/>
          </p:nvPr>
        </p:nvPicPr>
        <p:blipFill>
          <a:blip r:embed="rId2" cstate="print"/>
          <a:stretch>
            <a:fillRect/>
          </a:stretch>
        </p:blipFill>
        <p:spPr>
          <a:xfrm>
            <a:off x="2353965" y="908050"/>
            <a:ext cx="8177114" cy="5218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mmexport1641433689871.jpg"/>
          <p:cNvPicPr>
            <a:picLocks noGrp="1" noChangeAspect="1"/>
          </p:cNvPicPr>
          <p:nvPr>
            <p:ph idx="1"/>
          </p:nvPr>
        </p:nvPicPr>
        <p:blipFill>
          <a:blip r:embed="rId2" cstate="print"/>
          <a:stretch>
            <a:fillRect/>
          </a:stretch>
        </p:blipFill>
        <p:spPr>
          <a:xfrm>
            <a:off x="2497981" y="908050"/>
            <a:ext cx="7540576" cy="5655432"/>
          </a:xfrm>
        </p:spPr>
      </p:pic>
      <p:sp>
        <p:nvSpPr>
          <p:cNvPr id="5" name="矩形 4"/>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1641435180022.jpeg"/>
          <p:cNvPicPr>
            <a:picLocks noGrp="1" noChangeAspect="1"/>
          </p:cNvPicPr>
          <p:nvPr>
            <p:ph idx="1"/>
          </p:nvPr>
        </p:nvPicPr>
        <p:blipFill>
          <a:blip r:embed="rId2" cstate="print"/>
          <a:stretch>
            <a:fillRect/>
          </a:stretch>
        </p:blipFill>
        <p:spPr>
          <a:xfrm>
            <a:off x="2137941" y="692696"/>
            <a:ext cx="9234696" cy="5218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矩形 3"/>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624532"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学</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生</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活</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动</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内容占位符 6" descr="015A9328.JPG"/>
          <p:cNvPicPr>
            <a:picLocks noGrp="1" noChangeAspect="1"/>
          </p:cNvPicPr>
          <p:nvPr>
            <p:ph idx="1"/>
          </p:nvPr>
        </p:nvPicPr>
        <p:blipFill>
          <a:blip r:embed="rId2" cstate="print"/>
          <a:stretch>
            <a:fillRect/>
          </a:stretch>
        </p:blipFill>
        <p:spPr>
          <a:xfrm>
            <a:off x="2703909" y="404664"/>
            <a:ext cx="8582249" cy="5721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3877985" cy="646331"/>
          </a:xfrm>
          <a:prstGeom prst="rect">
            <a:avLst/>
          </a:prstGeom>
          <a:noFill/>
        </p:spPr>
        <p:txBody>
          <a:bodyPr wrap="none" rtlCol="0">
            <a:spAutoFit/>
          </a:bodyPr>
          <a:lstStyle/>
          <a:p>
            <a:pPr algn="l"/>
            <a:r>
              <a:rPr lang="zh-CN" altLang="en-US" sz="3600" b="1" dirty="0" smtClean="0">
                <a:solidFill>
                  <a:srgbClr val="333333"/>
                </a:solidFill>
                <a:latin typeface="微软雅黑" panose="020B0503020204020204" pitchFamily="34" charset="-122"/>
                <a:ea typeface="微软雅黑" panose="020B0503020204020204" pitchFamily="34" charset="-122"/>
                <a:sym typeface="+mn-ea"/>
              </a:rPr>
              <a:t>三、研究初步成果</a:t>
            </a:r>
            <a:endParaRPr lang="zh-CN" altLang="en-US" sz="36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54" name="TextBox 53"/>
          <p:cNvSpPr txBox="1"/>
          <p:nvPr/>
        </p:nvSpPr>
        <p:spPr>
          <a:xfrm>
            <a:off x="841797" y="1412776"/>
            <a:ext cx="10513168" cy="5539978"/>
          </a:xfrm>
          <a:prstGeom prst="rect">
            <a:avLst/>
          </a:prstGeom>
          <a:noFill/>
        </p:spPr>
        <p:txBody>
          <a:bodyPr wrap="square" rtlCol="0">
            <a:spAutoFit/>
          </a:bodyPr>
          <a:lstStyle/>
          <a:p>
            <a:pPr>
              <a:lnSpc>
                <a:spcPct val="150000"/>
              </a:lnSpc>
            </a:pPr>
            <a:r>
              <a:rPr lang="en-US" altLang="zh-CN" sz="3200" b="1" dirty="0" smtClean="0">
                <a:solidFill>
                  <a:schemeClr val="tx2"/>
                </a:solidFill>
              </a:rPr>
              <a:t>1</a:t>
            </a:r>
            <a:r>
              <a:rPr lang="zh-CN" altLang="zh-CN" sz="3200" b="1" dirty="0" smtClean="0">
                <a:solidFill>
                  <a:schemeClr val="tx2"/>
                </a:solidFill>
              </a:rPr>
              <a:t>、对基于核心素养观的初中生生涯规划教育现状有了较为显性的认识</a:t>
            </a:r>
            <a:endParaRPr lang="zh-CN" altLang="zh-CN" sz="3200" dirty="0" smtClean="0">
              <a:solidFill>
                <a:schemeClr val="tx2"/>
              </a:solidFill>
            </a:endParaRPr>
          </a:p>
          <a:p>
            <a:pPr>
              <a:lnSpc>
                <a:spcPct val="150000"/>
              </a:lnSpc>
            </a:pPr>
            <a:r>
              <a:rPr lang="en-US" altLang="zh-CN" sz="3200" b="1" dirty="0" smtClean="0">
                <a:solidFill>
                  <a:schemeClr val="tx2"/>
                </a:solidFill>
              </a:rPr>
              <a:t>2</a:t>
            </a:r>
            <a:r>
              <a:rPr lang="zh-CN" altLang="zh-CN" sz="3200" b="1" dirty="0" smtClean="0">
                <a:solidFill>
                  <a:schemeClr val="tx2"/>
                </a:solidFill>
              </a:rPr>
              <a:t>、为后续的生涯规划提供了相应的研究方向</a:t>
            </a:r>
            <a:endParaRPr lang="zh-CN" altLang="zh-CN" sz="3200" dirty="0" smtClean="0">
              <a:solidFill>
                <a:schemeClr val="tx2"/>
              </a:solidFill>
            </a:endParaRPr>
          </a:p>
          <a:p>
            <a:pPr>
              <a:lnSpc>
                <a:spcPct val="150000"/>
              </a:lnSpc>
            </a:pPr>
            <a:r>
              <a:rPr lang="en-US" altLang="zh-CN" sz="3200" b="1" dirty="0" smtClean="0">
                <a:solidFill>
                  <a:schemeClr val="tx2"/>
                </a:solidFill>
              </a:rPr>
              <a:t>3</a:t>
            </a:r>
            <a:r>
              <a:rPr lang="zh-CN" altLang="zh-CN" sz="3200" b="1" dirty="0" smtClean="0">
                <a:solidFill>
                  <a:schemeClr val="tx2"/>
                </a:solidFill>
              </a:rPr>
              <a:t>、论文写作指导普遍提升了学员的论文写作水平</a:t>
            </a:r>
            <a:endParaRPr lang="zh-CN" altLang="zh-CN" sz="3200" dirty="0" smtClean="0">
              <a:solidFill>
                <a:schemeClr val="tx2"/>
              </a:solidFill>
            </a:endParaRPr>
          </a:p>
          <a:p>
            <a:pPr>
              <a:lnSpc>
                <a:spcPct val="150000"/>
              </a:lnSpc>
            </a:pPr>
            <a:r>
              <a:rPr lang="en-US" altLang="zh-CN" sz="3200" b="1" dirty="0" smtClean="0">
                <a:solidFill>
                  <a:schemeClr val="tx2"/>
                </a:solidFill>
              </a:rPr>
              <a:t>4</a:t>
            </a:r>
            <a:r>
              <a:rPr lang="zh-CN" altLang="zh-CN" sz="3200" b="1" dirty="0" smtClean="0">
                <a:solidFill>
                  <a:schemeClr val="tx2"/>
                </a:solidFill>
              </a:rPr>
              <a:t>、研究课的展开，开阔了学员的眼界，教育和教科研能力得到了显著提高</a:t>
            </a:r>
            <a:r>
              <a:rPr lang="zh-CN" altLang="zh-CN" sz="3200" dirty="0" smtClean="0">
                <a:solidFill>
                  <a:schemeClr val="tx2"/>
                </a:solidFill>
              </a:rPr>
              <a:t>。</a:t>
            </a:r>
          </a:p>
          <a:p>
            <a:pPr>
              <a:lnSpc>
                <a:spcPct val="150000"/>
              </a:lnSpc>
            </a:pPr>
            <a:r>
              <a:rPr lang="en-US" altLang="zh-CN" sz="3200" b="1" dirty="0" smtClean="0">
                <a:solidFill>
                  <a:schemeClr val="tx2"/>
                </a:solidFill>
              </a:rPr>
              <a:t>5</a:t>
            </a:r>
            <a:r>
              <a:rPr lang="zh-CN" altLang="zh-CN" sz="3200" b="1" dirty="0" smtClean="0">
                <a:solidFill>
                  <a:schemeClr val="tx2"/>
                </a:solidFill>
              </a:rPr>
              <a:t>、全体成员的示范作用，在全区班主任队伍中逐渐显现。</a:t>
            </a:r>
            <a:endParaRPr lang="zh-CN" altLang="zh-CN" sz="3200" dirty="0" smtClean="0">
              <a:solidFill>
                <a:schemeClr val="tx2"/>
              </a:solidFill>
            </a:endParaRPr>
          </a:p>
          <a:p>
            <a:endParaRPr lang="zh-CN" altLang="en-US" dirty="0"/>
          </a:p>
        </p:txBody>
      </p:sp>
    </p:spTree>
  </p:cSld>
  <p:clrMapOvr>
    <a:masterClrMapping/>
  </p:clrMapOvr>
  <p:transition spd="slow" advTm="11338">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0" y="-2"/>
          <a:ext cx="12196763" cy="6961896"/>
        </p:xfrm>
        <a:graphic>
          <a:graphicData uri="http://schemas.openxmlformats.org/drawingml/2006/table">
            <a:tbl>
              <a:tblPr/>
              <a:tblGrid>
                <a:gridCol w="1364093"/>
                <a:gridCol w="10832670"/>
              </a:tblGrid>
              <a:tr h="349356">
                <a:tc>
                  <a:txBody>
                    <a:bodyPr/>
                    <a:lstStyle/>
                    <a:p>
                      <a:pPr algn="ctr">
                        <a:lnSpc>
                          <a:spcPct val="150000"/>
                        </a:lnSpc>
                        <a:spcAft>
                          <a:spcPts val="0"/>
                        </a:spcAft>
                      </a:pPr>
                      <a:r>
                        <a:rPr lang="zh-CN" sz="1600" kern="0" dirty="0">
                          <a:solidFill>
                            <a:srgbClr val="000000"/>
                          </a:solidFill>
                          <a:latin typeface="Calibri"/>
                          <a:ea typeface="宋体"/>
                          <a:cs typeface="宋体"/>
                        </a:rPr>
                        <a:t>姓名</a:t>
                      </a:r>
                      <a:endParaRPr lang="zh-CN" sz="1600" kern="100" dirty="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0" algn="l">
                        <a:lnSpc>
                          <a:spcPct val="150000"/>
                        </a:lnSpc>
                        <a:spcAft>
                          <a:spcPts val="0"/>
                        </a:spcAft>
                      </a:pPr>
                      <a:r>
                        <a:rPr lang="zh-CN" sz="1600" kern="0">
                          <a:solidFill>
                            <a:srgbClr val="000000"/>
                          </a:solidFill>
                          <a:latin typeface="Calibri"/>
                          <a:ea typeface="宋体"/>
                          <a:cs typeface="宋体"/>
                        </a:rPr>
                        <a:t>发表或获奖论文</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235">
                <a:tc>
                  <a:txBody>
                    <a:bodyPr/>
                    <a:lstStyle/>
                    <a:p>
                      <a:pPr algn="ctr">
                        <a:spcAft>
                          <a:spcPts val="0"/>
                        </a:spcAft>
                      </a:pPr>
                      <a:r>
                        <a:rPr lang="zh-CN" sz="1600" kern="100">
                          <a:solidFill>
                            <a:srgbClr val="000000"/>
                          </a:solidFill>
                          <a:latin typeface="Calibri"/>
                          <a:ea typeface="宋体"/>
                          <a:cs typeface="Times New Roman"/>
                        </a:rPr>
                        <a:t>唐小燕</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a:solidFill>
                            <a:srgbClr val="000000"/>
                          </a:solidFill>
                          <a:latin typeface="Calibri"/>
                          <a:ea typeface="宋体"/>
                          <a:cs typeface="Times New Roman"/>
                        </a:rPr>
                        <a:t>《做一个快乐的班主任》（江苏教育 第</a:t>
                      </a:r>
                      <a:r>
                        <a:rPr lang="en-US" sz="1600" kern="100">
                          <a:solidFill>
                            <a:srgbClr val="000000"/>
                          </a:solidFill>
                          <a:latin typeface="Calibri"/>
                          <a:ea typeface="宋体"/>
                          <a:cs typeface="Times New Roman"/>
                        </a:rPr>
                        <a:t>79</a:t>
                      </a:r>
                      <a:r>
                        <a:rPr lang="zh-CN" sz="1600" kern="100">
                          <a:solidFill>
                            <a:srgbClr val="000000"/>
                          </a:solidFill>
                          <a:latin typeface="Calibri"/>
                          <a:ea typeface="宋体"/>
                          <a:cs typeface="Times New Roman"/>
                        </a:rPr>
                        <a:t>期</a:t>
                      </a:r>
                      <a:r>
                        <a:rPr lang="en-US" sz="1600" kern="100">
                          <a:solidFill>
                            <a:srgbClr val="000000"/>
                          </a:solidFill>
                          <a:latin typeface="Calibri"/>
                          <a:ea typeface="宋体"/>
                          <a:cs typeface="Times New Roman"/>
                        </a:rPr>
                        <a:t> ISSN 1005-6009;CN32-1410/G4</a:t>
                      </a:r>
                      <a:r>
                        <a:rPr lang="zh-CN" sz="1600" kern="100">
                          <a:solidFill>
                            <a:srgbClr val="000000"/>
                          </a:solidFill>
                          <a:latin typeface="Calibri"/>
                          <a:ea typeface="宋体"/>
                          <a:cs typeface="Times New Roman"/>
                        </a:rPr>
                        <a:t>）</a:t>
                      </a:r>
                      <a:endParaRPr lang="zh-CN" sz="1600" kern="100">
                        <a:latin typeface="Calibri"/>
                        <a:ea typeface="宋体"/>
                        <a:cs typeface="Times New Roman"/>
                      </a:endParaRPr>
                    </a:p>
                    <a:p>
                      <a:pPr algn="l">
                        <a:spcAft>
                          <a:spcPts val="0"/>
                        </a:spcAft>
                      </a:pPr>
                      <a:r>
                        <a:rPr lang="zh-CN" sz="1600" kern="100">
                          <a:solidFill>
                            <a:srgbClr val="000000"/>
                          </a:solidFill>
                          <a:latin typeface="Calibri"/>
                          <a:ea typeface="宋体"/>
                          <a:cs typeface="Times New Roman"/>
                        </a:rPr>
                        <a:t>《劳动最光荣</a:t>
                      </a:r>
                      <a:r>
                        <a:rPr lang="en-US" sz="1600" kern="100">
                          <a:solidFill>
                            <a:srgbClr val="000000"/>
                          </a:solidFill>
                          <a:latin typeface="Calibri"/>
                          <a:ea typeface="宋体"/>
                          <a:cs typeface="Times New Roman"/>
                        </a:rPr>
                        <a:t>——</a:t>
                      </a:r>
                      <a:r>
                        <a:rPr lang="zh-CN" sz="1600" kern="100">
                          <a:solidFill>
                            <a:srgbClr val="000000"/>
                          </a:solidFill>
                          <a:latin typeface="Calibri"/>
                          <a:ea typeface="宋体"/>
                          <a:cs typeface="Times New Roman"/>
                        </a:rPr>
                        <a:t>新北区新桥初级中学劳动实践教育内容与途径探》（教育理论研究》第</a:t>
                      </a:r>
                      <a:r>
                        <a:rPr lang="en-US" sz="1600" kern="100">
                          <a:solidFill>
                            <a:srgbClr val="000000"/>
                          </a:solidFill>
                          <a:latin typeface="Calibri"/>
                          <a:ea typeface="宋体"/>
                          <a:cs typeface="Times New Roman"/>
                        </a:rPr>
                        <a:t>20</a:t>
                      </a:r>
                      <a:r>
                        <a:rPr lang="zh-CN" sz="1600" kern="100">
                          <a:solidFill>
                            <a:srgbClr val="000000"/>
                          </a:solidFill>
                          <a:latin typeface="Calibri"/>
                          <a:ea typeface="宋体"/>
                          <a:cs typeface="Times New Roman"/>
                        </a:rPr>
                        <a:t>辑</a:t>
                      </a:r>
                      <a:r>
                        <a:rPr lang="en-US" sz="1600" kern="100">
                          <a:solidFill>
                            <a:srgbClr val="000000"/>
                          </a:solidFill>
                          <a:latin typeface="Calibri"/>
                          <a:ea typeface="宋体"/>
                          <a:cs typeface="Times New Roman"/>
                        </a:rPr>
                        <a:t> ISSN1671-6787;CN11-9251/G</a:t>
                      </a:r>
                      <a:r>
                        <a:rPr lang="zh-CN" sz="1600" kern="100">
                          <a:solidFill>
                            <a:srgbClr val="000000"/>
                          </a:solidFill>
                          <a:latin typeface="Calibri"/>
                          <a:ea typeface="宋体"/>
                          <a:cs typeface="Times New Roman"/>
                        </a:rPr>
                        <a:t>）</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354">
                <a:tc>
                  <a:txBody>
                    <a:bodyPr/>
                    <a:lstStyle/>
                    <a:p>
                      <a:pPr algn="ctr">
                        <a:spcAft>
                          <a:spcPts val="0"/>
                        </a:spcAft>
                      </a:pPr>
                      <a:r>
                        <a:rPr lang="zh-CN" sz="1600" kern="0">
                          <a:solidFill>
                            <a:srgbClr val="000000"/>
                          </a:solidFill>
                          <a:latin typeface="Calibri"/>
                          <a:ea typeface="宋体"/>
                          <a:cs typeface="宋体"/>
                        </a:rPr>
                        <a:t>江春强</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solidFill>
                            <a:srgbClr val="000000"/>
                          </a:solidFill>
                          <a:latin typeface="Calibri"/>
                          <a:ea typeface="宋体"/>
                          <a:cs typeface="Times New Roman"/>
                        </a:rPr>
                        <a:t>《浅谈班主任与学生沟通的艺术》</a:t>
                      </a:r>
                      <a:r>
                        <a:rPr lang="en-US" sz="1600" kern="100" dirty="0">
                          <a:solidFill>
                            <a:srgbClr val="000000"/>
                          </a:solidFill>
                          <a:latin typeface="Calibri"/>
                          <a:ea typeface="宋体"/>
                          <a:cs typeface="Times New Roman"/>
                        </a:rPr>
                        <a:t>2020.2</a:t>
                      </a:r>
                      <a:r>
                        <a:rPr lang="zh-CN" sz="1600" kern="100" dirty="0">
                          <a:solidFill>
                            <a:srgbClr val="000000"/>
                          </a:solidFill>
                          <a:latin typeface="Calibri"/>
                          <a:ea typeface="宋体"/>
                          <a:cs typeface="Times New Roman"/>
                        </a:rPr>
                        <a:t>获省德育论文二等奖</a:t>
                      </a:r>
                      <a:endParaRPr lang="zh-CN" sz="1600" kern="100" dirty="0">
                        <a:latin typeface="Calibri"/>
                        <a:ea typeface="宋体"/>
                        <a:cs typeface="Times New Roman"/>
                      </a:endParaRPr>
                    </a:p>
                    <a:p>
                      <a:pPr algn="l">
                        <a:spcAft>
                          <a:spcPts val="0"/>
                        </a:spcAft>
                      </a:pPr>
                      <a:r>
                        <a:rPr lang="zh-CN" sz="1600" kern="100" dirty="0">
                          <a:solidFill>
                            <a:srgbClr val="000000"/>
                          </a:solidFill>
                          <a:latin typeface="Calibri"/>
                          <a:ea typeface="宋体"/>
                          <a:cs typeface="Times New Roman"/>
                        </a:rPr>
                        <a:t>《浅谈初中班主任与学生沟通的艺术》发表于《课程与教学》</a:t>
                      </a:r>
                      <a:r>
                        <a:rPr lang="en-US" sz="1600" kern="100" dirty="0">
                          <a:solidFill>
                            <a:srgbClr val="000000"/>
                          </a:solidFill>
                          <a:latin typeface="Calibri"/>
                          <a:ea typeface="宋体"/>
                          <a:cs typeface="Times New Roman"/>
                        </a:rPr>
                        <a:t>2020</a:t>
                      </a:r>
                      <a:r>
                        <a:rPr lang="zh-CN" sz="1600" kern="100" dirty="0">
                          <a:solidFill>
                            <a:srgbClr val="000000"/>
                          </a:solidFill>
                          <a:latin typeface="Calibri"/>
                          <a:ea typeface="宋体"/>
                          <a:cs typeface="Times New Roman"/>
                        </a:rPr>
                        <a:t>第一辑</a:t>
                      </a:r>
                      <a:r>
                        <a:rPr lang="en-US" sz="1600" kern="100" dirty="0">
                          <a:solidFill>
                            <a:srgbClr val="000000"/>
                          </a:solidFill>
                          <a:latin typeface="Calibri"/>
                          <a:ea typeface="宋体"/>
                          <a:cs typeface="Times New Roman"/>
                        </a:rPr>
                        <a:t>ISBN978-7-5499-8579-1</a:t>
                      </a:r>
                      <a:endParaRPr lang="zh-CN" sz="1600" kern="100" dirty="0">
                        <a:latin typeface="Calibri"/>
                        <a:ea typeface="宋体"/>
                        <a:cs typeface="Times New Roman"/>
                      </a:endParaRPr>
                    </a:p>
                    <a:p>
                      <a:pPr algn="l">
                        <a:spcAft>
                          <a:spcPts val="0"/>
                        </a:spcAft>
                      </a:pPr>
                      <a:r>
                        <a:rPr lang="zh-CN" sz="1600" kern="100" dirty="0">
                          <a:solidFill>
                            <a:srgbClr val="000000"/>
                          </a:solidFill>
                          <a:latin typeface="Calibri"/>
                          <a:ea typeface="宋体"/>
                          <a:cs typeface="Times New Roman"/>
                        </a:rPr>
                        <a:t>《基于道德与法治教学开展法治实践活动的思考》论文获江苏省一等奖</a:t>
                      </a:r>
                      <a:endParaRPr lang="zh-CN" sz="1600" kern="100" dirty="0">
                        <a:latin typeface="Calibri"/>
                        <a:ea typeface="宋体"/>
                        <a:cs typeface="Times New Roman"/>
                      </a:endParaRPr>
                    </a:p>
                    <a:p>
                      <a:pPr algn="l">
                        <a:spcAft>
                          <a:spcPts val="0"/>
                        </a:spcAft>
                      </a:pPr>
                      <a:r>
                        <a:rPr lang="zh-CN" sz="1600" kern="0" dirty="0">
                          <a:solidFill>
                            <a:srgbClr val="000000"/>
                          </a:solidFill>
                          <a:latin typeface="Calibri"/>
                          <a:ea typeface="宋体"/>
                          <a:cs typeface="宋体"/>
                        </a:rPr>
                        <a:t>《基于道德与法治教学开展法治实践活动的思考》发表于初中教学研究</a:t>
                      </a:r>
                      <a:r>
                        <a:rPr lang="en-US" sz="1600" kern="0" dirty="0">
                          <a:solidFill>
                            <a:srgbClr val="000000"/>
                          </a:solidFill>
                          <a:latin typeface="Calibri"/>
                          <a:ea typeface="宋体"/>
                          <a:cs typeface="宋体"/>
                        </a:rPr>
                        <a:t>2021.2</a:t>
                      </a:r>
                      <a:endParaRPr lang="zh-CN" sz="1600" kern="100" dirty="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04">
                <a:tc>
                  <a:txBody>
                    <a:bodyPr/>
                    <a:lstStyle/>
                    <a:p>
                      <a:pPr algn="ctr">
                        <a:spcAft>
                          <a:spcPts val="0"/>
                        </a:spcAft>
                      </a:pPr>
                      <a:r>
                        <a:rPr lang="zh-CN" sz="1600" kern="0">
                          <a:solidFill>
                            <a:srgbClr val="000000"/>
                          </a:solidFill>
                          <a:latin typeface="Calibri"/>
                          <a:ea typeface="宋体"/>
                          <a:cs typeface="宋体"/>
                        </a:rPr>
                        <a:t>邹荣兰</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b="1" kern="0" dirty="0">
                          <a:solidFill>
                            <a:schemeClr val="accent1"/>
                          </a:solidFill>
                          <a:latin typeface="Calibri"/>
                          <a:ea typeface="宋体"/>
                          <a:cs typeface="宋体"/>
                        </a:rPr>
                        <a:t>《初中生生涯规划课程的设计与研究》发表在《教研参考》</a:t>
                      </a:r>
                      <a:r>
                        <a:rPr lang="en-US" sz="1600" b="1" kern="0" dirty="0">
                          <a:solidFill>
                            <a:schemeClr val="accent1"/>
                          </a:solidFill>
                          <a:latin typeface="Calibri"/>
                          <a:ea typeface="宋体"/>
                          <a:cs typeface="宋体"/>
                        </a:rPr>
                        <a:t>2021.12</a:t>
                      </a:r>
                      <a:endParaRPr lang="zh-CN" sz="1600" b="1" kern="100" dirty="0">
                        <a:solidFill>
                          <a:schemeClr val="accent1"/>
                        </a:solidFill>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08">
                <a:tc>
                  <a:txBody>
                    <a:bodyPr/>
                    <a:lstStyle/>
                    <a:p>
                      <a:pPr algn="ctr">
                        <a:spcAft>
                          <a:spcPts val="0"/>
                        </a:spcAft>
                      </a:pPr>
                      <a:r>
                        <a:rPr lang="zh-CN" sz="1600" kern="0">
                          <a:solidFill>
                            <a:srgbClr val="000000"/>
                          </a:solidFill>
                          <a:latin typeface="Calibri"/>
                          <a:ea typeface="宋体"/>
                          <a:cs typeface="宋体"/>
                        </a:rPr>
                        <a:t>迟文艳</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solidFill>
                            <a:srgbClr val="000000"/>
                          </a:solidFill>
                          <a:latin typeface="Calibri"/>
                          <a:ea typeface="宋体"/>
                          <a:cs typeface="Times New Roman"/>
                        </a:rPr>
                        <a:t>《初中班主任班级管理的创新策略探究》发表《东西南北》</a:t>
                      </a:r>
                      <a:r>
                        <a:rPr lang="en-US" sz="1600" kern="100" dirty="0">
                          <a:solidFill>
                            <a:srgbClr val="000000"/>
                          </a:solidFill>
                          <a:latin typeface="Calibri"/>
                          <a:ea typeface="宋体"/>
                          <a:cs typeface="Times New Roman"/>
                        </a:rPr>
                        <a:t>2020.1</a:t>
                      </a:r>
                      <a:endParaRPr lang="zh-CN" sz="1600" kern="100" dirty="0">
                        <a:latin typeface="Calibri"/>
                        <a:ea typeface="宋体"/>
                        <a:cs typeface="Times New Roman"/>
                      </a:endParaRPr>
                    </a:p>
                    <a:p>
                      <a:pPr algn="l">
                        <a:spcAft>
                          <a:spcPts val="0"/>
                        </a:spcAft>
                      </a:pPr>
                      <a:r>
                        <a:rPr lang="zh-CN" sz="1600" b="1" kern="0" dirty="0">
                          <a:solidFill>
                            <a:schemeClr val="accent1"/>
                          </a:solidFill>
                          <a:latin typeface="Calibri"/>
                          <a:ea typeface="宋体"/>
                          <a:cs typeface="宋体"/>
                        </a:rPr>
                        <a:t>《初中生生涯规划之蝴蝶效应》发表在《中外交流》</a:t>
                      </a:r>
                      <a:r>
                        <a:rPr lang="en-US" sz="1600" b="1" kern="0" dirty="0">
                          <a:solidFill>
                            <a:schemeClr val="accent1"/>
                          </a:solidFill>
                          <a:latin typeface="Calibri"/>
                          <a:ea typeface="宋体"/>
                          <a:cs typeface="宋体"/>
                        </a:rPr>
                        <a:t>2021.9</a:t>
                      </a:r>
                      <a:endParaRPr lang="zh-CN" sz="1600" b="1" kern="100" dirty="0">
                        <a:solidFill>
                          <a:schemeClr val="accent1"/>
                        </a:solidFill>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19">
                <a:tc>
                  <a:txBody>
                    <a:bodyPr/>
                    <a:lstStyle/>
                    <a:p>
                      <a:pPr algn="ctr">
                        <a:spcAft>
                          <a:spcPts val="0"/>
                        </a:spcAft>
                      </a:pPr>
                      <a:r>
                        <a:rPr lang="zh-CN" sz="1600" kern="0">
                          <a:solidFill>
                            <a:srgbClr val="000000"/>
                          </a:solidFill>
                          <a:latin typeface="Calibri"/>
                          <a:ea typeface="宋体"/>
                          <a:cs typeface="宋体"/>
                        </a:rPr>
                        <a:t>陈春萍</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0000"/>
                          </a:solidFill>
                          <a:latin typeface="Calibri"/>
                          <a:ea typeface="宋体"/>
                          <a:cs typeface="宋体"/>
                        </a:rPr>
                        <a:t>《基于小组合作理念的初中德育班级管理策略》发表于教学与研究</a:t>
                      </a:r>
                      <a:r>
                        <a:rPr lang="en-US" sz="1600" kern="0" dirty="0">
                          <a:solidFill>
                            <a:srgbClr val="000000"/>
                          </a:solidFill>
                          <a:latin typeface="Calibri"/>
                          <a:ea typeface="宋体"/>
                          <a:cs typeface="宋体"/>
                        </a:rPr>
                        <a:t>2021</a:t>
                      </a:r>
                      <a:r>
                        <a:rPr lang="zh-CN" sz="1600" kern="0" dirty="0">
                          <a:solidFill>
                            <a:srgbClr val="000000"/>
                          </a:solidFill>
                          <a:latin typeface="Calibri"/>
                          <a:ea typeface="宋体"/>
                          <a:cs typeface="宋体"/>
                        </a:rPr>
                        <a:t>第</a:t>
                      </a:r>
                      <a:r>
                        <a:rPr lang="en-US" sz="1600" kern="0" dirty="0">
                          <a:solidFill>
                            <a:srgbClr val="000000"/>
                          </a:solidFill>
                          <a:latin typeface="Calibri"/>
                          <a:ea typeface="宋体"/>
                          <a:cs typeface="宋体"/>
                        </a:rPr>
                        <a:t>22</a:t>
                      </a:r>
                      <a:r>
                        <a:rPr lang="zh-CN" sz="1600" kern="0" dirty="0">
                          <a:solidFill>
                            <a:srgbClr val="000000"/>
                          </a:solidFill>
                          <a:latin typeface="Calibri"/>
                          <a:ea typeface="宋体"/>
                          <a:cs typeface="宋体"/>
                        </a:rPr>
                        <a:t>期</a:t>
                      </a:r>
                      <a:endParaRPr lang="zh-CN" sz="1600" kern="100" dirty="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235">
                <a:tc>
                  <a:txBody>
                    <a:bodyPr/>
                    <a:lstStyle/>
                    <a:p>
                      <a:pPr algn="ctr">
                        <a:spcAft>
                          <a:spcPts val="0"/>
                        </a:spcAft>
                      </a:pPr>
                      <a:r>
                        <a:rPr lang="zh-CN" sz="1600" kern="100">
                          <a:solidFill>
                            <a:srgbClr val="000000"/>
                          </a:solidFill>
                          <a:latin typeface="Calibri"/>
                          <a:ea typeface="宋体"/>
                          <a:cs typeface="Times New Roman"/>
                        </a:rPr>
                        <a:t>包红梅</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a:solidFill>
                            <a:srgbClr val="000000"/>
                          </a:solidFill>
                          <a:latin typeface="Calibri"/>
                          <a:ea typeface="宋体"/>
                          <a:cs typeface="Times New Roman"/>
                        </a:rPr>
                        <a:t>《浅析初中班主任工作中对班干部培养的重要性》发表在《新班主任》杂志</a:t>
                      </a:r>
                      <a:r>
                        <a:rPr lang="en-US" sz="1600" kern="100">
                          <a:solidFill>
                            <a:srgbClr val="000000"/>
                          </a:solidFill>
                          <a:latin typeface="Calibri"/>
                          <a:ea typeface="宋体"/>
                          <a:cs typeface="Times New Roman"/>
                        </a:rPr>
                        <a:t>2020.2</a:t>
                      </a:r>
                      <a:endParaRPr lang="zh-CN" sz="1600" kern="100">
                        <a:latin typeface="Calibri"/>
                        <a:ea typeface="宋体"/>
                        <a:cs typeface="Times New Roman"/>
                      </a:endParaRPr>
                    </a:p>
                    <a:p>
                      <a:pPr algn="l">
                        <a:spcAft>
                          <a:spcPts val="0"/>
                        </a:spcAft>
                      </a:pPr>
                      <a:r>
                        <a:rPr lang="zh-CN" sz="1600" kern="100">
                          <a:solidFill>
                            <a:srgbClr val="000000"/>
                          </a:solidFill>
                          <a:latin typeface="Calibri"/>
                          <a:ea typeface="宋体"/>
                          <a:cs typeface="Times New Roman"/>
                        </a:rPr>
                        <a:t>《让我们托起明天的教育》常州市班主任论文二等奖</a:t>
                      </a:r>
                      <a:r>
                        <a:rPr lang="en-US" sz="1600" kern="0">
                          <a:solidFill>
                            <a:srgbClr val="000000"/>
                          </a:solidFill>
                          <a:latin typeface="宋体"/>
                          <a:ea typeface="宋体"/>
                          <a:cs typeface="宋体"/>
                        </a:rPr>
                        <a:t>2020.5</a:t>
                      </a:r>
                      <a:r>
                        <a:rPr lang="zh-CN" sz="1600" kern="100">
                          <a:solidFill>
                            <a:srgbClr val="000000"/>
                          </a:solidFill>
                          <a:latin typeface="Calibri"/>
                          <a:ea typeface="宋体"/>
                          <a:cs typeface="Times New Roman"/>
                        </a:rPr>
                        <a:t>；</a:t>
                      </a:r>
                      <a:endParaRPr lang="zh-CN" sz="1600" kern="100">
                        <a:latin typeface="Calibri"/>
                        <a:ea typeface="宋体"/>
                        <a:cs typeface="Times New Roman"/>
                      </a:endParaRPr>
                    </a:p>
                    <a:p>
                      <a:pPr algn="l">
                        <a:spcAft>
                          <a:spcPts val="0"/>
                        </a:spcAft>
                      </a:pPr>
                      <a:r>
                        <a:rPr lang="zh-CN" sz="1600" kern="100">
                          <a:solidFill>
                            <a:srgbClr val="000000"/>
                          </a:solidFill>
                          <a:latin typeface="Calibri"/>
                          <a:ea typeface="宋体"/>
                          <a:cs typeface="Times New Roman"/>
                        </a:rPr>
                        <a:t>《写给学生的一封家书》区优秀奖</a:t>
                      </a:r>
                      <a:r>
                        <a:rPr lang="en-US" sz="1600" kern="100">
                          <a:solidFill>
                            <a:srgbClr val="000000"/>
                          </a:solidFill>
                          <a:latin typeface="Calibri"/>
                          <a:ea typeface="宋体"/>
                          <a:cs typeface="Times New Roman"/>
                        </a:rPr>
                        <a:t>2019</a:t>
                      </a:r>
                      <a:r>
                        <a:rPr lang="zh-CN" sz="1600" kern="100">
                          <a:solidFill>
                            <a:srgbClr val="000000"/>
                          </a:solidFill>
                          <a:latin typeface="Calibri"/>
                          <a:ea typeface="宋体"/>
                          <a:cs typeface="Times New Roman"/>
                        </a:rPr>
                        <a:t>年</a:t>
                      </a:r>
                      <a:r>
                        <a:rPr lang="en-US" sz="1600" kern="100">
                          <a:solidFill>
                            <a:srgbClr val="000000"/>
                          </a:solidFill>
                          <a:latin typeface="Calibri"/>
                          <a:ea typeface="宋体"/>
                          <a:cs typeface="Times New Roman"/>
                        </a:rPr>
                        <a:t>7</a:t>
                      </a:r>
                      <a:r>
                        <a:rPr lang="zh-CN" sz="1600" kern="100">
                          <a:solidFill>
                            <a:srgbClr val="000000"/>
                          </a:solidFill>
                          <a:latin typeface="Calibri"/>
                          <a:ea typeface="宋体"/>
                          <a:cs typeface="Times New Roman"/>
                        </a:rPr>
                        <a:t>月</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808">
                <a:tc>
                  <a:txBody>
                    <a:bodyPr/>
                    <a:lstStyle/>
                    <a:p>
                      <a:pPr algn="ctr">
                        <a:spcAft>
                          <a:spcPts val="0"/>
                        </a:spcAft>
                      </a:pPr>
                      <a:r>
                        <a:rPr lang="zh-CN" sz="1600" kern="0">
                          <a:solidFill>
                            <a:srgbClr val="000000"/>
                          </a:solidFill>
                          <a:latin typeface="Calibri"/>
                          <a:ea typeface="宋体"/>
                          <a:cs typeface="宋体"/>
                        </a:rPr>
                        <a:t>邵红娟</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a:solidFill>
                            <a:srgbClr val="000000"/>
                          </a:solidFill>
                          <a:latin typeface="Calibri"/>
                          <a:ea typeface="宋体"/>
                          <a:cs typeface="Times New Roman"/>
                        </a:rPr>
                        <a:t>《写给学生的一封家书》优秀奖新北区总工会</a:t>
                      </a:r>
                      <a:r>
                        <a:rPr lang="en-US" sz="1600" kern="100">
                          <a:solidFill>
                            <a:srgbClr val="000000"/>
                          </a:solidFill>
                          <a:latin typeface="Calibri"/>
                          <a:ea typeface="宋体"/>
                          <a:cs typeface="Times New Roman"/>
                        </a:rPr>
                        <a:t>2020.6</a:t>
                      </a:r>
                      <a:endParaRPr lang="zh-CN" sz="1600" kern="100">
                        <a:latin typeface="Calibri"/>
                        <a:ea typeface="宋体"/>
                        <a:cs typeface="Times New Roman"/>
                      </a:endParaRPr>
                    </a:p>
                    <a:p>
                      <a:pPr algn="l">
                        <a:spcAft>
                          <a:spcPts val="0"/>
                        </a:spcAft>
                      </a:pPr>
                      <a:r>
                        <a:rPr lang="zh-CN" sz="1600" kern="0">
                          <a:solidFill>
                            <a:srgbClr val="000000"/>
                          </a:solidFill>
                          <a:latin typeface="Calibri"/>
                          <a:ea typeface="宋体"/>
                          <a:cs typeface="宋体"/>
                        </a:rPr>
                        <a:t>《初中班级管理信息化的现状与对策研究》发表于教研周刊</a:t>
                      </a:r>
                      <a:r>
                        <a:rPr lang="en-US" sz="1600" kern="0">
                          <a:solidFill>
                            <a:srgbClr val="000000"/>
                          </a:solidFill>
                          <a:latin typeface="Calibri"/>
                          <a:ea typeface="宋体"/>
                          <a:cs typeface="宋体"/>
                        </a:rPr>
                        <a:t>2021.6</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19">
                <a:tc>
                  <a:txBody>
                    <a:bodyPr/>
                    <a:lstStyle/>
                    <a:p>
                      <a:pPr algn="ctr">
                        <a:spcAft>
                          <a:spcPts val="0"/>
                        </a:spcAft>
                      </a:pPr>
                      <a:r>
                        <a:rPr lang="zh-CN" sz="1600" kern="0">
                          <a:solidFill>
                            <a:srgbClr val="000000"/>
                          </a:solidFill>
                          <a:latin typeface="Calibri"/>
                          <a:ea typeface="宋体"/>
                          <a:cs typeface="宋体"/>
                        </a:rPr>
                        <a:t>徐美娟</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a:solidFill>
                            <a:srgbClr val="000000"/>
                          </a:solidFill>
                          <a:latin typeface="Calibri"/>
                          <a:ea typeface="宋体"/>
                          <a:cs typeface="宋体"/>
                        </a:rPr>
                        <a:t>《沟通艺术在初中班主任管理工作中的运用》发表于《中外交流》</a:t>
                      </a:r>
                      <a:r>
                        <a:rPr lang="en-US" sz="1600" kern="0">
                          <a:solidFill>
                            <a:srgbClr val="000000"/>
                          </a:solidFill>
                          <a:latin typeface="Calibri"/>
                          <a:ea typeface="宋体"/>
                          <a:cs typeface="宋体"/>
                        </a:rPr>
                        <a:t>2021.10</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712">
                <a:tc>
                  <a:txBody>
                    <a:bodyPr/>
                    <a:lstStyle/>
                    <a:p>
                      <a:pPr algn="ctr">
                        <a:spcAft>
                          <a:spcPts val="0"/>
                        </a:spcAft>
                      </a:pPr>
                      <a:r>
                        <a:rPr lang="zh-CN" sz="1600" kern="0">
                          <a:solidFill>
                            <a:srgbClr val="000000"/>
                          </a:solidFill>
                          <a:latin typeface="Calibri"/>
                          <a:ea typeface="宋体"/>
                          <a:cs typeface="宋体"/>
                        </a:rPr>
                        <a:t>沈小丽</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a:solidFill>
                            <a:srgbClr val="000000"/>
                          </a:solidFill>
                          <a:latin typeface="Calibri"/>
                          <a:ea typeface="宋体"/>
                          <a:cs typeface="宋体"/>
                        </a:rPr>
                        <a:t>《放手也是一种美》发表于《教育学文摘》</a:t>
                      </a:r>
                      <a:r>
                        <a:rPr lang="en-US" sz="1600" kern="0">
                          <a:solidFill>
                            <a:srgbClr val="000000"/>
                          </a:solidFill>
                          <a:latin typeface="Calibri"/>
                          <a:ea typeface="宋体"/>
                          <a:cs typeface="宋体"/>
                        </a:rPr>
                        <a:t>2021</a:t>
                      </a:r>
                      <a:r>
                        <a:rPr lang="zh-CN" sz="1600" kern="0">
                          <a:solidFill>
                            <a:srgbClr val="000000"/>
                          </a:solidFill>
                          <a:latin typeface="Calibri"/>
                          <a:ea typeface="宋体"/>
                          <a:cs typeface="宋体"/>
                        </a:rPr>
                        <a:t>第</a:t>
                      </a:r>
                      <a:r>
                        <a:rPr lang="en-US" sz="1600" kern="0">
                          <a:solidFill>
                            <a:srgbClr val="000000"/>
                          </a:solidFill>
                          <a:latin typeface="Calibri"/>
                          <a:ea typeface="宋体"/>
                          <a:cs typeface="宋体"/>
                        </a:rPr>
                        <a:t>3</a:t>
                      </a:r>
                      <a:r>
                        <a:rPr lang="zh-CN" sz="1600" kern="0">
                          <a:solidFill>
                            <a:srgbClr val="000000"/>
                          </a:solidFill>
                          <a:latin typeface="Calibri"/>
                          <a:ea typeface="宋体"/>
                          <a:cs typeface="宋体"/>
                        </a:rPr>
                        <a:t>期；</a:t>
                      </a:r>
                      <a:endParaRPr lang="zh-CN" sz="1600" kern="100">
                        <a:latin typeface="Calibri"/>
                        <a:ea typeface="宋体"/>
                        <a:cs typeface="Times New Roman"/>
                      </a:endParaRPr>
                    </a:p>
                    <a:p>
                      <a:pPr algn="l">
                        <a:spcAft>
                          <a:spcPts val="0"/>
                        </a:spcAft>
                      </a:pPr>
                      <a:r>
                        <a:rPr lang="zh-CN" sz="1600" kern="0">
                          <a:solidFill>
                            <a:srgbClr val="000000"/>
                          </a:solidFill>
                          <a:latin typeface="Calibri"/>
                          <a:ea typeface="宋体"/>
                          <a:cs typeface="宋体"/>
                        </a:rPr>
                        <a:t>《初探初中道德与法治课堂总的审辩思维》发表与《知识文库》</a:t>
                      </a:r>
                      <a:r>
                        <a:rPr lang="en-US" sz="1600" kern="0">
                          <a:solidFill>
                            <a:srgbClr val="000000"/>
                          </a:solidFill>
                          <a:latin typeface="Calibri"/>
                          <a:ea typeface="宋体"/>
                          <a:cs typeface="宋体"/>
                        </a:rPr>
                        <a:t>2021.3</a:t>
                      </a:r>
                      <a:r>
                        <a:rPr lang="zh-CN" sz="1600" kern="0">
                          <a:solidFill>
                            <a:srgbClr val="000000"/>
                          </a:solidFill>
                          <a:latin typeface="Calibri"/>
                          <a:ea typeface="宋体"/>
                          <a:cs typeface="宋体"/>
                        </a:rPr>
                        <a:t>；</a:t>
                      </a:r>
                      <a:endParaRPr lang="zh-CN" sz="1600" kern="100">
                        <a:latin typeface="Calibri"/>
                        <a:ea typeface="宋体"/>
                        <a:cs typeface="Times New Roman"/>
                      </a:endParaRPr>
                    </a:p>
                    <a:p>
                      <a:pPr algn="l">
                        <a:spcAft>
                          <a:spcPts val="0"/>
                        </a:spcAft>
                      </a:pPr>
                      <a:r>
                        <a:rPr lang="zh-CN" sz="1600" kern="0">
                          <a:solidFill>
                            <a:srgbClr val="000000"/>
                          </a:solidFill>
                          <a:latin typeface="Calibri"/>
                          <a:ea typeface="宋体"/>
                          <a:cs typeface="宋体"/>
                        </a:rPr>
                        <a:t>《微课进行时》发表于《教学与研究》</a:t>
                      </a:r>
                      <a:r>
                        <a:rPr lang="en-US" sz="1600" kern="0">
                          <a:solidFill>
                            <a:srgbClr val="000000"/>
                          </a:solidFill>
                          <a:latin typeface="Calibri"/>
                          <a:ea typeface="宋体"/>
                          <a:cs typeface="宋体"/>
                        </a:rPr>
                        <a:t>2021</a:t>
                      </a:r>
                      <a:r>
                        <a:rPr lang="zh-CN" sz="1600" kern="0">
                          <a:solidFill>
                            <a:srgbClr val="000000"/>
                          </a:solidFill>
                          <a:latin typeface="Calibri"/>
                          <a:ea typeface="宋体"/>
                          <a:cs typeface="宋体"/>
                        </a:rPr>
                        <a:t>第</a:t>
                      </a:r>
                      <a:r>
                        <a:rPr lang="en-US" sz="1600" kern="0">
                          <a:solidFill>
                            <a:srgbClr val="000000"/>
                          </a:solidFill>
                          <a:latin typeface="Calibri"/>
                          <a:ea typeface="宋体"/>
                          <a:cs typeface="宋体"/>
                        </a:rPr>
                        <a:t>22</a:t>
                      </a:r>
                      <a:r>
                        <a:rPr lang="zh-CN" sz="1600" kern="0">
                          <a:solidFill>
                            <a:srgbClr val="000000"/>
                          </a:solidFill>
                          <a:latin typeface="Calibri"/>
                          <a:ea typeface="宋体"/>
                          <a:cs typeface="宋体"/>
                        </a:rPr>
                        <a:t>期</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354">
                <a:tc>
                  <a:txBody>
                    <a:bodyPr/>
                    <a:lstStyle/>
                    <a:p>
                      <a:pPr algn="ctr">
                        <a:spcAft>
                          <a:spcPts val="0"/>
                        </a:spcAft>
                      </a:pPr>
                      <a:r>
                        <a:rPr lang="zh-CN" sz="1600" kern="0">
                          <a:solidFill>
                            <a:srgbClr val="000000"/>
                          </a:solidFill>
                          <a:latin typeface="Calibri"/>
                          <a:ea typeface="宋体"/>
                          <a:cs typeface="宋体"/>
                        </a:rPr>
                        <a:t>胡忠梅</a:t>
                      </a:r>
                      <a:endParaRPr lang="zh-CN" sz="1600" kern="10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0" dirty="0">
                          <a:solidFill>
                            <a:srgbClr val="000000"/>
                          </a:solidFill>
                          <a:latin typeface="Calibri"/>
                          <a:ea typeface="宋体"/>
                          <a:cs typeface="宋体"/>
                        </a:rPr>
                        <a:t>《理解、真诚、耐心，家校无冲突》发表于《班主任之友》第</a:t>
                      </a:r>
                      <a:r>
                        <a:rPr lang="en-US" sz="1600" kern="0" dirty="0">
                          <a:solidFill>
                            <a:srgbClr val="000000"/>
                          </a:solidFill>
                          <a:latin typeface="Calibri"/>
                          <a:ea typeface="宋体"/>
                          <a:cs typeface="宋体"/>
                        </a:rPr>
                        <a:t>19</a:t>
                      </a:r>
                      <a:r>
                        <a:rPr lang="zh-CN" sz="1600" kern="0" dirty="0">
                          <a:solidFill>
                            <a:srgbClr val="000000"/>
                          </a:solidFill>
                          <a:latin typeface="Calibri"/>
                          <a:ea typeface="宋体"/>
                          <a:cs typeface="宋体"/>
                        </a:rPr>
                        <a:t>期</a:t>
                      </a:r>
                      <a:r>
                        <a:rPr lang="en-US" sz="1600" kern="0" dirty="0">
                          <a:solidFill>
                            <a:srgbClr val="000000"/>
                          </a:solidFill>
                          <a:latin typeface="Calibri"/>
                          <a:ea typeface="宋体"/>
                          <a:cs typeface="宋体"/>
                        </a:rPr>
                        <a:t>2021.10</a:t>
                      </a:r>
                      <a:endParaRPr lang="zh-CN" sz="1600" kern="100" dirty="0">
                        <a:latin typeface="Calibri"/>
                        <a:ea typeface="宋体"/>
                        <a:cs typeface="Times New Roman"/>
                      </a:endParaRPr>
                    </a:p>
                    <a:p>
                      <a:pPr algn="l">
                        <a:spcAft>
                          <a:spcPts val="0"/>
                        </a:spcAft>
                      </a:pPr>
                      <a:r>
                        <a:rPr lang="zh-CN" sz="1600" kern="0" dirty="0">
                          <a:solidFill>
                            <a:srgbClr val="000000"/>
                          </a:solidFill>
                          <a:latin typeface="Calibri"/>
                          <a:ea typeface="宋体"/>
                          <a:cs typeface="宋体"/>
                        </a:rPr>
                        <a:t>论文《初中道德与法治课堂提升学生法治素养的策略微探》发表于省级期刊《教研周刊》</a:t>
                      </a:r>
                      <a:r>
                        <a:rPr lang="en-US" sz="1600" kern="0" dirty="0">
                          <a:solidFill>
                            <a:srgbClr val="000000"/>
                          </a:solidFill>
                          <a:latin typeface="Calibri"/>
                          <a:ea typeface="宋体"/>
                          <a:cs typeface="宋体"/>
                        </a:rPr>
                        <a:t>2020</a:t>
                      </a:r>
                      <a:r>
                        <a:rPr lang="zh-CN" sz="1600" kern="0" dirty="0">
                          <a:solidFill>
                            <a:srgbClr val="000000"/>
                          </a:solidFill>
                          <a:latin typeface="Calibri"/>
                          <a:ea typeface="宋体"/>
                          <a:cs typeface="宋体"/>
                        </a:rPr>
                        <a:t>年第</a:t>
                      </a:r>
                      <a:r>
                        <a:rPr lang="en-US" sz="1600" kern="0" dirty="0">
                          <a:solidFill>
                            <a:srgbClr val="000000"/>
                          </a:solidFill>
                          <a:latin typeface="Calibri"/>
                          <a:ea typeface="宋体"/>
                          <a:cs typeface="宋体"/>
                        </a:rPr>
                        <a:t>12</a:t>
                      </a:r>
                      <a:r>
                        <a:rPr lang="zh-CN" sz="1600" kern="0" dirty="0">
                          <a:solidFill>
                            <a:srgbClr val="000000"/>
                          </a:solidFill>
                          <a:latin typeface="Calibri"/>
                          <a:ea typeface="宋体"/>
                          <a:cs typeface="宋体"/>
                        </a:rPr>
                        <a:t>期</a:t>
                      </a:r>
                      <a:endParaRPr lang="zh-CN" sz="1600" kern="100" dirty="0">
                        <a:latin typeface="Calibri"/>
                        <a:ea typeface="宋体"/>
                        <a:cs typeface="Times New Roman"/>
                      </a:endParaRPr>
                    </a:p>
                    <a:p>
                      <a:pPr algn="l">
                        <a:spcAft>
                          <a:spcPts val="0"/>
                        </a:spcAft>
                      </a:pPr>
                      <a:r>
                        <a:rPr lang="zh-CN" sz="1600" kern="0" dirty="0">
                          <a:solidFill>
                            <a:srgbClr val="000000"/>
                          </a:solidFill>
                          <a:latin typeface="Calibri"/>
                          <a:ea typeface="宋体"/>
                          <a:cs typeface="宋体"/>
                        </a:rPr>
                        <a:t>钱产良、胡忠梅的论文《疫情防控中几个涉外法律问题》发表于《中学政治教学参考》</a:t>
                      </a:r>
                      <a:r>
                        <a:rPr lang="en-US" sz="1600" kern="0" dirty="0">
                          <a:solidFill>
                            <a:srgbClr val="000000"/>
                          </a:solidFill>
                          <a:latin typeface="Calibri"/>
                          <a:ea typeface="宋体"/>
                          <a:cs typeface="宋体"/>
                        </a:rPr>
                        <a:t>2020</a:t>
                      </a:r>
                      <a:r>
                        <a:rPr lang="zh-CN" sz="1600" kern="0" dirty="0">
                          <a:solidFill>
                            <a:srgbClr val="000000"/>
                          </a:solidFill>
                          <a:latin typeface="Calibri"/>
                          <a:ea typeface="宋体"/>
                          <a:cs typeface="宋体"/>
                        </a:rPr>
                        <a:t>年第</a:t>
                      </a:r>
                      <a:r>
                        <a:rPr lang="en-US" sz="1600" kern="0" dirty="0">
                          <a:solidFill>
                            <a:srgbClr val="000000"/>
                          </a:solidFill>
                          <a:latin typeface="Calibri"/>
                          <a:ea typeface="宋体"/>
                          <a:cs typeface="宋体"/>
                        </a:rPr>
                        <a:t>12</a:t>
                      </a:r>
                      <a:r>
                        <a:rPr lang="zh-CN" sz="1600" kern="0" dirty="0">
                          <a:solidFill>
                            <a:srgbClr val="000000"/>
                          </a:solidFill>
                          <a:latin typeface="Calibri"/>
                          <a:ea typeface="宋体"/>
                          <a:cs typeface="宋体"/>
                        </a:rPr>
                        <a:t>期</a:t>
                      </a:r>
                      <a:endParaRPr lang="zh-CN" sz="1600" kern="100" dirty="0">
                        <a:latin typeface="Calibri"/>
                        <a:ea typeface="宋体"/>
                        <a:cs typeface="Times New Roman"/>
                      </a:endParaRPr>
                    </a:p>
                  </a:txBody>
                  <a:tcPr marL="60680" marR="60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5262979" cy="646331"/>
          </a:xfrm>
          <a:prstGeom prst="rect">
            <a:avLst/>
          </a:prstGeom>
          <a:noFill/>
        </p:spPr>
        <p:txBody>
          <a:bodyPr wrap="none" rtlCol="0">
            <a:spAutoFit/>
          </a:bodyPr>
          <a:lstStyle/>
          <a:p>
            <a:pPr algn="l"/>
            <a:r>
              <a:rPr lang="zh-CN" altLang="en-US" sz="3600" b="1" dirty="0">
                <a:solidFill>
                  <a:srgbClr val="333333"/>
                </a:solidFill>
                <a:latin typeface="微软雅黑" panose="020B0503020204020204" pitchFamily="34" charset="-122"/>
                <a:ea typeface="微软雅黑" panose="020B0503020204020204" pitchFamily="34" charset="-122"/>
                <a:sym typeface="+mn-ea"/>
              </a:rPr>
              <a:t>四</a:t>
            </a:r>
            <a:r>
              <a:rPr lang="zh-CN" altLang="en-US" sz="3600" b="1" dirty="0" smtClean="0">
                <a:solidFill>
                  <a:srgbClr val="333333"/>
                </a:solidFill>
                <a:latin typeface="微软雅黑" panose="020B0503020204020204" pitchFamily="34" charset="-122"/>
                <a:ea typeface="微软雅黑" panose="020B0503020204020204" pitchFamily="34" charset="-122"/>
                <a:sym typeface="+mn-ea"/>
              </a:rPr>
              <a:t>、研究不足与未来计划</a:t>
            </a:r>
            <a:endParaRPr lang="zh-CN" altLang="en-US" sz="3600" dirty="0">
              <a:solidFill>
                <a:srgbClr val="333333"/>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7" name="TextBox 6"/>
          <p:cNvSpPr txBox="1"/>
          <p:nvPr/>
        </p:nvSpPr>
        <p:spPr>
          <a:xfrm>
            <a:off x="477741" y="666517"/>
            <a:ext cx="11452130" cy="5909310"/>
          </a:xfrm>
          <a:prstGeom prst="rect">
            <a:avLst/>
          </a:prstGeom>
          <a:noFill/>
        </p:spPr>
        <p:txBody>
          <a:bodyPr wrap="square" rtlCol="0">
            <a:spAutoFit/>
          </a:bodyPr>
          <a:lstStyle/>
          <a:p>
            <a:pPr>
              <a:lnSpc>
                <a:spcPct val="200000"/>
              </a:lnSpc>
            </a:pPr>
            <a:r>
              <a:rPr lang="zh-CN" altLang="en-US" sz="3600" dirty="0" smtClean="0">
                <a:solidFill>
                  <a:schemeClr val="tx2"/>
                </a:solidFill>
              </a:rPr>
              <a:t>未来计划：</a:t>
            </a:r>
            <a:endParaRPr lang="en-US" altLang="zh-CN" sz="3600" dirty="0" smtClean="0">
              <a:solidFill>
                <a:schemeClr val="tx2"/>
              </a:solidFill>
            </a:endParaRPr>
          </a:p>
          <a:p>
            <a:pPr>
              <a:lnSpc>
                <a:spcPct val="200000"/>
              </a:lnSpc>
            </a:pPr>
            <a:r>
              <a:rPr lang="en-US" altLang="zh-CN" sz="3600" dirty="0" smtClean="0">
                <a:solidFill>
                  <a:schemeClr val="tx2"/>
                </a:solidFill>
              </a:rPr>
              <a:t>1.</a:t>
            </a:r>
            <a:r>
              <a:rPr lang="zh-CN" altLang="zh-CN" sz="3600" dirty="0" smtClean="0">
                <a:solidFill>
                  <a:schemeClr val="tx2"/>
                </a:solidFill>
              </a:rPr>
              <a:t>进一步拓宽研究的维度与深度</a:t>
            </a:r>
            <a:endParaRPr lang="en-US" altLang="zh-CN" sz="3600" dirty="0" smtClean="0">
              <a:solidFill>
                <a:schemeClr val="tx2"/>
              </a:solidFill>
            </a:endParaRPr>
          </a:p>
          <a:p>
            <a:pPr>
              <a:lnSpc>
                <a:spcPct val="200000"/>
              </a:lnSpc>
            </a:pPr>
            <a:r>
              <a:rPr lang="en-US" altLang="zh-CN" sz="3600" dirty="0" smtClean="0">
                <a:solidFill>
                  <a:schemeClr val="tx2"/>
                </a:solidFill>
              </a:rPr>
              <a:t>2.</a:t>
            </a:r>
            <a:r>
              <a:rPr lang="zh-CN" altLang="en-US" sz="3600" dirty="0" smtClean="0">
                <a:solidFill>
                  <a:schemeClr val="tx2"/>
                </a:solidFill>
              </a:rPr>
              <a:t>进一步进行</a:t>
            </a:r>
            <a:r>
              <a:rPr lang="zh-CN" altLang="zh-CN" sz="3600" dirty="0" smtClean="0">
                <a:solidFill>
                  <a:schemeClr val="tx2"/>
                </a:solidFill>
              </a:rPr>
              <a:t>教育、教科研能力提升策略研究 </a:t>
            </a:r>
          </a:p>
          <a:p>
            <a:pPr>
              <a:lnSpc>
                <a:spcPct val="200000"/>
              </a:lnSpc>
            </a:pPr>
            <a:r>
              <a:rPr lang="en-US" altLang="zh-CN" sz="3600" dirty="0" smtClean="0">
                <a:solidFill>
                  <a:schemeClr val="tx2"/>
                </a:solidFill>
              </a:rPr>
              <a:t>3.</a:t>
            </a:r>
            <a:r>
              <a:rPr lang="zh-CN" altLang="en-US" sz="3600" dirty="0" smtClean="0">
                <a:solidFill>
                  <a:schemeClr val="tx2"/>
                </a:solidFill>
              </a:rPr>
              <a:t>进一步</a:t>
            </a:r>
            <a:r>
              <a:rPr lang="zh-CN" altLang="zh-CN" sz="3600" dirty="0" smtClean="0">
                <a:solidFill>
                  <a:schemeClr val="tx2"/>
                </a:solidFill>
              </a:rPr>
              <a:t>开展管理能力提升策略研究 </a:t>
            </a:r>
          </a:p>
          <a:p>
            <a:pPr>
              <a:lnSpc>
                <a:spcPct val="200000"/>
              </a:lnSpc>
            </a:pPr>
            <a:r>
              <a:rPr lang="en-US" altLang="zh-CN" sz="3600" dirty="0" smtClean="0">
                <a:solidFill>
                  <a:schemeClr val="tx2"/>
                </a:solidFill>
              </a:rPr>
              <a:t>4.</a:t>
            </a:r>
            <a:r>
              <a:rPr lang="zh-CN" altLang="zh-CN" sz="3600" dirty="0" smtClean="0">
                <a:solidFill>
                  <a:schemeClr val="tx2"/>
                </a:solidFill>
              </a:rPr>
              <a:t>进一步归纳总结、聚焦做好个案研究</a:t>
            </a:r>
          </a:p>
          <a:p>
            <a:endParaRPr lang="zh-CN" altLang="en-US" dirty="0"/>
          </a:p>
        </p:txBody>
      </p:sp>
    </p:spTree>
  </p:cSld>
  <p:clrMapOvr>
    <a:masterClrMapping/>
  </p:clrMapOvr>
  <p:transition spd="slow" advTm="11338">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4512434" y="2399272"/>
            <a:ext cx="5866298"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mtClean="0">
              <a:solidFill>
                <a:srgbClr val="C4261D"/>
              </a:solidFill>
            </a:endParaRPr>
          </a:p>
        </p:txBody>
      </p:sp>
      <p:sp>
        <p:nvSpPr>
          <p:cNvPr id="7" name="TextBox 6"/>
          <p:cNvSpPr txBox="1"/>
          <p:nvPr/>
        </p:nvSpPr>
        <p:spPr>
          <a:xfrm>
            <a:off x="4512434" y="2379094"/>
            <a:ext cx="5866298" cy="645160"/>
          </a:xfrm>
          <a:prstGeom prst="rect">
            <a:avLst/>
          </a:prstGeom>
          <a:noFill/>
        </p:spPr>
        <p:txBody>
          <a:bodyPr wrap="square" rtlCol="0">
            <a:spAutoFit/>
          </a:bodyPr>
          <a:lstStyle/>
          <a:p>
            <a:pPr algn="ctr"/>
            <a:r>
              <a:rPr lang="zh-CN" altLang="en-US" sz="3600" b="1" dirty="0" smtClean="0">
                <a:solidFill>
                  <a:srgbClr val="F8F8F8"/>
                </a:solidFill>
                <a:latin typeface="微软雅黑" panose="020B0503020204020204" pitchFamily="34" charset="-122"/>
                <a:ea typeface="微软雅黑" panose="020B0503020204020204" pitchFamily="34" charset="-122"/>
              </a:rPr>
              <a:t>敬请领导、专家批评指正</a:t>
            </a:r>
          </a:p>
        </p:txBody>
      </p:sp>
      <p:cxnSp>
        <p:nvCxnSpPr>
          <p:cNvPr id="11" name="直接连接符 10"/>
          <p:cNvCxnSpPr/>
          <p:nvPr/>
        </p:nvCxnSpPr>
        <p:spPr bwMode="auto">
          <a:xfrm flipV="1">
            <a:off x="3754616" y="2276872"/>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9" name="Freeform 6"/>
          <p:cNvSpPr/>
          <p:nvPr/>
        </p:nvSpPr>
        <p:spPr bwMode="auto">
          <a:xfrm flipH="1">
            <a:off x="8955" y="2165425"/>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45" name="Freeform 6"/>
          <p:cNvSpPr/>
          <p:nvPr/>
        </p:nvSpPr>
        <p:spPr bwMode="auto">
          <a:xfrm flipH="1">
            <a:off x="11162270" y="2165425"/>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4099" name="Rectangle 3"/>
          <p:cNvSpPr>
            <a:spLocks noGrp="1" noChangeArrowheads="1"/>
          </p:cNvSpPr>
          <p:nvPr>
            <p:ph type="ctrTitle" idx="4294967295"/>
          </p:nvPr>
        </p:nvSpPr>
        <p:spPr>
          <a:xfrm>
            <a:off x="4512310" y="3112135"/>
            <a:ext cx="5866130" cy="1366520"/>
          </a:xfrm>
          <a:effectLst/>
        </p:spPr>
        <p:txBody>
          <a:bodyPr/>
          <a:lstStyle/>
          <a:p>
            <a:pPr algn="dist"/>
            <a:r>
              <a:rPr lang="zh-CN" altLang="en-US" sz="9000" b="1" dirty="0" smtClean="0">
                <a:solidFill>
                  <a:srgbClr val="C4261D"/>
                </a:solidFill>
                <a:latin typeface="+mj-ea"/>
              </a:rPr>
              <a:t>感谢聆听</a:t>
            </a:r>
            <a:r>
              <a:rPr lang="en-US" altLang="zh-CN" sz="9000" b="1" dirty="0" smtClean="0">
                <a:solidFill>
                  <a:srgbClr val="C4261D"/>
                </a:solidFill>
                <a:latin typeface="+mj-ea"/>
              </a:rPr>
              <a:t>!</a:t>
            </a:r>
          </a:p>
        </p:txBody>
      </p:sp>
      <p:grpSp>
        <p:nvGrpSpPr>
          <p:cNvPr id="2" name="组合 1"/>
          <p:cNvGrpSpPr>
            <a:grpSpLocks noChangeAspect="1"/>
          </p:cNvGrpSpPr>
          <p:nvPr/>
        </p:nvGrpSpPr>
        <p:grpSpPr>
          <a:xfrm>
            <a:off x="1420951" y="2367000"/>
            <a:ext cx="2095406" cy="2124000"/>
            <a:chOff x="4910385" y="-2248866"/>
            <a:chExt cx="2093913" cy="2122488"/>
          </a:xfrm>
          <a:solidFill>
            <a:schemeClr val="tx1"/>
          </a:solidFill>
        </p:grpSpPr>
        <p:sp>
          <p:nvSpPr>
            <p:cNvPr id="3"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pic>
        <p:nvPicPr>
          <p:cNvPr id="5" name="图片 4" descr="11"/>
          <p:cNvPicPr>
            <a:picLocks noChangeAspect="1"/>
          </p:cNvPicPr>
          <p:nvPr/>
        </p:nvPicPr>
        <p:blipFill>
          <a:blip r:embed="rId4" cstate="print"/>
          <a:stretch>
            <a:fillRect/>
          </a:stretch>
        </p:blipFill>
        <p:spPr>
          <a:xfrm>
            <a:off x="619125" y="417195"/>
            <a:ext cx="4700270" cy="80581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advTm="3745">
        <p:blinds dir="vert"/>
      </p:transition>
    </mc:Choice>
    <mc:Fallback>
      <p:transition spd="slow" advTm="374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4099"/>
                                        </p:tgtEl>
                                        <p:attrNameLst>
                                          <p:attrName>style.visibility</p:attrName>
                                        </p:attrNameLst>
                                      </p:cBhvr>
                                      <p:to>
                                        <p:strVal val="visible"/>
                                      </p:to>
                                    </p:set>
                                    <p:animEffect transition="in" filter="wipe(left)">
                                      <p:cBhvr>
                                        <p:cTn id="30" dur="1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p:bldP spid="39" grpId="0" bldLvl="0" animBg="1"/>
      <p:bldP spid="45" grpId="0" bldLvl="0" animBg="1"/>
      <p:bldP spid="409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3877985" cy="646331"/>
          </a:xfrm>
          <a:prstGeom prst="rect">
            <a:avLst/>
          </a:prstGeom>
          <a:noFill/>
        </p:spPr>
        <p:txBody>
          <a:bodyPr wrap="none" rtlCol="0">
            <a:spAutoFit/>
          </a:bodyPr>
          <a:lstStyle/>
          <a:p>
            <a:r>
              <a:rPr lang="zh-CN" altLang="en-US" sz="3600" b="1" dirty="0" smtClean="0">
                <a:solidFill>
                  <a:schemeClr val="accent2"/>
                </a:solidFill>
                <a:latin typeface="微软雅黑" panose="020B0503020204020204" pitchFamily="34" charset="-122"/>
                <a:ea typeface="微软雅黑" panose="020B0503020204020204" pitchFamily="34" charset="-122"/>
              </a:rPr>
              <a:t>一、研究基本情况</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41" name="直接连接符 40"/>
          <p:cNvCxnSpPr/>
          <p:nvPr/>
        </p:nvCxnSpPr>
        <p:spPr bwMode="auto">
          <a:xfrm>
            <a:off x="5782310" y="1052830"/>
            <a:ext cx="0" cy="151257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 name="直接连接符 41"/>
          <p:cNvCxnSpPr/>
          <p:nvPr/>
        </p:nvCxnSpPr>
        <p:spPr bwMode="auto">
          <a:xfrm>
            <a:off x="5782310" y="4198620"/>
            <a:ext cx="0" cy="1656080"/>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8042597" y="1808887"/>
            <a:ext cx="1605280" cy="521970"/>
          </a:xfrm>
          <a:prstGeom prst="rect">
            <a:avLst/>
          </a:prstGeom>
          <a:noFill/>
        </p:spPr>
        <p:txBody>
          <a:bodyPr wrap="none" rtlCol="0">
            <a:spAutoFit/>
          </a:bodyPr>
          <a:lstStyle/>
          <a:p>
            <a:pPr algn="r"/>
            <a:r>
              <a:rPr lang="zh-CN" altLang="en-US" sz="2800" b="1" dirty="0" smtClean="0">
                <a:latin typeface="+mn-ea"/>
                <a:ea typeface="+mn-ea"/>
              </a:rPr>
              <a:t>实践价值</a:t>
            </a:r>
            <a:endParaRPr lang="zh-CN" altLang="en-US" sz="2800" b="1" dirty="0">
              <a:latin typeface="+mn-ea"/>
              <a:ea typeface="+mn-ea"/>
            </a:endParaRPr>
          </a:p>
        </p:txBody>
      </p:sp>
      <p:sp>
        <p:nvSpPr>
          <p:cNvPr id="79" name="TextBox 78"/>
          <p:cNvSpPr txBox="1"/>
          <p:nvPr/>
        </p:nvSpPr>
        <p:spPr>
          <a:xfrm>
            <a:off x="2411152" y="1808887"/>
            <a:ext cx="1605280" cy="521970"/>
          </a:xfrm>
          <a:prstGeom prst="rect">
            <a:avLst/>
          </a:prstGeom>
          <a:noFill/>
        </p:spPr>
        <p:txBody>
          <a:bodyPr wrap="none" rtlCol="0">
            <a:spAutoFit/>
          </a:bodyPr>
          <a:lstStyle/>
          <a:p>
            <a:r>
              <a:rPr lang="zh-CN" sz="2800" b="1" dirty="0" smtClean="0">
                <a:latin typeface="+mn-ea"/>
                <a:ea typeface="+mn-ea"/>
              </a:rPr>
              <a:t>理论价值</a:t>
            </a:r>
          </a:p>
        </p:txBody>
      </p:sp>
      <p:sp>
        <p:nvSpPr>
          <p:cNvPr id="80" name="TextBox 79"/>
          <p:cNvSpPr txBox="1"/>
          <p:nvPr/>
        </p:nvSpPr>
        <p:spPr>
          <a:xfrm>
            <a:off x="1294529" y="2383790"/>
            <a:ext cx="3651723" cy="4093428"/>
          </a:xfrm>
          <a:prstGeom prst="rect">
            <a:avLst/>
          </a:prstGeom>
          <a:noFill/>
        </p:spPr>
        <p:txBody>
          <a:bodyPr wrap="square" rtlCol="0">
            <a:spAutoFit/>
          </a:bodyPr>
          <a:lstStyle/>
          <a:p>
            <a:r>
              <a:rPr lang="zh-CN" altLang="zh-CN" sz="2000" dirty="0" smtClean="0">
                <a:solidFill>
                  <a:schemeClr val="tx2"/>
                </a:solidFill>
                <a:latin typeface="+mn-ea"/>
                <a:ea typeface="+mn-ea"/>
              </a:rPr>
              <a:t>将核心素养的理念与生涯规划教育的内涵结合，在核心素养观下探讨初中生生涯规划教育的实施，通过对核心素养的源起、发展及其对发达国家生涯规划教育产生的影响等方面进行梳理，试图把核心素养的理念整合至中学生生涯规划教育中，把握核心素养观下生涯规划教育的特点与趋势，以期为中学生生涯规划教育的研究提供新视角。</a:t>
            </a:r>
          </a:p>
          <a:p>
            <a:endParaRPr lang="zh-CN" altLang="en-US" sz="2000" dirty="0">
              <a:solidFill>
                <a:schemeClr val="tx2"/>
              </a:solidFill>
              <a:latin typeface="+mn-ea"/>
              <a:ea typeface="+mn-ea"/>
            </a:endParaRPr>
          </a:p>
        </p:txBody>
      </p:sp>
      <p:sp>
        <p:nvSpPr>
          <p:cNvPr id="81" name="TextBox 80"/>
          <p:cNvSpPr txBox="1"/>
          <p:nvPr/>
        </p:nvSpPr>
        <p:spPr>
          <a:xfrm>
            <a:off x="6861810" y="2383790"/>
            <a:ext cx="3344545" cy="4093428"/>
          </a:xfrm>
          <a:prstGeom prst="rect">
            <a:avLst/>
          </a:prstGeom>
          <a:noFill/>
        </p:spPr>
        <p:txBody>
          <a:bodyPr wrap="square" rtlCol="0">
            <a:spAutoFit/>
          </a:bodyPr>
          <a:lstStyle/>
          <a:p>
            <a:r>
              <a:rPr lang="zh-CN" altLang="zh-CN" sz="2000" dirty="0" smtClean="0">
                <a:solidFill>
                  <a:schemeClr val="tx2"/>
                </a:solidFill>
                <a:latin typeface="+mn-ea"/>
                <a:ea typeface="+mn-ea"/>
              </a:rPr>
              <a:t>通过对核心素养的分析，审思我国中学生基于核心素养观实施生涯规划教育的必要性和可能性，探讨国际上核心素养观对生涯规划教育实施目标、实施内容、实施方式的影响，结合我国中学生生涯规划教育的现状，希冀为中学生生涯规划教育的实施提供可操作性建议，从而促进中学教育发展，深化中学生课程改革。</a:t>
            </a:r>
          </a:p>
          <a:p>
            <a:endParaRPr lang="zh-CN" altLang="en-US" sz="2000" dirty="0">
              <a:solidFill>
                <a:schemeClr val="tx2"/>
              </a:solidFill>
              <a:latin typeface="+mn-ea"/>
              <a:ea typeface="+mn-ea"/>
            </a:endParaRPr>
          </a:p>
        </p:txBody>
      </p:sp>
      <p:sp>
        <p:nvSpPr>
          <p:cNvPr id="38" name="Freeform 5"/>
          <p:cNvSpPr>
            <a:spLocks noEditPoints="1"/>
          </p:cNvSpPr>
          <p:nvPr/>
        </p:nvSpPr>
        <p:spPr bwMode="auto">
          <a:xfrm>
            <a:off x="5281336" y="2764747"/>
            <a:ext cx="1382832" cy="1228453"/>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C4261D"/>
              </a:solidFill>
            </a:endParaRPr>
          </a:p>
        </p:txBody>
      </p:sp>
      <p:sp>
        <p:nvSpPr>
          <p:cNvPr id="15" name="TextBox 14"/>
          <p:cNvSpPr txBox="1"/>
          <p:nvPr/>
        </p:nvSpPr>
        <p:spPr>
          <a:xfrm>
            <a:off x="477741" y="791220"/>
            <a:ext cx="3057247" cy="523220"/>
          </a:xfrm>
          <a:prstGeom prst="rect">
            <a:avLst/>
          </a:prstGeom>
          <a:noFill/>
        </p:spPr>
        <p:txBody>
          <a:bodyPr wrap="none" rtlCol="0">
            <a:spAutoFit/>
          </a:bodyPr>
          <a:lstStyle/>
          <a:p>
            <a:r>
              <a:rPr lang="zh-CN" altLang="en-US" sz="2800" b="1" dirty="0" smtClean="0">
                <a:latin typeface="+mn-ea"/>
                <a:ea typeface="+mn-ea"/>
              </a:rPr>
              <a:t>（一）价值与意义</a:t>
            </a:r>
            <a:endParaRPr lang="zh-CN" sz="2800" b="1" dirty="0" smtClean="0">
              <a:latin typeface="+mn-ea"/>
              <a:ea typeface="+mn-ea"/>
            </a:endParaRPr>
          </a:p>
        </p:txBody>
      </p:sp>
    </p:spTree>
  </p:cSld>
  <p:clrMapOvr>
    <a:masterClrMapping/>
  </p:clrMapOvr>
  <p:transition spd="slow" advTm="6932">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3877985" cy="646331"/>
          </a:xfrm>
          <a:prstGeom prst="rect">
            <a:avLst/>
          </a:prstGeom>
          <a:noFill/>
        </p:spPr>
        <p:txBody>
          <a:bodyPr wrap="none" rtlCol="0">
            <a:spAutoFit/>
          </a:bodyPr>
          <a:lstStyle/>
          <a:p>
            <a:r>
              <a:rPr lang="zh-CN" altLang="en-US" sz="3600" b="1" dirty="0" smtClean="0">
                <a:solidFill>
                  <a:schemeClr val="accent2"/>
                </a:solidFill>
                <a:latin typeface="微软雅黑" panose="020B0503020204020204" pitchFamily="34" charset="-122"/>
                <a:ea typeface="微软雅黑" panose="020B0503020204020204" pitchFamily="34" charset="-122"/>
              </a:rPr>
              <a:t>一、研究基本情况</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0" name="TextBox 79"/>
          <p:cNvSpPr txBox="1"/>
          <p:nvPr/>
        </p:nvSpPr>
        <p:spPr>
          <a:xfrm>
            <a:off x="477741" y="1225689"/>
            <a:ext cx="9988428" cy="5632311"/>
          </a:xfrm>
          <a:prstGeom prst="rect">
            <a:avLst/>
          </a:prstGeom>
          <a:noFill/>
        </p:spPr>
        <p:txBody>
          <a:bodyPr wrap="square" rtlCol="0">
            <a:spAutoFit/>
          </a:bodyPr>
          <a:lstStyle/>
          <a:p>
            <a:r>
              <a:rPr lang="zh-CN" altLang="zh-CN" sz="2000" b="1" dirty="0" smtClean="0">
                <a:solidFill>
                  <a:schemeClr val="tx2"/>
                </a:solidFill>
              </a:rPr>
              <a:t>生涯规划教育：</a:t>
            </a:r>
            <a:endParaRPr lang="zh-CN" altLang="zh-CN" sz="2000" dirty="0" smtClean="0">
              <a:solidFill>
                <a:schemeClr val="tx2"/>
              </a:solidFill>
            </a:endParaRPr>
          </a:p>
          <a:p>
            <a:r>
              <a:rPr lang="zh-CN" altLang="zh-CN" sz="2000" dirty="0" smtClean="0">
                <a:solidFill>
                  <a:schemeClr val="tx2"/>
                </a:solidFill>
              </a:rPr>
              <a:t>通过生涯认知、生涯探索、生涯定向、生涯准备、生涯成熟等学习步骤，使个体逐渐形成自我引导、自我发展、自我完善的能力。从生涯规划教育的内容来看，这种指导试图建立在对人一生的规划之上， 不仅关注个人的职业，而且任何与生活、生命相关的活动都囊括其中，试图将整个人生与不同的职业世界相联系。</a:t>
            </a:r>
          </a:p>
          <a:p>
            <a:r>
              <a:rPr lang="zh-CN" altLang="zh-CN" sz="2000" b="1" dirty="0" smtClean="0">
                <a:solidFill>
                  <a:schemeClr val="tx2"/>
                </a:solidFill>
              </a:rPr>
              <a:t>核心素养：</a:t>
            </a:r>
            <a:endParaRPr lang="zh-CN" altLang="zh-CN" sz="2000" dirty="0" smtClean="0">
              <a:solidFill>
                <a:schemeClr val="tx2"/>
              </a:solidFill>
            </a:endParaRPr>
          </a:p>
          <a:p>
            <a:r>
              <a:rPr lang="zh-CN" altLang="zh-CN" sz="2000" dirty="0" smtClean="0">
                <a:solidFill>
                  <a:schemeClr val="tx2"/>
                </a:solidFill>
              </a:rPr>
              <a:t>中国学生发展核心素养以培养“全面发展的人”为核心，分为文化基础、自主发展、社会参与</a:t>
            </a:r>
            <a:r>
              <a:rPr lang="en-US" altLang="zh-CN" sz="2000" dirty="0" smtClean="0">
                <a:solidFill>
                  <a:schemeClr val="tx2"/>
                </a:solidFill>
              </a:rPr>
              <a:t>3</a:t>
            </a:r>
            <a:r>
              <a:rPr lang="zh-CN" altLang="zh-CN" sz="2000" dirty="0" smtClean="0">
                <a:solidFill>
                  <a:schemeClr val="tx2"/>
                </a:solidFill>
              </a:rPr>
              <a:t>个方面，综合表现为人文底蕴、科学精神、学会学习、健康生活、责任担当、实践创新等六大素养，具体细化为国家认同等</a:t>
            </a:r>
            <a:r>
              <a:rPr lang="en-US" altLang="zh-CN" sz="2000" dirty="0" smtClean="0">
                <a:solidFill>
                  <a:schemeClr val="tx2"/>
                </a:solidFill>
              </a:rPr>
              <a:t>18</a:t>
            </a:r>
            <a:r>
              <a:rPr lang="zh-CN" altLang="zh-CN" sz="2000" dirty="0" smtClean="0">
                <a:solidFill>
                  <a:schemeClr val="tx2"/>
                </a:solidFill>
              </a:rPr>
              <a:t>个基本要点。各素养之间相互联系、互相补充、相互促进，在不同情境中整体发挥作用。</a:t>
            </a:r>
          </a:p>
          <a:p>
            <a:r>
              <a:rPr lang="zh-CN" altLang="zh-CN" sz="2000" b="1" dirty="0" smtClean="0">
                <a:solidFill>
                  <a:schemeClr val="tx2"/>
                </a:solidFill>
              </a:rPr>
              <a:t>基于核心素养观的生涯规划教育：</a:t>
            </a:r>
            <a:endParaRPr lang="zh-CN" altLang="zh-CN" sz="2000" dirty="0" smtClean="0">
              <a:solidFill>
                <a:schemeClr val="tx2"/>
              </a:solidFill>
            </a:endParaRPr>
          </a:p>
          <a:p>
            <a:r>
              <a:rPr lang="zh-CN" altLang="zh-CN" sz="2000" dirty="0" smtClean="0">
                <a:solidFill>
                  <a:schemeClr val="tx2"/>
                </a:solidFill>
              </a:rPr>
              <a:t>从国际形势来看，以个人发展和终身学习为主体的核心素养模型，应取代以学科知识结构为核心的传统课程标准体，并且基于核心素养观对包括生涯规划教育在内的学校教育进行系统反思，从而引发变革。虽然多数国家并未明确提出</a:t>
            </a:r>
            <a:r>
              <a:rPr lang="en-US" altLang="zh-CN" sz="2000" dirty="0" smtClean="0">
                <a:solidFill>
                  <a:schemeClr val="tx2"/>
                </a:solidFill>
              </a:rPr>
              <a:t>“</a:t>
            </a:r>
            <a:r>
              <a:rPr lang="zh-CN" altLang="zh-CN" sz="2000" dirty="0" smtClean="0">
                <a:solidFill>
                  <a:schemeClr val="tx2"/>
                </a:solidFill>
              </a:rPr>
              <a:t>基于核心素养观的生涯规划教育</a:t>
            </a:r>
            <a:r>
              <a:rPr lang="en-US" altLang="zh-CN" sz="2000" dirty="0" smtClean="0">
                <a:solidFill>
                  <a:schemeClr val="tx2"/>
                </a:solidFill>
              </a:rPr>
              <a:t>”</a:t>
            </a:r>
            <a:r>
              <a:rPr lang="zh-CN" altLang="zh-CN" sz="2000" dirty="0" smtClean="0">
                <a:solidFill>
                  <a:schemeClr val="tx2"/>
                </a:solidFill>
              </a:rPr>
              <a:t>这一理念，但是在多数国家出台的相关文件中，均表明了在核心素养观下对生涯规划教育的思考，包括对生涯规划教育所要培养的</a:t>
            </a:r>
            <a:r>
              <a:rPr lang="en-US" altLang="zh-CN" sz="2000" dirty="0" smtClean="0">
                <a:solidFill>
                  <a:schemeClr val="tx2"/>
                </a:solidFill>
              </a:rPr>
              <a:t>“</a:t>
            </a:r>
            <a:r>
              <a:rPr lang="zh-CN" altLang="zh-CN" sz="2000" dirty="0" smtClean="0">
                <a:solidFill>
                  <a:schemeClr val="tx2"/>
                </a:solidFill>
              </a:rPr>
              <a:t>核心素养</a:t>
            </a:r>
            <a:r>
              <a:rPr lang="en-US" altLang="zh-CN" sz="2000" dirty="0" smtClean="0">
                <a:solidFill>
                  <a:schemeClr val="tx2"/>
                </a:solidFill>
              </a:rPr>
              <a:t>”</a:t>
            </a:r>
            <a:r>
              <a:rPr lang="zh-CN" altLang="zh-CN" sz="2000" dirty="0" smtClean="0">
                <a:solidFill>
                  <a:schemeClr val="tx2"/>
                </a:solidFill>
              </a:rPr>
              <a:t>的概述，及如何落实对这些</a:t>
            </a:r>
            <a:r>
              <a:rPr lang="en-US" altLang="zh-CN" sz="2000" dirty="0" smtClean="0">
                <a:solidFill>
                  <a:schemeClr val="tx2"/>
                </a:solidFill>
              </a:rPr>
              <a:t>“</a:t>
            </a:r>
            <a:r>
              <a:rPr lang="zh-CN" altLang="zh-CN" sz="2000" dirty="0" smtClean="0">
                <a:solidFill>
                  <a:schemeClr val="tx2"/>
                </a:solidFill>
              </a:rPr>
              <a:t>核心素养</a:t>
            </a:r>
            <a:r>
              <a:rPr lang="en-US" altLang="zh-CN" sz="2000" dirty="0" smtClean="0">
                <a:solidFill>
                  <a:schemeClr val="tx2"/>
                </a:solidFill>
              </a:rPr>
              <a:t>”</a:t>
            </a:r>
            <a:r>
              <a:rPr lang="zh-CN" altLang="zh-CN" sz="2000" dirty="0" smtClean="0">
                <a:solidFill>
                  <a:schemeClr val="tx2"/>
                </a:solidFill>
              </a:rPr>
              <a:t>的培养等。</a:t>
            </a:r>
          </a:p>
          <a:p>
            <a:endParaRPr lang="zh-CN" altLang="en-US" sz="2000" dirty="0">
              <a:solidFill>
                <a:schemeClr val="tx2"/>
              </a:solidFill>
              <a:latin typeface="+mn-ea"/>
              <a:ea typeface="+mn-ea"/>
            </a:endParaRPr>
          </a:p>
        </p:txBody>
      </p:sp>
      <p:sp>
        <p:nvSpPr>
          <p:cNvPr id="15" name="TextBox 14"/>
          <p:cNvSpPr txBox="1"/>
          <p:nvPr/>
        </p:nvSpPr>
        <p:spPr>
          <a:xfrm>
            <a:off x="409749" y="805354"/>
            <a:ext cx="2236510" cy="400110"/>
          </a:xfrm>
          <a:prstGeom prst="rect">
            <a:avLst/>
          </a:prstGeom>
          <a:noFill/>
        </p:spPr>
        <p:txBody>
          <a:bodyPr wrap="none" rtlCol="0">
            <a:spAutoFit/>
          </a:bodyPr>
          <a:lstStyle/>
          <a:p>
            <a:r>
              <a:rPr lang="zh-CN" altLang="en-US" sz="2000" b="1" dirty="0" smtClean="0">
                <a:latin typeface="+mn-ea"/>
                <a:ea typeface="+mn-ea"/>
              </a:rPr>
              <a:t>（二）概念与界定</a:t>
            </a:r>
            <a:endParaRPr lang="zh-CN" sz="2000" b="1" dirty="0" smtClean="0">
              <a:latin typeface="+mn-ea"/>
              <a:ea typeface="+mn-ea"/>
            </a:endParaRPr>
          </a:p>
        </p:txBody>
      </p:sp>
    </p:spTree>
  </p:cSld>
  <p:clrMapOvr>
    <a:masterClrMapping/>
  </p:clrMapOvr>
  <p:transition spd="slow" advTm="6932">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3877985" cy="646331"/>
          </a:xfrm>
          <a:prstGeom prst="rect">
            <a:avLst/>
          </a:prstGeom>
          <a:noFill/>
        </p:spPr>
        <p:txBody>
          <a:bodyPr wrap="none" rtlCol="0">
            <a:spAutoFit/>
          </a:bodyPr>
          <a:lstStyle/>
          <a:p>
            <a:r>
              <a:rPr lang="zh-CN" altLang="en-US" sz="3600" b="1" dirty="0" smtClean="0">
                <a:solidFill>
                  <a:schemeClr val="accent2"/>
                </a:solidFill>
                <a:latin typeface="微软雅黑" panose="020B0503020204020204" pitchFamily="34" charset="-122"/>
                <a:ea typeface="微软雅黑" panose="020B0503020204020204" pitchFamily="34" charset="-122"/>
              </a:rPr>
              <a:t>一、研究基本情况</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0" name="TextBox 79"/>
          <p:cNvSpPr txBox="1"/>
          <p:nvPr/>
        </p:nvSpPr>
        <p:spPr>
          <a:xfrm>
            <a:off x="477741" y="1484784"/>
            <a:ext cx="9988428" cy="3724096"/>
          </a:xfrm>
          <a:prstGeom prst="rect">
            <a:avLst/>
          </a:prstGeom>
          <a:noFill/>
        </p:spPr>
        <p:txBody>
          <a:bodyPr wrap="square" rtlCol="0">
            <a:spAutoFit/>
          </a:bodyPr>
          <a:lstStyle/>
          <a:p>
            <a:r>
              <a:rPr lang="zh-CN" altLang="zh-CN" sz="2400" b="1" dirty="0" smtClean="0">
                <a:solidFill>
                  <a:schemeClr val="tx2"/>
                </a:solidFill>
              </a:rPr>
              <a:t>研究目标：</a:t>
            </a:r>
            <a:endParaRPr lang="zh-CN" altLang="zh-CN" sz="2400" dirty="0" smtClean="0">
              <a:solidFill>
                <a:schemeClr val="tx2"/>
              </a:solidFill>
            </a:endParaRPr>
          </a:p>
          <a:p>
            <a:r>
              <a:rPr lang="en-US" altLang="zh-CN" sz="2400" dirty="0" smtClean="0">
                <a:solidFill>
                  <a:schemeClr val="tx2"/>
                </a:solidFill>
              </a:rPr>
              <a:t>1</a:t>
            </a:r>
            <a:r>
              <a:rPr lang="zh-CN" altLang="zh-CN" sz="2400" dirty="0" smtClean="0">
                <a:solidFill>
                  <a:schemeClr val="tx2"/>
                </a:solidFill>
              </a:rPr>
              <a:t>、寻求核心素养培养与中学生生涯教育中的最佳结合点，建构符合当前形势的中学生生涯教育辅导内容体系。</a:t>
            </a:r>
          </a:p>
          <a:p>
            <a:r>
              <a:rPr lang="en-US" altLang="zh-CN" sz="2400" dirty="0" smtClean="0">
                <a:solidFill>
                  <a:schemeClr val="tx2"/>
                </a:solidFill>
              </a:rPr>
              <a:t>2</a:t>
            </a:r>
            <a:r>
              <a:rPr lang="zh-CN" altLang="zh-CN" sz="2400" dirty="0" smtClean="0">
                <a:solidFill>
                  <a:schemeClr val="tx2"/>
                </a:solidFill>
              </a:rPr>
              <a:t>、通过主题班会、课堂教学等形式进行中学生生涯教育，让学生根据自身的心理特点，掌握生涯规划的基本方法，具有基本的生涯规划能力，形成学校乃至新北区学生发展指导中心的新特色。</a:t>
            </a:r>
          </a:p>
          <a:p>
            <a:r>
              <a:rPr lang="en-US" altLang="zh-CN" sz="2400" dirty="0" smtClean="0">
                <a:solidFill>
                  <a:schemeClr val="tx2"/>
                </a:solidFill>
              </a:rPr>
              <a:t>3</a:t>
            </a:r>
            <a:r>
              <a:rPr lang="zh-CN" altLang="zh-CN" sz="2400" dirty="0" smtClean="0">
                <a:solidFill>
                  <a:schemeClr val="tx2"/>
                </a:solidFill>
              </a:rPr>
              <a:t>、通过本课题的研究，使教育者切实关注学生的身心发展水平，引导学生认识自我、了解自我、探索自我，并根据自己的优势领域，初步确定个人职业生涯适合的发展方向，切实体现核心素养培养的内涵。</a:t>
            </a:r>
          </a:p>
          <a:p>
            <a:endParaRPr lang="zh-CN" altLang="en-US" sz="2000" dirty="0">
              <a:solidFill>
                <a:schemeClr val="tx2"/>
              </a:solidFill>
              <a:latin typeface="+mn-ea"/>
              <a:ea typeface="+mn-ea"/>
            </a:endParaRPr>
          </a:p>
        </p:txBody>
      </p:sp>
      <p:sp>
        <p:nvSpPr>
          <p:cNvPr id="15" name="TextBox 14"/>
          <p:cNvSpPr txBox="1"/>
          <p:nvPr/>
        </p:nvSpPr>
        <p:spPr>
          <a:xfrm>
            <a:off x="409749" y="866572"/>
            <a:ext cx="2749471" cy="400110"/>
          </a:xfrm>
          <a:prstGeom prst="rect">
            <a:avLst/>
          </a:prstGeom>
          <a:noFill/>
        </p:spPr>
        <p:txBody>
          <a:bodyPr wrap="none" rtlCol="0">
            <a:spAutoFit/>
          </a:bodyPr>
          <a:lstStyle/>
          <a:p>
            <a:r>
              <a:rPr lang="zh-CN" altLang="en-US" sz="2000" b="1" dirty="0" smtClean="0">
                <a:latin typeface="+mn-ea"/>
                <a:ea typeface="+mn-ea"/>
              </a:rPr>
              <a:t>（三）研究目标与内容</a:t>
            </a:r>
            <a:endParaRPr lang="zh-CN" sz="2000" b="1" dirty="0" smtClean="0">
              <a:latin typeface="+mn-ea"/>
              <a:ea typeface="+mn-ea"/>
            </a:endParaRPr>
          </a:p>
        </p:txBody>
      </p:sp>
    </p:spTree>
  </p:cSld>
  <p:clrMapOvr>
    <a:masterClrMapping/>
  </p:clrMapOvr>
  <p:transition spd="slow" advTm="6932">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3877985" cy="646331"/>
          </a:xfrm>
          <a:prstGeom prst="rect">
            <a:avLst/>
          </a:prstGeom>
          <a:noFill/>
        </p:spPr>
        <p:txBody>
          <a:bodyPr wrap="none" rtlCol="0">
            <a:spAutoFit/>
          </a:bodyPr>
          <a:lstStyle/>
          <a:p>
            <a:r>
              <a:rPr lang="zh-CN" altLang="en-US" sz="3600" b="1" dirty="0" smtClean="0">
                <a:solidFill>
                  <a:schemeClr val="accent2"/>
                </a:solidFill>
                <a:latin typeface="微软雅黑" panose="020B0503020204020204" pitchFamily="34" charset="-122"/>
                <a:ea typeface="微软雅黑" panose="020B0503020204020204" pitchFamily="34" charset="-122"/>
              </a:rPr>
              <a:t>一、研究基本情况</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0" name="TextBox 79"/>
          <p:cNvSpPr txBox="1"/>
          <p:nvPr/>
        </p:nvSpPr>
        <p:spPr>
          <a:xfrm>
            <a:off x="2641997" y="1066627"/>
            <a:ext cx="7276824" cy="5940088"/>
          </a:xfrm>
          <a:prstGeom prst="rect">
            <a:avLst/>
          </a:prstGeom>
          <a:noFill/>
        </p:spPr>
        <p:txBody>
          <a:bodyPr wrap="square" rtlCol="0">
            <a:spAutoFit/>
          </a:bodyPr>
          <a:lstStyle/>
          <a:p>
            <a:pPr>
              <a:lnSpc>
                <a:spcPct val="200000"/>
              </a:lnSpc>
            </a:pPr>
            <a:r>
              <a:rPr lang="zh-CN" altLang="zh-CN" sz="2400" b="1" dirty="0" smtClean="0">
                <a:solidFill>
                  <a:schemeClr val="tx2"/>
                </a:solidFill>
              </a:rPr>
              <a:t>研究内容：</a:t>
            </a:r>
            <a:endParaRPr lang="zh-CN" altLang="zh-CN" sz="2400" dirty="0" smtClean="0">
              <a:solidFill>
                <a:schemeClr val="tx2"/>
              </a:solidFill>
            </a:endParaRPr>
          </a:p>
          <a:p>
            <a:pPr>
              <a:lnSpc>
                <a:spcPct val="200000"/>
              </a:lnSpc>
            </a:pPr>
            <a:r>
              <a:rPr lang="en-US" altLang="zh-CN" sz="2400" dirty="0" smtClean="0">
                <a:solidFill>
                  <a:schemeClr val="tx2"/>
                </a:solidFill>
              </a:rPr>
              <a:t>1</a:t>
            </a:r>
            <a:r>
              <a:rPr lang="zh-CN" altLang="zh-CN" sz="2400" dirty="0" smtClean="0">
                <a:solidFill>
                  <a:schemeClr val="tx2"/>
                </a:solidFill>
              </a:rPr>
              <a:t>、中学生生涯教育的理论研究及调查研究 </a:t>
            </a:r>
          </a:p>
          <a:p>
            <a:pPr>
              <a:lnSpc>
                <a:spcPct val="200000"/>
              </a:lnSpc>
            </a:pPr>
            <a:r>
              <a:rPr lang="en-US" altLang="zh-CN" sz="2400" dirty="0" smtClean="0">
                <a:solidFill>
                  <a:schemeClr val="tx2"/>
                </a:solidFill>
              </a:rPr>
              <a:t>2</a:t>
            </a:r>
            <a:r>
              <a:rPr lang="zh-CN" altLang="zh-CN" sz="2400" dirty="0" smtClean="0">
                <a:solidFill>
                  <a:schemeClr val="tx2"/>
                </a:solidFill>
              </a:rPr>
              <a:t>、中学生生涯教育的目标研究</a:t>
            </a:r>
          </a:p>
          <a:p>
            <a:pPr>
              <a:lnSpc>
                <a:spcPct val="200000"/>
              </a:lnSpc>
            </a:pPr>
            <a:r>
              <a:rPr lang="en-US" altLang="zh-CN" sz="2400" dirty="0" smtClean="0">
                <a:solidFill>
                  <a:schemeClr val="tx2"/>
                </a:solidFill>
              </a:rPr>
              <a:t>3</a:t>
            </a:r>
            <a:r>
              <a:rPr lang="zh-CN" altLang="zh-CN" sz="2400" dirty="0" smtClean="0">
                <a:solidFill>
                  <a:schemeClr val="tx2"/>
                </a:solidFill>
              </a:rPr>
              <a:t>、中学生生涯教育的内容研究</a:t>
            </a:r>
          </a:p>
          <a:p>
            <a:pPr>
              <a:lnSpc>
                <a:spcPct val="200000"/>
              </a:lnSpc>
            </a:pPr>
            <a:r>
              <a:rPr lang="en-US" altLang="zh-CN" sz="2400" dirty="0" smtClean="0">
                <a:solidFill>
                  <a:schemeClr val="tx2"/>
                </a:solidFill>
              </a:rPr>
              <a:t>4</a:t>
            </a:r>
            <a:r>
              <a:rPr lang="zh-CN" altLang="zh-CN" sz="2400" dirty="0" smtClean="0">
                <a:solidFill>
                  <a:schemeClr val="tx2"/>
                </a:solidFill>
              </a:rPr>
              <a:t>、中学生生涯规划的实施研究</a:t>
            </a:r>
          </a:p>
          <a:p>
            <a:pPr>
              <a:lnSpc>
                <a:spcPct val="200000"/>
              </a:lnSpc>
            </a:pPr>
            <a:r>
              <a:rPr lang="en-US" altLang="zh-CN" sz="2400" dirty="0" smtClean="0">
                <a:solidFill>
                  <a:schemeClr val="tx2"/>
                </a:solidFill>
              </a:rPr>
              <a:t>5</a:t>
            </a:r>
            <a:r>
              <a:rPr lang="zh-CN" altLang="zh-CN" sz="2400" dirty="0" smtClean="0">
                <a:solidFill>
                  <a:schemeClr val="tx2"/>
                </a:solidFill>
              </a:rPr>
              <a:t>、中学生生涯规划的评价研究</a:t>
            </a:r>
          </a:p>
          <a:p>
            <a:pPr>
              <a:lnSpc>
                <a:spcPct val="200000"/>
              </a:lnSpc>
            </a:pPr>
            <a:r>
              <a:rPr lang="en-US" altLang="zh-CN" sz="2400" dirty="0" smtClean="0">
                <a:solidFill>
                  <a:schemeClr val="tx2"/>
                </a:solidFill>
              </a:rPr>
              <a:t>6</a:t>
            </a:r>
            <a:r>
              <a:rPr lang="zh-CN" altLang="zh-CN" sz="2400" dirty="0" smtClean="0">
                <a:solidFill>
                  <a:schemeClr val="tx2"/>
                </a:solidFill>
              </a:rPr>
              <a:t>、中学生生涯规划的机制保障研究</a:t>
            </a:r>
          </a:p>
          <a:p>
            <a:endParaRPr lang="zh-CN" altLang="zh-CN" sz="2400" dirty="0" smtClean="0">
              <a:solidFill>
                <a:schemeClr val="tx2"/>
              </a:solidFill>
            </a:endParaRPr>
          </a:p>
          <a:p>
            <a:endParaRPr lang="zh-CN" altLang="en-US" sz="2000" dirty="0">
              <a:solidFill>
                <a:schemeClr val="tx2"/>
              </a:solidFill>
              <a:latin typeface="+mn-ea"/>
              <a:ea typeface="+mn-ea"/>
            </a:endParaRPr>
          </a:p>
        </p:txBody>
      </p:sp>
      <p:sp>
        <p:nvSpPr>
          <p:cNvPr id="15" name="TextBox 14"/>
          <p:cNvSpPr txBox="1"/>
          <p:nvPr/>
        </p:nvSpPr>
        <p:spPr>
          <a:xfrm>
            <a:off x="409749" y="866572"/>
            <a:ext cx="2749471" cy="400110"/>
          </a:xfrm>
          <a:prstGeom prst="rect">
            <a:avLst/>
          </a:prstGeom>
          <a:noFill/>
        </p:spPr>
        <p:txBody>
          <a:bodyPr wrap="none" rtlCol="0">
            <a:spAutoFit/>
          </a:bodyPr>
          <a:lstStyle/>
          <a:p>
            <a:r>
              <a:rPr lang="zh-CN" altLang="en-US" sz="2000" b="1" dirty="0" smtClean="0">
                <a:latin typeface="+mn-ea"/>
                <a:ea typeface="+mn-ea"/>
              </a:rPr>
              <a:t>（三）研究目标与内容</a:t>
            </a:r>
            <a:endParaRPr lang="zh-CN" sz="2000" b="1" dirty="0" smtClean="0">
              <a:latin typeface="+mn-ea"/>
              <a:ea typeface="+mn-ea"/>
            </a:endParaRPr>
          </a:p>
        </p:txBody>
      </p:sp>
    </p:spTree>
  </p:cSld>
  <p:clrMapOvr>
    <a:masterClrMapping/>
  </p:clrMapOvr>
  <p:transition spd="slow" advTm="6932">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1"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40" tIns="45720" rIns="91440" bIns="45720" numCol="1" anchor="t" anchorCtr="0" compatLnSpc="1"/>
          <a:lstStyle/>
          <a:p>
            <a:endParaRPr lang="zh-CN" altLang="en-US" dirty="0"/>
          </a:p>
        </p:txBody>
      </p:sp>
      <p:sp>
        <p:nvSpPr>
          <p:cNvPr id="83" name="Freeform 6"/>
          <p:cNvSpPr/>
          <p:nvPr/>
        </p:nvSpPr>
        <p:spPr bwMode="auto">
          <a:xfrm flipH="1">
            <a:off x="0"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40" tIns="45720" rIns="91440" bIns="45720" numCol="1" anchor="t" anchorCtr="0" compatLnSpc="1"/>
          <a:lstStyle/>
          <a:p>
            <a:endParaRPr lang="zh-CN" altLang="en-US" dirty="0"/>
          </a:p>
        </p:txBody>
      </p:sp>
      <p:sp>
        <p:nvSpPr>
          <p:cNvPr id="77" name="TextBox 76"/>
          <p:cNvSpPr txBox="1"/>
          <p:nvPr/>
        </p:nvSpPr>
        <p:spPr>
          <a:xfrm>
            <a:off x="477741" y="159023"/>
            <a:ext cx="4339650" cy="646331"/>
          </a:xfrm>
          <a:prstGeom prst="rect">
            <a:avLst/>
          </a:prstGeom>
          <a:noFill/>
        </p:spPr>
        <p:txBody>
          <a:bodyPr wrap="none" rtlCol="0">
            <a:spAutoFit/>
          </a:bodyPr>
          <a:lstStyle/>
          <a:p>
            <a:r>
              <a:rPr lang="zh-CN" altLang="en-US" sz="3600" b="1" dirty="0" smtClean="0">
                <a:solidFill>
                  <a:schemeClr val="accent2"/>
                </a:solidFill>
                <a:latin typeface="微软雅黑" panose="020B0503020204020204" pitchFamily="34" charset="-122"/>
                <a:ea typeface="微软雅黑" panose="020B0503020204020204" pitchFamily="34" charset="-122"/>
              </a:rPr>
              <a:t>二、研究过程与方法</a:t>
            </a: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0" name="TextBox 79"/>
          <p:cNvSpPr txBox="1"/>
          <p:nvPr/>
        </p:nvSpPr>
        <p:spPr>
          <a:xfrm>
            <a:off x="2641997" y="1066627"/>
            <a:ext cx="7276824" cy="769441"/>
          </a:xfrm>
          <a:prstGeom prst="rect">
            <a:avLst/>
          </a:prstGeom>
          <a:noFill/>
        </p:spPr>
        <p:txBody>
          <a:bodyPr wrap="square" rtlCol="0">
            <a:spAutoFit/>
          </a:bodyPr>
          <a:lstStyle/>
          <a:p>
            <a:endParaRPr lang="zh-CN" altLang="zh-CN" sz="2400" dirty="0" smtClean="0">
              <a:solidFill>
                <a:schemeClr val="tx2"/>
              </a:solidFill>
            </a:endParaRPr>
          </a:p>
          <a:p>
            <a:endParaRPr lang="zh-CN" altLang="en-US" sz="2000" dirty="0">
              <a:solidFill>
                <a:schemeClr val="tx2"/>
              </a:solidFill>
              <a:latin typeface="+mn-ea"/>
              <a:ea typeface="+mn-ea"/>
            </a:endParaRPr>
          </a:p>
        </p:txBody>
      </p:sp>
      <p:sp>
        <p:nvSpPr>
          <p:cNvPr id="11" name="TextBox 10"/>
          <p:cNvSpPr txBox="1"/>
          <p:nvPr/>
        </p:nvSpPr>
        <p:spPr>
          <a:xfrm>
            <a:off x="1201837" y="836712"/>
            <a:ext cx="9505056" cy="7255832"/>
          </a:xfrm>
          <a:prstGeom prst="rect">
            <a:avLst/>
          </a:prstGeom>
          <a:noFill/>
        </p:spPr>
        <p:txBody>
          <a:bodyPr wrap="square" rtlCol="0">
            <a:spAutoFit/>
          </a:bodyPr>
          <a:lstStyle/>
          <a:p>
            <a:pPr>
              <a:lnSpc>
                <a:spcPts val="3900"/>
              </a:lnSpc>
            </a:pPr>
            <a:r>
              <a:rPr lang="zh-CN" altLang="zh-CN" sz="2800" b="1" dirty="0" smtClean="0">
                <a:solidFill>
                  <a:schemeClr val="tx2"/>
                </a:solidFill>
              </a:rPr>
              <a:t>（一）、中学生生涯教育的理论研究及调查研究</a:t>
            </a:r>
            <a:endParaRPr lang="en-US" altLang="zh-CN" sz="2800" b="1" dirty="0" smtClean="0">
              <a:solidFill>
                <a:schemeClr val="tx2"/>
              </a:solidFill>
            </a:endParaRPr>
          </a:p>
          <a:p>
            <a:pPr>
              <a:lnSpc>
                <a:spcPts val="3900"/>
              </a:lnSpc>
            </a:pPr>
            <a:r>
              <a:rPr lang="en-US" altLang="zh-CN" sz="2800" dirty="0" smtClean="0">
                <a:solidFill>
                  <a:schemeClr val="tx2"/>
                </a:solidFill>
              </a:rPr>
              <a:t>    1.</a:t>
            </a:r>
            <a:r>
              <a:rPr lang="zh-CN" altLang="zh-CN" sz="2800" dirty="0" smtClean="0">
                <a:solidFill>
                  <a:schemeClr val="tx2"/>
                </a:solidFill>
              </a:rPr>
              <a:t>完成生涯规划文献综述</a:t>
            </a:r>
          </a:p>
          <a:p>
            <a:pPr>
              <a:lnSpc>
                <a:spcPts val="3900"/>
              </a:lnSpc>
            </a:pPr>
            <a:r>
              <a:rPr lang="en-US" altLang="zh-CN" sz="2800" dirty="0" smtClean="0">
                <a:solidFill>
                  <a:schemeClr val="tx2"/>
                </a:solidFill>
              </a:rPr>
              <a:t>    2.</a:t>
            </a:r>
            <a:r>
              <a:rPr lang="zh-CN" altLang="zh-CN" sz="2800" dirty="0" smtClean="0">
                <a:solidFill>
                  <a:schemeClr val="tx2"/>
                </a:solidFill>
              </a:rPr>
              <a:t>编制问卷开展调查</a:t>
            </a:r>
          </a:p>
          <a:p>
            <a:pPr>
              <a:lnSpc>
                <a:spcPts val="3900"/>
              </a:lnSpc>
            </a:pPr>
            <a:r>
              <a:rPr lang="en-US" altLang="zh-CN" sz="2800" dirty="0" smtClean="0">
                <a:solidFill>
                  <a:schemeClr val="tx2"/>
                </a:solidFill>
              </a:rPr>
              <a:t>    3.</a:t>
            </a:r>
            <a:r>
              <a:rPr lang="zh-CN" altLang="zh-CN" sz="2800" dirty="0" smtClean="0">
                <a:solidFill>
                  <a:schemeClr val="tx2"/>
                </a:solidFill>
              </a:rPr>
              <a:t>撰写专业发展需求调研报告</a:t>
            </a:r>
            <a:endParaRPr lang="en-US" altLang="zh-CN" sz="2800" dirty="0" smtClean="0">
              <a:solidFill>
                <a:schemeClr val="tx2"/>
              </a:solidFill>
            </a:endParaRPr>
          </a:p>
          <a:p>
            <a:pPr>
              <a:lnSpc>
                <a:spcPts val="3900"/>
              </a:lnSpc>
            </a:pPr>
            <a:r>
              <a:rPr lang="zh-CN" altLang="zh-CN" sz="2800" b="1" dirty="0" smtClean="0">
                <a:solidFill>
                  <a:schemeClr val="tx2"/>
                </a:solidFill>
              </a:rPr>
              <a:t>（二）、明确中学生生涯教育的目标研究</a:t>
            </a:r>
            <a:endParaRPr lang="en-US" altLang="zh-CN" sz="2800" b="1" dirty="0" smtClean="0">
              <a:solidFill>
                <a:schemeClr val="tx2"/>
              </a:solidFill>
            </a:endParaRPr>
          </a:p>
          <a:p>
            <a:pPr>
              <a:lnSpc>
                <a:spcPts val="3900"/>
              </a:lnSpc>
            </a:pPr>
            <a:r>
              <a:rPr lang="zh-CN" altLang="zh-CN" sz="2800" b="1" dirty="0" smtClean="0">
                <a:solidFill>
                  <a:schemeClr val="tx2"/>
                </a:solidFill>
              </a:rPr>
              <a:t>（三）、确立中学生生涯教育的内容研究</a:t>
            </a:r>
            <a:endParaRPr lang="en-US" altLang="zh-CN" sz="2800" b="1" dirty="0" smtClean="0">
              <a:solidFill>
                <a:schemeClr val="tx2"/>
              </a:solidFill>
            </a:endParaRPr>
          </a:p>
          <a:p>
            <a:pPr>
              <a:lnSpc>
                <a:spcPts val="3900"/>
              </a:lnSpc>
            </a:pPr>
            <a:r>
              <a:rPr lang="zh-CN" altLang="zh-CN" sz="2800" b="1" dirty="0" smtClean="0">
                <a:solidFill>
                  <a:schemeClr val="tx2"/>
                </a:solidFill>
              </a:rPr>
              <a:t>（四）、形成中学生生涯规划的实施研究</a:t>
            </a:r>
            <a:endParaRPr lang="en-US" altLang="zh-CN" sz="2800" b="1" dirty="0" smtClean="0">
              <a:solidFill>
                <a:schemeClr val="tx2"/>
              </a:solidFill>
            </a:endParaRPr>
          </a:p>
          <a:p>
            <a:pPr>
              <a:lnSpc>
                <a:spcPts val="3900"/>
              </a:lnSpc>
            </a:pPr>
            <a:r>
              <a:rPr lang="en-US" altLang="zh-CN" sz="2800" dirty="0" smtClean="0">
                <a:solidFill>
                  <a:schemeClr val="tx2"/>
                </a:solidFill>
              </a:rPr>
              <a:t>    1.</a:t>
            </a:r>
            <a:r>
              <a:rPr lang="zh-CN" altLang="zh-CN" sz="2800" dirty="0" smtClean="0">
                <a:solidFill>
                  <a:schemeClr val="tx2"/>
                </a:solidFill>
              </a:rPr>
              <a:t>完善生涯规划教育课程体系：</a:t>
            </a:r>
          </a:p>
          <a:p>
            <a:pPr>
              <a:lnSpc>
                <a:spcPts val="3900"/>
              </a:lnSpc>
            </a:pPr>
            <a:r>
              <a:rPr lang="en-US" altLang="zh-CN" sz="2800" dirty="0" smtClean="0">
                <a:solidFill>
                  <a:schemeClr val="tx2"/>
                </a:solidFill>
              </a:rPr>
              <a:t>    2.</a:t>
            </a:r>
            <a:r>
              <a:rPr lang="zh-CN" altLang="zh-CN" sz="2800" dirty="0" smtClean="0">
                <a:solidFill>
                  <a:schemeClr val="tx2"/>
                </a:solidFill>
              </a:rPr>
              <a:t>增加并落实生涯体验活动：</a:t>
            </a:r>
          </a:p>
          <a:p>
            <a:pPr>
              <a:lnSpc>
                <a:spcPts val="3900"/>
              </a:lnSpc>
            </a:pPr>
            <a:r>
              <a:rPr lang="en-US" altLang="zh-CN" sz="2800" dirty="0" smtClean="0">
                <a:solidFill>
                  <a:schemeClr val="tx2"/>
                </a:solidFill>
              </a:rPr>
              <a:t>    3.</a:t>
            </a:r>
            <a:r>
              <a:rPr lang="zh-CN" altLang="zh-CN" sz="2800" dirty="0" smtClean="0">
                <a:solidFill>
                  <a:schemeClr val="tx2"/>
                </a:solidFill>
              </a:rPr>
              <a:t>加强生涯规划指导的针对性与深入性</a:t>
            </a:r>
          </a:p>
          <a:p>
            <a:pPr>
              <a:lnSpc>
                <a:spcPts val="3900"/>
              </a:lnSpc>
            </a:pPr>
            <a:r>
              <a:rPr lang="en-US" altLang="zh-CN" sz="2800" dirty="0" smtClean="0">
                <a:solidFill>
                  <a:schemeClr val="tx2"/>
                </a:solidFill>
              </a:rPr>
              <a:t>    4.</a:t>
            </a:r>
            <a:r>
              <a:rPr lang="zh-CN" altLang="zh-CN" sz="2800" dirty="0" smtClean="0">
                <a:solidFill>
                  <a:schemeClr val="tx2"/>
                </a:solidFill>
              </a:rPr>
              <a:t>开展学科教学渗透与整合</a:t>
            </a:r>
            <a:endParaRPr lang="en-US" altLang="zh-CN" sz="2800" dirty="0" smtClean="0">
              <a:solidFill>
                <a:schemeClr val="tx2"/>
              </a:solidFill>
            </a:endParaRPr>
          </a:p>
          <a:p>
            <a:endParaRPr lang="zh-CN" altLang="zh-CN" dirty="0" smtClean="0"/>
          </a:p>
          <a:p>
            <a:endParaRPr lang="zh-CN" altLang="zh-CN" dirty="0" smtClean="0"/>
          </a:p>
          <a:p>
            <a:endParaRPr lang="zh-CN" altLang="zh-CN" dirty="0" smtClean="0"/>
          </a:p>
          <a:p>
            <a:endParaRPr lang="zh-CN" altLang="zh-CN" dirty="0" smtClean="0"/>
          </a:p>
          <a:p>
            <a:r>
              <a:rPr lang="zh-CN" altLang="zh-CN" dirty="0" smtClean="0"/>
              <a:t> </a:t>
            </a:r>
          </a:p>
          <a:p>
            <a:endParaRPr lang="zh-CN" altLang="en-US" dirty="0"/>
          </a:p>
        </p:txBody>
      </p:sp>
    </p:spTree>
  </p:cSld>
  <p:clrMapOvr>
    <a:masterClrMapping/>
  </p:clrMapOvr>
  <p:transition spd="slow" advTm="6932">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user\Desktop\2021年成长营活动通知及报道\2021年第八次活动\1.jpg"/>
          <p:cNvPicPr>
            <a:picLocks noChangeAspect="1" noChangeArrowheads="1"/>
          </p:cNvPicPr>
          <p:nvPr/>
        </p:nvPicPr>
        <p:blipFill>
          <a:blip r:embed="rId2" cstate="print"/>
          <a:srcRect/>
          <a:stretch>
            <a:fillRect/>
          </a:stretch>
        </p:blipFill>
        <p:spPr bwMode="auto">
          <a:xfrm>
            <a:off x="1417861" y="764704"/>
            <a:ext cx="10009111" cy="6093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矩形 4"/>
          <p:cNvSpPr/>
          <p:nvPr/>
        </p:nvSpPr>
        <p:spPr>
          <a:xfrm>
            <a:off x="184344"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主</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题</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班</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会</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E:\班主任成长营\2020年12月9日成长营\1\新建文件夹IMG_20201209_141700.jpg"/>
          <p:cNvPicPr>
            <a:picLocks noChangeAspect="1" noChangeArrowheads="1"/>
          </p:cNvPicPr>
          <p:nvPr/>
        </p:nvPicPr>
        <p:blipFill>
          <a:blip r:embed="rId2" cstate="print"/>
          <a:srcRect/>
          <a:stretch>
            <a:fillRect/>
          </a:stretch>
        </p:blipFill>
        <p:spPr bwMode="auto">
          <a:xfrm>
            <a:off x="2281957" y="836712"/>
            <a:ext cx="9217024" cy="6021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矩形 2"/>
          <p:cNvSpPr/>
          <p:nvPr/>
        </p:nvSpPr>
        <p:spPr>
          <a:xfrm>
            <a:off x="409749" y="2028904"/>
            <a:ext cx="880369" cy="34163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主</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题</a:t>
            </a:r>
            <a:endPar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班</a:t>
            </a:r>
            <a:endParaRPr lang="en-US" altLang="zh-CN"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zh-CN" alt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会</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1">
  <a:themeElements>
    <a:clrScheme name="自定义 1">
      <a:dk1>
        <a:srgbClr val="C4261D"/>
      </a:dk1>
      <a:lt1>
        <a:srgbClr val="FF9900"/>
      </a:lt1>
      <a:dk2>
        <a:srgbClr val="4D4D4D"/>
      </a:dk2>
      <a:lt2>
        <a:srgbClr val="C2C1C1"/>
      </a:lt2>
      <a:accent1>
        <a:srgbClr val="080808"/>
      </a:accent1>
      <a:accent2>
        <a:srgbClr val="333333"/>
      </a:accent2>
      <a:accent3>
        <a:srgbClr val="C4261D"/>
      </a:accent3>
      <a:accent4>
        <a:srgbClr val="FF9900"/>
      </a:accent4>
      <a:accent5>
        <a:srgbClr val="4D4D4D"/>
      </a:accent5>
      <a:accent6>
        <a:srgbClr val="999999"/>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1314</Words>
  <Application>Microsoft Office PowerPoint</Application>
  <PresentationFormat>自定义</PresentationFormat>
  <Paragraphs>183</Paragraphs>
  <Slides>28</Slides>
  <Notes>10</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1</vt:lpstr>
      <vt:lpstr>基于核心素养观的中学生生涯规划教育的实践研究 课题中期汇报</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感谢聆听!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12sc.taobao.com</dc:creator>
  <cp:lastModifiedBy>user</cp:lastModifiedBy>
  <cp:revision>784</cp:revision>
  <dcterms:created xsi:type="dcterms:W3CDTF">2013-01-25T01:44:00Z</dcterms:created>
  <dcterms:modified xsi:type="dcterms:W3CDTF">2022-01-06T03:37:01Z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