
<file path=[Content_Types].xml><?xml version="1.0" encoding="utf-8"?>
<Types xmlns="http://schemas.openxmlformats.org/package/2006/content-types">
  <Default Extension="vml" ContentType="application/vnd.openxmlformats-officedocument.vmlDrawing"/>
  <Default Extension="pptx" ContentType="application/vnd.openxmlformats-officedocument.presentationml.presentation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png" ContentType="image/png"/>
  <Default Extension="mp4" ContentType="video/mp4"/>
  <Default Extension="m4a" ContentType="audi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1"/>
  </p:notesMasterIdLst>
  <p:handoutMasterIdLst>
    <p:handoutMasterId r:id="rId15"/>
  </p:handoutMasterIdLst>
  <p:sldIdLst>
    <p:sldId id="501" r:id="rId3"/>
    <p:sldId id="514" r:id="rId4"/>
    <p:sldId id="502" r:id="rId5"/>
    <p:sldId id="505" r:id="rId6"/>
    <p:sldId id="513" r:id="rId7"/>
    <p:sldId id="527" r:id="rId8"/>
    <p:sldId id="528" r:id="rId9"/>
    <p:sldId id="506" r:id="rId10"/>
    <p:sldId id="529" r:id="rId12"/>
    <p:sldId id="531" r:id="rId13"/>
    <p:sldId id="530" r:id="rId14"/>
  </p:sldIdLst>
  <p:sldSz cx="12192000" cy="6858000"/>
  <p:notesSz cx="6858000" cy="9144000"/>
  <p:embeddedFontLst>
    <p:embeddedFont>
      <p:font typeface="微软雅黑" panose="020B0503020204020204" pitchFamily="34" charset="-122"/>
      <p:regular r:id="rId19"/>
    </p:embeddedFont>
    <p:embeddedFont>
      <p:font typeface="HYCuYuanJ" panose="02010600000101010101" charset="-122"/>
      <p:regular r:id="rId20"/>
    </p:embeddedFont>
    <p:embeddedFont>
      <p:font typeface="Calibri" panose="020F0502020204030204" charset="0"/>
      <p:regular r:id="rId21"/>
      <p:bold r:id="rId22"/>
      <p:italic r:id="rId23"/>
      <p:boldItalic r:id="rId24"/>
    </p:embeddedFont>
    <p:embeddedFont>
      <p:font typeface="华文行楷" panose="02010800040101010101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DEEC1"/>
    <a:srgbClr val="C5C545"/>
    <a:srgbClr val="D9D9D9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7" d="100"/>
          <a:sy n="87" d="100"/>
        </p:scale>
        <p:origin x="620" y="644"/>
      </p:cViewPr>
      <p:guideLst>
        <p:guide orient="horz" pos="2160"/>
        <p:guide pos="373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3.png"/><Relationship Id="rId3" Type="http://schemas.openxmlformats.org/officeDocument/2006/relationships/image" Target="../media/image7.png"/><Relationship Id="rId2" Type="http://schemas.openxmlformats.org/officeDocument/2006/relationships/tags" Target="../tags/tag70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tags" Target="../tags/tag72.xml"/><Relationship Id="rId4" Type="http://schemas.openxmlformats.org/officeDocument/2006/relationships/image" Target="../media/image7.png"/><Relationship Id="rId3" Type="http://schemas.openxmlformats.org/officeDocument/2006/relationships/tags" Target="../tags/tag7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5.png"/><Relationship Id="rId3" Type="http://schemas.openxmlformats.org/officeDocument/2006/relationships/tags" Target="../tags/tag63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tags" Target="../tags/tag65.xml"/><Relationship Id="rId3" Type="http://schemas.openxmlformats.org/officeDocument/2006/relationships/image" Target="../media/image6.jpeg"/><Relationship Id="rId2" Type="http://schemas.openxmlformats.org/officeDocument/2006/relationships/tags" Target="../tags/tag64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image" Target="../media/image7.png"/><Relationship Id="rId7" Type="http://schemas.openxmlformats.org/officeDocument/2006/relationships/tags" Target="../tags/tag66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microsoft.com/office/2007/relationships/media" Target="../media/media2.m4a"/><Relationship Id="rId3" Type="http://schemas.openxmlformats.org/officeDocument/2006/relationships/audio" Target="../media/media2.m4a"/><Relationship Id="rId2" Type="http://schemas.openxmlformats.org/officeDocument/2006/relationships/image" Target="../media/image6.jpe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4.pn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6" Type="http://schemas.openxmlformats.org/officeDocument/2006/relationships/image" Target="../media/image7.png"/><Relationship Id="rId5" Type="http://schemas.openxmlformats.org/officeDocument/2006/relationships/tags" Target="../tags/tag67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.png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3.png"/><Relationship Id="rId3" Type="http://schemas.openxmlformats.org/officeDocument/2006/relationships/image" Target="../media/image7.png"/><Relationship Id="rId2" Type="http://schemas.openxmlformats.org/officeDocument/2006/relationships/tags" Target="../tags/tag68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microsoft.com/office/2007/relationships/media" Target="../media/media3.mp3"/><Relationship Id="rId7" Type="http://schemas.openxmlformats.org/officeDocument/2006/relationships/audio" Target="../media/media3.mp3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4.png"/><Relationship Id="rId12" Type="http://schemas.openxmlformats.org/officeDocument/2006/relationships/image" Target="../media/image3.png"/><Relationship Id="rId11" Type="http://schemas.openxmlformats.org/officeDocument/2006/relationships/image" Target="../media/image7.png"/><Relationship Id="rId10" Type="http://schemas.openxmlformats.org/officeDocument/2006/relationships/tags" Target="../tags/tag69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2.wmf"/><Relationship Id="rId3" Type="http://schemas.openxmlformats.org/officeDocument/2006/relationships/package" Target="../embeddings/Presentation1.pptx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 descr="7b0a20202020227461726765744d6f64756c65223a202270726f636573734f6e6c696e65466f6e7473220a7d0a"/>
          <p:cNvSpPr txBox="1"/>
          <p:nvPr/>
        </p:nvSpPr>
        <p:spPr>
          <a:xfrm>
            <a:off x="1604645" y="1604645"/>
            <a:ext cx="10213340" cy="221488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r>
              <a:rPr lang="zh-CN" altLang="zh-CN" sz="72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红领巾</a:t>
            </a:r>
            <a:r>
              <a:rPr lang="zh-CN" altLang="zh-CN" sz="7200"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志愿岗在</a:t>
            </a:r>
            <a:r>
              <a:rPr lang="zh-CN" altLang="zh-CN" sz="13800" b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华康墨字胖胖虎 W9" panose="040B0909000000000000" charset="-122"/>
                <a:ea typeface="华康墨字胖胖虎 W9" panose="040B0909000000000000" charset="-122"/>
                <a:sym typeface="兰米一诺倾欢" panose="02000503000000000000" charset="-122"/>
              </a:rPr>
              <a:t>升级</a:t>
            </a:r>
            <a:endParaRPr lang="zh-CN" altLang="zh-CN" sz="13800" b="1">
              <a:ln w="13462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华康墨字胖胖虎 W9" panose="040B0909000000000000" charset="-122"/>
              <a:ea typeface="华康墨字胖胖虎 W9" panose="040B0909000000000000" charset="-122"/>
              <a:sym typeface="兰米一诺倾欢" panose="02000503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45940" y="6188710"/>
            <a:ext cx="7846060" cy="3987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0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  <a:sym typeface="+mn-ea"/>
              </a:rPr>
              <a:t>常州市新北区沈彩虹</a:t>
            </a:r>
            <a:r>
              <a:rPr lang="en-US" altLang="zh-CN" sz="20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  <a:sym typeface="+mn-ea"/>
              </a:rPr>
              <a:t>“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  <a:sym typeface="+mn-ea"/>
              </a:rPr>
              <a:t>市高级班主任</a:t>
            </a:r>
            <a:r>
              <a:rPr lang="en-US" altLang="zh-CN" sz="20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  <a:sym typeface="+mn-ea"/>
              </a:rPr>
              <a:t>”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  <a:sym typeface="+mn-ea"/>
              </a:rPr>
              <a:t>成长营活动</a:t>
            </a:r>
            <a:r>
              <a:rPr lang="en-US" altLang="zh-CN" sz="20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  <a:sym typeface="+mn-ea"/>
              </a:rPr>
              <a:t> 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  <a:sym typeface="+mn-ea"/>
              </a:rPr>
              <a:t>执教：马利平</a:t>
            </a:r>
            <a:endParaRPr lang="zh-CN" altLang="en-US" sz="20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a语文老师的字" panose="02010600010101010101" charset="-122"/>
              <a:ea typeface="Aa语文老师的字" panose="02010600010101010101" charset="-122"/>
              <a:cs typeface="Aa语文老师的字" panose="02010600010101010101" charset="-122"/>
              <a:sym typeface="+mn-ea"/>
            </a:endParaRPr>
          </a:p>
        </p:txBody>
      </p:sp>
      <p:pic>
        <p:nvPicPr>
          <p:cNvPr id="4" name="图片 3" descr="0b98b06c1f1f21ba34d3f7a6ccfac00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20000">
            <a:off x="608965" y="3658235"/>
            <a:ext cx="363855" cy="476885"/>
          </a:xfrm>
          <a:prstGeom prst="rect">
            <a:avLst/>
          </a:prstGeom>
        </p:spPr>
      </p:pic>
      <p:pic>
        <p:nvPicPr>
          <p:cNvPr id="5" name="图片 4" descr="0b98b06c1f1f21ba34d3f7a6ccfac00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2830" y="3496310"/>
            <a:ext cx="1569720" cy="20554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 descr="校徽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6810" y="5863590"/>
            <a:ext cx="866140" cy="8661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162550" y="826135"/>
            <a:ext cx="3983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4"/>
                </a:solidFill>
              </a:rPr>
              <a:t>     </a:t>
            </a:r>
            <a:r>
              <a:rPr lang="en-US" altLang="zh-CN" sz="2800">
                <a:solidFill>
                  <a:schemeClr val="accent4"/>
                </a:solidFill>
              </a:rPr>
              <a:t> </a:t>
            </a:r>
            <a:endParaRPr lang="zh-CN" altLang="en-US" sz="28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矩形: 圆角 1"/>
          <p:cNvSpPr/>
          <p:nvPr/>
        </p:nvSpPr>
        <p:spPr>
          <a:xfrm>
            <a:off x="1546860" y="638810"/>
            <a:ext cx="3615055" cy="70929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sym typeface="+mn-ea"/>
              </a:rPr>
              <a:t>岗位实践我创新</a:t>
            </a:r>
            <a:endParaRPr lang="zh-CN" altLang="en-US" sz="28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a语文老师的字" panose="02010600010101010101" charset="-122"/>
              <a:ea typeface="Aa语文老师的字" panose="02010600010101010101" charset="-122"/>
              <a:cs typeface="+mn-ea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5255" y="264160"/>
            <a:ext cx="1532890" cy="1395095"/>
            <a:chOff x="213" y="416"/>
            <a:chExt cx="2414" cy="219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" name="图片 1" descr="78912e83df49cb57733635246b2ebb2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13" y="416"/>
              <a:ext cx="2414" cy="1707"/>
            </a:xfrm>
            <a:prstGeom prst="rect">
              <a:avLst/>
            </a:prstGeom>
          </p:spPr>
        </p:pic>
        <p:pic>
          <p:nvPicPr>
            <p:cNvPr id="5" name="图片 4" descr="0b98b06c1f1f21ba34d3f7a6ccfac00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4" y="1607"/>
              <a:ext cx="769" cy="10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2" name="组合 11"/>
          <p:cNvGrpSpPr/>
          <p:nvPr/>
        </p:nvGrpSpPr>
        <p:grpSpPr>
          <a:xfrm>
            <a:off x="911860" y="1428115"/>
            <a:ext cx="3304540" cy="2809240"/>
            <a:chOff x="1293" y="2150"/>
            <a:chExt cx="5204" cy="4424"/>
          </a:xfrm>
        </p:grpSpPr>
        <p:grpSp>
          <p:nvGrpSpPr>
            <p:cNvPr id="8" name="组合 7" descr="7b0a202020202274657874626f78223a20227b5c2263617465676f72795f69645c223a31303530342c5c2269645c223a32303334323230307d220a7d0a"/>
            <p:cNvGrpSpPr/>
            <p:nvPr/>
          </p:nvGrpSpPr>
          <p:grpSpPr>
            <a:xfrm>
              <a:off x="1293" y="2614"/>
              <a:ext cx="5205" cy="3960"/>
              <a:chOff x="6998" y="3420"/>
              <a:chExt cx="5205" cy="3960"/>
            </a:xfrm>
          </p:grpSpPr>
          <p:grpSp>
            <p:nvGrpSpPr>
              <p:cNvPr id="89" name="图形 87"/>
              <p:cNvGrpSpPr/>
              <p:nvPr/>
            </p:nvGrpSpPr>
            <p:grpSpPr>
              <a:xfrm>
                <a:off x="6998" y="3420"/>
                <a:ext cx="5205" cy="3960"/>
                <a:chOff x="4443412" y="2171700"/>
                <a:chExt cx="3305175" cy="2514600"/>
              </a:xfrm>
            </p:grpSpPr>
            <p:sp>
              <p:nvSpPr>
                <p:cNvPr id="90" name="任意多边形: 形状 89"/>
                <p:cNvSpPr/>
                <p:nvPr/>
              </p:nvSpPr>
              <p:spPr>
                <a:xfrm>
                  <a:off x="4457699" y="2261234"/>
                  <a:ext cx="3208019" cy="2202180"/>
                </a:xfrm>
                <a:custGeom>
                  <a:avLst/>
                  <a:gdLst>
                    <a:gd name="connsiteX0" fmla="*/ 2899410 w 3208019"/>
                    <a:gd name="connsiteY0" fmla="*/ 451485 h 2202180"/>
                    <a:gd name="connsiteX1" fmla="*/ 3208020 w 3208019"/>
                    <a:gd name="connsiteY1" fmla="*/ 1101090 h 2202180"/>
                    <a:gd name="connsiteX2" fmla="*/ 1604010 w 3208019"/>
                    <a:gd name="connsiteY2" fmla="*/ 2202180 h 2202180"/>
                    <a:gd name="connsiteX3" fmla="*/ 704850 w 3208019"/>
                    <a:gd name="connsiteY3" fmla="*/ 2012633 h 2202180"/>
                    <a:gd name="connsiteX4" fmla="*/ 474345 w 3208019"/>
                    <a:gd name="connsiteY4" fmla="*/ 2006918 h 2202180"/>
                    <a:gd name="connsiteX5" fmla="*/ 378143 w 3208019"/>
                    <a:gd name="connsiteY5" fmla="*/ 1810703 h 2202180"/>
                    <a:gd name="connsiteX6" fmla="*/ 0 w 3208019"/>
                    <a:gd name="connsiteY6" fmla="*/ 1100138 h 2202180"/>
                    <a:gd name="connsiteX7" fmla="*/ 1604010 w 3208019"/>
                    <a:gd name="connsiteY7" fmla="*/ 0 h 2202180"/>
                    <a:gd name="connsiteX8" fmla="*/ 2458403 w 3208019"/>
                    <a:gd name="connsiteY8" fmla="*/ 169545 h 2202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08019" h="2202180">
                      <a:moveTo>
                        <a:pt x="2899410" y="451485"/>
                      </a:moveTo>
                      <a:cubicBezTo>
                        <a:pt x="3093720" y="633413"/>
                        <a:pt x="3208020" y="858203"/>
                        <a:pt x="3208020" y="1101090"/>
                      </a:cubicBezTo>
                      <a:cubicBezTo>
                        <a:pt x="3208020" y="1709738"/>
                        <a:pt x="2489835" y="2202180"/>
                        <a:pt x="1604010" y="2202180"/>
                      </a:cubicBezTo>
                      <a:cubicBezTo>
                        <a:pt x="1270635" y="2202180"/>
                        <a:pt x="961073" y="2132648"/>
                        <a:pt x="704850" y="2012633"/>
                      </a:cubicBezTo>
                      <a:cubicBezTo>
                        <a:pt x="704850" y="2012633"/>
                        <a:pt x="576263" y="2075498"/>
                        <a:pt x="474345" y="2006918"/>
                      </a:cubicBezTo>
                      <a:cubicBezTo>
                        <a:pt x="351473" y="1924050"/>
                        <a:pt x="378143" y="1810703"/>
                        <a:pt x="378143" y="1810703"/>
                      </a:cubicBezTo>
                      <a:cubicBezTo>
                        <a:pt x="136208" y="1649730"/>
                        <a:pt x="0" y="1403985"/>
                        <a:pt x="0" y="1100138"/>
                      </a:cubicBezTo>
                      <a:cubicBezTo>
                        <a:pt x="0" y="493395"/>
                        <a:pt x="718185" y="0"/>
                        <a:pt x="1604010" y="0"/>
                      </a:cubicBezTo>
                      <a:cubicBezTo>
                        <a:pt x="1918335" y="0"/>
                        <a:pt x="2210753" y="61913"/>
                        <a:pt x="2458403" y="169545"/>
                      </a:cubicBezTo>
                    </a:path>
                  </a:pathLst>
                </a:custGeom>
                <a:solidFill>
                  <a:srgbClr val="FFE200"/>
                </a:solidFill>
                <a:ln w="28575" cap="rnd">
                  <a:solidFill>
                    <a:srgbClr val="3739BD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1" name="任意多边形: 形状 90"/>
                <p:cNvSpPr/>
                <p:nvPr/>
              </p:nvSpPr>
              <p:spPr>
                <a:xfrm>
                  <a:off x="4525327" y="2185987"/>
                  <a:ext cx="3207067" cy="2202179"/>
                </a:xfrm>
                <a:custGeom>
                  <a:avLst/>
                  <a:gdLst>
                    <a:gd name="connsiteX0" fmla="*/ 2898458 w 3207067"/>
                    <a:gd name="connsiteY0" fmla="*/ 451485 h 2202179"/>
                    <a:gd name="connsiteX1" fmla="*/ 3207068 w 3207067"/>
                    <a:gd name="connsiteY1" fmla="*/ 1101090 h 2202179"/>
                    <a:gd name="connsiteX2" fmla="*/ 1603058 w 3207067"/>
                    <a:gd name="connsiteY2" fmla="*/ 2202180 h 2202179"/>
                    <a:gd name="connsiteX3" fmla="*/ 703898 w 3207067"/>
                    <a:gd name="connsiteY3" fmla="*/ 2012633 h 2202179"/>
                    <a:gd name="connsiteX4" fmla="*/ 473393 w 3207067"/>
                    <a:gd name="connsiteY4" fmla="*/ 2006918 h 2202179"/>
                    <a:gd name="connsiteX5" fmla="*/ 377190 w 3207067"/>
                    <a:gd name="connsiteY5" fmla="*/ 1810703 h 2202179"/>
                    <a:gd name="connsiteX6" fmla="*/ 0 w 3207067"/>
                    <a:gd name="connsiteY6" fmla="*/ 1101090 h 2202179"/>
                    <a:gd name="connsiteX7" fmla="*/ 1604010 w 3207067"/>
                    <a:gd name="connsiteY7" fmla="*/ 0 h 2202179"/>
                    <a:gd name="connsiteX8" fmla="*/ 2458403 w 3207067"/>
                    <a:gd name="connsiteY8" fmla="*/ 169545 h 2202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07067" h="2202179">
                      <a:moveTo>
                        <a:pt x="2898458" y="451485"/>
                      </a:moveTo>
                      <a:cubicBezTo>
                        <a:pt x="3092768" y="633413"/>
                        <a:pt x="3207068" y="858203"/>
                        <a:pt x="3207068" y="1101090"/>
                      </a:cubicBezTo>
                      <a:cubicBezTo>
                        <a:pt x="3207068" y="1709738"/>
                        <a:pt x="2488883" y="2202180"/>
                        <a:pt x="1603058" y="2202180"/>
                      </a:cubicBezTo>
                      <a:cubicBezTo>
                        <a:pt x="1269683" y="2202180"/>
                        <a:pt x="960120" y="2132648"/>
                        <a:pt x="703898" y="2012633"/>
                      </a:cubicBezTo>
                      <a:cubicBezTo>
                        <a:pt x="703898" y="2012633"/>
                        <a:pt x="575310" y="2075498"/>
                        <a:pt x="473393" y="2006918"/>
                      </a:cubicBezTo>
                      <a:cubicBezTo>
                        <a:pt x="350520" y="1924050"/>
                        <a:pt x="377190" y="1810703"/>
                        <a:pt x="377190" y="1810703"/>
                      </a:cubicBezTo>
                      <a:cubicBezTo>
                        <a:pt x="136208" y="1650683"/>
                        <a:pt x="0" y="1404938"/>
                        <a:pt x="0" y="1101090"/>
                      </a:cubicBezTo>
                      <a:cubicBezTo>
                        <a:pt x="0" y="493395"/>
                        <a:pt x="718185" y="0"/>
                        <a:pt x="1604010" y="0"/>
                      </a:cubicBezTo>
                      <a:cubicBezTo>
                        <a:pt x="1918335" y="0"/>
                        <a:pt x="2210753" y="61913"/>
                        <a:pt x="2458403" y="169545"/>
                      </a:cubicBezTo>
                    </a:path>
                  </a:pathLst>
                </a:custGeom>
                <a:solidFill>
                  <a:srgbClr val="FFFFFF"/>
                </a:solidFill>
                <a:ln w="28575" cap="rnd">
                  <a:solidFill>
                    <a:srgbClr val="3739BD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2" name="任意多边形: 形状 91"/>
                <p:cNvSpPr/>
                <p:nvPr/>
              </p:nvSpPr>
              <p:spPr>
                <a:xfrm>
                  <a:off x="7038974" y="2339340"/>
                  <a:ext cx="203834" cy="203835"/>
                </a:xfrm>
                <a:custGeom>
                  <a:avLst/>
                  <a:gdLst>
                    <a:gd name="connsiteX0" fmla="*/ 203835 w 203834"/>
                    <a:gd name="connsiteY0" fmla="*/ 101917 h 203835"/>
                    <a:gd name="connsiteX1" fmla="*/ 101917 w 203834"/>
                    <a:gd name="connsiteY1" fmla="*/ 203835 h 203835"/>
                    <a:gd name="connsiteX2" fmla="*/ 0 w 203834"/>
                    <a:gd name="connsiteY2" fmla="*/ 101917 h 203835"/>
                    <a:gd name="connsiteX3" fmla="*/ 101917 w 203834"/>
                    <a:gd name="connsiteY3" fmla="*/ 0 h 203835"/>
                    <a:gd name="connsiteX4" fmla="*/ 203835 w 203834"/>
                    <a:gd name="connsiteY4" fmla="*/ 101917 h 203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3834" h="203835">
                      <a:moveTo>
                        <a:pt x="203835" y="101917"/>
                      </a:moveTo>
                      <a:cubicBezTo>
                        <a:pt x="203835" y="158205"/>
                        <a:pt x="158205" y="203835"/>
                        <a:pt x="101917" y="203835"/>
                      </a:cubicBezTo>
                      <a:cubicBezTo>
                        <a:pt x="45630" y="203835"/>
                        <a:pt x="0" y="158205"/>
                        <a:pt x="0" y="101917"/>
                      </a:cubicBezTo>
                      <a:cubicBezTo>
                        <a:pt x="0" y="45630"/>
                        <a:pt x="45630" y="0"/>
                        <a:pt x="101917" y="0"/>
                      </a:cubicBezTo>
                      <a:cubicBezTo>
                        <a:pt x="158205" y="0"/>
                        <a:pt x="203835" y="45630"/>
                        <a:pt x="203835" y="101917"/>
                      </a:cubicBezTo>
                      <a:close/>
                    </a:path>
                  </a:pathLst>
                </a:custGeom>
                <a:solidFill>
                  <a:srgbClr val="FFE200"/>
                </a:solidFill>
                <a:ln w="28575" cap="flat">
                  <a:solidFill>
                    <a:srgbClr val="3739BD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3" name="任意多边形: 形状 92"/>
                <p:cNvSpPr/>
                <p:nvPr/>
              </p:nvSpPr>
              <p:spPr>
                <a:xfrm>
                  <a:off x="7292339" y="2511742"/>
                  <a:ext cx="102869" cy="102869"/>
                </a:xfrm>
                <a:custGeom>
                  <a:avLst/>
                  <a:gdLst>
                    <a:gd name="connsiteX0" fmla="*/ 102870 w 102869"/>
                    <a:gd name="connsiteY0" fmla="*/ 51435 h 102869"/>
                    <a:gd name="connsiteX1" fmla="*/ 51435 w 102869"/>
                    <a:gd name="connsiteY1" fmla="*/ 102870 h 102869"/>
                    <a:gd name="connsiteX2" fmla="*/ 0 w 102869"/>
                    <a:gd name="connsiteY2" fmla="*/ 51435 h 102869"/>
                    <a:gd name="connsiteX3" fmla="*/ 51435 w 102869"/>
                    <a:gd name="connsiteY3" fmla="*/ 0 h 102869"/>
                    <a:gd name="connsiteX4" fmla="*/ 102870 w 102869"/>
                    <a:gd name="connsiteY4" fmla="*/ 51435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869" h="102869">
                      <a:moveTo>
                        <a:pt x="102870" y="51435"/>
                      </a:moveTo>
                      <a:cubicBezTo>
                        <a:pt x="102870" y="79842"/>
                        <a:pt x="79842" y="102870"/>
                        <a:pt x="51435" y="102870"/>
                      </a:cubicBezTo>
                      <a:cubicBezTo>
                        <a:pt x="23028" y="102870"/>
                        <a:pt x="0" y="79842"/>
                        <a:pt x="0" y="51435"/>
                      </a:cubicBezTo>
                      <a:cubicBezTo>
                        <a:pt x="0" y="23028"/>
                        <a:pt x="23028" y="0"/>
                        <a:pt x="51435" y="0"/>
                      </a:cubicBezTo>
                      <a:cubicBezTo>
                        <a:pt x="79842" y="0"/>
                        <a:pt x="102870" y="23028"/>
                        <a:pt x="102870" y="51435"/>
                      </a:cubicBezTo>
                      <a:close/>
                    </a:path>
                  </a:pathLst>
                </a:custGeom>
                <a:solidFill>
                  <a:srgbClr val="FFE200"/>
                </a:solidFill>
                <a:ln w="28575" cap="flat">
                  <a:solidFill>
                    <a:srgbClr val="3739BD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" name="任意多边形: 形状 93"/>
                <p:cNvSpPr/>
                <p:nvPr/>
              </p:nvSpPr>
              <p:spPr>
                <a:xfrm>
                  <a:off x="4616767" y="4275772"/>
                  <a:ext cx="259079" cy="259079"/>
                </a:xfrm>
                <a:custGeom>
                  <a:avLst/>
                  <a:gdLst>
                    <a:gd name="connsiteX0" fmla="*/ 259080 w 259079"/>
                    <a:gd name="connsiteY0" fmla="*/ 129540 h 259079"/>
                    <a:gd name="connsiteX1" fmla="*/ 129540 w 259079"/>
                    <a:gd name="connsiteY1" fmla="*/ 259080 h 259079"/>
                    <a:gd name="connsiteX2" fmla="*/ 0 w 259079"/>
                    <a:gd name="connsiteY2" fmla="*/ 129540 h 259079"/>
                    <a:gd name="connsiteX3" fmla="*/ 129540 w 259079"/>
                    <a:gd name="connsiteY3" fmla="*/ 0 h 259079"/>
                    <a:gd name="connsiteX4" fmla="*/ 259080 w 259079"/>
                    <a:gd name="connsiteY4" fmla="*/ 129540 h 259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079" h="259079">
                      <a:moveTo>
                        <a:pt x="259080" y="129540"/>
                      </a:moveTo>
                      <a:cubicBezTo>
                        <a:pt x="259080" y="201083"/>
                        <a:pt x="201083" y="259080"/>
                        <a:pt x="129540" y="259080"/>
                      </a:cubicBezTo>
                      <a:cubicBezTo>
                        <a:pt x="57997" y="259080"/>
                        <a:pt x="0" y="201083"/>
                        <a:pt x="0" y="129540"/>
                      </a:cubicBezTo>
                      <a:cubicBezTo>
                        <a:pt x="0" y="57997"/>
                        <a:pt x="57997" y="0"/>
                        <a:pt x="129540" y="0"/>
                      </a:cubicBezTo>
                      <a:cubicBezTo>
                        <a:pt x="201083" y="0"/>
                        <a:pt x="259080" y="57997"/>
                        <a:pt x="259080" y="129540"/>
                      </a:cubicBezTo>
                      <a:close/>
                    </a:path>
                  </a:pathLst>
                </a:custGeom>
                <a:solidFill>
                  <a:srgbClr val="FFE200"/>
                </a:solidFill>
                <a:ln w="28575" cap="rnd">
                  <a:solidFill>
                    <a:srgbClr val="3739BD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" name="任意多边形: 形状 94"/>
                <p:cNvSpPr/>
                <p:nvPr/>
              </p:nvSpPr>
              <p:spPr>
                <a:xfrm>
                  <a:off x="4460557" y="4536757"/>
                  <a:ext cx="129539" cy="129539"/>
                </a:xfrm>
                <a:custGeom>
                  <a:avLst/>
                  <a:gdLst>
                    <a:gd name="connsiteX0" fmla="*/ 129540 w 129539"/>
                    <a:gd name="connsiteY0" fmla="*/ 64770 h 129539"/>
                    <a:gd name="connsiteX1" fmla="*/ 64770 w 129539"/>
                    <a:gd name="connsiteY1" fmla="*/ 129540 h 129539"/>
                    <a:gd name="connsiteX2" fmla="*/ 0 w 129539"/>
                    <a:gd name="connsiteY2" fmla="*/ 64770 h 129539"/>
                    <a:gd name="connsiteX3" fmla="*/ 64770 w 129539"/>
                    <a:gd name="connsiteY3" fmla="*/ 0 h 129539"/>
                    <a:gd name="connsiteX4" fmla="*/ 129540 w 129539"/>
                    <a:gd name="connsiteY4" fmla="*/ 64770 h 129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539" h="129539">
                      <a:moveTo>
                        <a:pt x="129540" y="64770"/>
                      </a:moveTo>
                      <a:cubicBezTo>
                        <a:pt x="129540" y="100541"/>
                        <a:pt x="100541" y="129540"/>
                        <a:pt x="64770" y="129540"/>
                      </a:cubicBezTo>
                      <a:cubicBezTo>
                        <a:pt x="28999" y="129540"/>
                        <a:pt x="0" y="100541"/>
                        <a:pt x="0" y="64770"/>
                      </a:cubicBezTo>
                      <a:cubicBezTo>
                        <a:pt x="0" y="28998"/>
                        <a:pt x="28999" y="0"/>
                        <a:pt x="64770" y="0"/>
                      </a:cubicBezTo>
                      <a:cubicBezTo>
                        <a:pt x="100541" y="0"/>
                        <a:pt x="129540" y="28998"/>
                        <a:pt x="129540" y="647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8575" cap="flat">
                  <a:solidFill>
                    <a:srgbClr val="3739BD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" name="任意多边形: 形状 95"/>
                <p:cNvSpPr/>
                <p:nvPr/>
              </p:nvSpPr>
              <p:spPr>
                <a:xfrm>
                  <a:off x="4667249" y="4281487"/>
                  <a:ext cx="201930" cy="201929"/>
                </a:xfrm>
                <a:custGeom>
                  <a:avLst/>
                  <a:gdLst>
                    <a:gd name="connsiteX0" fmla="*/ 201930 w 201930"/>
                    <a:gd name="connsiteY0" fmla="*/ 100965 h 201929"/>
                    <a:gd name="connsiteX1" fmla="*/ 100965 w 201930"/>
                    <a:gd name="connsiteY1" fmla="*/ 201930 h 201929"/>
                    <a:gd name="connsiteX2" fmla="*/ 0 w 201930"/>
                    <a:gd name="connsiteY2" fmla="*/ 100965 h 201929"/>
                    <a:gd name="connsiteX3" fmla="*/ 100965 w 201930"/>
                    <a:gd name="connsiteY3" fmla="*/ 0 h 201929"/>
                    <a:gd name="connsiteX4" fmla="*/ 201930 w 201930"/>
                    <a:gd name="connsiteY4" fmla="*/ 100965 h 201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30" h="201929">
                      <a:moveTo>
                        <a:pt x="201930" y="100965"/>
                      </a:moveTo>
                      <a:cubicBezTo>
                        <a:pt x="201930" y="156726"/>
                        <a:pt x="156726" y="201930"/>
                        <a:pt x="100965" y="201930"/>
                      </a:cubicBezTo>
                      <a:cubicBezTo>
                        <a:pt x="45204" y="201930"/>
                        <a:pt x="0" y="156726"/>
                        <a:pt x="0" y="100965"/>
                      </a:cubicBezTo>
                      <a:cubicBezTo>
                        <a:pt x="0" y="45204"/>
                        <a:pt x="45204" y="0"/>
                        <a:pt x="100965" y="0"/>
                      </a:cubicBezTo>
                      <a:cubicBezTo>
                        <a:pt x="156726" y="0"/>
                        <a:pt x="201930" y="45204"/>
                        <a:pt x="201930" y="1009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8575" cap="rnd">
                  <a:solidFill>
                    <a:srgbClr val="3739BD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9" name="文本框 8"/>
              <p:cNvSpPr txBox="1"/>
              <p:nvPr/>
            </p:nvSpPr>
            <p:spPr>
              <a:xfrm>
                <a:off x="7480" y="4104"/>
                <a:ext cx="4344" cy="217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400" b="1" spc="200">
                    <a:solidFill>
                      <a:srgbClr val="2E31A0"/>
                    </a:solidFill>
                    <a:uFillTx/>
                    <a:latin typeface="HYCuYuanJ" panose="02010600000101010101" charset="-122"/>
                    <a:ea typeface="HYCuYuanJ" panose="02010600000101010101" charset="-122"/>
                    <a:cs typeface="HYCuYuanJ" panose="02010600000101010101" charset="-122"/>
                  </a:rPr>
                  <a:t>1、协助大、中队辅导员做好文明示范检查反馈工作</a:t>
                </a:r>
                <a:endParaRPr lang="zh-CN" altLang="en-US" sz="1400" b="1" spc="200">
                  <a:solidFill>
                    <a:srgbClr val="2E31A0"/>
                  </a:solidFill>
                  <a:uFillTx/>
                  <a:latin typeface="HYCuYuanJ" panose="02010600000101010101" charset="-122"/>
                  <a:ea typeface="HYCuYuanJ" panose="02010600000101010101" charset="-122"/>
                  <a:cs typeface="HYCuYuanJ" panose="02010600000101010101" charset="-122"/>
                </a:endParaRPr>
              </a:p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400" b="1" spc="200">
                    <a:solidFill>
                      <a:srgbClr val="2E31A0"/>
                    </a:solidFill>
                    <a:uFillTx/>
                    <a:latin typeface="HYCuYuanJ" panose="02010600000101010101" charset="-122"/>
                    <a:ea typeface="HYCuYuanJ" panose="02010600000101010101" charset="-122"/>
                    <a:cs typeface="HYCuYuanJ" panose="02010600000101010101" charset="-122"/>
                  </a:rPr>
                  <a:t>2、定期对各中队卫生、环境布置、两操、礼仪、节能等方面进行检查。</a:t>
                </a:r>
                <a:endParaRPr lang="zh-CN" altLang="en-US" sz="1400" b="1" spc="200">
                  <a:solidFill>
                    <a:srgbClr val="2E31A0"/>
                  </a:solidFill>
                  <a:uFillTx/>
                  <a:latin typeface="HYCuYuanJ" panose="02010600000101010101" charset="-122"/>
                  <a:ea typeface="HYCuYuanJ" panose="02010600000101010101" charset="-122"/>
                  <a:cs typeface="HYCuYuanJ" panose="02010600000101010101" charset="-122"/>
                </a:endParaRPr>
              </a:p>
            </p:txBody>
          </p:sp>
        </p:grpSp>
        <p:sp>
          <p:nvSpPr>
            <p:cNvPr id="11" name="矩形: 圆角 1"/>
            <p:cNvSpPr/>
            <p:nvPr/>
          </p:nvSpPr>
          <p:spPr>
            <a:xfrm>
              <a:off x="2118" y="2150"/>
              <a:ext cx="3522" cy="1309"/>
            </a:xfrm>
            <a:prstGeom prst="round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highlight>
                    <a:srgbClr val="FFFF00"/>
                  </a:highlight>
                  <a:sym typeface="+mn-ea"/>
                </a:rPr>
                <a:t>智慧小当家</a:t>
              </a:r>
              <a:endPara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cs typeface="+mn-ea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07560" y="1299210"/>
            <a:ext cx="3304540" cy="2809240"/>
            <a:chOff x="1293" y="2150"/>
            <a:chExt cx="5204" cy="4424"/>
          </a:xfrm>
        </p:grpSpPr>
        <p:grpSp>
          <p:nvGrpSpPr>
            <p:cNvPr id="14" name="组合 13" descr="7b0a202020202274657874626f78223a20227b5c2263617465676f72795f69645c223a31303530342c5c2269645c223a32303334323230307d220a7d0a"/>
            <p:cNvGrpSpPr/>
            <p:nvPr/>
          </p:nvGrpSpPr>
          <p:grpSpPr>
            <a:xfrm>
              <a:off x="1293" y="2614"/>
              <a:ext cx="5205" cy="3960"/>
              <a:chOff x="6998" y="3420"/>
              <a:chExt cx="5205" cy="3960"/>
            </a:xfrm>
          </p:grpSpPr>
          <p:grpSp>
            <p:nvGrpSpPr>
              <p:cNvPr id="15" name="图形 87"/>
              <p:cNvGrpSpPr/>
              <p:nvPr/>
            </p:nvGrpSpPr>
            <p:grpSpPr>
              <a:xfrm>
                <a:off x="6998" y="3420"/>
                <a:ext cx="5205" cy="3960"/>
                <a:chOff x="4443412" y="2171700"/>
                <a:chExt cx="3305175" cy="2514600"/>
              </a:xfrm>
            </p:grpSpPr>
            <p:sp>
              <p:nvSpPr>
                <p:cNvPr id="16" name="任意多边形: 形状 89"/>
                <p:cNvSpPr/>
                <p:nvPr/>
              </p:nvSpPr>
              <p:spPr>
                <a:xfrm>
                  <a:off x="4457699" y="2261234"/>
                  <a:ext cx="3208019" cy="2202180"/>
                </a:xfrm>
                <a:custGeom>
                  <a:avLst/>
                  <a:gdLst>
                    <a:gd name="connsiteX0" fmla="*/ 2899410 w 3208019"/>
                    <a:gd name="connsiteY0" fmla="*/ 451485 h 2202180"/>
                    <a:gd name="connsiteX1" fmla="*/ 3208020 w 3208019"/>
                    <a:gd name="connsiteY1" fmla="*/ 1101090 h 2202180"/>
                    <a:gd name="connsiteX2" fmla="*/ 1604010 w 3208019"/>
                    <a:gd name="connsiteY2" fmla="*/ 2202180 h 2202180"/>
                    <a:gd name="connsiteX3" fmla="*/ 704850 w 3208019"/>
                    <a:gd name="connsiteY3" fmla="*/ 2012633 h 2202180"/>
                    <a:gd name="connsiteX4" fmla="*/ 474345 w 3208019"/>
                    <a:gd name="connsiteY4" fmla="*/ 2006918 h 2202180"/>
                    <a:gd name="connsiteX5" fmla="*/ 378143 w 3208019"/>
                    <a:gd name="connsiteY5" fmla="*/ 1810703 h 2202180"/>
                    <a:gd name="connsiteX6" fmla="*/ 0 w 3208019"/>
                    <a:gd name="connsiteY6" fmla="*/ 1100138 h 2202180"/>
                    <a:gd name="connsiteX7" fmla="*/ 1604010 w 3208019"/>
                    <a:gd name="connsiteY7" fmla="*/ 0 h 2202180"/>
                    <a:gd name="connsiteX8" fmla="*/ 2458403 w 3208019"/>
                    <a:gd name="connsiteY8" fmla="*/ 169545 h 2202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08019" h="2202180">
                      <a:moveTo>
                        <a:pt x="2899410" y="451485"/>
                      </a:moveTo>
                      <a:cubicBezTo>
                        <a:pt x="3093720" y="633413"/>
                        <a:pt x="3208020" y="858203"/>
                        <a:pt x="3208020" y="1101090"/>
                      </a:cubicBezTo>
                      <a:cubicBezTo>
                        <a:pt x="3208020" y="1709738"/>
                        <a:pt x="2489835" y="2202180"/>
                        <a:pt x="1604010" y="2202180"/>
                      </a:cubicBezTo>
                      <a:cubicBezTo>
                        <a:pt x="1270635" y="2202180"/>
                        <a:pt x="961073" y="2132648"/>
                        <a:pt x="704850" y="2012633"/>
                      </a:cubicBezTo>
                      <a:cubicBezTo>
                        <a:pt x="704850" y="2012633"/>
                        <a:pt x="576263" y="2075498"/>
                        <a:pt x="474345" y="2006918"/>
                      </a:cubicBezTo>
                      <a:cubicBezTo>
                        <a:pt x="351473" y="1924050"/>
                        <a:pt x="378143" y="1810703"/>
                        <a:pt x="378143" y="1810703"/>
                      </a:cubicBezTo>
                      <a:cubicBezTo>
                        <a:pt x="136208" y="1649730"/>
                        <a:pt x="0" y="1403985"/>
                        <a:pt x="0" y="1100138"/>
                      </a:cubicBezTo>
                      <a:cubicBezTo>
                        <a:pt x="0" y="493395"/>
                        <a:pt x="718185" y="0"/>
                        <a:pt x="1604010" y="0"/>
                      </a:cubicBezTo>
                      <a:cubicBezTo>
                        <a:pt x="1918335" y="0"/>
                        <a:pt x="2210753" y="61913"/>
                        <a:pt x="2458403" y="169545"/>
                      </a:cubicBezTo>
                    </a:path>
                  </a:pathLst>
                </a:custGeom>
                <a:solidFill>
                  <a:srgbClr val="FFE200"/>
                </a:solidFill>
                <a:ln w="28575" cap="rnd">
                  <a:solidFill>
                    <a:srgbClr val="3739BD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" name="任意多边形: 形状 90"/>
                <p:cNvSpPr/>
                <p:nvPr/>
              </p:nvSpPr>
              <p:spPr>
                <a:xfrm>
                  <a:off x="4525327" y="2185987"/>
                  <a:ext cx="3207067" cy="2202179"/>
                </a:xfrm>
                <a:custGeom>
                  <a:avLst/>
                  <a:gdLst>
                    <a:gd name="connsiteX0" fmla="*/ 2898458 w 3207067"/>
                    <a:gd name="connsiteY0" fmla="*/ 451485 h 2202179"/>
                    <a:gd name="connsiteX1" fmla="*/ 3207068 w 3207067"/>
                    <a:gd name="connsiteY1" fmla="*/ 1101090 h 2202179"/>
                    <a:gd name="connsiteX2" fmla="*/ 1603058 w 3207067"/>
                    <a:gd name="connsiteY2" fmla="*/ 2202180 h 2202179"/>
                    <a:gd name="connsiteX3" fmla="*/ 703898 w 3207067"/>
                    <a:gd name="connsiteY3" fmla="*/ 2012633 h 2202179"/>
                    <a:gd name="connsiteX4" fmla="*/ 473393 w 3207067"/>
                    <a:gd name="connsiteY4" fmla="*/ 2006918 h 2202179"/>
                    <a:gd name="connsiteX5" fmla="*/ 377190 w 3207067"/>
                    <a:gd name="connsiteY5" fmla="*/ 1810703 h 2202179"/>
                    <a:gd name="connsiteX6" fmla="*/ 0 w 3207067"/>
                    <a:gd name="connsiteY6" fmla="*/ 1101090 h 2202179"/>
                    <a:gd name="connsiteX7" fmla="*/ 1604010 w 3207067"/>
                    <a:gd name="connsiteY7" fmla="*/ 0 h 2202179"/>
                    <a:gd name="connsiteX8" fmla="*/ 2458403 w 3207067"/>
                    <a:gd name="connsiteY8" fmla="*/ 169545 h 2202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07067" h="2202179">
                      <a:moveTo>
                        <a:pt x="2898458" y="451485"/>
                      </a:moveTo>
                      <a:cubicBezTo>
                        <a:pt x="3092768" y="633413"/>
                        <a:pt x="3207068" y="858203"/>
                        <a:pt x="3207068" y="1101090"/>
                      </a:cubicBezTo>
                      <a:cubicBezTo>
                        <a:pt x="3207068" y="1709738"/>
                        <a:pt x="2488883" y="2202180"/>
                        <a:pt x="1603058" y="2202180"/>
                      </a:cubicBezTo>
                      <a:cubicBezTo>
                        <a:pt x="1269683" y="2202180"/>
                        <a:pt x="960120" y="2132648"/>
                        <a:pt x="703898" y="2012633"/>
                      </a:cubicBezTo>
                      <a:cubicBezTo>
                        <a:pt x="703898" y="2012633"/>
                        <a:pt x="575310" y="2075498"/>
                        <a:pt x="473393" y="2006918"/>
                      </a:cubicBezTo>
                      <a:cubicBezTo>
                        <a:pt x="350520" y="1924050"/>
                        <a:pt x="377190" y="1810703"/>
                        <a:pt x="377190" y="1810703"/>
                      </a:cubicBezTo>
                      <a:cubicBezTo>
                        <a:pt x="136208" y="1650683"/>
                        <a:pt x="0" y="1404938"/>
                        <a:pt x="0" y="1101090"/>
                      </a:cubicBezTo>
                      <a:cubicBezTo>
                        <a:pt x="0" y="493395"/>
                        <a:pt x="718185" y="0"/>
                        <a:pt x="1604010" y="0"/>
                      </a:cubicBezTo>
                      <a:cubicBezTo>
                        <a:pt x="1918335" y="0"/>
                        <a:pt x="2210753" y="61913"/>
                        <a:pt x="2458403" y="169545"/>
                      </a:cubicBezTo>
                    </a:path>
                  </a:pathLst>
                </a:custGeom>
                <a:solidFill>
                  <a:srgbClr val="FFFFFF"/>
                </a:solidFill>
                <a:ln w="28575" cap="rnd">
                  <a:solidFill>
                    <a:srgbClr val="3739BD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" name="任意多边形: 形状 91"/>
                <p:cNvSpPr/>
                <p:nvPr/>
              </p:nvSpPr>
              <p:spPr>
                <a:xfrm>
                  <a:off x="7038974" y="2339340"/>
                  <a:ext cx="203834" cy="203835"/>
                </a:xfrm>
                <a:custGeom>
                  <a:avLst/>
                  <a:gdLst>
                    <a:gd name="connsiteX0" fmla="*/ 203835 w 203834"/>
                    <a:gd name="connsiteY0" fmla="*/ 101917 h 203835"/>
                    <a:gd name="connsiteX1" fmla="*/ 101917 w 203834"/>
                    <a:gd name="connsiteY1" fmla="*/ 203835 h 203835"/>
                    <a:gd name="connsiteX2" fmla="*/ 0 w 203834"/>
                    <a:gd name="connsiteY2" fmla="*/ 101917 h 203835"/>
                    <a:gd name="connsiteX3" fmla="*/ 101917 w 203834"/>
                    <a:gd name="connsiteY3" fmla="*/ 0 h 203835"/>
                    <a:gd name="connsiteX4" fmla="*/ 203835 w 203834"/>
                    <a:gd name="connsiteY4" fmla="*/ 101917 h 203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3834" h="203835">
                      <a:moveTo>
                        <a:pt x="203835" y="101917"/>
                      </a:moveTo>
                      <a:cubicBezTo>
                        <a:pt x="203835" y="158205"/>
                        <a:pt x="158205" y="203835"/>
                        <a:pt x="101917" y="203835"/>
                      </a:cubicBezTo>
                      <a:cubicBezTo>
                        <a:pt x="45630" y="203835"/>
                        <a:pt x="0" y="158205"/>
                        <a:pt x="0" y="101917"/>
                      </a:cubicBezTo>
                      <a:cubicBezTo>
                        <a:pt x="0" y="45630"/>
                        <a:pt x="45630" y="0"/>
                        <a:pt x="101917" y="0"/>
                      </a:cubicBezTo>
                      <a:cubicBezTo>
                        <a:pt x="158205" y="0"/>
                        <a:pt x="203835" y="45630"/>
                        <a:pt x="203835" y="101917"/>
                      </a:cubicBezTo>
                      <a:close/>
                    </a:path>
                  </a:pathLst>
                </a:custGeom>
                <a:solidFill>
                  <a:srgbClr val="FFE200"/>
                </a:solidFill>
                <a:ln w="28575" cap="flat">
                  <a:solidFill>
                    <a:srgbClr val="3739BD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" name="任意多边形: 形状 92"/>
                <p:cNvSpPr/>
                <p:nvPr/>
              </p:nvSpPr>
              <p:spPr>
                <a:xfrm>
                  <a:off x="7292339" y="2511742"/>
                  <a:ext cx="102869" cy="102869"/>
                </a:xfrm>
                <a:custGeom>
                  <a:avLst/>
                  <a:gdLst>
                    <a:gd name="connsiteX0" fmla="*/ 102870 w 102869"/>
                    <a:gd name="connsiteY0" fmla="*/ 51435 h 102869"/>
                    <a:gd name="connsiteX1" fmla="*/ 51435 w 102869"/>
                    <a:gd name="connsiteY1" fmla="*/ 102870 h 102869"/>
                    <a:gd name="connsiteX2" fmla="*/ 0 w 102869"/>
                    <a:gd name="connsiteY2" fmla="*/ 51435 h 102869"/>
                    <a:gd name="connsiteX3" fmla="*/ 51435 w 102869"/>
                    <a:gd name="connsiteY3" fmla="*/ 0 h 102869"/>
                    <a:gd name="connsiteX4" fmla="*/ 102870 w 102869"/>
                    <a:gd name="connsiteY4" fmla="*/ 51435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869" h="102869">
                      <a:moveTo>
                        <a:pt x="102870" y="51435"/>
                      </a:moveTo>
                      <a:cubicBezTo>
                        <a:pt x="102870" y="79842"/>
                        <a:pt x="79842" y="102870"/>
                        <a:pt x="51435" y="102870"/>
                      </a:cubicBezTo>
                      <a:cubicBezTo>
                        <a:pt x="23028" y="102870"/>
                        <a:pt x="0" y="79842"/>
                        <a:pt x="0" y="51435"/>
                      </a:cubicBezTo>
                      <a:cubicBezTo>
                        <a:pt x="0" y="23028"/>
                        <a:pt x="23028" y="0"/>
                        <a:pt x="51435" y="0"/>
                      </a:cubicBezTo>
                      <a:cubicBezTo>
                        <a:pt x="79842" y="0"/>
                        <a:pt x="102870" y="23028"/>
                        <a:pt x="102870" y="51435"/>
                      </a:cubicBezTo>
                      <a:close/>
                    </a:path>
                  </a:pathLst>
                </a:custGeom>
                <a:solidFill>
                  <a:srgbClr val="FFE200"/>
                </a:solidFill>
                <a:ln w="28575" cap="flat">
                  <a:solidFill>
                    <a:srgbClr val="3739BD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" name="任意多边形: 形状 93"/>
                <p:cNvSpPr/>
                <p:nvPr/>
              </p:nvSpPr>
              <p:spPr>
                <a:xfrm>
                  <a:off x="4616767" y="4275772"/>
                  <a:ext cx="259079" cy="259079"/>
                </a:xfrm>
                <a:custGeom>
                  <a:avLst/>
                  <a:gdLst>
                    <a:gd name="connsiteX0" fmla="*/ 259080 w 259079"/>
                    <a:gd name="connsiteY0" fmla="*/ 129540 h 259079"/>
                    <a:gd name="connsiteX1" fmla="*/ 129540 w 259079"/>
                    <a:gd name="connsiteY1" fmla="*/ 259080 h 259079"/>
                    <a:gd name="connsiteX2" fmla="*/ 0 w 259079"/>
                    <a:gd name="connsiteY2" fmla="*/ 129540 h 259079"/>
                    <a:gd name="connsiteX3" fmla="*/ 129540 w 259079"/>
                    <a:gd name="connsiteY3" fmla="*/ 0 h 259079"/>
                    <a:gd name="connsiteX4" fmla="*/ 259080 w 259079"/>
                    <a:gd name="connsiteY4" fmla="*/ 129540 h 259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079" h="259079">
                      <a:moveTo>
                        <a:pt x="259080" y="129540"/>
                      </a:moveTo>
                      <a:cubicBezTo>
                        <a:pt x="259080" y="201083"/>
                        <a:pt x="201083" y="259080"/>
                        <a:pt x="129540" y="259080"/>
                      </a:cubicBezTo>
                      <a:cubicBezTo>
                        <a:pt x="57997" y="259080"/>
                        <a:pt x="0" y="201083"/>
                        <a:pt x="0" y="129540"/>
                      </a:cubicBezTo>
                      <a:cubicBezTo>
                        <a:pt x="0" y="57997"/>
                        <a:pt x="57997" y="0"/>
                        <a:pt x="129540" y="0"/>
                      </a:cubicBezTo>
                      <a:cubicBezTo>
                        <a:pt x="201083" y="0"/>
                        <a:pt x="259080" y="57997"/>
                        <a:pt x="259080" y="129540"/>
                      </a:cubicBezTo>
                      <a:close/>
                    </a:path>
                  </a:pathLst>
                </a:custGeom>
                <a:solidFill>
                  <a:srgbClr val="FFE200"/>
                </a:solidFill>
                <a:ln w="28575" cap="rnd">
                  <a:solidFill>
                    <a:srgbClr val="3739BD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" name="任意多边形: 形状 94"/>
                <p:cNvSpPr/>
                <p:nvPr/>
              </p:nvSpPr>
              <p:spPr>
                <a:xfrm>
                  <a:off x="4460557" y="4536757"/>
                  <a:ext cx="129539" cy="129539"/>
                </a:xfrm>
                <a:custGeom>
                  <a:avLst/>
                  <a:gdLst>
                    <a:gd name="connsiteX0" fmla="*/ 129540 w 129539"/>
                    <a:gd name="connsiteY0" fmla="*/ 64770 h 129539"/>
                    <a:gd name="connsiteX1" fmla="*/ 64770 w 129539"/>
                    <a:gd name="connsiteY1" fmla="*/ 129540 h 129539"/>
                    <a:gd name="connsiteX2" fmla="*/ 0 w 129539"/>
                    <a:gd name="connsiteY2" fmla="*/ 64770 h 129539"/>
                    <a:gd name="connsiteX3" fmla="*/ 64770 w 129539"/>
                    <a:gd name="connsiteY3" fmla="*/ 0 h 129539"/>
                    <a:gd name="connsiteX4" fmla="*/ 129540 w 129539"/>
                    <a:gd name="connsiteY4" fmla="*/ 64770 h 129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539" h="129539">
                      <a:moveTo>
                        <a:pt x="129540" y="64770"/>
                      </a:moveTo>
                      <a:cubicBezTo>
                        <a:pt x="129540" y="100541"/>
                        <a:pt x="100541" y="129540"/>
                        <a:pt x="64770" y="129540"/>
                      </a:cubicBezTo>
                      <a:cubicBezTo>
                        <a:pt x="28999" y="129540"/>
                        <a:pt x="0" y="100541"/>
                        <a:pt x="0" y="64770"/>
                      </a:cubicBezTo>
                      <a:cubicBezTo>
                        <a:pt x="0" y="28998"/>
                        <a:pt x="28999" y="0"/>
                        <a:pt x="64770" y="0"/>
                      </a:cubicBezTo>
                      <a:cubicBezTo>
                        <a:pt x="100541" y="0"/>
                        <a:pt x="129540" y="28998"/>
                        <a:pt x="129540" y="647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8575" cap="flat">
                  <a:solidFill>
                    <a:srgbClr val="3739BD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" name="任意多边形: 形状 95"/>
                <p:cNvSpPr/>
                <p:nvPr/>
              </p:nvSpPr>
              <p:spPr>
                <a:xfrm>
                  <a:off x="4667249" y="4281487"/>
                  <a:ext cx="201930" cy="201929"/>
                </a:xfrm>
                <a:custGeom>
                  <a:avLst/>
                  <a:gdLst>
                    <a:gd name="connsiteX0" fmla="*/ 201930 w 201930"/>
                    <a:gd name="connsiteY0" fmla="*/ 100965 h 201929"/>
                    <a:gd name="connsiteX1" fmla="*/ 100965 w 201930"/>
                    <a:gd name="connsiteY1" fmla="*/ 201930 h 201929"/>
                    <a:gd name="connsiteX2" fmla="*/ 0 w 201930"/>
                    <a:gd name="connsiteY2" fmla="*/ 100965 h 201929"/>
                    <a:gd name="connsiteX3" fmla="*/ 100965 w 201930"/>
                    <a:gd name="connsiteY3" fmla="*/ 0 h 201929"/>
                    <a:gd name="connsiteX4" fmla="*/ 201930 w 201930"/>
                    <a:gd name="connsiteY4" fmla="*/ 100965 h 201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30" h="201929">
                      <a:moveTo>
                        <a:pt x="201930" y="100965"/>
                      </a:moveTo>
                      <a:cubicBezTo>
                        <a:pt x="201930" y="156726"/>
                        <a:pt x="156726" y="201930"/>
                        <a:pt x="100965" y="201930"/>
                      </a:cubicBezTo>
                      <a:cubicBezTo>
                        <a:pt x="45204" y="201930"/>
                        <a:pt x="0" y="156726"/>
                        <a:pt x="0" y="100965"/>
                      </a:cubicBezTo>
                      <a:cubicBezTo>
                        <a:pt x="0" y="45204"/>
                        <a:pt x="45204" y="0"/>
                        <a:pt x="100965" y="0"/>
                      </a:cubicBezTo>
                      <a:cubicBezTo>
                        <a:pt x="156726" y="0"/>
                        <a:pt x="201930" y="45204"/>
                        <a:pt x="201930" y="1009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8575" cap="rnd">
                  <a:solidFill>
                    <a:srgbClr val="3739BD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23" name="文本框 22"/>
              <p:cNvSpPr txBox="1"/>
              <p:nvPr/>
            </p:nvSpPr>
            <p:spPr>
              <a:xfrm>
                <a:off x="7516" y="3942"/>
                <a:ext cx="4407" cy="258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400" b="1" spc="200">
                    <a:solidFill>
                      <a:srgbClr val="2E31A0"/>
                    </a:solidFill>
                    <a:uFillTx/>
                    <a:latin typeface="HYCuYuanJ" panose="02010600000101010101" charset="-122"/>
                    <a:ea typeface="HYCuYuanJ" panose="02010600000101010101" charset="-122"/>
                    <a:cs typeface="HYCuYuanJ" panose="02010600000101010101" charset="-122"/>
                  </a:rPr>
                  <a:t>1、熟悉各班分布，善分工、讲速度、有方法完成报刊杂志分发工作，助力书香中队、书香校园建设。</a:t>
                </a:r>
                <a:endParaRPr lang="zh-CN" altLang="en-US" sz="1400" b="1" spc="200">
                  <a:solidFill>
                    <a:srgbClr val="2E31A0"/>
                  </a:solidFill>
                  <a:uFillTx/>
                  <a:latin typeface="HYCuYuanJ" panose="02010600000101010101" charset="-122"/>
                  <a:ea typeface="HYCuYuanJ" panose="02010600000101010101" charset="-122"/>
                  <a:cs typeface="HYCuYuanJ" panose="02010600000101010101" charset="-122"/>
                </a:endParaRPr>
              </a:p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400" b="1" spc="200">
                    <a:solidFill>
                      <a:srgbClr val="2E31A0"/>
                    </a:solidFill>
                    <a:uFillTx/>
                    <a:latin typeface="HYCuYuanJ" panose="02010600000101010101" charset="-122"/>
                    <a:ea typeface="HYCuYuanJ" panose="02010600000101010101" charset="-122"/>
                    <a:cs typeface="HYCuYuanJ" panose="02010600000101010101" charset="-122"/>
                  </a:rPr>
                  <a:t>2、及时发送梦想邮局的“表扬信”。</a:t>
                </a:r>
                <a:endParaRPr lang="zh-CN" altLang="en-US" sz="1400" b="1" spc="200">
                  <a:solidFill>
                    <a:srgbClr val="2E31A0"/>
                  </a:solidFill>
                  <a:uFillTx/>
                  <a:latin typeface="HYCuYuanJ" panose="02010600000101010101" charset="-122"/>
                  <a:ea typeface="HYCuYuanJ" panose="02010600000101010101" charset="-122"/>
                  <a:cs typeface="HYCuYuanJ" panose="02010600000101010101" charset="-122"/>
                </a:endParaRPr>
              </a:p>
            </p:txBody>
          </p:sp>
        </p:grpSp>
        <p:sp>
          <p:nvSpPr>
            <p:cNvPr id="24" name="矩形: 圆角 1"/>
            <p:cNvSpPr/>
            <p:nvPr/>
          </p:nvSpPr>
          <p:spPr>
            <a:xfrm>
              <a:off x="2118" y="2150"/>
              <a:ext cx="3522" cy="1309"/>
            </a:xfrm>
            <a:prstGeom prst="round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highlight>
                    <a:srgbClr val="00FF00"/>
                  </a:highlight>
                  <a:sym typeface="+mn-ea"/>
                </a:rPr>
                <a:t>暖暖小邮差</a:t>
              </a:r>
              <a:endPara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00"/>
                </a:highlight>
                <a:cs typeface="+mn-ea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303260" y="1299210"/>
            <a:ext cx="3304540" cy="2809240"/>
            <a:chOff x="1293" y="2150"/>
            <a:chExt cx="5204" cy="4424"/>
          </a:xfrm>
        </p:grpSpPr>
        <p:grpSp>
          <p:nvGrpSpPr>
            <p:cNvPr id="26" name="组合 25" descr="7b0a202020202274657874626f78223a20227b5c2263617465676f72795f69645c223a31303530342c5c2269645c223a32303334323230307d220a7d0a"/>
            <p:cNvGrpSpPr/>
            <p:nvPr/>
          </p:nvGrpSpPr>
          <p:grpSpPr>
            <a:xfrm>
              <a:off x="1293" y="2614"/>
              <a:ext cx="5205" cy="3960"/>
              <a:chOff x="6998" y="3420"/>
              <a:chExt cx="5205" cy="3960"/>
            </a:xfrm>
          </p:grpSpPr>
          <p:grpSp>
            <p:nvGrpSpPr>
              <p:cNvPr id="27" name="图形 87"/>
              <p:cNvGrpSpPr/>
              <p:nvPr/>
            </p:nvGrpSpPr>
            <p:grpSpPr>
              <a:xfrm>
                <a:off x="6998" y="3420"/>
                <a:ext cx="5205" cy="3960"/>
                <a:chOff x="4443412" y="2171700"/>
                <a:chExt cx="3305175" cy="2514600"/>
              </a:xfrm>
            </p:grpSpPr>
            <p:sp>
              <p:nvSpPr>
                <p:cNvPr id="28" name="任意多边形: 形状 89"/>
                <p:cNvSpPr/>
                <p:nvPr/>
              </p:nvSpPr>
              <p:spPr>
                <a:xfrm>
                  <a:off x="4457699" y="2261234"/>
                  <a:ext cx="3208019" cy="2202180"/>
                </a:xfrm>
                <a:custGeom>
                  <a:avLst/>
                  <a:gdLst>
                    <a:gd name="connsiteX0" fmla="*/ 2899410 w 3208019"/>
                    <a:gd name="connsiteY0" fmla="*/ 451485 h 2202180"/>
                    <a:gd name="connsiteX1" fmla="*/ 3208020 w 3208019"/>
                    <a:gd name="connsiteY1" fmla="*/ 1101090 h 2202180"/>
                    <a:gd name="connsiteX2" fmla="*/ 1604010 w 3208019"/>
                    <a:gd name="connsiteY2" fmla="*/ 2202180 h 2202180"/>
                    <a:gd name="connsiteX3" fmla="*/ 704850 w 3208019"/>
                    <a:gd name="connsiteY3" fmla="*/ 2012633 h 2202180"/>
                    <a:gd name="connsiteX4" fmla="*/ 474345 w 3208019"/>
                    <a:gd name="connsiteY4" fmla="*/ 2006918 h 2202180"/>
                    <a:gd name="connsiteX5" fmla="*/ 378143 w 3208019"/>
                    <a:gd name="connsiteY5" fmla="*/ 1810703 h 2202180"/>
                    <a:gd name="connsiteX6" fmla="*/ 0 w 3208019"/>
                    <a:gd name="connsiteY6" fmla="*/ 1100138 h 2202180"/>
                    <a:gd name="connsiteX7" fmla="*/ 1604010 w 3208019"/>
                    <a:gd name="connsiteY7" fmla="*/ 0 h 2202180"/>
                    <a:gd name="connsiteX8" fmla="*/ 2458403 w 3208019"/>
                    <a:gd name="connsiteY8" fmla="*/ 169545 h 2202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08019" h="2202180">
                      <a:moveTo>
                        <a:pt x="2899410" y="451485"/>
                      </a:moveTo>
                      <a:cubicBezTo>
                        <a:pt x="3093720" y="633413"/>
                        <a:pt x="3208020" y="858203"/>
                        <a:pt x="3208020" y="1101090"/>
                      </a:cubicBezTo>
                      <a:cubicBezTo>
                        <a:pt x="3208020" y="1709738"/>
                        <a:pt x="2489835" y="2202180"/>
                        <a:pt x="1604010" y="2202180"/>
                      </a:cubicBezTo>
                      <a:cubicBezTo>
                        <a:pt x="1270635" y="2202180"/>
                        <a:pt x="961073" y="2132648"/>
                        <a:pt x="704850" y="2012633"/>
                      </a:cubicBezTo>
                      <a:cubicBezTo>
                        <a:pt x="704850" y="2012633"/>
                        <a:pt x="576263" y="2075498"/>
                        <a:pt x="474345" y="2006918"/>
                      </a:cubicBezTo>
                      <a:cubicBezTo>
                        <a:pt x="351473" y="1924050"/>
                        <a:pt x="378143" y="1810703"/>
                        <a:pt x="378143" y="1810703"/>
                      </a:cubicBezTo>
                      <a:cubicBezTo>
                        <a:pt x="136208" y="1649730"/>
                        <a:pt x="0" y="1403985"/>
                        <a:pt x="0" y="1100138"/>
                      </a:cubicBezTo>
                      <a:cubicBezTo>
                        <a:pt x="0" y="493395"/>
                        <a:pt x="718185" y="0"/>
                        <a:pt x="1604010" y="0"/>
                      </a:cubicBezTo>
                      <a:cubicBezTo>
                        <a:pt x="1918335" y="0"/>
                        <a:pt x="2210753" y="61913"/>
                        <a:pt x="2458403" y="169545"/>
                      </a:cubicBezTo>
                    </a:path>
                  </a:pathLst>
                </a:custGeom>
                <a:solidFill>
                  <a:srgbClr val="FFE200"/>
                </a:solidFill>
                <a:ln w="28575" cap="rnd">
                  <a:solidFill>
                    <a:srgbClr val="3739BD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" name="任意多边形: 形状 90"/>
                <p:cNvSpPr/>
                <p:nvPr/>
              </p:nvSpPr>
              <p:spPr>
                <a:xfrm>
                  <a:off x="4525327" y="2185987"/>
                  <a:ext cx="3207067" cy="2202179"/>
                </a:xfrm>
                <a:custGeom>
                  <a:avLst/>
                  <a:gdLst>
                    <a:gd name="connsiteX0" fmla="*/ 2898458 w 3207067"/>
                    <a:gd name="connsiteY0" fmla="*/ 451485 h 2202179"/>
                    <a:gd name="connsiteX1" fmla="*/ 3207068 w 3207067"/>
                    <a:gd name="connsiteY1" fmla="*/ 1101090 h 2202179"/>
                    <a:gd name="connsiteX2" fmla="*/ 1603058 w 3207067"/>
                    <a:gd name="connsiteY2" fmla="*/ 2202180 h 2202179"/>
                    <a:gd name="connsiteX3" fmla="*/ 703898 w 3207067"/>
                    <a:gd name="connsiteY3" fmla="*/ 2012633 h 2202179"/>
                    <a:gd name="connsiteX4" fmla="*/ 473393 w 3207067"/>
                    <a:gd name="connsiteY4" fmla="*/ 2006918 h 2202179"/>
                    <a:gd name="connsiteX5" fmla="*/ 377190 w 3207067"/>
                    <a:gd name="connsiteY5" fmla="*/ 1810703 h 2202179"/>
                    <a:gd name="connsiteX6" fmla="*/ 0 w 3207067"/>
                    <a:gd name="connsiteY6" fmla="*/ 1101090 h 2202179"/>
                    <a:gd name="connsiteX7" fmla="*/ 1604010 w 3207067"/>
                    <a:gd name="connsiteY7" fmla="*/ 0 h 2202179"/>
                    <a:gd name="connsiteX8" fmla="*/ 2458403 w 3207067"/>
                    <a:gd name="connsiteY8" fmla="*/ 169545 h 2202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07067" h="2202179">
                      <a:moveTo>
                        <a:pt x="2898458" y="451485"/>
                      </a:moveTo>
                      <a:cubicBezTo>
                        <a:pt x="3092768" y="633413"/>
                        <a:pt x="3207068" y="858203"/>
                        <a:pt x="3207068" y="1101090"/>
                      </a:cubicBezTo>
                      <a:cubicBezTo>
                        <a:pt x="3207068" y="1709738"/>
                        <a:pt x="2488883" y="2202180"/>
                        <a:pt x="1603058" y="2202180"/>
                      </a:cubicBezTo>
                      <a:cubicBezTo>
                        <a:pt x="1269683" y="2202180"/>
                        <a:pt x="960120" y="2132648"/>
                        <a:pt x="703898" y="2012633"/>
                      </a:cubicBezTo>
                      <a:cubicBezTo>
                        <a:pt x="703898" y="2012633"/>
                        <a:pt x="575310" y="2075498"/>
                        <a:pt x="473393" y="2006918"/>
                      </a:cubicBezTo>
                      <a:cubicBezTo>
                        <a:pt x="350520" y="1924050"/>
                        <a:pt x="377190" y="1810703"/>
                        <a:pt x="377190" y="1810703"/>
                      </a:cubicBezTo>
                      <a:cubicBezTo>
                        <a:pt x="136208" y="1650683"/>
                        <a:pt x="0" y="1404938"/>
                        <a:pt x="0" y="1101090"/>
                      </a:cubicBezTo>
                      <a:cubicBezTo>
                        <a:pt x="0" y="493395"/>
                        <a:pt x="718185" y="0"/>
                        <a:pt x="1604010" y="0"/>
                      </a:cubicBezTo>
                      <a:cubicBezTo>
                        <a:pt x="1918335" y="0"/>
                        <a:pt x="2210753" y="61913"/>
                        <a:pt x="2458403" y="169545"/>
                      </a:cubicBezTo>
                    </a:path>
                  </a:pathLst>
                </a:custGeom>
                <a:solidFill>
                  <a:srgbClr val="FFFFFF"/>
                </a:solidFill>
                <a:ln w="28575" cap="rnd">
                  <a:solidFill>
                    <a:srgbClr val="3739BD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" name="任意多边形: 形状 91"/>
                <p:cNvSpPr/>
                <p:nvPr/>
              </p:nvSpPr>
              <p:spPr>
                <a:xfrm>
                  <a:off x="7038974" y="2339340"/>
                  <a:ext cx="203834" cy="203835"/>
                </a:xfrm>
                <a:custGeom>
                  <a:avLst/>
                  <a:gdLst>
                    <a:gd name="connsiteX0" fmla="*/ 203835 w 203834"/>
                    <a:gd name="connsiteY0" fmla="*/ 101917 h 203835"/>
                    <a:gd name="connsiteX1" fmla="*/ 101917 w 203834"/>
                    <a:gd name="connsiteY1" fmla="*/ 203835 h 203835"/>
                    <a:gd name="connsiteX2" fmla="*/ 0 w 203834"/>
                    <a:gd name="connsiteY2" fmla="*/ 101917 h 203835"/>
                    <a:gd name="connsiteX3" fmla="*/ 101917 w 203834"/>
                    <a:gd name="connsiteY3" fmla="*/ 0 h 203835"/>
                    <a:gd name="connsiteX4" fmla="*/ 203835 w 203834"/>
                    <a:gd name="connsiteY4" fmla="*/ 101917 h 203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3834" h="203835">
                      <a:moveTo>
                        <a:pt x="203835" y="101917"/>
                      </a:moveTo>
                      <a:cubicBezTo>
                        <a:pt x="203835" y="158205"/>
                        <a:pt x="158205" y="203835"/>
                        <a:pt x="101917" y="203835"/>
                      </a:cubicBezTo>
                      <a:cubicBezTo>
                        <a:pt x="45630" y="203835"/>
                        <a:pt x="0" y="158205"/>
                        <a:pt x="0" y="101917"/>
                      </a:cubicBezTo>
                      <a:cubicBezTo>
                        <a:pt x="0" y="45630"/>
                        <a:pt x="45630" y="0"/>
                        <a:pt x="101917" y="0"/>
                      </a:cubicBezTo>
                      <a:cubicBezTo>
                        <a:pt x="158205" y="0"/>
                        <a:pt x="203835" y="45630"/>
                        <a:pt x="203835" y="101917"/>
                      </a:cubicBezTo>
                      <a:close/>
                    </a:path>
                  </a:pathLst>
                </a:custGeom>
                <a:solidFill>
                  <a:srgbClr val="FFE200"/>
                </a:solidFill>
                <a:ln w="28575" cap="flat">
                  <a:solidFill>
                    <a:srgbClr val="3739BD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" name="任意多边形: 形状 92"/>
                <p:cNvSpPr/>
                <p:nvPr/>
              </p:nvSpPr>
              <p:spPr>
                <a:xfrm>
                  <a:off x="7292339" y="2511742"/>
                  <a:ext cx="102869" cy="102869"/>
                </a:xfrm>
                <a:custGeom>
                  <a:avLst/>
                  <a:gdLst>
                    <a:gd name="connsiteX0" fmla="*/ 102870 w 102869"/>
                    <a:gd name="connsiteY0" fmla="*/ 51435 h 102869"/>
                    <a:gd name="connsiteX1" fmla="*/ 51435 w 102869"/>
                    <a:gd name="connsiteY1" fmla="*/ 102870 h 102869"/>
                    <a:gd name="connsiteX2" fmla="*/ 0 w 102869"/>
                    <a:gd name="connsiteY2" fmla="*/ 51435 h 102869"/>
                    <a:gd name="connsiteX3" fmla="*/ 51435 w 102869"/>
                    <a:gd name="connsiteY3" fmla="*/ 0 h 102869"/>
                    <a:gd name="connsiteX4" fmla="*/ 102870 w 102869"/>
                    <a:gd name="connsiteY4" fmla="*/ 51435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869" h="102869">
                      <a:moveTo>
                        <a:pt x="102870" y="51435"/>
                      </a:moveTo>
                      <a:cubicBezTo>
                        <a:pt x="102870" y="79842"/>
                        <a:pt x="79842" y="102870"/>
                        <a:pt x="51435" y="102870"/>
                      </a:cubicBezTo>
                      <a:cubicBezTo>
                        <a:pt x="23028" y="102870"/>
                        <a:pt x="0" y="79842"/>
                        <a:pt x="0" y="51435"/>
                      </a:cubicBezTo>
                      <a:cubicBezTo>
                        <a:pt x="0" y="23028"/>
                        <a:pt x="23028" y="0"/>
                        <a:pt x="51435" y="0"/>
                      </a:cubicBezTo>
                      <a:cubicBezTo>
                        <a:pt x="79842" y="0"/>
                        <a:pt x="102870" y="23028"/>
                        <a:pt x="102870" y="51435"/>
                      </a:cubicBezTo>
                      <a:close/>
                    </a:path>
                  </a:pathLst>
                </a:custGeom>
                <a:solidFill>
                  <a:srgbClr val="FFE200"/>
                </a:solidFill>
                <a:ln w="28575" cap="flat">
                  <a:solidFill>
                    <a:srgbClr val="3739BD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" name="任意多边形: 形状 93"/>
                <p:cNvSpPr/>
                <p:nvPr/>
              </p:nvSpPr>
              <p:spPr>
                <a:xfrm>
                  <a:off x="4616767" y="4275772"/>
                  <a:ext cx="259079" cy="259079"/>
                </a:xfrm>
                <a:custGeom>
                  <a:avLst/>
                  <a:gdLst>
                    <a:gd name="connsiteX0" fmla="*/ 259080 w 259079"/>
                    <a:gd name="connsiteY0" fmla="*/ 129540 h 259079"/>
                    <a:gd name="connsiteX1" fmla="*/ 129540 w 259079"/>
                    <a:gd name="connsiteY1" fmla="*/ 259080 h 259079"/>
                    <a:gd name="connsiteX2" fmla="*/ 0 w 259079"/>
                    <a:gd name="connsiteY2" fmla="*/ 129540 h 259079"/>
                    <a:gd name="connsiteX3" fmla="*/ 129540 w 259079"/>
                    <a:gd name="connsiteY3" fmla="*/ 0 h 259079"/>
                    <a:gd name="connsiteX4" fmla="*/ 259080 w 259079"/>
                    <a:gd name="connsiteY4" fmla="*/ 129540 h 259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079" h="259079">
                      <a:moveTo>
                        <a:pt x="259080" y="129540"/>
                      </a:moveTo>
                      <a:cubicBezTo>
                        <a:pt x="259080" y="201083"/>
                        <a:pt x="201083" y="259080"/>
                        <a:pt x="129540" y="259080"/>
                      </a:cubicBezTo>
                      <a:cubicBezTo>
                        <a:pt x="57997" y="259080"/>
                        <a:pt x="0" y="201083"/>
                        <a:pt x="0" y="129540"/>
                      </a:cubicBezTo>
                      <a:cubicBezTo>
                        <a:pt x="0" y="57997"/>
                        <a:pt x="57997" y="0"/>
                        <a:pt x="129540" y="0"/>
                      </a:cubicBezTo>
                      <a:cubicBezTo>
                        <a:pt x="201083" y="0"/>
                        <a:pt x="259080" y="57997"/>
                        <a:pt x="259080" y="129540"/>
                      </a:cubicBezTo>
                      <a:close/>
                    </a:path>
                  </a:pathLst>
                </a:custGeom>
                <a:solidFill>
                  <a:srgbClr val="FFE200"/>
                </a:solidFill>
                <a:ln w="28575" cap="rnd">
                  <a:solidFill>
                    <a:srgbClr val="3739BD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" name="任意多边形: 形状 94"/>
                <p:cNvSpPr/>
                <p:nvPr/>
              </p:nvSpPr>
              <p:spPr>
                <a:xfrm>
                  <a:off x="4460557" y="4536757"/>
                  <a:ext cx="129539" cy="129539"/>
                </a:xfrm>
                <a:custGeom>
                  <a:avLst/>
                  <a:gdLst>
                    <a:gd name="connsiteX0" fmla="*/ 129540 w 129539"/>
                    <a:gd name="connsiteY0" fmla="*/ 64770 h 129539"/>
                    <a:gd name="connsiteX1" fmla="*/ 64770 w 129539"/>
                    <a:gd name="connsiteY1" fmla="*/ 129540 h 129539"/>
                    <a:gd name="connsiteX2" fmla="*/ 0 w 129539"/>
                    <a:gd name="connsiteY2" fmla="*/ 64770 h 129539"/>
                    <a:gd name="connsiteX3" fmla="*/ 64770 w 129539"/>
                    <a:gd name="connsiteY3" fmla="*/ 0 h 129539"/>
                    <a:gd name="connsiteX4" fmla="*/ 129540 w 129539"/>
                    <a:gd name="connsiteY4" fmla="*/ 64770 h 129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539" h="129539">
                      <a:moveTo>
                        <a:pt x="129540" y="64770"/>
                      </a:moveTo>
                      <a:cubicBezTo>
                        <a:pt x="129540" y="100541"/>
                        <a:pt x="100541" y="129540"/>
                        <a:pt x="64770" y="129540"/>
                      </a:cubicBezTo>
                      <a:cubicBezTo>
                        <a:pt x="28999" y="129540"/>
                        <a:pt x="0" y="100541"/>
                        <a:pt x="0" y="64770"/>
                      </a:cubicBezTo>
                      <a:cubicBezTo>
                        <a:pt x="0" y="28998"/>
                        <a:pt x="28999" y="0"/>
                        <a:pt x="64770" y="0"/>
                      </a:cubicBezTo>
                      <a:cubicBezTo>
                        <a:pt x="100541" y="0"/>
                        <a:pt x="129540" y="28998"/>
                        <a:pt x="129540" y="647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8575" cap="flat">
                  <a:solidFill>
                    <a:srgbClr val="3739BD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4" name="任意多边形: 形状 95"/>
                <p:cNvSpPr/>
                <p:nvPr/>
              </p:nvSpPr>
              <p:spPr>
                <a:xfrm>
                  <a:off x="4667249" y="4281487"/>
                  <a:ext cx="201930" cy="201929"/>
                </a:xfrm>
                <a:custGeom>
                  <a:avLst/>
                  <a:gdLst>
                    <a:gd name="connsiteX0" fmla="*/ 201930 w 201930"/>
                    <a:gd name="connsiteY0" fmla="*/ 100965 h 201929"/>
                    <a:gd name="connsiteX1" fmla="*/ 100965 w 201930"/>
                    <a:gd name="connsiteY1" fmla="*/ 201930 h 201929"/>
                    <a:gd name="connsiteX2" fmla="*/ 0 w 201930"/>
                    <a:gd name="connsiteY2" fmla="*/ 100965 h 201929"/>
                    <a:gd name="connsiteX3" fmla="*/ 100965 w 201930"/>
                    <a:gd name="connsiteY3" fmla="*/ 0 h 201929"/>
                    <a:gd name="connsiteX4" fmla="*/ 201930 w 201930"/>
                    <a:gd name="connsiteY4" fmla="*/ 100965 h 201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30" h="201929">
                      <a:moveTo>
                        <a:pt x="201930" y="100965"/>
                      </a:moveTo>
                      <a:cubicBezTo>
                        <a:pt x="201930" y="156726"/>
                        <a:pt x="156726" y="201930"/>
                        <a:pt x="100965" y="201930"/>
                      </a:cubicBezTo>
                      <a:cubicBezTo>
                        <a:pt x="45204" y="201930"/>
                        <a:pt x="0" y="156726"/>
                        <a:pt x="0" y="100965"/>
                      </a:cubicBezTo>
                      <a:cubicBezTo>
                        <a:pt x="0" y="45204"/>
                        <a:pt x="45204" y="0"/>
                        <a:pt x="100965" y="0"/>
                      </a:cubicBezTo>
                      <a:cubicBezTo>
                        <a:pt x="156726" y="0"/>
                        <a:pt x="201930" y="45204"/>
                        <a:pt x="201930" y="1009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8575" cap="rnd">
                  <a:solidFill>
                    <a:srgbClr val="3739BD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35" name="文本框 34"/>
              <p:cNvSpPr txBox="1"/>
              <p:nvPr/>
            </p:nvSpPr>
            <p:spPr>
              <a:xfrm>
                <a:off x="7689" y="3952"/>
                <a:ext cx="4344" cy="258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400" b="1" spc="200">
                    <a:solidFill>
                      <a:srgbClr val="2E31A0"/>
                    </a:solidFill>
                    <a:uFillTx/>
                    <a:latin typeface="HYCuYuanJ" panose="02010600000101010101" charset="-122"/>
                    <a:ea typeface="HYCuYuanJ" panose="02010600000101010101" charset="-122"/>
                    <a:cs typeface="HYCuYuanJ" panose="02010600000101010101" charset="-122"/>
                  </a:rPr>
                  <a:t>1、熟练操作电脑借还图书</a:t>
                </a:r>
                <a:endParaRPr lang="zh-CN" altLang="en-US" sz="1400" b="1" spc="200">
                  <a:solidFill>
                    <a:srgbClr val="2E31A0"/>
                  </a:solidFill>
                  <a:uFillTx/>
                  <a:latin typeface="HYCuYuanJ" panose="02010600000101010101" charset="-122"/>
                  <a:ea typeface="HYCuYuanJ" panose="02010600000101010101" charset="-122"/>
                  <a:cs typeface="HYCuYuanJ" panose="02010600000101010101" charset="-122"/>
                </a:endParaRPr>
              </a:p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400" b="1" spc="200">
                    <a:solidFill>
                      <a:srgbClr val="2E31A0"/>
                    </a:solidFill>
                    <a:uFillTx/>
                    <a:latin typeface="HYCuYuanJ" panose="02010600000101010101" charset="-122"/>
                    <a:ea typeface="HYCuYuanJ" panose="02010600000101010101" charset="-122"/>
                    <a:cs typeface="HYCuYuanJ" panose="02010600000101010101" charset="-122"/>
                  </a:rPr>
                  <a:t>2、有序组织图书馆内纪律，引导文明借阅图书</a:t>
                </a:r>
                <a:endParaRPr lang="zh-CN" altLang="en-US" sz="1400" b="1" spc="200">
                  <a:solidFill>
                    <a:srgbClr val="2E31A0"/>
                  </a:solidFill>
                  <a:uFillTx/>
                  <a:latin typeface="HYCuYuanJ" panose="02010600000101010101" charset="-122"/>
                  <a:ea typeface="HYCuYuanJ" panose="02010600000101010101" charset="-122"/>
                  <a:cs typeface="HYCuYuanJ" panose="02010600000101010101" charset="-122"/>
                </a:endParaRPr>
              </a:p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400" b="1" spc="200">
                    <a:solidFill>
                      <a:srgbClr val="2E31A0"/>
                    </a:solidFill>
                    <a:uFillTx/>
                    <a:latin typeface="HYCuYuanJ" panose="02010600000101010101" charset="-122"/>
                    <a:ea typeface="HYCuYuanJ" panose="02010600000101010101" charset="-122"/>
                    <a:cs typeface="HYCuYuanJ" panose="02010600000101010101" charset="-122"/>
                  </a:rPr>
                  <a:t>3、及时归类整理摆放图书</a:t>
                </a:r>
                <a:endParaRPr lang="zh-CN" altLang="en-US" sz="1400" b="1" spc="200">
                  <a:solidFill>
                    <a:srgbClr val="2E31A0"/>
                  </a:solidFill>
                  <a:uFillTx/>
                  <a:latin typeface="HYCuYuanJ" panose="02010600000101010101" charset="-122"/>
                  <a:ea typeface="HYCuYuanJ" panose="02010600000101010101" charset="-122"/>
                  <a:cs typeface="HYCuYuanJ" panose="02010600000101010101" charset="-122"/>
                </a:endParaRPr>
              </a:p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400" b="1" spc="200">
                    <a:solidFill>
                      <a:srgbClr val="2E31A0"/>
                    </a:solidFill>
                    <a:uFillTx/>
                    <a:latin typeface="HYCuYuanJ" panose="02010600000101010101" charset="-122"/>
                    <a:ea typeface="HYCuYuanJ" panose="02010600000101010101" charset="-122"/>
                    <a:cs typeface="HYCuYuanJ" panose="02010600000101010101" charset="-122"/>
                  </a:rPr>
                  <a:t>协调各中队布置馆内书香文化。</a:t>
                </a:r>
                <a:endParaRPr lang="zh-CN" altLang="en-US" sz="1400" b="1" spc="200">
                  <a:solidFill>
                    <a:srgbClr val="2E31A0"/>
                  </a:solidFill>
                  <a:uFillTx/>
                  <a:latin typeface="HYCuYuanJ" panose="02010600000101010101" charset="-122"/>
                  <a:ea typeface="HYCuYuanJ" panose="02010600000101010101" charset="-122"/>
                  <a:cs typeface="HYCuYuanJ" panose="02010600000101010101" charset="-122"/>
                </a:endParaRPr>
              </a:p>
            </p:txBody>
          </p:sp>
        </p:grpSp>
        <p:sp>
          <p:nvSpPr>
            <p:cNvPr id="36" name="矩形: 圆角 1"/>
            <p:cNvSpPr/>
            <p:nvPr/>
          </p:nvSpPr>
          <p:spPr>
            <a:xfrm>
              <a:off x="2118" y="2150"/>
              <a:ext cx="3522" cy="1309"/>
            </a:xfrm>
            <a:prstGeom prst="round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highlight>
                    <a:srgbClr val="00FFFF"/>
                  </a:highlight>
                  <a:sym typeface="+mn-ea"/>
                </a:rPr>
                <a:t>爱阅小书童</a:t>
              </a:r>
              <a:endPara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  <a:cs typeface="+mn-ea"/>
                <a:sym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813050" y="3852545"/>
            <a:ext cx="3304540" cy="2809240"/>
            <a:chOff x="1293" y="2150"/>
            <a:chExt cx="5204" cy="4424"/>
          </a:xfrm>
        </p:grpSpPr>
        <p:grpSp>
          <p:nvGrpSpPr>
            <p:cNvPr id="38" name="组合 37" descr="7b0a202020202274657874626f78223a20227b5c2263617465676f72795f69645c223a31303530342c5c2269645c223a32303334323230307d220a7d0a"/>
            <p:cNvGrpSpPr/>
            <p:nvPr/>
          </p:nvGrpSpPr>
          <p:grpSpPr>
            <a:xfrm>
              <a:off x="1293" y="2614"/>
              <a:ext cx="5205" cy="3960"/>
              <a:chOff x="6998" y="3420"/>
              <a:chExt cx="5205" cy="3960"/>
            </a:xfrm>
          </p:grpSpPr>
          <p:grpSp>
            <p:nvGrpSpPr>
              <p:cNvPr id="39" name="图形 87"/>
              <p:cNvGrpSpPr/>
              <p:nvPr/>
            </p:nvGrpSpPr>
            <p:grpSpPr>
              <a:xfrm>
                <a:off x="6998" y="3420"/>
                <a:ext cx="5205" cy="3960"/>
                <a:chOff x="4443412" y="2171700"/>
                <a:chExt cx="3305175" cy="2514600"/>
              </a:xfrm>
            </p:grpSpPr>
            <p:sp>
              <p:nvSpPr>
                <p:cNvPr id="40" name="任意多边形: 形状 89"/>
                <p:cNvSpPr/>
                <p:nvPr/>
              </p:nvSpPr>
              <p:spPr>
                <a:xfrm>
                  <a:off x="4457699" y="2261234"/>
                  <a:ext cx="3208019" cy="2202180"/>
                </a:xfrm>
                <a:custGeom>
                  <a:avLst/>
                  <a:gdLst>
                    <a:gd name="connsiteX0" fmla="*/ 2899410 w 3208019"/>
                    <a:gd name="connsiteY0" fmla="*/ 451485 h 2202180"/>
                    <a:gd name="connsiteX1" fmla="*/ 3208020 w 3208019"/>
                    <a:gd name="connsiteY1" fmla="*/ 1101090 h 2202180"/>
                    <a:gd name="connsiteX2" fmla="*/ 1604010 w 3208019"/>
                    <a:gd name="connsiteY2" fmla="*/ 2202180 h 2202180"/>
                    <a:gd name="connsiteX3" fmla="*/ 704850 w 3208019"/>
                    <a:gd name="connsiteY3" fmla="*/ 2012633 h 2202180"/>
                    <a:gd name="connsiteX4" fmla="*/ 474345 w 3208019"/>
                    <a:gd name="connsiteY4" fmla="*/ 2006918 h 2202180"/>
                    <a:gd name="connsiteX5" fmla="*/ 378143 w 3208019"/>
                    <a:gd name="connsiteY5" fmla="*/ 1810703 h 2202180"/>
                    <a:gd name="connsiteX6" fmla="*/ 0 w 3208019"/>
                    <a:gd name="connsiteY6" fmla="*/ 1100138 h 2202180"/>
                    <a:gd name="connsiteX7" fmla="*/ 1604010 w 3208019"/>
                    <a:gd name="connsiteY7" fmla="*/ 0 h 2202180"/>
                    <a:gd name="connsiteX8" fmla="*/ 2458403 w 3208019"/>
                    <a:gd name="connsiteY8" fmla="*/ 169545 h 2202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08019" h="2202180">
                      <a:moveTo>
                        <a:pt x="2899410" y="451485"/>
                      </a:moveTo>
                      <a:cubicBezTo>
                        <a:pt x="3093720" y="633413"/>
                        <a:pt x="3208020" y="858203"/>
                        <a:pt x="3208020" y="1101090"/>
                      </a:cubicBezTo>
                      <a:cubicBezTo>
                        <a:pt x="3208020" y="1709738"/>
                        <a:pt x="2489835" y="2202180"/>
                        <a:pt x="1604010" y="2202180"/>
                      </a:cubicBezTo>
                      <a:cubicBezTo>
                        <a:pt x="1270635" y="2202180"/>
                        <a:pt x="961073" y="2132648"/>
                        <a:pt x="704850" y="2012633"/>
                      </a:cubicBezTo>
                      <a:cubicBezTo>
                        <a:pt x="704850" y="2012633"/>
                        <a:pt x="576263" y="2075498"/>
                        <a:pt x="474345" y="2006918"/>
                      </a:cubicBezTo>
                      <a:cubicBezTo>
                        <a:pt x="351473" y="1924050"/>
                        <a:pt x="378143" y="1810703"/>
                        <a:pt x="378143" y="1810703"/>
                      </a:cubicBezTo>
                      <a:cubicBezTo>
                        <a:pt x="136208" y="1649730"/>
                        <a:pt x="0" y="1403985"/>
                        <a:pt x="0" y="1100138"/>
                      </a:cubicBezTo>
                      <a:cubicBezTo>
                        <a:pt x="0" y="493395"/>
                        <a:pt x="718185" y="0"/>
                        <a:pt x="1604010" y="0"/>
                      </a:cubicBezTo>
                      <a:cubicBezTo>
                        <a:pt x="1918335" y="0"/>
                        <a:pt x="2210753" y="61913"/>
                        <a:pt x="2458403" y="169545"/>
                      </a:cubicBezTo>
                    </a:path>
                  </a:pathLst>
                </a:custGeom>
                <a:solidFill>
                  <a:srgbClr val="FFE200"/>
                </a:solidFill>
                <a:ln w="28575" cap="rnd">
                  <a:solidFill>
                    <a:srgbClr val="3739BD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1" name="任意多边形: 形状 90"/>
                <p:cNvSpPr/>
                <p:nvPr/>
              </p:nvSpPr>
              <p:spPr>
                <a:xfrm>
                  <a:off x="4525327" y="2185987"/>
                  <a:ext cx="3207067" cy="2202179"/>
                </a:xfrm>
                <a:custGeom>
                  <a:avLst/>
                  <a:gdLst>
                    <a:gd name="connsiteX0" fmla="*/ 2898458 w 3207067"/>
                    <a:gd name="connsiteY0" fmla="*/ 451485 h 2202179"/>
                    <a:gd name="connsiteX1" fmla="*/ 3207068 w 3207067"/>
                    <a:gd name="connsiteY1" fmla="*/ 1101090 h 2202179"/>
                    <a:gd name="connsiteX2" fmla="*/ 1603058 w 3207067"/>
                    <a:gd name="connsiteY2" fmla="*/ 2202180 h 2202179"/>
                    <a:gd name="connsiteX3" fmla="*/ 703898 w 3207067"/>
                    <a:gd name="connsiteY3" fmla="*/ 2012633 h 2202179"/>
                    <a:gd name="connsiteX4" fmla="*/ 473393 w 3207067"/>
                    <a:gd name="connsiteY4" fmla="*/ 2006918 h 2202179"/>
                    <a:gd name="connsiteX5" fmla="*/ 377190 w 3207067"/>
                    <a:gd name="connsiteY5" fmla="*/ 1810703 h 2202179"/>
                    <a:gd name="connsiteX6" fmla="*/ 0 w 3207067"/>
                    <a:gd name="connsiteY6" fmla="*/ 1101090 h 2202179"/>
                    <a:gd name="connsiteX7" fmla="*/ 1604010 w 3207067"/>
                    <a:gd name="connsiteY7" fmla="*/ 0 h 2202179"/>
                    <a:gd name="connsiteX8" fmla="*/ 2458403 w 3207067"/>
                    <a:gd name="connsiteY8" fmla="*/ 169545 h 2202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07067" h="2202179">
                      <a:moveTo>
                        <a:pt x="2898458" y="451485"/>
                      </a:moveTo>
                      <a:cubicBezTo>
                        <a:pt x="3092768" y="633413"/>
                        <a:pt x="3207068" y="858203"/>
                        <a:pt x="3207068" y="1101090"/>
                      </a:cubicBezTo>
                      <a:cubicBezTo>
                        <a:pt x="3207068" y="1709738"/>
                        <a:pt x="2488883" y="2202180"/>
                        <a:pt x="1603058" y="2202180"/>
                      </a:cubicBezTo>
                      <a:cubicBezTo>
                        <a:pt x="1269683" y="2202180"/>
                        <a:pt x="960120" y="2132648"/>
                        <a:pt x="703898" y="2012633"/>
                      </a:cubicBezTo>
                      <a:cubicBezTo>
                        <a:pt x="703898" y="2012633"/>
                        <a:pt x="575310" y="2075498"/>
                        <a:pt x="473393" y="2006918"/>
                      </a:cubicBezTo>
                      <a:cubicBezTo>
                        <a:pt x="350520" y="1924050"/>
                        <a:pt x="377190" y="1810703"/>
                        <a:pt x="377190" y="1810703"/>
                      </a:cubicBezTo>
                      <a:cubicBezTo>
                        <a:pt x="136208" y="1650683"/>
                        <a:pt x="0" y="1404938"/>
                        <a:pt x="0" y="1101090"/>
                      </a:cubicBezTo>
                      <a:cubicBezTo>
                        <a:pt x="0" y="493395"/>
                        <a:pt x="718185" y="0"/>
                        <a:pt x="1604010" y="0"/>
                      </a:cubicBezTo>
                      <a:cubicBezTo>
                        <a:pt x="1918335" y="0"/>
                        <a:pt x="2210753" y="61913"/>
                        <a:pt x="2458403" y="169545"/>
                      </a:cubicBezTo>
                    </a:path>
                  </a:pathLst>
                </a:custGeom>
                <a:solidFill>
                  <a:srgbClr val="FFFFFF"/>
                </a:solidFill>
                <a:ln w="28575" cap="rnd">
                  <a:solidFill>
                    <a:srgbClr val="3739BD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2" name="任意多边形: 形状 91"/>
                <p:cNvSpPr/>
                <p:nvPr/>
              </p:nvSpPr>
              <p:spPr>
                <a:xfrm>
                  <a:off x="7038974" y="2339340"/>
                  <a:ext cx="203834" cy="203835"/>
                </a:xfrm>
                <a:custGeom>
                  <a:avLst/>
                  <a:gdLst>
                    <a:gd name="connsiteX0" fmla="*/ 203835 w 203834"/>
                    <a:gd name="connsiteY0" fmla="*/ 101917 h 203835"/>
                    <a:gd name="connsiteX1" fmla="*/ 101917 w 203834"/>
                    <a:gd name="connsiteY1" fmla="*/ 203835 h 203835"/>
                    <a:gd name="connsiteX2" fmla="*/ 0 w 203834"/>
                    <a:gd name="connsiteY2" fmla="*/ 101917 h 203835"/>
                    <a:gd name="connsiteX3" fmla="*/ 101917 w 203834"/>
                    <a:gd name="connsiteY3" fmla="*/ 0 h 203835"/>
                    <a:gd name="connsiteX4" fmla="*/ 203835 w 203834"/>
                    <a:gd name="connsiteY4" fmla="*/ 101917 h 203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3834" h="203835">
                      <a:moveTo>
                        <a:pt x="203835" y="101917"/>
                      </a:moveTo>
                      <a:cubicBezTo>
                        <a:pt x="203835" y="158205"/>
                        <a:pt x="158205" y="203835"/>
                        <a:pt x="101917" y="203835"/>
                      </a:cubicBezTo>
                      <a:cubicBezTo>
                        <a:pt x="45630" y="203835"/>
                        <a:pt x="0" y="158205"/>
                        <a:pt x="0" y="101917"/>
                      </a:cubicBezTo>
                      <a:cubicBezTo>
                        <a:pt x="0" y="45630"/>
                        <a:pt x="45630" y="0"/>
                        <a:pt x="101917" y="0"/>
                      </a:cubicBezTo>
                      <a:cubicBezTo>
                        <a:pt x="158205" y="0"/>
                        <a:pt x="203835" y="45630"/>
                        <a:pt x="203835" y="101917"/>
                      </a:cubicBezTo>
                      <a:close/>
                    </a:path>
                  </a:pathLst>
                </a:custGeom>
                <a:solidFill>
                  <a:srgbClr val="FFE200"/>
                </a:solidFill>
                <a:ln w="28575" cap="flat">
                  <a:solidFill>
                    <a:srgbClr val="3739BD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3" name="任意多边形: 形状 92"/>
                <p:cNvSpPr/>
                <p:nvPr/>
              </p:nvSpPr>
              <p:spPr>
                <a:xfrm>
                  <a:off x="7292339" y="2511742"/>
                  <a:ext cx="102869" cy="102869"/>
                </a:xfrm>
                <a:custGeom>
                  <a:avLst/>
                  <a:gdLst>
                    <a:gd name="connsiteX0" fmla="*/ 102870 w 102869"/>
                    <a:gd name="connsiteY0" fmla="*/ 51435 h 102869"/>
                    <a:gd name="connsiteX1" fmla="*/ 51435 w 102869"/>
                    <a:gd name="connsiteY1" fmla="*/ 102870 h 102869"/>
                    <a:gd name="connsiteX2" fmla="*/ 0 w 102869"/>
                    <a:gd name="connsiteY2" fmla="*/ 51435 h 102869"/>
                    <a:gd name="connsiteX3" fmla="*/ 51435 w 102869"/>
                    <a:gd name="connsiteY3" fmla="*/ 0 h 102869"/>
                    <a:gd name="connsiteX4" fmla="*/ 102870 w 102869"/>
                    <a:gd name="connsiteY4" fmla="*/ 51435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869" h="102869">
                      <a:moveTo>
                        <a:pt x="102870" y="51435"/>
                      </a:moveTo>
                      <a:cubicBezTo>
                        <a:pt x="102870" y="79842"/>
                        <a:pt x="79842" y="102870"/>
                        <a:pt x="51435" y="102870"/>
                      </a:cubicBezTo>
                      <a:cubicBezTo>
                        <a:pt x="23028" y="102870"/>
                        <a:pt x="0" y="79842"/>
                        <a:pt x="0" y="51435"/>
                      </a:cubicBezTo>
                      <a:cubicBezTo>
                        <a:pt x="0" y="23028"/>
                        <a:pt x="23028" y="0"/>
                        <a:pt x="51435" y="0"/>
                      </a:cubicBezTo>
                      <a:cubicBezTo>
                        <a:pt x="79842" y="0"/>
                        <a:pt x="102870" y="23028"/>
                        <a:pt x="102870" y="51435"/>
                      </a:cubicBezTo>
                      <a:close/>
                    </a:path>
                  </a:pathLst>
                </a:custGeom>
                <a:solidFill>
                  <a:srgbClr val="FFE200"/>
                </a:solidFill>
                <a:ln w="28575" cap="flat">
                  <a:solidFill>
                    <a:srgbClr val="3739BD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4" name="任意多边形: 形状 93"/>
                <p:cNvSpPr/>
                <p:nvPr/>
              </p:nvSpPr>
              <p:spPr>
                <a:xfrm>
                  <a:off x="4616767" y="4275772"/>
                  <a:ext cx="259079" cy="259079"/>
                </a:xfrm>
                <a:custGeom>
                  <a:avLst/>
                  <a:gdLst>
                    <a:gd name="connsiteX0" fmla="*/ 259080 w 259079"/>
                    <a:gd name="connsiteY0" fmla="*/ 129540 h 259079"/>
                    <a:gd name="connsiteX1" fmla="*/ 129540 w 259079"/>
                    <a:gd name="connsiteY1" fmla="*/ 259080 h 259079"/>
                    <a:gd name="connsiteX2" fmla="*/ 0 w 259079"/>
                    <a:gd name="connsiteY2" fmla="*/ 129540 h 259079"/>
                    <a:gd name="connsiteX3" fmla="*/ 129540 w 259079"/>
                    <a:gd name="connsiteY3" fmla="*/ 0 h 259079"/>
                    <a:gd name="connsiteX4" fmla="*/ 259080 w 259079"/>
                    <a:gd name="connsiteY4" fmla="*/ 129540 h 259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079" h="259079">
                      <a:moveTo>
                        <a:pt x="259080" y="129540"/>
                      </a:moveTo>
                      <a:cubicBezTo>
                        <a:pt x="259080" y="201083"/>
                        <a:pt x="201083" y="259080"/>
                        <a:pt x="129540" y="259080"/>
                      </a:cubicBezTo>
                      <a:cubicBezTo>
                        <a:pt x="57997" y="259080"/>
                        <a:pt x="0" y="201083"/>
                        <a:pt x="0" y="129540"/>
                      </a:cubicBezTo>
                      <a:cubicBezTo>
                        <a:pt x="0" y="57997"/>
                        <a:pt x="57997" y="0"/>
                        <a:pt x="129540" y="0"/>
                      </a:cubicBezTo>
                      <a:cubicBezTo>
                        <a:pt x="201083" y="0"/>
                        <a:pt x="259080" y="57997"/>
                        <a:pt x="259080" y="129540"/>
                      </a:cubicBezTo>
                      <a:close/>
                    </a:path>
                  </a:pathLst>
                </a:custGeom>
                <a:solidFill>
                  <a:srgbClr val="FFE200"/>
                </a:solidFill>
                <a:ln w="28575" cap="rnd">
                  <a:solidFill>
                    <a:srgbClr val="3739BD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5" name="任意多边形: 形状 94"/>
                <p:cNvSpPr/>
                <p:nvPr/>
              </p:nvSpPr>
              <p:spPr>
                <a:xfrm>
                  <a:off x="4460557" y="4536757"/>
                  <a:ext cx="129539" cy="129539"/>
                </a:xfrm>
                <a:custGeom>
                  <a:avLst/>
                  <a:gdLst>
                    <a:gd name="connsiteX0" fmla="*/ 129540 w 129539"/>
                    <a:gd name="connsiteY0" fmla="*/ 64770 h 129539"/>
                    <a:gd name="connsiteX1" fmla="*/ 64770 w 129539"/>
                    <a:gd name="connsiteY1" fmla="*/ 129540 h 129539"/>
                    <a:gd name="connsiteX2" fmla="*/ 0 w 129539"/>
                    <a:gd name="connsiteY2" fmla="*/ 64770 h 129539"/>
                    <a:gd name="connsiteX3" fmla="*/ 64770 w 129539"/>
                    <a:gd name="connsiteY3" fmla="*/ 0 h 129539"/>
                    <a:gd name="connsiteX4" fmla="*/ 129540 w 129539"/>
                    <a:gd name="connsiteY4" fmla="*/ 64770 h 129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539" h="129539">
                      <a:moveTo>
                        <a:pt x="129540" y="64770"/>
                      </a:moveTo>
                      <a:cubicBezTo>
                        <a:pt x="129540" y="100541"/>
                        <a:pt x="100541" y="129540"/>
                        <a:pt x="64770" y="129540"/>
                      </a:cubicBezTo>
                      <a:cubicBezTo>
                        <a:pt x="28999" y="129540"/>
                        <a:pt x="0" y="100541"/>
                        <a:pt x="0" y="64770"/>
                      </a:cubicBezTo>
                      <a:cubicBezTo>
                        <a:pt x="0" y="28998"/>
                        <a:pt x="28999" y="0"/>
                        <a:pt x="64770" y="0"/>
                      </a:cubicBezTo>
                      <a:cubicBezTo>
                        <a:pt x="100541" y="0"/>
                        <a:pt x="129540" y="28998"/>
                        <a:pt x="129540" y="647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8575" cap="flat">
                  <a:solidFill>
                    <a:srgbClr val="3739BD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6" name="任意多边形: 形状 95"/>
                <p:cNvSpPr/>
                <p:nvPr/>
              </p:nvSpPr>
              <p:spPr>
                <a:xfrm>
                  <a:off x="4667249" y="4281487"/>
                  <a:ext cx="201930" cy="201929"/>
                </a:xfrm>
                <a:custGeom>
                  <a:avLst/>
                  <a:gdLst>
                    <a:gd name="connsiteX0" fmla="*/ 201930 w 201930"/>
                    <a:gd name="connsiteY0" fmla="*/ 100965 h 201929"/>
                    <a:gd name="connsiteX1" fmla="*/ 100965 w 201930"/>
                    <a:gd name="connsiteY1" fmla="*/ 201930 h 201929"/>
                    <a:gd name="connsiteX2" fmla="*/ 0 w 201930"/>
                    <a:gd name="connsiteY2" fmla="*/ 100965 h 201929"/>
                    <a:gd name="connsiteX3" fmla="*/ 100965 w 201930"/>
                    <a:gd name="connsiteY3" fmla="*/ 0 h 201929"/>
                    <a:gd name="connsiteX4" fmla="*/ 201930 w 201930"/>
                    <a:gd name="connsiteY4" fmla="*/ 100965 h 201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30" h="201929">
                      <a:moveTo>
                        <a:pt x="201930" y="100965"/>
                      </a:moveTo>
                      <a:cubicBezTo>
                        <a:pt x="201930" y="156726"/>
                        <a:pt x="156726" y="201930"/>
                        <a:pt x="100965" y="201930"/>
                      </a:cubicBezTo>
                      <a:cubicBezTo>
                        <a:pt x="45204" y="201930"/>
                        <a:pt x="0" y="156726"/>
                        <a:pt x="0" y="100965"/>
                      </a:cubicBezTo>
                      <a:cubicBezTo>
                        <a:pt x="0" y="45204"/>
                        <a:pt x="45204" y="0"/>
                        <a:pt x="100965" y="0"/>
                      </a:cubicBezTo>
                      <a:cubicBezTo>
                        <a:pt x="156726" y="0"/>
                        <a:pt x="201930" y="45204"/>
                        <a:pt x="201930" y="1009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8575" cap="rnd">
                  <a:solidFill>
                    <a:srgbClr val="3739BD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47" name="文本框 46"/>
              <p:cNvSpPr txBox="1"/>
              <p:nvPr/>
            </p:nvSpPr>
            <p:spPr>
              <a:xfrm>
                <a:off x="7575" y="3914"/>
                <a:ext cx="4414" cy="25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200" b="1" spc="200">
                    <a:solidFill>
                      <a:srgbClr val="2E31A0"/>
                    </a:solidFill>
                    <a:uFillTx/>
                    <a:latin typeface="HYCuYuanJ" panose="02010600000101010101" charset="-122"/>
                    <a:ea typeface="HYCuYuanJ" panose="02010600000101010101" charset="-122"/>
                    <a:cs typeface="HYCuYuanJ" panose="02010600000101010101" charset="-122"/>
                  </a:rPr>
                  <a:t>1、熟悉器材室物品摆放位置。</a:t>
                </a:r>
                <a:endParaRPr lang="zh-CN" altLang="en-US" sz="1200" b="1" spc="200">
                  <a:solidFill>
                    <a:srgbClr val="2E31A0"/>
                  </a:solidFill>
                  <a:uFillTx/>
                  <a:latin typeface="HYCuYuanJ" panose="02010600000101010101" charset="-122"/>
                  <a:ea typeface="HYCuYuanJ" panose="02010600000101010101" charset="-122"/>
                  <a:cs typeface="HYCuYuanJ" panose="02010600000101010101" charset="-122"/>
                </a:endParaRPr>
              </a:p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200" b="1" spc="200">
                    <a:solidFill>
                      <a:srgbClr val="2E31A0"/>
                    </a:solidFill>
                    <a:uFillTx/>
                    <a:latin typeface="HYCuYuanJ" panose="02010600000101010101" charset="-122"/>
                    <a:ea typeface="HYCuYuanJ" panose="02010600000101010101" charset="-122"/>
                    <a:cs typeface="HYCuYuanJ" panose="02010600000101010101" charset="-122"/>
                  </a:rPr>
                  <a:t>2、掌握器材使用方法，给低年级小朋友做好学习示范。</a:t>
                </a:r>
                <a:endParaRPr lang="zh-CN" altLang="en-US" sz="1200" b="1" spc="200">
                  <a:solidFill>
                    <a:srgbClr val="2E31A0"/>
                  </a:solidFill>
                  <a:uFillTx/>
                  <a:latin typeface="HYCuYuanJ" panose="02010600000101010101" charset="-122"/>
                  <a:ea typeface="HYCuYuanJ" panose="02010600000101010101" charset="-122"/>
                  <a:cs typeface="HYCuYuanJ" panose="02010600000101010101" charset="-122"/>
                </a:endParaRPr>
              </a:p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200" b="1" spc="200">
                    <a:solidFill>
                      <a:srgbClr val="2E31A0"/>
                    </a:solidFill>
                    <a:uFillTx/>
                    <a:latin typeface="HYCuYuanJ" panose="02010600000101010101" charset="-122"/>
                    <a:ea typeface="HYCuYuanJ" panose="02010600000101010101" charset="-122"/>
                    <a:cs typeface="HYCuYuanJ" panose="02010600000101010101" charset="-122"/>
                  </a:rPr>
                  <a:t>3、有序组织借还器材秩序，清点器材并及时登记。</a:t>
                </a:r>
                <a:endParaRPr lang="zh-CN" altLang="en-US" sz="1200" b="1" spc="200">
                  <a:solidFill>
                    <a:srgbClr val="2E31A0"/>
                  </a:solidFill>
                  <a:uFillTx/>
                  <a:latin typeface="HYCuYuanJ" panose="02010600000101010101" charset="-122"/>
                  <a:ea typeface="HYCuYuanJ" panose="02010600000101010101" charset="-122"/>
                  <a:cs typeface="HYCuYuanJ" panose="02010600000101010101" charset="-122"/>
                </a:endParaRPr>
              </a:p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200" b="1" spc="200">
                    <a:solidFill>
                      <a:srgbClr val="2E31A0"/>
                    </a:solidFill>
                    <a:uFillTx/>
                    <a:latin typeface="HYCuYuanJ" panose="02010600000101010101" charset="-122"/>
                    <a:ea typeface="HYCuYuanJ" panose="02010600000101010101" charset="-122"/>
                    <a:cs typeface="HYCuYuanJ" panose="02010600000101010101" charset="-122"/>
                  </a:rPr>
                  <a:t>4</a:t>
                </a:r>
                <a:r>
                  <a:rPr lang="zh-CN" altLang="en-US" sz="1200" b="1" spc="200">
                    <a:solidFill>
                      <a:srgbClr val="2E31A0"/>
                    </a:solidFill>
                    <a:uFillTx/>
                    <a:latin typeface="HYCuYuanJ" panose="02010600000101010101" charset="-122"/>
                    <a:ea typeface="HYCuYuanJ" panose="02010600000101010101" charset="-122"/>
                    <a:cs typeface="HYCuYuanJ" panose="02010600000101010101" charset="-122"/>
                  </a:rPr>
                  <a:t>、定期检查器材使用情况，以便及时修理和更新。</a:t>
                </a:r>
                <a:endParaRPr lang="zh-CN" altLang="en-US" sz="1200" b="1" spc="200">
                  <a:solidFill>
                    <a:srgbClr val="2E31A0"/>
                  </a:solidFill>
                  <a:uFillTx/>
                  <a:latin typeface="HYCuYuanJ" panose="02010600000101010101" charset="-122"/>
                  <a:ea typeface="HYCuYuanJ" panose="02010600000101010101" charset="-122"/>
                  <a:cs typeface="HYCuYuanJ" panose="02010600000101010101" charset="-122"/>
                </a:endParaRPr>
              </a:p>
            </p:txBody>
          </p:sp>
        </p:grpSp>
        <p:sp>
          <p:nvSpPr>
            <p:cNvPr id="48" name="矩形: 圆角 1"/>
            <p:cNvSpPr/>
            <p:nvPr/>
          </p:nvSpPr>
          <p:spPr>
            <a:xfrm>
              <a:off x="2118" y="2150"/>
              <a:ext cx="3522" cy="1309"/>
            </a:xfrm>
            <a:prstGeom prst="round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 b="1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highlight>
                    <a:srgbClr val="800080"/>
                  </a:highlight>
                  <a:sym typeface="+mn-ea"/>
                </a:rPr>
                <a:t>器材小掌柜</a:t>
              </a:r>
              <a:endParaRPr lang="zh-CN" altLang="en-US" sz="28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800080"/>
                </a:highlight>
                <a:cs typeface="+mn-ea"/>
                <a:sym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533515" y="3841750"/>
            <a:ext cx="3340735" cy="2746375"/>
            <a:chOff x="1320" y="2150"/>
            <a:chExt cx="5152" cy="4325"/>
          </a:xfrm>
        </p:grpSpPr>
        <p:grpSp>
          <p:nvGrpSpPr>
            <p:cNvPr id="50" name="组合 49" descr="7b0a202020202274657874626f78223a20227b5c2263617465676f72795f69645c223a31303530342c5c2269645c223a32303334323230307d220a7d0a"/>
            <p:cNvGrpSpPr/>
            <p:nvPr/>
          </p:nvGrpSpPr>
          <p:grpSpPr>
            <a:xfrm>
              <a:off x="1320" y="2636"/>
              <a:ext cx="5152" cy="3839"/>
              <a:chOff x="7025" y="3442"/>
              <a:chExt cx="5152" cy="3839"/>
            </a:xfrm>
          </p:grpSpPr>
          <p:grpSp>
            <p:nvGrpSpPr>
              <p:cNvPr id="51" name="图形 87"/>
              <p:cNvGrpSpPr/>
              <p:nvPr/>
            </p:nvGrpSpPr>
            <p:grpSpPr>
              <a:xfrm>
                <a:off x="7025" y="3442"/>
                <a:ext cx="5152" cy="3839"/>
                <a:chOff x="4460874" y="2185987"/>
                <a:chExt cx="3271520" cy="2437764"/>
              </a:xfrm>
            </p:grpSpPr>
            <p:sp>
              <p:nvSpPr>
                <p:cNvPr id="52" name="任意多边形: 形状 89"/>
                <p:cNvSpPr/>
                <p:nvPr/>
              </p:nvSpPr>
              <p:spPr>
                <a:xfrm>
                  <a:off x="4460874" y="2252344"/>
                  <a:ext cx="3208019" cy="2202180"/>
                </a:xfrm>
                <a:custGeom>
                  <a:avLst/>
                  <a:gdLst>
                    <a:gd name="connsiteX0" fmla="*/ 2899410 w 3208019"/>
                    <a:gd name="connsiteY0" fmla="*/ 451485 h 2202180"/>
                    <a:gd name="connsiteX1" fmla="*/ 3208020 w 3208019"/>
                    <a:gd name="connsiteY1" fmla="*/ 1101090 h 2202180"/>
                    <a:gd name="connsiteX2" fmla="*/ 1604010 w 3208019"/>
                    <a:gd name="connsiteY2" fmla="*/ 2202180 h 2202180"/>
                    <a:gd name="connsiteX3" fmla="*/ 704850 w 3208019"/>
                    <a:gd name="connsiteY3" fmla="*/ 2012633 h 2202180"/>
                    <a:gd name="connsiteX4" fmla="*/ 474345 w 3208019"/>
                    <a:gd name="connsiteY4" fmla="*/ 2006918 h 2202180"/>
                    <a:gd name="connsiteX5" fmla="*/ 378143 w 3208019"/>
                    <a:gd name="connsiteY5" fmla="*/ 1810703 h 2202180"/>
                    <a:gd name="connsiteX6" fmla="*/ 0 w 3208019"/>
                    <a:gd name="connsiteY6" fmla="*/ 1100138 h 2202180"/>
                    <a:gd name="connsiteX7" fmla="*/ 1604010 w 3208019"/>
                    <a:gd name="connsiteY7" fmla="*/ 0 h 2202180"/>
                    <a:gd name="connsiteX8" fmla="*/ 2458403 w 3208019"/>
                    <a:gd name="connsiteY8" fmla="*/ 169545 h 2202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08019" h="2202180">
                      <a:moveTo>
                        <a:pt x="2899410" y="451485"/>
                      </a:moveTo>
                      <a:cubicBezTo>
                        <a:pt x="3093720" y="633413"/>
                        <a:pt x="3208020" y="858203"/>
                        <a:pt x="3208020" y="1101090"/>
                      </a:cubicBezTo>
                      <a:cubicBezTo>
                        <a:pt x="3208020" y="1709738"/>
                        <a:pt x="2489835" y="2202180"/>
                        <a:pt x="1604010" y="2202180"/>
                      </a:cubicBezTo>
                      <a:cubicBezTo>
                        <a:pt x="1270635" y="2202180"/>
                        <a:pt x="961073" y="2132648"/>
                        <a:pt x="704850" y="2012633"/>
                      </a:cubicBezTo>
                      <a:cubicBezTo>
                        <a:pt x="704850" y="2012633"/>
                        <a:pt x="576263" y="2075498"/>
                        <a:pt x="474345" y="2006918"/>
                      </a:cubicBezTo>
                      <a:cubicBezTo>
                        <a:pt x="351473" y="1924050"/>
                        <a:pt x="378143" y="1810703"/>
                        <a:pt x="378143" y="1810703"/>
                      </a:cubicBezTo>
                      <a:cubicBezTo>
                        <a:pt x="136208" y="1649730"/>
                        <a:pt x="0" y="1403985"/>
                        <a:pt x="0" y="1100138"/>
                      </a:cubicBezTo>
                      <a:cubicBezTo>
                        <a:pt x="0" y="493395"/>
                        <a:pt x="718185" y="0"/>
                        <a:pt x="1604010" y="0"/>
                      </a:cubicBezTo>
                      <a:cubicBezTo>
                        <a:pt x="1918335" y="0"/>
                        <a:pt x="2210753" y="61913"/>
                        <a:pt x="2458403" y="169545"/>
                      </a:cubicBezTo>
                    </a:path>
                  </a:pathLst>
                </a:custGeom>
                <a:solidFill>
                  <a:srgbClr val="FFE200"/>
                </a:solidFill>
                <a:ln w="28575" cap="rnd">
                  <a:solidFill>
                    <a:srgbClr val="3739BD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" name="任意多边形: 形状 90"/>
                <p:cNvSpPr/>
                <p:nvPr/>
              </p:nvSpPr>
              <p:spPr>
                <a:xfrm>
                  <a:off x="4525327" y="2185987"/>
                  <a:ext cx="3207067" cy="2202179"/>
                </a:xfrm>
                <a:custGeom>
                  <a:avLst/>
                  <a:gdLst>
                    <a:gd name="connsiteX0" fmla="*/ 2898458 w 3207067"/>
                    <a:gd name="connsiteY0" fmla="*/ 451485 h 2202179"/>
                    <a:gd name="connsiteX1" fmla="*/ 3207068 w 3207067"/>
                    <a:gd name="connsiteY1" fmla="*/ 1101090 h 2202179"/>
                    <a:gd name="connsiteX2" fmla="*/ 1603058 w 3207067"/>
                    <a:gd name="connsiteY2" fmla="*/ 2202180 h 2202179"/>
                    <a:gd name="connsiteX3" fmla="*/ 703898 w 3207067"/>
                    <a:gd name="connsiteY3" fmla="*/ 2012633 h 2202179"/>
                    <a:gd name="connsiteX4" fmla="*/ 473393 w 3207067"/>
                    <a:gd name="connsiteY4" fmla="*/ 2006918 h 2202179"/>
                    <a:gd name="connsiteX5" fmla="*/ 377190 w 3207067"/>
                    <a:gd name="connsiteY5" fmla="*/ 1810703 h 2202179"/>
                    <a:gd name="connsiteX6" fmla="*/ 0 w 3207067"/>
                    <a:gd name="connsiteY6" fmla="*/ 1101090 h 2202179"/>
                    <a:gd name="connsiteX7" fmla="*/ 1604010 w 3207067"/>
                    <a:gd name="connsiteY7" fmla="*/ 0 h 2202179"/>
                    <a:gd name="connsiteX8" fmla="*/ 2458403 w 3207067"/>
                    <a:gd name="connsiteY8" fmla="*/ 169545 h 2202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07067" h="2202179">
                      <a:moveTo>
                        <a:pt x="2898458" y="451485"/>
                      </a:moveTo>
                      <a:cubicBezTo>
                        <a:pt x="3092768" y="633413"/>
                        <a:pt x="3207068" y="858203"/>
                        <a:pt x="3207068" y="1101090"/>
                      </a:cubicBezTo>
                      <a:cubicBezTo>
                        <a:pt x="3207068" y="1709738"/>
                        <a:pt x="2488883" y="2202180"/>
                        <a:pt x="1603058" y="2202180"/>
                      </a:cubicBezTo>
                      <a:cubicBezTo>
                        <a:pt x="1269683" y="2202180"/>
                        <a:pt x="960120" y="2132648"/>
                        <a:pt x="703898" y="2012633"/>
                      </a:cubicBezTo>
                      <a:cubicBezTo>
                        <a:pt x="703898" y="2012633"/>
                        <a:pt x="575310" y="2075498"/>
                        <a:pt x="473393" y="2006918"/>
                      </a:cubicBezTo>
                      <a:cubicBezTo>
                        <a:pt x="350520" y="1924050"/>
                        <a:pt x="377190" y="1810703"/>
                        <a:pt x="377190" y="1810703"/>
                      </a:cubicBezTo>
                      <a:cubicBezTo>
                        <a:pt x="136208" y="1650683"/>
                        <a:pt x="0" y="1404938"/>
                        <a:pt x="0" y="1101090"/>
                      </a:cubicBezTo>
                      <a:cubicBezTo>
                        <a:pt x="0" y="493395"/>
                        <a:pt x="718185" y="0"/>
                        <a:pt x="1604010" y="0"/>
                      </a:cubicBezTo>
                      <a:cubicBezTo>
                        <a:pt x="1918335" y="0"/>
                        <a:pt x="2210753" y="61913"/>
                        <a:pt x="2458403" y="169545"/>
                      </a:cubicBezTo>
                    </a:path>
                  </a:pathLst>
                </a:custGeom>
                <a:solidFill>
                  <a:srgbClr val="FFFFFF"/>
                </a:solidFill>
                <a:ln w="28575" cap="rnd">
                  <a:solidFill>
                    <a:srgbClr val="3739BD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4" name="任意多边形: 形状 91"/>
                <p:cNvSpPr/>
                <p:nvPr/>
              </p:nvSpPr>
              <p:spPr>
                <a:xfrm>
                  <a:off x="7038974" y="2339340"/>
                  <a:ext cx="203834" cy="203835"/>
                </a:xfrm>
                <a:custGeom>
                  <a:avLst/>
                  <a:gdLst>
                    <a:gd name="connsiteX0" fmla="*/ 203835 w 203834"/>
                    <a:gd name="connsiteY0" fmla="*/ 101917 h 203835"/>
                    <a:gd name="connsiteX1" fmla="*/ 101917 w 203834"/>
                    <a:gd name="connsiteY1" fmla="*/ 203835 h 203835"/>
                    <a:gd name="connsiteX2" fmla="*/ 0 w 203834"/>
                    <a:gd name="connsiteY2" fmla="*/ 101917 h 203835"/>
                    <a:gd name="connsiteX3" fmla="*/ 101917 w 203834"/>
                    <a:gd name="connsiteY3" fmla="*/ 0 h 203835"/>
                    <a:gd name="connsiteX4" fmla="*/ 203835 w 203834"/>
                    <a:gd name="connsiteY4" fmla="*/ 101917 h 203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3834" h="203835">
                      <a:moveTo>
                        <a:pt x="203835" y="101917"/>
                      </a:moveTo>
                      <a:cubicBezTo>
                        <a:pt x="203835" y="158205"/>
                        <a:pt x="158205" y="203835"/>
                        <a:pt x="101917" y="203835"/>
                      </a:cubicBezTo>
                      <a:cubicBezTo>
                        <a:pt x="45630" y="203835"/>
                        <a:pt x="0" y="158205"/>
                        <a:pt x="0" y="101917"/>
                      </a:cubicBezTo>
                      <a:cubicBezTo>
                        <a:pt x="0" y="45630"/>
                        <a:pt x="45630" y="0"/>
                        <a:pt x="101917" y="0"/>
                      </a:cubicBezTo>
                      <a:cubicBezTo>
                        <a:pt x="158205" y="0"/>
                        <a:pt x="203835" y="45630"/>
                        <a:pt x="203835" y="101917"/>
                      </a:cubicBezTo>
                      <a:close/>
                    </a:path>
                  </a:pathLst>
                </a:custGeom>
                <a:solidFill>
                  <a:srgbClr val="FFE200"/>
                </a:solidFill>
                <a:ln w="28575" cap="flat">
                  <a:solidFill>
                    <a:srgbClr val="3739BD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5" name="任意多边形: 形状 92"/>
                <p:cNvSpPr/>
                <p:nvPr/>
              </p:nvSpPr>
              <p:spPr>
                <a:xfrm>
                  <a:off x="7292339" y="2511742"/>
                  <a:ext cx="102869" cy="102869"/>
                </a:xfrm>
                <a:custGeom>
                  <a:avLst/>
                  <a:gdLst>
                    <a:gd name="connsiteX0" fmla="*/ 102870 w 102869"/>
                    <a:gd name="connsiteY0" fmla="*/ 51435 h 102869"/>
                    <a:gd name="connsiteX1" fmla="*/ 51435 w 102869"/>
                    <a:gd name="connsiteY1" fmla="*/ 102870 h 102869"/>
                    <a:gd name="connsiteX2" fmla="*/ 0 w 102869"/>
                    <a:gd name="connsiteY2" fmla="*/ 51435 h 102869"/>
                    <a:gd name="connsiteX3" fmla="*/ 51435 w 102869"/>
                    <a:gd name="connsiteY3" fmla="*/ 0 h 102869"/>
                    <a:gd name="connsiteX4" fmla="*/ 102870 w 102869"/>
                    <a:gd name="connsiteY4" fmla="*/ 51435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869" h="102869">
                      <a:moveTo>
                        <a:pt x="102870" y="51435"/>
                      </a:moveTo>
                      <a:cubicBezTo>
                        <a:pt x="102870" y="79842"/>
                        <a:pt x="79842" y="102870"/>
                        <a:pt x="51435" y="102870"/>
                      </a:cubicBezTo>
                      <a:cubicBezTo>
                        <a:pt x="23028" y="102870"/>
                        <a:pt x="0" y="79842"/>
                        <a:pt x="0" y="51435"/>
                      </a:cubicBezTo>
                      <a:cubicBezTo>
                        <a:pt x="0" y="23028"/>
                        <a:pt x="23028" y="0"/>
                        <a:pt x="51435" y="0"/>
                      </a:cubicBezTo>
                      <a:cubicBezTo>
                        <a:pt x="79842" y="0"/>
                        <a:pt x="102870" y="23028"/>
                        <a:pt x="102870" y="51435"/>
                      </a:cubicBezTo>
                      <a:close/>
                    </a:path>
                  </a:pathLst>
                </a:custGeom>
                <a:solidFill>
                  <a:srgbClr val="FFE200"/>
                </a:solidFill>
                <a:ln w="28575" cap="flat">
                  <a:solidFill>
                    <a:srgbClr val="3739BD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6" name="任意多边形: 形状 93"/>
                <p:cNvSpPr/>
                <p:nvPr/>
              </p:nvSpPr>
              <p:spPr>
                <a:xfrm>
                  <a:off x="7366317" y="4224337"/>
                  <a:ext cx="259079" cy="259079"/>
                </a:xfrm>
                <a:custGeom>
                  <a:avLst/>
                  <a:gdLst>
                    <a:gd name="connsiteX0" fmla="*/ 259080 w 259079"/>
                    <a:gd name="connsiteY0" fmla="*/ 129540 h 259079"/>
                    <a:gd name="connsiteX1" fmla="*/ 129540 w 259079"/>
                    <a:gd name="connsiteY1" fmla="*/ 259080 h 259079"/>
                    <a:gd name="connsiteX2" fmla="*/ 0 w 259079"/>
                    <a:gd name="connsiteY2" fmla="*/ 129540 h 259079"/>
                    <a:gd name="connsiteX3" fmla="*/ 129540 w 259079"/>
                    <a:gd name="connsiteY3" fmla="*/ 0 h 259079"/>
                    <a:gd name="connsiteX4" fmla="*/ 259080 w 259079"/>
                    <a:gd name="connsiteY4" fmla="*/ 129540 h 259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079" h="259079">
                      <a:moveTo>
                        <a:pt x="259080" y="129540"/>
                      </a:moveTo>
                      <a:cubicBezTo>
                        <a:pt x="259080" y="201083"/>
                        <a:pt x="201083" y="259080"/>
                        <a:pt x="129540" y="259080"/>
                      </a:cubicBezTo>
                      <a:cubicBezTo>
                        <a:pt x="57997" y="259080"/>
                        <a:pt x="0" y="201083"/>
                        <a:pt x="0" y="129540"/>
                      </a:cubicBezTo>
                      <a:cubicBezTo>
                        <a:pt x="0" y="57997"/>
                        <a:pt x="57997" y="0"/>
                        <a:pt x="129540" y="0"/>
                      </a:cubicBezTo>
                      <a:cubicBezTo>
                        <a:pt x="201083" y="0"/>
                        <a:pt x="259080" y="57997"/>
                        <a:pt x="259080" y="129540"/>
                      </a:cubicBezTo>
                      <a:close/>
                    </a:path>
                  </a:pathLst>
                </a:custGeom>
                <a:solidFill>
                  <a:srgbClr val="FFE200"/>
                </a:solidFill>
                <a:ln w="28575" cap="rnd">
                  <a:solidFill>
                    <a:srgbClr val="3739BD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7" name="任意多边形: 形状 94"/>
                <p:cNvSpPr/>
                <p:nvPr/>
              </p:nvSpPr>
              <p:spPr>
                <a:xfrm>
                  <a:off x="7596822" y="4494212"/>
                  <a:ext cx="129539" cy="129539"/>
                </a:xfrm>
                <a:custGeom>
                  <a:avLst/>
                  <a:gdLst>
                    <a:gd name="connsiteX0" fmla="*/ 129540 w 129539"/>
                    <a:gd name="connsiteY0" fmla="*/ 64770 h 129539"/>
                    <a:gd name="connsiteX1" fmla="*/ 64770 w 129539"/>
                    <a:gd name="connsiteY1" fmla="*/ 129540 h 129539"/>
                    <a:gd name="connsiteX2" fmla="*/ 0 w 129539"/>
                    <a:gd name="connsiteY2" fmla="*/ 64770 h 129539"/>
                    <a:gd name="connsiteX3" fmla="*/ 64770 w 129539"/>
                    <a:gd name="connsiteY3" fmla="*/ 0 h 129539"/>
                    <a:gd name="connsiteX4" fmla="*/ 129540 w 129539"/>
                    <a:gd name="connsiteY4" fmla="*/ 64770 h 129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539" h="129539">
                      <a:moveTo>
                        <a:pt x="129540" y="64770"/>
                      </a:moveTo>
                      <a:cubicBezTo>
                        <a:pt x="129540" y="100541"/>
                        <a:pt x="100541" y="129540"/>
                        <a:pt x="64770" y="129540"/>
                      </a:cubicBezTo>
                      <a:cubicBezTo>
                        <a:pt x="28999" y="129540"/>
                        <a:pt x="0" y="100541"/>
                        <a:pt x="0" y="64770"/>
                      </a:cubicBezTo>
                      <a:cubicBezTo>
                        <a:pt x="0" y="28998"/>
                        <a:pt x="28999" y="0"/>
                        <a:pt x="64770" y="0"/>
                      </a:cubicBezTo>
                      <a:cubicBezTo>
                        <a:pt x="100541" y="0"/>
                        <a:pt x="129540" y="28998"/>
                        <a:pt x="129540" y="647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8575" cap="flat">
                  <a:solidFill>
                    <a:srgbClr val="3739BD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8" name="任意多边形: 形状 95"/>
                <p:cNvSpPr/>
                <p:nvPr/>
              </p:nvSpPr>
              <p:spPr>
                <a:xfrm>
                  <a:off x="7395209" y="4252912"/>
                  <a:ext cx="201930" cy="201929"/>
                </a:xfrm>
                <a:custGeom>
                  <a:avLst/>
                  <a:gdLst>
                    <a:gd name="connsiteX0" fmla="*/ 201930 w 201930"/>
                    <a:gd name="connsiteY0" fmla="*/ 100965 h 201929"/>
                    <a:gd name="connsiteX1" fmla="*/ 100965 w 201930"/>
                    <a:gd name="connsiteY1" fmla="*/ 201930 h 201929"/>
                    <a:gd name="connsiteX2" fmla="*/ 0 w 201930"/>
                    <a:gd name="connsiteY2" fmla="*/ 100965 h 201929"/>
                    <a:gd name="connsiteX3" fmla="*/ 100965 w 201930"/>
                    <a:gd name="connsiteY3" fmla="*/ 0 h 201929"/>
                    <a:gd name="connsiteX4" fmla="*/ 201930 w 201930"/>
                    <a:gd name="connsiteY4" fmla="*/ 100965 h 201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30" h="201929">
                      <a:moveTo>
                        <a:pt x="201930" y="100965"/>
                      </a:moveTo>
                      <a:cubicBezTo>
                        <a:pt x="201930" y="156726"/>
                        <a:pt x="156726" y="201930"/>
                        <a:pt x="100965" y="201930"/>
                      </a:cubicBezTo>
                      <a:cubicBezTo>
                        <a:pt x="45204" y="201930"/>
                        <a:pt x="0" y="156726"/>
                        <a:pt x="0" y="100965"/>
                      </a:cubicBezTo>
                      <a:cubicBezTo>
                        <a:pt x="0" y="45204"/>
                        <a:pt x="45204" y="0"/>
                        <a:pt x="100965" y="0"/>
                      </a:cubicBezTo>
                      <a:cubicBezTo>
                        <a:pt x="156726" y="0"/>
                        <a:pt x="201930" y="45204"/>
                        <a:pt x="201930" y="1009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8575" cap="rnd">
                  <a:solidFill>
                    <a:srgbClr val="3739BD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59" name="文本框 58"/>
              <p:cNvSpPr txBox="1"/>
              <p:nvPr/>
            </p:nvSpPr>
            <p:spPr>
              <a:xfrm>
                <a:off x="7478" y="3996"/>
                <a:ext cx="4467" cy="2234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200" b="1" spc="200">
                    <a:solidFill>
                      <a:srgbClr val="2E31A0"/>
                    </a:solidFill>
                    <a:uFillTx/>
                    <a:latin typeface="HYCuYuanJ" panose="02010600000101010101" charset="-122"/>
                    <a:ea typeface="HYCuYuanJ" panose="02010600000101010101" charset="-122"/>
                    <a:cs typeface="HYCuYuanJ" panose="02010600000101010101" charset="-122"/>
                  </a:rPr>
                  <a:t>1、协助大队辅导员、各中队完成红领巾广播组稿。编辑、播报等系列工作。</a:t>
                </a:r>
                <a:endParaRPr lang="zh-CN" altLang="en-US" sz="1200" b="1" spc="200">
                  <a:solidFill>
                    <a:srgbClr val="2E31A0"/>
                  </a:solidFill>
                  <a:uFillTx/>
                  <a:latin typeface="HYCuYuanJ" panose="02010600000101010101" charset="-122"/>
                  <a:ea typeface="HYCuYuanJ" panose="02010600000101010101" charset="-122"/>
                  <a:cs typeface="HYCuYuanJ" panose="02010600000101010101" charset="-122"/>
                </a:endParaRPr>
              </a:p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200" b="1" spc="200">
                    <a:solidFill>
                      <a:srgbClr val="2E31A0"/>
                    </a:solidFill>
                    <a:uFillTx/>
                    <a:latin typeface="HYCuYuanJ" panose="02010600000101010101" charset="-122"/>
                    <a:ea typeface="HYCuYuanJ" panose="02010600000101010101" charset="-122"/>
                    <a:cs typeface="HYCuYuanJ" panose="02010600000101010101" charset="-122"/>
                  </a:rPr>
                  <a:t>2、介绍学校特色文化基地和特色活动，能高质量完成学校重大节日活动的主持工作。</a:t>
                </a:r>
                <a:endParaRPr lang="zh-CN" altLang="en-US" sz="1200" b="1" spc="200">
                  <a:solidFill>
                    <a:srgbClr val="2E31A0"/>
                  </a:solidFill>
                  <a:uFillTx/>
                  <a:latin typeface="HYCuYuanJ" panose="02010600000101010101" charset="-122"/>
                  <a:ea typeface="HYCuYuanJ" panose="02010600000101010101" charset="-122"/>
                  <a:cs typeface="HYCuYuanJ" panose="02010600000101010101" charset="-122"/>
                </a:endParaRPr>
              </a:p>
            </p:txBody>
          </p:sp>
        </p:grpSp>
        <p:sp>
          <p:nvSpPr>
            <p:cNvPr id="60" name="矩形: 圆角 1"/>
            <p:cNvSpPr/>
            <p:nvPr/>
          </p:nvSpPr>
          <p:spPr>
            <a:xfrm>
              <a:off x="2118" y="2150"/>
              <a:ext cx="3522" cy="1309"/>
            </a:xfrm>
            <a:prstGeom prst="round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 b="1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highlight>
                    <a:srgbClr val="FF00FF"/>
                  </a:highlight>
                  <a:sym typeface="+mn-ea"/>
                </a:rPr>
                <a:t>闪亮小主播</a:t>
              </a:r>
              <a:endParaRPr lang="zh-CN" altLang="en-US" sz="28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00FF"/>
                </a:highlight>
                <a:cs typeface="+mn-ea"/>
                <a:sym typeface="+mn-ea"/>
              </a:endParaRPr>
            </a:p>
          </p:txBody>
        </p:sp>
      </p:grpSp>
      <p:pic>
        <p:nvPicPr>
          <p:cNvPr id="61" name="图片 60" descr="少先队员 (8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98025" y="4116070"/>
            <a:ext cx="1798955" cy="17989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2" name="图片 61" descr="6bad74835537556b0c4619800fb3c455(1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2410" y="4507865"/>
            <a:ext cx="2102485" cy="21024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4" name="图片 63" descr="a87c44adfffa26aca17a3a68a5e5b9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62775" y="674370"/>
            <a:ext cx="1646555" cy="14560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5" name="图片 64" descr="d39e385ceca46c1370a99f63db6748cb(1)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340000">
            <a:off x="144780" y="3124200"/>
            <a:ext cx="1698625" cy="17989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6" name="图片 65" descr="8451882de4ce0c5adabbae8cbf8d142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92720" y="2258695"/>
            <a:ext cx="1080770" cy="17081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7" name="图片 66" descr="0b98b06c1f1f21ba34d3f7a6ccfac00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640000">
            <a:off x="861060" y="4185285"/>
            <a:ext cx="363855" cy="4768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8" name="图片 67" descr="0b98b06c1f1f21ba34d3f7a6ccfac00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40000">
            <a:off x="2414905" y="5332730"/>
            <a:ext cx="363855" cy="4768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9" name="图片 68" descr="0b98b06c1f1f21ba34d3f7a6ccfac00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20000">
            <a:off x="8272780" y="2994025"/>
            <a:ext cx="320675" cy="4210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8214360" y="5726430"/>
            <a:ext cx="3974465" cy="866140"/>
            <a:chOff x="12941" y="9426"/>
            <a:chExt cx="6259" cy="1364"/>
          </a:xfrm>
        </p:grpSpPr>
        <p:sp>
          <p:nvSpPr>
            <p:cNvPr id="7" name="文本框 6"/>
            <p:cNvSpPr txBox="1"/>
            <p:nvPr/>
          </p:nvSpPr>
          <p:spPr>
            <a:xfrm>
              <a:off x="14153" y="9746"/>
              <a:ext cx="5047" cy="725"/>
            </a:xfrm>
            <a:prstGeom prst="rect">
              <a:avLst/>
            </a:prstGeom>
            <a:solidFill>
              <a:srgbClr val="FFFF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lvl="0" algn="l">
                <a:buClrTx/>
                <a:buSzTx/>
                <a:buFontTx/>
              </a:pPr>
              <a:r>
                <a:rPr lang="zh-CN" altLang="zh-CN" sz="2400" b="1"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a语文老师的字" panose="02010600010101010101" charset="-122"/>
                  <a:ea typeface="Aa语文老师的字" panose="02010600010101010101" charset="-122"/>
                  <a:sym typeface="+mn-ea"/>
                </a:rPr>
                <a:t>红领巾志愿岗在升级</a:t>
              </a:r>
              <a:endParaRPr lang="zh-CN" altLang="zh-CN" sz="24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sym typeface="+mn-ea"/>
              </a:endParaRPr>
            </a:p>
          </p:txBody>
        </p:sp>
        <p:pic>
          <p:nvPicPr>
            <p:cNvPr id="63" name="图片 62" descr="校徽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2941" y="9426"/>
              <a:ext cx="1364" cy="136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0b98b06c1f1f21ba34d3f7a6ccfac00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20000">
            <a:off x="608965" y="3658235"/>
            <a:ext cx="363855" cy="476885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546860" y="638810"/>
            <a:ext cx="3615055" cy="70929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sym typeface="+mn-ea"/>
              </a:rPr>
              <a:t>岗位实践我创新</a:t>
            </a:r>
            <a:endParaRPr lang="zh-CN" altLang="en-US" sz="28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a语文老师的字" panose="02010600010101010101" charset="-122"/>
              <a:ea typeface="Aa语文老师的字" panose="02010600010101010101" charset="-122"/>
              <a:cs typeface="+mn-ea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5255" y="264160"/>
            <a:ext cx="1532890" cy="1395095"/>
            <a:chOff x="213" y="416"/>
            <a:chExt cx="2414" cy="219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" name="图片 5" descr="78912e83df49cb57733635246b2ebb2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13" y="416"/>
              <a:ext cx="2414" cy="1707"/>
            </a:xfrm>
            <a:prstGeom prst="rect">
              <a:avLst/>
            </a:prstGeom>
          </p:spPr>
        </p:pic>
        <p:pic>
          <p:nvPicPr>
            <p:cNvPr id="7" name="图片 6" descr="0b98b06c1f1f21ba34d3f7a6ccfac00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4" y="1607"/>
              <a:ext cx="769" cy="10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00" name="文本框 99" descr="7b0a20202020227461726765744d6f64756c65223a202270726f636573734f6e6c696e65466f6e7473220a7d0a"/>
          <p:cNvSpPr txBox="1"/>
          <p:nvPr/>
        </p:nvSpPr>
        <p:spPr>
          <a:xfrm>
            <a:off x="2550160" y="1731645"/>
            <a:ext cx="7343775" cy="52197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>
            <a:noFill/>
          </a:ln>
        </p:spPr>
        <p:txBody>
          <a:bodyPr wrap="square">
            <a:spAutoFit/>
          </a:bodyPr>
          <a:p>
            <a:pPr indent="711200" algn="l"/>
            <a:r>
              <a:rPr 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康墨字胖胖虎 W9" panose="040B0909000000000000" charset="-122"/>
                <a:ea typeface="华康墨字胖胖虎 W9" panose="040B0909000000000000" charset="-122"/>
                <a:sym typeface="华康墨字胖胖虎 W9" panose="040B0909000000000000" charset="-122"/>
              </a:rPr>
              <a:t>飞龙实验小学红领巾志愿岗应聘意向单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康墨字胖胖虎 W9" panose="040B0909000000000000" charset="-122"/>
              <a:ea typeface="华康墨字胖胖虎 W9" panose="040B0909000000000000" charset="-122"/>
              <a:sym typeface="华康墨字胖胖虎 W9" panose="040B0909000000000000" charset="-122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5"/>
            </p:custDataLst>
          </p:nvPr>
        </p:nvGraphicFramePr>
        <p:xfrm>
          <a:off x="3247390" y="2390775"/>
          <a:ext cx="6503035" cy="225171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73275"/>
                <a:gridCol w="2214880"/>
                <a:gridCol w="2214880"/>
              </a:tblGrid>
              <a:tr h="5181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rgbClr val="C00000"/>
                          </a:solidFill>
                          <a:effectLst>
                            <a:outerShdw blurRad="50800" dist="38100" dir="2700000" algn="tl" rotWithShape="0">
                              <a:srgbClr val="FFFF00">
                                <a:alpha val="40000"/>
                              </a:srgbClr>
                            </a:outerShdw>
                          </a:effectLst>
                          <a:latin typeface="华康墨字胖胖虎 W9" panose="040B0909000000000000" charset="-122"/>
                          <a:ea typeface="华康墨字胖胖虎 W9" panose="040B0909000000000000" charset="-122"/>
                          <a:cs typeface="华康墨字胖胖虎 W9" panose="040B0909000000000000" charset="-122"/>
                        </a:rPr>
                        <a:t>岗位名称</a:t>
                      </a:r>
                      <a:endParaRPr lang="zh-CN" altLang="en-US" sz="2800" b="1">
                        <a:solidFill>
                          <a:srgbClr val="C00000"/>
                        </a:solidFill>
                        <a:effectLst>
                          <a:outerShdw blurRad="50800" dist="38100" dir="2700000" algn="tl" rotWithShape="0">
                            <a:srgbClr val="FFFF00">
                              <a:alpha val="40000"/>
                            </a:srgbClr>
                          </a:outerShdw>
                        </a:effectLst>
                        <a:latin typeface="华康墨字胖胖虎 W9" panose="040B0909000000000000" charset="-122"/>
                        <a:ea typeface="华康墨字胖胖虎 W9" panose="040B0909000000000000" charset="-122"/>
                        <a:cs typeface="华康墨字胖胖虎 W9" panose="040B0909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rgbClr val="C00000"/>
                          </a:solidFill>
                          <a:effectLst>
                            <a:outerShdw blurRad="50800" dist="38100" dir="2700000" algn="tl" rotWithShape="0">
                              <a:srgbClr val="FFFF00">
                                <a:alpha val="40000"/>
                              </a:srgbClr>
                            </a:outerShdw>
                          </a:effectLst>
                          <a:latin typeface="华康墨字胖胖虎 W9" panose="040B0909000000000000" charset="-122"/>
                          <a:ea typeface="华康墨字胖胖虎 W9" panose="040B0909000000000000" charset="-122"/>
                          <a:cs typeface="华康墨字胖胖虎 W9" panose="040B0909000000000000" charset="-122"/>
                        </a:rPr>
                        <a:t>岗位职责</a:t>
                      </a:r>
                      <a:endParaRPr lang="zh-CN" altLang="en-US" sz="2800" b="1">
                        <a:solidFill>
                          <a:srgbClr val="C00000"/>
                        </a:solidFill>
                        <a:effectLst>
                          <a:outerShdw blurRad="50800" dist="38100" dir="2700000" algn="tl" rotWithShape="0">
                            <a:srgbClr val="FFFF00">
                              <a:alpha val="40000"/>
                            </a:srgbClr>
                          </a:outerShdw>
                        </a:effectLst>
                        <a:latin typeface="华康墨字胖胖虎 W9" panose="040B0909000000000000" charset="-122"/>
                        <a:ea typeface="华康墨字胖胖虎 W9" panose="040B0909000000000000" charset="-122"/>
                        <a:cs typeface="华康墨字胖胖虎 W9" panose="040B0909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rgbClr val="C00000"/>
                          </a:solidFill>
                          <a:effectLst>
                            <a:outerShdw blurRad="50800" dist="38100" dir="2700000" algn="tl" rotWithShape="0">
                              <a:srgbClr val="FFFF00">
                                <a:alpha val="40000"/>
                              </a:srgbClr>
                            </a:outerShdw>
                          </a:effectLst>
                          <a:latin typeface="华康墨字胖胖虎 W9" panose="040B0909000000000000" charset="-122"/>
                          <a:ea typeface="华康墨字胖胖虎 W9" panose="040B0909000000000000" charset="-122"/>
                          <a:cs typeface="华康墨字胖胖虎 W9" panose="040B0909000000000000" charset="-122"/>
                        </a:rPr>
                        <a:t>应聘条件</a:t>
                      </a:r>
                      <a:endParaRPr lang="zh-CN" altLang="en-US" sz="2800" b="1">
                        <a:solidFill>
                          <a:srgbClr val="C00000"/>
                        </a:solidFill>
                        <a:effectLst>
                          <a:outerShdw blurRad="50800" dist="38100" dir="2700000" algn="tl" rotWithShape="0">
                            <a:srgbClr val="FFFF00">
                              <a:alpha val="40000"/>
                            </a:srgbClr>
                          </a:outerShdw>
                        </a:effectLst>
                        <a:latin typeface="华康墨字胖胖虎 W9" panose="040B0909000000000000" charset="-122"/>
                        <a:ea typeface="华康墨字胖胖虎 W9" panose="040B0909000000000000" charset="-122"/>
                        <a:cs typeface="华康墨字胖胖虎 W9" panose="040B0909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184531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>
                        <a:latin typeface="华康墨字胖胖虎 W9" panose="040B0909000000000000" charset="-122"/>
                        <a:ea typeface="华康墨字胖胖虎 W9" panose="040B0909000000000000" charset="-122"/>
                      </a:endParaRPr>
                    </a:p>
                    <a:p>
                      <a:pPr algn="ctr">
                        <a:buNone/>
                      </a:pPr>
                      <a:endParaRPr lang="zh-CN" altLang="en-US" sz="2800">
                        <a:latin typeface="华康墨字胖胖虎 W9" panose="040B0909000000000000" charset="-122"/>
                        <a:ea typeface="华康墨字胖胖虎 W9" panose="040B0909000000000000" charset="-122"/>
                      </a:endParaRPr>
                    </a:p>
                    <a:p>
                      <a:pPr algn="ctr">
                        <a:buNone/>
                      </a:pPr>
                      <a:endParaRPr lang="zh-CN" altLang="en-US" sz="2800">
                        <a:latin typeface="华康墨字胖胖虎 W9" panose="040B0909000000000000" charset="-122"/>
                        <a:ea typeface="华康墨字胖胖虎 W9" panose="040B0909000000000000" charset="-122"/>
                      </a:endParaRPr>
                    </a:p>
                    <a:p>
                      <a:pPr algn="ctr">
                        <a:buNone/>
                      </a:pPr>
                      <a:endParaRPr lang="zh-CN" altLang="en-US" sz="2800">
                        <a:latin typeface="华康墨字胖胖虎 W9" panose="040B0909000000000000" charset="-122"/>
                        <a:ea typeface="华康墨字胖胖虎 W9" panose="040B0909000000000000" charset="-122"/>
                      </a:endParaRPr>
                    </a:p>
                    <a:p>
                      <a:pPr algn="ctr">
                        <a:buNone/>
                      </a:pPr>
                      <a:endParaRPr lang="zh-CN" altLang="en-US" sz="2800">
                        <a:latin typeface="华康墨字胖胖虎 W9" panose="040B0909000000000000" charset="-122"/>
                        <a:ea typeface="华康墨字胖胖虎 W9" panose="040B0909000000000000" charset="-122"/>
                      </a:endParaRPr>
                    </a:p>
                    <a:p>
                      <a:pPr algn="ctr">
                        <a:buNone/>
                      </a:pPr>
                      <a:endParaRPr lang="zh-CN" altLang="en-US" sz="2800">
                        <a:latin typeface="华康墨字胖胖虎 W9" panose="040B0909000000000000" charset="-122"/>
                        <a:ea typeface="华康墨字胖胖虎 W9" panose="040B0909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>
                        <a:latin typeface="华康墨字胖胖虎 W9" panose="040B0909000000000000" charset="-122"/>
                        <a:ea typeface="华康墨字胖胖虎 W9" panose="040B0909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>
                        <a:latin typeface="华康墨字胖胖虎 W9" panose="040B0909000000000000" charset="-122"/>
                        <a:ea typeface="华康墨字胖胖虎 W9" panose="040B0909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8214360" y="5726430"/>
            <a:ext cx="3974465" cy="866140"/>
            <a:chOff x="12941" y="9426"/>
            <a:chExt cx="6259" cy="1364"/>
          </a:xfrm>
        </p:grpSpPr>
        <p:sp>
          <p:nvSpPr>
            <p:cNvPr id="12" name="文本框 11"/>
            <p:cNvSpPr txBox="1"/>
            <p:nvPr/>
          </p:nvSpPr>
          <p:spPr>
            <a:xfrm>
              <a:off x="14153" y="9746"/>
              <a:ext cx="5047" cy="725"/>
            </a:xfrm>
            <a:prstGeom prst="rect">
              <a:avLst/>
            </a:prstGeom>
            <a:solidFill>
              <a:srgbClr val="FFFF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lvl="0" algn="l">
                <a:buClrTx/>
                <a:buSzTx/>
                <a:buFontTx/>
              </a:pPr>
              <a:r>
                <a:rPr lang="zh-CN" altLang="zh-CN" sz="2400" b="1"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a语文老师的字" panose="02010600010101010101" charset="-122"/>
                  <a:ea typeface="Aa语文老师的字" panose="02010600010101010101" charset="-122"/>
                  <a:sym typeface="+mn-ea"/>
                </a:rPr>
                <a:t>红领巾志愿岗在升级</a:t>
              </a:r>
              <a:endParaRPr lang="zh-CN" altLang="zh-CN" sz="24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sym typeface="+mn-ea"/>
              </a:endParaRPr>
            </a:p>
          </p:txBody>
        </p:sp>
        <p:pic>
          <p:nvPicPr>
            <p:cNvPr id="13" name="图片 12" descr="校徽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941" y="9426"/>
              <a:ext cx="1364" cy="136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QQ视频20211229182815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8214360" y="5726430"/>
            <a:ext cx="3974465" cy="866140"/>
            <a:chOff x="12941" y="9426"/>
            <a:chExt cx="6259" cy="1364"/>
          </a:xfrm>
        </p:grpSpPr>
        <p:sp>
          <p:nvSpPr>
            <p:cNvPr id="4" name="文本框 3"/>
            <p:cNvSpPr txBox="1"/>
            <p:nvPr/>
          </p:nvSpPr>
          <p:spPr>
            <a:xfrm>
              <a:off x="14153" y="9746"/>
              <a:ext cx="5047" cy="725"/>
            </a:xfrm>
            <a:prstGeom prst="rect">
              <a:avLst/>
            </a:prstGeom>
            <a:solidFill>
              <a:srgbClr val="FFFF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lvl="0" algn="l">
                <a:buClrTx/>
                <a:buSzTx/>
                <a:buFontTx/>
              </a:pPr>
              <a:r>
                <a:rPr lang="zh-CN" altLang="zh-CN" sz="2400" b="1"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a语文老师的字" panose="02010600010101010101" charset="-122"/>
                  <a:ea typeface="Aa语文老师的字" panose="02010600010101010101" charset="-122"/>
                  <a:sym typeface="+mn-ea"/>
                </a:rPr>
                <a:t>红领巾志愿岗在升级</a:t>
              </a:r>
              <a:endParaRPr lang="zh-CN" altLang="zh-CN" sz="24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sym typeface="+mn-ea"/>
              </a:endParaRPr>
            </a:p>
          </p:txBody>
        </p:sp>
        <p:pic>
          <p:nvPicPr>
            <p:cNvPr id="8" name="图片 7" descr="校徽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941" y="9426"/>
              <a:ext cx="1364" cy="136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C1AA1C5C72663B4123C02B3BC18D164B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81225" y="1091565"/>
            <a:ext cx="8229600" cy="50971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5162550" y="826135"/>
            <a:ext cx="3983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4"/>
                </a:solidFill>
              </a:rPr>
              <a:t>     </a:t>
            </a:r>
            <a:r>
              <a:rPr lang="en-US" altLang="zh-CN" sz="2800">
                <a:solidFill>
                  <a:schemeClr val="accent4"/>
                </a:solidFill>
              </a:rPr>
              <a:t> </a:t>
            </a:r>
            <a:endParaRPr lang="zh-CN" altLang="en-US" sz="28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矩形: 圆角 1"/>
          <p:cNvSpPr/>
          <p:nvPr/>
        </p:nvSpPr>
        <p:spPr>
          <a:xfrm>
            <a:off x="1546860" y="638810"/>
            <a:ext cx="3615055" cy="70929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sym typeface="+mn-ea"/>
              </a:rPr>
              <a:t>岗位设立我建议</a:t>
            </a:r>
            <a:endParaRPr lang="zh-CN" altLang="en-US" sz="28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a语文老师的字" panose="02010600010101010101" charset="-122"/>
              <a:ea typeface="Aa语文老师的字" panose="02010600010101010101" charset="-122"/>
              <a:cs typeface="+mn-ea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5255" y="264160"/>
            <a:ext cx="1532890" cy="1395095"/>
            <a:chOff x="213" y="416"/>
            <a:chExt cx="2414" cy="219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" name="图片 1" descr="78912e83df49cb57733635246b2ebb2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213" y="416"/>
              <a:ext cx="2414" cy="1707"/>
            </a:xfrm>
            <a:prstGeom prst="rect">
              <a:avLst/>
            </a:prstGeom>
          </p:spPr>
        </p:pic>
        <p:pic>
          <p:nvPicPr>
            <p:cNvPr id="5" name="图片 4" descr="0b98b06c1f1f21ba34d3f7a6ccfac00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4" y="1607"/>
              <a:ext cx="769" cy="10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4" name="组合 13"/>
          <p:cNvGrpSpPr/>
          <p:nvPr/>
        </p:nvGrpSpPr>
        <p:grpSpPr>
          <a:xfrm>
            <a:off x="8180070" y="5726430"/>
            <a:ext cx="4008755" cy="866140"/>
            <a:chOff x="12887" y="9426"/>
            <a:chExt cx="6313" cy="1364"/>
          </a:xfrm>
        </p:grpSpPr>
        <p:sp>
          <p:nvSpPr>
            <p:cNvPr id="15" name="文本框 14"/>
            <p:cNvSpPr txBox="1"/>
            <p:nvPr/>
          </p:nvSpPr>
          <p:spPr>
            <a:xfrm>
              <a:off x="14153" y="9746"/>
              <a:ext cx="5047" cy="725"/>
            </a:xfrm>
            <a:prstGeom prst="rect">
              <a:avLst/>
            </a:prstGeom>
            <a:solidFill>
              <a:srgbClr val="FFFF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lvl="0" algn="l">
                <a:buClrTx/>
                <a:buSzTx/>
                <a:buFontTx/>
              </a:pPr>
              <a:r>
                <a:rPr lang="zh-CN" altLang="zh-CN" sz="2400" b="1"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a语文老师的字" panose="02010600010101010101" charset="-122"/>
                  <a:ea typeface="Aa语文老师的字" panose="02010600010101010101" charset="-122"/>
                  <a:sym typeface="+mn-ea"/>
                </a:rPr>
                <a:t>红领巾志愿岗在升级</a:t>
              </a:r>
              <a:endParaRPr lang="zh-CN" altLang="zh-CN" sz="24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sym typeface="+mn-ea"/>
              </a:endParaRPr>
            </a:p>
          </p:txBody>
        </p:sp>
        <p:pic>
          <p:nvPicPr>
            <p:cNvPr id="16" name="图片 15" descr="校徽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887" y="9426"/>
              <a:ext cx="1364" cy="136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 descr="C1AA1C5C72663B4123C02B3BC18D164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6265" y="1640840"/>
            <a:ext cx="6191885" cy="398970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8" name="矩形: 圆角 1"/>
          <p:cNvSpPr/>
          <p:nvPr/>
        </p:nvSpPr>
        <p:spPr>
          <a:xfrm>
            <a:off x="10025380" y="1993265"/>
            <a:ext cx="2236470" cy="83121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sym typeface="+mn-ea"/>
              </a:rPr>
              <a:t>大队辅导员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FFFF00"/>
              </a:highlight>
              <a:sym typeface="+mn-ea"/>
            </a:endParaRPr>
          </a:p>
          <a:p>
            <a:pPr algn="ctr"/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sym typeface="+mn-ea"/>
              </a:rPr>
              <a:t>王蕾老师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FFFF00"/>
              </a:highlight>
              <a:cs typeface="+mn-ea"/>
              <a:sym typeface="+mn-ea"/>
            </a:endParaRPr>
          </a:p>
        </p:txBody>
      </p:sp>
      <p:pic>
        <p:nvPicPr>
          <p:cNvPr id="9" name="大队部对于小提案的答复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188950" y="4747260"/>
            <a:ext cx="619125" cy="619125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546860" y="638810"/>
            <a:ext cx="3615055" cy="70929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sym typeface="+mn-ea"/>
              </a:rPr>
              <a:t>岗位设立我建议</a:t>
            </a:r>
            <a:endParaRPr lang="zh-CN" altLang="en-US" sz="28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a语文老师的字" panose="02010600010101010101" charset="-122"/>
              <a:ea typeface="Aa语文老师的字" panose="02010600010101010101" charset="-122"/>
              <a:cs typeface="+mn-ea"/>
              <a:sym typeface="+mn-ea"/>
            </a:endParaRPr>
          </a:p>
        </p:txBody>
      </p:sp>
      <p:pic>
        <p:nvPicPr>
          <p:cNvPr id="4" name="图片 3" descr="1886D87859BFE3FCC88F0C1858231A5D"/>
          <p:cNvPicPr>
            <a:picLocks noChangeAspect="1"/>
          </p:cNvPicPr>
          <p:nvPr/>
        </p:nvPicPr>
        <p:blipFill>
          <a:blip r:embed="rId6"/>
          <a:srcRect b="26031"/>
          <a:stretch>
            <a:fillRect/>
          </a:stretch>
        </p:blipFill>
        <p:spPr>
          <a:xfrm>
            <a:off x="10348595" y="638810"/>
            <a:ext cx="1368425" cy="137858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35255" y="264160"/>
            <a:ext cx="1532890" cy="1395095"/>
            <a:chOff x="213" y="416"/>
            <a:chExt cx="2414" cy="219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" name="图片 2" descr="78912e83df49cb57733635246b2ebb27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213" y="416"/>
              <a:ext cx="2414" cy="1707"/>
            </a:xfrm>
            <a:prstGeom prst="rect">
              <a:avLst/>
            </a:prstGeom>
          </p:spPr>
        </p:pic>
        <p:pic>
          <p:nvPicPr>
            <p:cNvPr id="7" name="图片 6" descr="0b98b06c1f1f21ba34d3f7a6ccfac00f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14" y="1607"/>
              <a:ext cx="769" cy="10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0" name="组合 9"/>
          <p:cNvGrpSpPr/>
          <p:nvPr/>
        </p:nvGrpSpPr>
        <p:grpSpPr>
          <a:xfrm>
            <a:off x="8214360" y="5726430"/>
            <a:ext cx="3974465" cy="866140"/>
            <a:chOff x="12941" y="9426"/>
            <a:chExt cx="6259" cy="1364"/>
          </a:xfrm>
        </p:grpSpPr>
        <p:sp>
          <p:nvSpPr>
            <p:cNvPr id="11" name="文本框 10"/>
            <p:cNvSpPr txBox="1"/>
            <p:nvPr/>
          </p:nvSpPr>
          <p:spPr>
            <a:xfrm>
              <a:off x="14153" y="9746"/>
              <a:ext cx="5047" cy="725"/>
            </a:xfrm>
            <a:prstGeom prst="rect">
              <a:avLst/>
            </a:prstGeom>
            <a:solidFill>
              <a:srgbClr val="FFFF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lvl="0" algn="l">
                <a:buClrTx/>
                <a:buSzTx/>
                <a:buFontTx/>
              </a:pPr>
              <a:r>
                <a:rPr lang="zh-CN" altLang="zh-CN" sz="2400" b="1"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a语文老师的字" panose="02010600010101010101" charset="-122"/>
                  <a:ea typeface="Aa语文老师的字" panose="02010600010101010101" charset="-122"/>
                  <a:sym typeface="+mn-ea"/>
                </a:rPr>
                <a:t>红领巾志愿岗在升级</a:t>
              </a:r>
              <a:endParaRPr lang="zh-CN" altLang="zh-CN" sz="24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sym typeface="+mn-ea"/>
              </a:endParaRPr>
            </a:p>
          </p:txBody>
        </p:sp>
        <p:pic>
          <p:nvPicPr>
            <p:cNvPr id="12" name="图片 11" descr="校徽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2941" y="9426"/>
              <a:ext cx="1364" cy="136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5589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461726765744d6f64756c65223a202270726f636573734f6e6c696e65466f6e7473220a7d0a"/>
          <p:cNvSpPr txBox="1"/>
          <p:nvPr/>
        </p:nvSpPr>
        <p:spPr>
          <a:xfrm>
            <a:off x="1837690" y="2325370"/>
            <a:ext cx="9360535" cy="119888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zh-CN" sz="7200"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</a:rPr>
              <a:t>为</a:t>
            </a:r>
            <a:r>
              <a:rPr lang="zh-CN" altLang="zh-CN" sz="72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</a:rPr>
              <a:t>红领巾志愿</a:t>
            </a:r>
            <a:r>
              <a:rPr lang="zh-CN" altLang="zh-CN" sz="7200"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</a:rPr>
              <a:t>支一招</a:t>
            </a:r>
            <a:endParaRPr lang="zh-CN" altLang="zh-CN" sz="7200" b="1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  <p:pic>
        <p:nvPicPr>
          <p:cNvPr id="4" name="图片 3" descr="0b98b06c1f1f21ba34d3f7a6ccfac00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20000">
            <a:off x="608965" y="3658235"/>
            <a:ext cx="363855" cy="47688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8214360" y="5726430"/>
            <a:ext cx="3974465" cy="866140"/>
            <a:chOff x="12941" y="9426"/>
            <a:chExt cx="6259" cy="1364"/>
          </a:xfrm>
        </p:grpSpPr>
        <p:sp>
          <p:nvSpPr>
            <p:cNvPr id="17" name="文本框 16"/>
            <p:cNvSpPr txBox="1"/>
            <p:nvPr/>
          </p:nvSpPr>
          <p:spPr>
            <a:xfrm>
              <a:off x="14153" y="9746"/>
              <a:ext cx="5047" cy="725"/>
            </a:xfrm>
            <a:prstGeom prst="rect">
              <a:avLst/>
            </a:prstGeom>
            <a:solidFill>
              <a:srgbClr val="FFFF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lvl="0" algn="l">
                <a:buClrTx/>
                <a:buSzTx/>
                <a:buFontTx/>
              </a:pPr>
              <a:r>
                <a:rPr lang="zh-CN" altLang="zh-CN" sz="2400" b="1"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a语文老师的字" panose="02010600010101010101" charset="-122"/>
                  <a:ea typeface="Aa语文老师的字" panose="02010600010101010101" charset="-122"/>
                  <a:sym typeface="+mn-ea"/>
                </a:rPr>
                <a:t>红领巾志愿岗在升级</a:t>
              </a:r>
              <a:endParaRPr lang="zh-CN" altLang="zh-CN" sz="24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sym typeface="+mn-ea"/>
              </a:endParaRPr>
            </a:p>
          </p:txBody>
        </p:sp>
        <p:pic>
          <p:nvPicPr>
            <p:cNvPr id="18" name="图片 17" descr="校徽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941" y="9426"/>
              <a:ext cx="1364" cy="136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aphicFrame>
        <p:nvGraphicFramePr>
          <p:cNvPr id="19" name="对象 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10520" y="4652010"/>
          <a:ext cx="97155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showAsIcon="1" r:id="rId4" imgW="971550" imgH="952500" progId="Package">
                  <p:embed/>
                </p:oleObj>
              </mc:Choice>
              <mc:Fallback>
                <p:oleObj name="" showAsIcon="1" r:id="rId4" imgW="971550" imgH="952500" progId="Package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510520" y="4652010"/>
                        <a:ext cx="97155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0b98b06c1f1f21ba34d3f7a6ccfac00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20000">
            <a:off x="608965" y="3658235"/>
            <a:ext cx="363855" cy="476885"/>
          </a:xfrm>
          <a:prstGeom prst="rect">
            <a:avLst/>
          </a:prstGeom>
        </p:spPr>
      </p:pic>
      <p:pic>
        <p:nvPicPr>
          <p:cNvPr id="9" name="图片 8" descr="029E62BE4CE885AFDF9773F1947911A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60000">
            <a:off x="7506335" y="1791335"/>
            <a:ext cx="2614930" cy="17938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73E686C3EC63238C01C06D209B4D12F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60000">
            <a:off x="7407910" y="4133850"/>
            <a:ext cx="2188210" cy="13303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矩形: 圆角 1"/>
          <p:cNvSpPr/>
          <p:nvPr/>
        </p:nvSpPr>
        <p:spPr>
          <a:xfrm>
            <a:off x="1546860" y="638810"/>
            <a:ext cx="3615055" cy="70929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sym typeface="+mn-ea"/>
              </a:rPr>
              <a:t>岗位评价我参与</a:t>
            </a:r>
            <a:endParaRPr lang="zh-CN" altLang="en-US" sz="28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a语文老师的字" panose="02010600010101010101" charset="-122"/>
              <a:ea typeface="Aa语文老师的字" panose="02010600010101010101" charset="-122"/>
              <a:cs typeface="+mn-ea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5255" y="264160"/>
            <a:ext cx="1532890" cy="1395095"/>
            <a:chOff x="213" y="416"/>
            <a:chExt cx="2414" cy="219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" name="图片 5" descr="78912e83df49cb57733635246b2ebb2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13" y="416"/>
              <a:ext cx="2414" cy="1707"/>
            </a:xfrm>
            <a:prstGeom prst="rect">
              <a:avLst/>
            </a:prstGeom>
          </p:spPr>
        </p:pic>
        <p:pic>
          <p:nvPicPr>
            <p:cNvPr id="7" name="图片 6" descr="0b98b06c1f1f21ba34d3f7a6ccfac00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4" y="1607"/>
              <a:ext cx="769" cy="10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" name="文本框 7"/>
          <p:cNvSpPr txBox="1"/>
          <p:nvPr/>
        </p:nvSpPr>
        <p:spPr>
          <a:xfrm>
            <a:off x="2582545" y="1659890"/>
            <a:ext cx="4182110" cy="424624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endParaRPr lang="zh-CN" altLang="en-US" sz="1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竹板一打听我说，咱校园好人好事真较多，</a:t>
            </a:r>
            <a:endParaRPr lang="zh-CN" altLang="en-US" sz="1600" b="1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别的事情咱不表，夸夸咱们校园志愿者。</a:t>
            </a:r>
            <a:endParaRPr lang="zh-CN" altLang="en-US" sz="1600" b="1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endParaRPr lang="zh-CN" altLang="en-US" sz="1600" b="1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咱们的志愿者呀，个个了不得，</a:t>
            </a:r>
            <a:endParaRPr lang="zh-CN" altLang="en-US" sz="1600" b="1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佩戴袖章真有神儿，</a:t>
            </a:r>
            <a:r>
              <a:rPr lang="zh-CN" altLang="en-US" sz="16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集合起来上百个。</a:t>
            </a:r>
            <a:endParaRPr lang="zh-CN" altLang="en-US" sz="1600" b="1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endParaRPr lang="zh-CN" altLang="en-US" sz="1600" b="1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志愿者工作很广泛，分布在岗位各方面：</a:t>
            </a:r>
            <a:endParaRPr lang="zh-CN" altLang="en-US" sz="1600" b="1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礼仪小当家，一天几遍来巡逻；</a:t>
            </a:r>
            <a:endParaRPr lang="zh-CN" altLang="en-US" sz="1600" b="1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闪亮小主播，校园文化他来说；</a:t>
            </a:r>
            <a:endParaRPr lang="zh-CN" altLang="en-US" sz="1600" b="1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智慧小邮差，分发报刊跑得快；</a:t>
            </a:r>
            <a:endParaRPr lang="zh-CN" altLang="en-US" sz="1600" b="1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图书馆里天使多，电脑借书会操作，</a:t>
            </a:r>
            <a:endParaRPr lang="zh-CN" altLang="en-US" sz="1600" b="1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微笑服务，诚意浓，小伙伴们都听从；</a:t>
            </a:r>
            <a:endParaRPr lang="zh-CN" altLang="en-US" sz="1600" b="1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小掌柜呀管器材，井井有条等人来！</a:t>
            </a:r>
            <a:endParaRPr lang="zh-CN" altLang="en-US" sz="1600" b="1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endParaRPr lang="zh-CN" altLang="en-US" sz="1600" b="1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咱们的志愿者呀，</a:t>
            </a:r>
            <a:endParaRPr lang="zh-CN" altLang="en-US" sz="1600" b="1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真是了不得，了——不——得！</a:t>
            </a:r>
            <a:endParaRPr lang="zh-CN" altLang="en-US" sz="1600" b="1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214360" y="5726430"/>
            <a:ext cx="3974465" cy="866140"/>
            <a:chOff x="12941" y="9426"/>
            <a:chExt cx="6259" cy="1364"/>
          </a:xfrm>
        </p:grpSpPr>
        <p:sp>
          <p:nvSpPr>
            <p:cNvPr id="10" name="文本框 9"/>
            <p:cNvSpPr txBox="1"/>
            <p:nvPr/>
          </p:nvSpPr>
          <p:spPr>
            <a:xfrm>
              <a:off x="14153" y="9746"/>
              <a:ext cx="5047" cy="725"/>
            </a:xfrm>
            <a:prstGeom prst="rect">
              <a:avLst/>
            </a:prstGeom>
            <a:solidFill>
              <a:srgbClr val="FFFF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lvl="0" algn="l">
                <a:buClrTx/>
                <a:buSzTx/>
                <a:buFontTx/>
              </a:pPr>
              <a:r>
                <a:rPr lang="zh-CN" altLang="zh-CN" sz="2400" b="1"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a语文老师的字" panose="02010600010101010101" charset="-122"/>
                  <a:ea typeface="Aa语文老师的字" panose="02010600010101010101" charset="-122"/>
                  <a:sym typeface="+mn-ea"/>
                </a:rPr>
                <a:t>红领巾志愿岗在升级</a:t>
              </a:r>
              <a:endParaRPr lang="zh-CN" altLang="zh-CN" sz="24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sym typeface="+mn-ea"/>
              </a:endParaRPr>
            </a:p>
          </p:txBody>
        </p:sp>
        <p:pic>
          <p:nvPicPr>
            <p:cNvPr id="11" name="图片 10" descr="校徽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941" y="9426"/>
              <a:ext cx="1364" cy="136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: 圆角 1"/>
          <p:cNvSpPr/>
          <p:nvPr/>
        </p:nvSpPr>
        <p:spPr>
          <a:xfrm>
            <a:off x="1546860" y="638810"/>
            <a:ext cx="3615055" cy="70929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sym typeface="+mn-ea"/>
              </a:rPr>
              <a:t>秀秀评价章</a:t>
            </a:r>
            <a:endParaRPr lang="zh-CN" altLang="en-US" sz="28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a语文老师的字" panose="02010600010101010101" charset="-122"/>
              <a:ea typeface="Aa语文老师的字" panose="02010600010101010101" charset="-122"/>
              <a:cs typeface="+mn-ea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5255" y="264160"/>
            <a:ext cx="1532890" cy="1395095"/>
            <a:chOff x="213" y="416"/>
            <a:chExt cx="2414" cy="219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" name="图片 5" descr="78912e83df49cb57733635246b2ebb2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13" y="416"/>
              <a:ext cx="2414" cy="1707"/>
            </a:xfrm>
            <a:prstGeom prst="rect">
              <a:avLst/>
            </a:prstGeom>
          </p:spPr>
        </p:pic>
        <p:pic>
          <p:nvPicPr>
            <p:cNvPr id="7" name="图片 6" descr="0b98b06c1f1f21ba34d3f7a6ccfac00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4" y="1607"/>
              <a:ext cx="769" cy="10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" name="图片 2" descr="6A22E5EEB84A1D01F086AF0116F5A67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1861185" y="1240790"/>
            <a:ext cx="2691130" cy="3211195"/>
          </a:xfrm>
          <a:prstGeom prst="rect">
            <a:avLst/>
          </a:prstGeom>
        </p:spPr>
      </p:pic>
      <p:pic>
        <p:nvPicPr>
          <p:cNvPr id="10" name="图片 9" descr="3D57BECB9D65E48B14172709ED74EB4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5024120" y="1501140"/>
            <a:ext cx="2530475" cy="2691765"/>
          </a:xfrm>
          <a:prstGeom prst="rect">
            <a:avLst/>
          </a:prstGeom>
        </p:spPr>
      </p:pic>
      <p:pic>
        <p:nvPicPr>
          <p:cNvPr id="11" name="图片 10" descr="9EF24650CB1D57DFB9857DC088F47A7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84465" y="1501140"/>
            <a:ext cx="3658235" cy="27686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851025" y="4530725"/>
            <a:ext cx="2514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442210" y="4535805"/>
            <a:ext cx="1217295" cy="14763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/>
            <a:r>
              <a:rPr lang="zh-CN" altLang="zh-CN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全勤章</a:t>
            </a:r>
            <a:r>
              <a:rPr lang="en-US" altLang="zh-CN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en-US" altLang="zh-CN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zh-CN" altLang="en-US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礼仪章</a:t>
            </a:r>
            <a:endParaRPr lang="zh-CN" altLang="en-US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zh-CN" altLang="en-US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细心章</a:t>
            </a:r>
            <a:endParaRPr lang="zh-CN" altLang="en-US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zh-CN" altLang="en-US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诚信章</a:t>
            </a:r>
            <a:endParaRPr lang="zh-CN" altLang="en-US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zh-CN" altLang="en-US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善思章</a:t>
            </a:r>
            <a:endParaRPr lang="zh-CN" altLang="en-US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2844165" y="4074160"/>
            <a:ext cx="332105" cy="45656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下箭头 15"/>
          <p:cNvSpPr/>
          <p:nvPr/>
        </p:nvSpPr>
        <p:spPr>
          <a:xfrm>
            <a:off x="6132830" y="4074160"/>
            <a:ext cx="332105" cy="45656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726430" y="4498340"/>
            <a:ext cx="1304290" cy="14763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/>
            <a:r>
              <a:rPr lang="zh-CN" altLang="en-US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全勤章</a:t>
            </a:r>
            <a:endParaRPr lang="zh-CN" altLang="en-US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zh-CN" altLang="en-US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细心章</a:t>
            </a:r>
            <a:endParaRPr lang="zh-CN" altLang="en-US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zh-CN" altLang="en-US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团结章</a:t>
            </a:r>
            <a:endParaRPr lang="zh-CN" altLang="en-US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zh-CN" altLang="en-US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智慧章</a:t>
            </a:r>
            <a:endParaRPr lang="zh-CN" altLang="en-US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zh-CN" altLang="en-US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效率章</a:t>
            </a:r>
            <a:endParaRPr lang="zh-CN" altLang="en-US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8" name="下箭头 17"/>
          <p:cNvSpPr/>
          <p:nvPr/>
        </p:nvSpPr>
        <p:spPr>
          <a:xfrm>
            <a:off x="9463405" y="4208780"/>
            <a:ext cx="332105" cy="29019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8981440" y="4493260"/>
            <a:ext cx="1301115" cy="14763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/>
            <a:r>
              <a:rPr lang="zh-CN" altLang="en-US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全勤章</a:t>
            </a:r>
            <a:endParaRPr lang="zh-CN" altLang="en-US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zh-CN" altLang="en-US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熟练章</a:t>
            </a:r>
            <a:endParaRPr lang="zh-CN" altLang="en-US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zh-CN" altLang="en-US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合作章</a:t>
            </a:r>
            <a:endParaRPr lang="zh-CN" altLang="en-US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zh-CN" altLang="en-US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友善章</a:t>
            </a:r>
            <a:endParaRPr lang="zh-CN" altLang="en-US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  <a:p>
            <a:pPr algn="ctr"/>
            <a:r>
              <a:rPr lang="en-US" altLang="zh-CN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 </a:t>
            </a:r>
            <a:r>
              <a:rPr lang="zh-CN" altLang="en-US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创新章</a:t>
            </a:r>
            <a:endParaRPr lang="zh-CN" altLang="en-US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214360" y="5726430"/>
            <a:ext cx="3974465" cy="866140"/>
            <a:chOff x="12941" y="9426"/>
            <a:chExt cx="6259" cy="1364"/>
          </a:xfrm>
        </p:grpSpPr>
        <p:sp>
          <p:nvSpPr>
            <p:cNvPr id="4" name="文本框 3"/>
            <p:cNvSpPr txBox="1"/>
            <p:nvPr/>
          </p:nvSpPr>
          <p:spPr>
            <a:xfrm>
              <a:off x="14153" y="9746"/>
              <a:ext cx="5047" cy="725"/>
            </a:xfrm>
            <a:prstGeom prst="rect">
              <a:avLst/>
            </a:prstGeom>
            <a:solidFill>
              <a:srgbClr val="FFFF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lvl="0" algn="l">
                <a:buClrTx/>
                <a:buSzTx/>
                <a:buFontTx/>
              </a:pPr>
              <a:r>
                <a:rPr lang="zh-CN" altLang="zh-CN" sz="2400" b="1"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a语文老师的字" panose="02010600010101010101" charset="-122"/>
                  <a:ea typeface="Aa语文老师的字" panose="02010600010101010101" charset="-122"/>
                  <a:sym typeface="+mn-ea"/>
                </a:rPr>
                <a:t>红领巾志愿岗在升级</a:t>
              </a:r>
              <a:endParaRPr lang="zh-CN" altLang="zh-CN" sz="24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sym typeface="+mn-ea"/>
              </a:endParaRPr>
            </a:p>
          </p:txBody>
        </p:sp>
        <p:pic>
          <p:nvPicPr>
            <p:cNvPr id="8" name="图片 7" descr="校徽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941" y="9426"/>
              <a:ext cx="1364" cy="136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7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E5BBB482DE14D935E18E7728970FAF5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220" y="4078605"/>
            <a:ext cx="3220514" cy="21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 descr="B8D60266F8A20DB9F310F1B22580AE8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220" y="681355"/>
            <a:ext cx="3007406" cy="21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 descr="1B999566D2A4C7919EA63EBA8750CB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2410" y="681355"/>
            <a:ext cx="3249746" cy="21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 descr="ED6E00D3CFAAB815CEA1ED3C219292F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060" y="715645"/>
            <a:ext cx="3275071" cy="21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 descr="4F224CAD2C98B426AA9B731A766CC03A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955" y="4078605"/>
            <a:ext cx="3500095" cy="21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96c7_0ed8_bd8d_6915b97b7dcdf7af5ec84846973182fc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763500" y="5107305"/>
            <a:ext cx="619125" cy="619125"/>
          </a:xfrm>
          <a:prstGeom prst="rect">
            <a:avLst/>
          </a:prstGeom>
        </p:spPr>
      </p:pic>
      <p:sp>
        <p:nvSpPr>
          <p:cNvPr id="7" name="矩形: 圆角 1"/>
          <p:cNvSpPr/>
          <p:nvPr/>
        </p:nvSpPr>
        <p:spPr>
          <a:xfrm>
            <a:off x="8932545" y="3964305"/>
            <a:ext cx="2710815" cy="11049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  <a:sym typeface="+mn-ea"/>
              </a:rPr>
              <a:t>我的红领巾</a:t>
            </a:r>
            <a:endParaRPr lang="zh-CN" altLang="en-US" sz="28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a语文老师的字" panose="02010600010101010101" charset="-122"/>
              <a:ea typeface="Aa语文老师的字" panose="02010600010101010101" charset="-122"/>
              <a:cs typeface="Aa语文老师的字" panose="02010600010101010101" charset="-122"/>
              <a:sym typeface="+mn-ea"/>
            </a:endParaRPr>
          </a:p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  <a:sym typeface="+mn-ea"/>
              </a:rPr>
              <a:t>志愿故事</a:t>
            </a:r>
            <a:r>
              <a:rPr lang="en-US" altLang="zh-CN" sz="28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  <a:sym typeface="+mn-ea"/>
              </a:rPr>
              <a:t>......</a:t>
            </a:r>
            <a:endParaRPr lang="en-US" altLang="zh-CN" sz="28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a语文老师的字" panose="02010600010101010101" charset="-122"/>
              <a:ea typeface="Aa语文老师的字" panose="02010600010101010101" charset="-122"/>
              <a:cs typeface="Aa语文老师的字" panose="02010600010101010101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743825" y="3303270"/>
            <a:ext cx="1532890" cy="1395095"/>
            <a:chOff x="213" y="416"/>
            <a:chExt cx="2414" cy="219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2" name="图片 11" descr="78912e83df49cb57733635246b2ebb2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213" y="416"/>
              <a:ext cx="2414" cy="1707"/>
            </a:xfrm>
            <a:prstGeom prst="rect">
              <a:avLst/>
            </a:prstGeom>
          </p:spPr>
        </p:pic>
        <p:pic>
          <p:nvPicPr>
            <p:cNvPr id="13" name="图片 12" descr="0b98b06c1f1f21ba34d3f7a6ccfac00f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14" y="1607"/>
              <a:ext cx="769" cy="10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" name="组合 4"/>
          <p:cNvGrpSpPr/>
          <p:nvPr/>
        </p:nvGrpSpPr>
        <p:grpSpPr>
          <a:xfrm>
            <a:off x="8214360" y="5726430"/>
            <a:ext cx="3974465" cy="866140"/>
            <a:chOff x="12941" y="9426"/>
            <a:chExt cx="6259" cy="1364"/>
          </a:xfrm>
        </p:grpSpPr>
        <p:sp>
          <p:nvSpPr>
            <p:cNvPr id="11" name="文本框 10"/>
            <p:cNvSpPr txBox="1"/>
            <p:nvPr/>
          </p:nvSpPr>
          <p:spPr>
            <a:xfrm>
              <a:off x="14153" y="9746"/>
              <a:ext cx="5047" cy="725"/>
            </a:xfrm>
            <a:prstGeom prst="rect">
              <a:avLst/>
            </a:prstGeom>
            <a:solidFill>
              <a:srgbClr val="FFFF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lvl="0" algn="l">
                <a:buClrTx/>
                <a:buSzTx/>
                <a:buFontTx/>
              </a:pPr>
              <a:r>
                <a:rPr lang="zh-CN" altLang="zh-CN" sz="2400" b="1"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a语文老师的字" panose="02010600010101010101" charset="-122"/>
                  <a:ea typeface="Aa语文老师的字" panose="02010600010101010101" charset="-122"/>
                  <a:sym typeface="+mn-ea"/>
                </a:rPr>
                <a:t>红领巾志愿岗在升级</a:t>
              </a:r>
              <a:endParaRPr lang="zh-CN" altLang="zh-CN" sz="24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sym typeface="+mn-ea"/>
              </a:endParaRPr>
            </a:p>
          </p:txBody>
        </p:sp>
        <p:pic>
          <p:nvPicPr>
            <p:cNvPr id="14" name="图片 13" descr="校徽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2941" y="9426"/>
              <a:ext cx="1364" cy="136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612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461726765744d6f64756c65223a202270726f636573734f6e6c696e65466f6e7473220a7d0a"/>
          <p:cNvSpPr txBox="1"/>
          <p:nvPr/>
        </p:nvSpPr>
        <p:spPr>
          <a:xfrm>
            <a:off x="2187575" y="2337435"/>
            <a:ext cx="8724900" cy="119888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zh-CN" sz="7200"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</a:rPr>
              <a:t>岗位实践</a:t>
            </a:r>
            <a:r>
              <a:rPr lang="zh-CN" altLang="zh-CN" sz="7200" b="1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</a:rPr>
              <a:t>我创新</a:t>
            </a:r>
            <a:endParaRPr lang="zh-CN" altLang="zh-CN" sz="7200" b="1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  <p:pic>
        <p:nvPicPr>
          <p:cNvPr id="4" name="图片 3" descr="0b98b06c1f1f21ba34d3f7a6ccfac00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20000">
            <a:off x="608965" y="3658235"/>
            <a:ext cx="363855" cy="476885"/>
          </a:xfrm>
          <a:prstGeom prst="rect">
            <a:avLst/>
          </a:prstGeom>
        </p:spPr>
      </p:pic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94975" y="392430"/>
          <a:ext cx="1333500" cy="915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showAsIcon="1" r:id="rId3" imgW="971550" imgH="666750" progId="PowerPoint.Show.12">
                  <p:embed/>
                </p:oleObj>
              </mc:Choice>
              <mc:Fallback>
                <p:oleObj name="" showAsIcon="1" r:id="rId3" imgW="971550" imgH="666750" progId="PowerPoint.Show.12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94975" y="392430"/>
                        <a:ext cx="1333500" cy="915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8214360" y="5726430"/>
            <a:ext cx="3974465" cy="866140"/>
            <a:chOff x="12941" y="9426"/>
            <a:chExt cx="6259" cy="1364"/>
          </a:xfrm>
        </p:grpSpPr>
        <p:sp>
          <p:nvSpPr>
            <p:cNvPr id="6" name="文本框 5"/>
            <p:cNvSpPr txBox="1"/>
            <p:nvPr/>
          </p:nvSpPr>
          <p:spPr>
            <a:xfrm>
              <a:off x="14153" y="9746"/>
              <a:ext cx="5047" cy="725"/>
            </a:xfrm>
            <a:prstGeom prst="rect">
              <a:avLst/>
            </a:prstGeom>
            <a:solidFill>
              <a:srgbClr val="FFFF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lvl="0" algn="l">
                <a:buClrTx/>
                <a:buSzTx/>
                <a:buFontTx/>
              </a:pPr>
              <a:r>
                <a:rPr lang="zh-CN" altLang="zh-CN" sz="2400" b="1"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a语文老师的字" panose="02010600010101010101" charset="-122"/>
                  <a:ea typeface="Aa语文老师的字" panose="02010600010101010101" charset="-122"/>
                  <a:sym typeface="+mn-ea"/>
                </a:rPr>
                <a:t>红领巾志愿岗在升级</a:t>
              </a:r>
              <a:endParaRPr lang="zh-CN" altLang="zh-CN" sz="24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语文老师的字" panose="02010600010101010101" charset="-122"/>
                <a:ea typeface="Aa语文老师的字" panose="02010600010101010101" charset="-122"/>
                <a:sym typeface="+mn-ea"/>
              </a:endParaRPr>
            </a:p>
          </p:txBody>
        </p:sp>
        <p:pic>
          <p:nvPicPr>
            <p:cNvPr id="10" name="图片 9" descr="校徽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941" y="9426"/>
              <a:ext cx="1364" cy="136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370*5170*460*46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64.xml><?xml version="1.0" encoding="utf-8"?>
<p:tagLst xmlns:p="http://schemas.openxmlformats.org/presentationml/2006/main">
  <p:tag name="KSO_WM_UNIT_PLACING_PICTURE_USER_VIEWPORT" val="{&quot;height&quot;:7667,&quot;width&quot;:12379}"/>
</p:tagLst>
</file>

<file path=ppt/tags/tag65.xml><?xml version="1.0" encoding="utf-8"?>
<p:tagLst xmlns:p="http://schemas.openxmlformats.org/presentationml/2006/main">
  <p:tag name="KSO_WM_UNIT_PLACING_PICTURE_USER_VIEWPORT" val="{&quot;height&quot;:10800,&quot;width&quot;:15276}"/>
</p:tagLst>
</file>

<file path=ppt/tags/tag66.xml><?xml version="1.0" encoding="utf-8"?>
<p:tagLst xmlns:p="http://schemas.openxmlformats.org/presentationml/2006/main">
  <p:tag name="KSO_WM_UNIT_PLACING_PICTURE_USER_VIEWPORT" val="{&quot;height&quot;:10800,&quot;width&quot;:15276}"/>
</p:tagLst>
</file>

<file path=ppt/tags/tag67.xml><?xml version="1.0" encoding="utf-8"?>
<p:tagLst xmlns:p="http://schemas.openxmlformats.org/presentationml/2006/main">
  <p:tag name="KSO_WM_UNIT_PLACING_PICTURE_USER_VIEWPORT" val="{&quot;height&quot;:10800,&quot;width&quot;:15276}"/>
</p:tagLst>
</file>

<file path=ppt/tags/tag68.xml><?xml version="1.0" encoding="utf-8"?>
<p:tagLst xmlns:p="http://schemas.openxmlformats.org/presentationml/2006/main">
  <p:tag name="KSO_WM_UNIT_PLACING_PICTURE_USER_VIEWPORT" val="{&quot;height&quot;:10800,&quot;width&quot;:15276}"/>
</p:tagLst>
</file>

<file path=ppt/tags/tag69.xml><?xml version="1.0" encoding="utf-8"?>
<p:tagLst xmlns:p="http://schemas.openxmlformats.org/presentationml/2006/main">
  <p:tag name="KSO_WM_UNIT_PLACING_PICTURE_USER_VIEWPORT" val="{&quot;height&quot;:10800,&quot;width&quot;:15276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PLACING_PICTURE_USER_VIEWPORT" val="{&quot;height&quot;:10800,&quot;width&quot;:15276}"/>
</p:tagLst>
</file>

<file path=ppt/tags/tag71.xml><?xml version="1.0" encoding="utf-8"?>
<p:tagLst xmlns:p="http://schemas.openxmlformats.org/presentationml/2006/main">
  <p:tag name="KSO_WM_UNIT_PLACING_PICTURE_USER_VIEWPORT" val="{&quot;height&quot;:10800,&quot;width&quot;:15276}"/>
</p:tagLst>
</file>

<file path=ppt/tags/tag72.xml><?xml version="1.0" encoding="utf-8"?>
<p:tagLst xmlns:p="http://schemas.openxmlformats.org/presentationml/2006/main">
  <p:tag name="KSO_WM_UNIT_TABLE_BEAUTIFY" val="smartTable{5dbab4e7-8417-4c6f-bd06-a7a2a2fdb235}"/>
  <p:tag name="TABLE_ENDDRAG_ORIGIN_RECT" val="512*197"/>
  <p:tag name="TABLE_ENDDRAG_RECT" val="255*150*512*197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855</Words>
  <Application>WPS 演示</Application>
  <PresentationFormat>宽屏</PresentationFormat>
  <Paragraphs>128</Paragraphs>
  <Slides>11</Slides>
  <Notes>5</Notes>
  <HiddenSlides>0</HiddenSlides>
  <MMClips>4</MMClips>
  <ScaleCrop>false</ScaleCrop>
  <HeadingPairs>
    <vt:vector size="8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Wingdings</vt:lpstr>
      <vt:lpstr>DFMoTiger SC2 W9</vt:lpstr>
      <vt:lpstr>Lucida Console</vt:lpstr>
      <vt:lpstr>楷体</vt:lpstr>
      <vt:lpstr>HYCuYuanJ</vt:lpstr>
      <vt:lpstr>Arial Unicode MS</vt:lpstr>
      <vt:lpstr>Calibri</vt:lpstr>
      <vt:lpstr>方正舒体</vt:lpstr>
      <vt:lpstr>方正粗黑宋简体</vt:lpstr>
      <vt:lpstr>华文琥珀</vt:lpstr>
      <vt:lpstr>华文行楷</vt:lpstr>
      <vt:lpstr>等线</vt:lpstr>
      <vt:lpstr>方正姚体</vt:lpstr>
      <vt:lpstr>华文仿宋</vt:lpstr>
      <vt:lpstr>华文隶书</vt:lpstr>
      <vt:lpstr>华文细黑</vt:lpstr>
      <vt:lpstr>华文新魏</vt:lpstr>
      <vt:lpstr>华文楷体</vt:lpstr>
      <vt:lpstr>Aa语文老师的字</vt:lpstr>
      <vt:lpstr>华文中宋</vt:lpstr>
      <vt:lpstr>华康墨字胖胖虎 W9</vt:lpstr>
      <vt:lpstr>等线 Light</vt:lpstr>
      <vt:lpstr>兰米一诺倾欢</vt:lpstr>
      <vt:lpstr>方正公文黑体</vt:lpstr>
      <vt:lpstr>方正小标宋_GBK</vt:lpstr>
      <vt:lpstr>Office 主题​​</vt:lpstr>
      <vt:lpstr>PowerPoint.Show.12</vt:lpstr>
      <vt:lpstr>Package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seewo</cp:lastModifiedBy>
  <cp:revision>294</cp:revision>
  <dcterms:created xsi:type="dcterms:W3CDTF">2019-06-19T02:08:00Z</dcterms:created>
  <dcterms:modified xsi:type="dcterms:W3CDTF">2021-12-30T06:11:41Z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0DD5A2144C4A440DBC5BE634431827EA</vt:lpwstr>
  </property>
  <property fmtid="{D5CDD505-2E9C-101B-9397-08002B2CF9AE}" pid="4" name="KSOSaveFontToCloudKey">
    <vt:lpwstr>617161042_cloud</vt:lpwstr>
  </property>
</Properties>
</file>