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3"/>
    <p:sldId id="256" r:id="rId4"/>
    <p:sldId id="257" r:id="rId5"/>
    <p:sldId id="258" r:id="rId6"/>
    <p:sldId id="259" r:id="rId7"/>
    <p:sldId id="260" r:id="rId8"/>
    <p:sldId id="262" r:id="rId9"/>
    <p:sldId id="281" r:id="rId10"/>
    <p:sldId id="289" r:id="rId11"/>
    <p:sldId id="287" r:id="rId12"/>
    <p:sldId id="288" r:id="rId13"/>
    <p:sldId id="277" r:id="rId14"/>
    <p:sldId id="283" r:id="rId15"/>
    <p:sldId id="284" r:id="rId16"/>
    <p:sldId id="290" r:id="rId17"/>
    <p:sldId id="268" r:id="rId18"/>
    <p:sldId id="286" r:id="rId19"/>
    <p:sldId id="270" r:id="rId20"/>
    <p:sldId id="280" r:id="rId21"/>
    <p:sldId id="272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68400" y="2156460"/>
            <a:ext cx="653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“</a:t>
            </a:r>
            <a:r>
              <a:rPr lang="zh-CN" altLang="en-US" sz="3200"/>
              <a:t>飞将军</a:t>
            </a:r>
            <a:r>
              <a:rPr lang="en-US" altLang="zh-CN" sz="3200"/>
              <a:t>”——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1168400" y="1370965"/>
            <a:ext cx="6538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“</a:t>
            </a:r>
            <a:r>
              <a:rPr lang="zh-CN" altLang="en-US" sz="3600"/>
              <a:t>卧龙</a:t>
            </a:r>
            <a:r>
              <a:rPr lang="en-US" altLang="zh-CN" sz="3600"/>
              <a:t>”——</a:t>
            </a:r>
            <a:endParaRPr lang="en-US" altLang="zh-CN" sz="3600"/>
          </a:p>
        </p:txBody>
      </p:sp>
      <p:sp>
        <p:nvSpPr>
          <p:cNvPr id="6" name="文本框 5"/>
          <p:cNvSpPr txBox="1"/>
          <p:nvPr/>
        </p:nvSpPr>
        <p:spPr>
          <a:xfrm>
            <a:off x="1168400" y="3106420"/>
            <a:ext cx="6538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“</a:t>
            </a:r>
            <a:r>
              <a:rPr lang="zh-CN" altLang="en-US" sz="3600"/>
              <a:t>诗仙</a:t>
            </a:r>
            <a:r>
              <a:rPr lang="en-US" altLang="zh-CN" sz="3600"/>
              <a:t>”——</a:t>
            </a:r>
            <a:endParaRPr lang="en-US" altLang="zh-CN" sz="3600"/>
          </a:p>
        </p:txBody>
      </p:sp>
      <p:sp>
        <p:nvSpPr>
          <p:cNvPr id="7" name="文本框 6"/>
          <p:cNvSpPr txBox="1"/>
          <p:nvPr/>
        </p:nvSpPr>
        <p:spPr>
          <a:xfrm>
            <a:off x="1168400" y="4033520"/>
            <a:ext cx="6538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“</a:t>
            </a:r>
            <a:r>
              <a:rPr lang="zh-CN" altLang="en-US" sz="3600"/>
              <a:t>人民艺术家</a:t>
            </a:r>
            <a:r>
              <a:rPr lang="en-US" altLang="zh-CN" sz="3600"/>
              <a:t>”——</a:t>
            </a:r>
            <a:endParaRPr lang="en-US" altLang="zh-CN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225550"/>
            <a:ext cx="6255385" cy="442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30" y="2823845"/>
            <a:ext cx="6040120" cy="282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35380" y="1767205"/>
            <a:ext cx="992060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/>
              <a:t>     </a:t>
            </a:r>
            <a:r>
              <a:rPr lang="zh-CN" altLang="en-US" sz="280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“他吃饭很爽气。”带他的保姆这么说他。确实，他吃饭吃得很好，量很多，范围很广——什么都要吃，而且吃得极有滋味。叫人看了不由得也会嘴馋起来。当然，和所有的孩子一样，他不爱吃青菜，可是我对他说：“不吃青菜会死的。”他便吃了，吃得很多。他不愿死，似乎是深感活着的乐趣的。</a:t>
            </a:r>
            <a:endParaRPr lang="zh-CN" altLang="en-US" sz="2800"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15210" y="2575560"/>
            <a:ext cx="1043305" cy="57086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71905" y="4519295"/>
            <a:ext cx="1371600" cy="57086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06115" y="1945640"/>
            <a:ext cx="8953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Kaiti SC Bold" panose="02010600040101010101" charset="-122"/>
                <a:ea typeface="Kaiti SC Bold" panose="02010600040101010101" charset="-122"/>
                <a:cs typeface="Kaiti SC Regular" panose="02010600040101010101" charset="-122"/>
                <a:sym typeface="+mn-ea"/>
              </a:rPr>
              <a:t>爽气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Kaiti SC Bold" panose="02010600040101010101" charset="-122"/>
              <a:ea typeface="Kaiti SC Bold" panose="02010600040101010101" charset="-122"/>
              <a:cs typeface="Kaiti SC Regular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45185" y="1423035"/>
            <a:ext cx="1076261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</a:t>
            </a:r>
            <a:r>
              <a:rPr lang="en-US" altLang="zh-CN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</a:t>
            </a:r>
            <a:endParaRPr lang="en-US" altLang="zh-CN" sz="4000" b="0">
              <a:solidFill>
                <a:schemeClr val="accent1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 </a:t>
            </a:r>
            <a:r>
              <a:rPr lang="zh-CN" altLang="en-US" sz="4000" b="0">
                <a:solidFill>
                  <a:schemeClr val="tx1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他说：</a:t>
            </a:r>
            <a:r>
              <a:rPr lang="en-US" altLang="zh-CN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“</a:t>
            </a:r>
            <a:r>
              <a:rPr lang="zh-CN" altLang="en-US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用肉汤拌饭可以吗？</a:t>
            </a:r>
            <a:r>
              <a:rPr lang="en-US" altLang="zh-CN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endParaRPr lang="en-US" altLang="zh-CN" sz="4000" b="0">
              <a:solidFill>
                <a:schemeClr val="accent1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 </a:t>
            </a:r>
            <a:r>
              <a:rPr lang="en-US" altLang="zh-CN" sz="4000" b="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“</a:t>
            </a:r>
            <a:r>
              <a:rPr lang="zh-CN" altLang="en-US" sz="4000" b="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不可以。</a:t>
            </a:r>
            <a:r>
              <a:rPr lang="en-US" altLang="zh-CN" sz="4000" b="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endParaRPr lang="en-US" altLang="zh-CN" sz="4000" b="0">
              <a:solidFill>
                <a:srgbClr val="FF0000"/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</a:t>
            </a:r>
            <a:r>
              <a:rPr lang="en-US" altLang="zh-CN" sz="4000" b="0">
                <a:solidFill>
                  <a:schemeClr val="tx2">
                    <a:lumMod val="50000"/>
                    <a:lumOff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“</a:t>
            </a:r>
            <a:r>
              <a:rPr lang="zh-CN" altLang="en-US" sz="4000" b="0">
                <a:solidFill>
                  <a:schemeClr val="tx2">
                    <a:lumMod val="50000"/>
                    <a:lumOff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那么棒冰可以吃吗？</a:t>
            </a:r>
            <a:r>
              <a:rPr lang="en-US" altLang="zh-CN" sz="4000" b="0">
                <a:solidFill>
                  <a:schemeClr val="tx2">
                    <a:lumMod val="50000"/>
                    <a:lumOff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endParaRPr lang="en-US" altLang="zh-CN" sz="4000" b="0">
              <a:solidFill>
                <a:schemeClr val="tx2">
                  <a:lumMod val="50000"/>
                  <a:lumOff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 </a:t>
            </a:r>
            <a:r>
              <a:rPr lang="zh-CN" altLang="en-US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他小心地问，是问</a:t>
            </a:r>
            <a:r>
              <a:rPr lang="en-US" altLang="zh-CN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“</a:t>
            </a:r>
            <a:r>
              <a:rPr lang="zh-CN" altLang="en-US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棒冰</a:t>
            </a:r>
            <a:r>
              <a:rPr lang="en-US" altLang="zh-CN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r>
              <a:rPr lang="zh-CN" altLang="en-US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，而不是冰激淋，甚至不是雪糕。</a:t>
            </a:r>
            <a:endParaRPr lang="zh-CN" altLang="en-US" sz="4000" b="0"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zh-CN" altLang="en-US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</a:t>
            </a:r>
            <a:r>
              <a:rPr lang="zh-CN" altLang="en-US" sz="4000" b="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</a:t>
            </a:r>
            <a:r>
              <a:rPr lang="en-US" altLang="zh-CN" sz="4000" b="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“</a:t>
            </a:r>
            <a:r>
              <a:rPr lang="zh-CN" altLang="en-US" sz="4000" b="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那山上恐怕是没有棒冰的。</a:t>
            </a:r>
            <a:r>
              <a:rPr lang="en-US" altLang="zh-CN" sz="4000" b="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endParaRPr lang="en-US" altLang="zh-CN" sz="4000" b="0">
              <a:solidFill>
                <a:srgbClr val="FF0000"/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95020" y="2559685"/>
            <a:ext cx="10762615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</a:t>
            </a:r>
            <a:r>
              <a:rPr lang="en-US" altLang="zh-CN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</a:t>
            </a:r>
            <a:endParaRPr lang="en-US" altLang="zh-CN" sz="4000" b="0">
              <a:solidFill>
                <a:schemeClr val="accent1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</a:t>
            </a:r>
            <a:r>
              <a:rPr lang="en-US" altLang="zh-CN" sz="4000" b="0">
                <a:solidFill>
                  <a:schemeClr val="tx1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他说：</a:t>
            </a:r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“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用肉汤拌饭可以吗？</a:t>
            </a:r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endParaRPr lang="en-US" altLang="zh-CN" sz="3600" b="0">
              <a:solidFill>
                <a:schemeClr val="accent1">
                  <a:lumMod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 “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不可以。</a:t>
            </a:r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endParaRPr lang="en-US" altLang="zh-CN" sz="3600" b="0">
              <a:solidFill>
                <a:schemeClr val="accent1">
                  <a:lumMod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 “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那么棒冰可以吃吗？</a:t>
            </a:r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endParaRPr lang="en-US" altLang="zh-CN" sz="3600" b="0">
              <a:solidFill>
                <a:schemeClr val="accent1">
                  <a:lumMod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 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他小心地问，是问</a:t>
            </a:r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“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棒冰</a:t>
            </a:r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，而不是冰激淋，甚至不是雪糕。</a:t>
            </a:r>
            <a:endParaRPr lang="zh-CN" altLang="en-US" sz="3600" b="0">
              <a:solidFill>
                <a:schemeClr val="accent1">
                  <a:lumMod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 </a:t>
            </a:r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“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那山上恐怕是没有棒冰的。</a:t>
            </a:r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”</a:t>
            </a:r>
            <a:endParaRPr lang="en-US" altLang="zh-CN" sz="3600" b="0">
              <a:solidFill>
                <a:schemeClr val="accent1">
                  <a:lumMod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1885" y="739140"/>
            <a:ext cx="101288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Kaiti SC Regular" panose="02010600040101010101" charset="-122"/>
                <a:ea typeface="Kaiti SC Regular" panose="02010600040101010101" charset="-122"/>
              </a:rPr>
              <a:t>      </a:t>
            </a: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</a:rPr>
              <a:t>当《少林寺》风靡全国时，他也学会了一套足以乱真的醉拳。耍起来，</a:t>
            </a:r>
            <a:r>
              <a:rPr lang="zh-CN" altLang="en-US" sz="400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</a:rPr>
              <a:t>眼神</a:t>
            </a: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</a:rPr>
              <a:t>都</a:t>
            </a:r>
            <a:r>
              <a:rPr lang="zh-CN" altLang="en-US" sz="400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</a:rPr>
              <a:t>恍惚</a:t>
            </a: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</a:rPr>
              <a:t>了，</a:t>
            </a:r>
            <a:r>
              <a:rPr lang="zh-CN" altLang="en-US" sz="400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</a:rPr>
              <a:t>十分入迷</a:t>
            </a: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</a:rPr>
              <a:t>。他</a:t>
            </a:r>
            <a:r>
              <a:rPr lang="zh-CN" altLang="en-US" sz="4000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</a:rPr>
              <a:t>向往</a:t>
            </a:r>
            <a:r>
              <a:rPr lang="zh-CN" altLang="en-US" sz="4000">
                <a:latin typeface="Kaiti SC Regular" panose="02010600040101010101" charset="-122"/>
                <a:ea typeface="Kaiti SC Regular" panose="02010600040101010101" charset="-122"/>
              </a:rPr>
              <a:t>着去少林寺当和尚。</a:t>
            </a:r>
            <a:endParaRPr lang="zh-CN" altLang="en-US" sz="4000">
              <a:latin typeface="Kaiti SC Regular" panose="02010600040101010101" charset="-122"/>
              <a:ea typeface="Kaiti SC Regular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5010" y="1536700"/>
            <a:ext cx="1076261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4000" b="0"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</a:t>
            </a:r>
            <a:r>
              <a:rPr lang="en-US" altLang="zh-CN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</a:t>
            </a:r>
            <a:endParaRPr lang="en-US" altLang="zh-CN" sz="4000" b="0">
              <a:solidFill>
                <a:schemeClr val="accent1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 </a:t>
            </a:r>
            <a:r>
              <a:rPr lang="zh-CN" altLang="en-US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吃得很多</a:t>
            </a:r>
            <a:endParaRPr lang="zh-CN" altLang="en-US" sz="4000" b="0">
              <a:solidFill>
                <a:schemeClr val="accent1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endParaRPr lang="zh-CN" altLang="en-US" sz="4000" b="0">
              <a:solidFill>
                <a:schemeClr val="accent1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zh-CN" altLang="en-US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兴趣浓厚</a:t>
            </a:r>
            <a:endParaRPr lang="zh-CN" altLang="en-US" sz="4000" b="0">
              <a:solidFill>
                <a:schemeClr val="accent1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endParaRPr lang="zh-CN" altLang="en-US" sz="4000" b="0">
              <a:solidFill>
                <a:schemeClr val="accent1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zh-CN" altLang="en-US" sz="4000" b="0">
                <a:solidFill>
                  <a:schemeClr val="accent1">
                    <a:lumMod val="75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为吃能忍</a:t>
            </a:r>
            <a:endParaRPr lang="zh-CN" altLang="en-US" sz="4000" b="0">
              <a:solidFill>
                <a:schemeClr val="accent1">
                  <a:lumMod val="75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225550"/>
            <a:ext cx="6255385" cy="442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30" y="2823845"/>
            <a:ext cx="6040120" cy="282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5485" y="1947545"/>
            <a:ext cx="104794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学习任务</a:t>
            </a:r>
            <a:endParaRPr lang="zh-CN" altLang="en-US" sz="3600" b="0">
              <a:solidFill>
                <a:schemeClr val="accent1">
                  <a:lumMod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1.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用你们喜欢的方式读一读；</a:t>
            </a:r>
            <a:endParaRPr lang="zh-CN" altLang="en-US" sz="3600" b="0">
              <a:solidFill>
                <a:schemeClr val="accent1">
                  <a:lumMod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2.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结合具体文字，用小标题的方式概括这一部分的事例；</a:t>
            </a:r>
            <a:endParaRPr lang="zh-CN" altLang="en-US" sz="3600" b="0">
              <a:solidFill>
                <a:schemeClr val="accent1">
                  <a:lumMod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  <a:p>
            <a:pPr marL="0" indent="0" algn="l"/>
            <a:r>
              <a:rPr lang="en-US" altLang="zh-CN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3.</a:t>
            </a:r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尝试给这部分内容换个小标题。</a:t>
            </a:r>
            <a:endParaRPr lang="zh-CN" altLang="en-US" sz="3600" b="0">
              <a:solidFill>
                <a:schemeClr val="accent1">
                  <a:lumMod val="50000"/>
                </a:schemeClr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47060" y="1799590"/>
            <a:ext cx="4946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他对食物的兴趣</a:t>
            </a:r>
            <a:endParaRPr lang="zh-CN" altLang="en-US" sz="4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6425" y="2828925"/>
            <a:ext cx="53727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4800" b="0" dirty="0">
                <a:solidFill>
                  <a:schemeClr val="tx1"/>
                </a:solidFill>
              </a:rPr>
              <a:t>他对独立的要求</a:t>
            </a:r>
            <a:endParaRPr lang="zh-CN" altLang="en-US" sz="4800" b="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0245" y="3843655"/>
            <a:ext cx="7145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4800" b="0" dirty="0">
                <a:solidFill>
                  <a:schemeClr val="tx1"/>
                </a:solidFill>
              </a:rPr>
              <a:t>他面对生活挑战的沉着</a:t>
            </a:r>
            <a:endParaRPr lang="zh-CN" altLang="en-US" sz="4800" b="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2320" y="817245"/>
            <a:ext cx="8951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1">
                    <a:lumMod val="75000"/>
                  </a:schemeClr>
                </a:solidFill>
              </a:rPr>
              <a:t>能否调换三部分的顺序？</a:t>
            </a:r>
            <a:endParaRPr lang="zh-CN" altLang="en-US" sz="36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rcRect l="5802" t="54783" r="8697" b="25340"/>
          <a:stretch>
            <a:fillRect/>
          </a:stretch>
        </p:blipFill>
        <p:spPr>
          <a:xfrm>
            <a:off x="524510" y="1786890"/>
            <a:ext cx="11143615" cy="36633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0544" y="2064904"/>
            <a:ext cx="11970912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他哭起来眼泪很多。”这是一个医生对他的评语。每当眼泪涌上来的时候，他总是一忍再忍，把那泪珠儿拦在眼眶里打转。他从不为一些无聊的小事哭，比如不给他吃某一种东西啦，没答应他某一种要求啦，碰痛了什么地方啦。他很早就开始不为打针而哭了。他尤其不为挨打哭。挨打就够屈辱了，何况为挨打哭，因此，挨打时，他总是说：“不痛，不痛。”甚至哈哈大笑起来，很响亮很长久地笑，两颗很大的泪珠便在他光滑饱满的脸颊上滚落下来。后来，他终于去了安徽和爸爸妈妈在一起生活了。</a:t>
            </a:r>
            <a:endParaRPr lang="zh-CN" altLang="en-US" sz="2400" b="1" i="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9835" y="868262"/>
            <a:ext cx="396557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阅读材料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8725" y="1483995"/>
            <a:ext cx="7194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 </a:t>
            </a:r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我们家的男子汉</a:t>
            </a:r>
            <a:endParaRPr lang="zh-CN" altLang="en-US" sz="6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6" y="2234485"/>
            <a:ext cx="3947807" cy="4391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625850" y="1358265"/>
            <a:ext cx="34226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4800"/>
              <a:t>*</a:t>
            </a:r>
            <a:endParaRPr lang="en-US" altLang="zh-CN" sz="4800"/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43510" y="2203450"/>
            <a:ext cx="81921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3200" b="0">
                <a:solidFill>
                  <a:schemeClr val="accent2">
                    <a:lumMod val="50000"/>
                  </a:schemeClr>
                </a:solidFill>
                <a:latin typeface="宋体" charset="0"/>
                <a:cs typeface="宋体" charset="0"/>
              </a:rPr>
              <a:t>什么是男子汉</a:t>
            </a:r>
            <a:r>
              <a:rPr lang="en-US" altLang="zh-CN" sz="3200" b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  <a:latin typeface="宋体" charset="0"/>
                <a:cs typeface="宋体" charset="0"/>
              </a:rPr>
              <a:t>?</a:t>
            </a:r>
            <a:endParaRPr lang="en-US" altLang="zh-CN" sz="3200" b="0">
              <a:solidFill>
                <a:schemeClr val="tx1"/>
              </a:solidFill>
              <a:highlight>
                <a:srgbClr val="FFFFFF"/>
              </a:highlight>
              <a:latin typeface="宋体" charset="0"/>
              <a:cs typeface="宋体" charset="0"/>
            </a:endParaRPr>
          </a:p>
          <a:p>
            <a:pPr marL="0" indent="0" algn="l"/>
            <a:r>
              <a:rPr lang="zh-CN" altLang="en-US" sz="3200" b="0">
                <a:solidFill>
                  <a:schemeClr val="tx1"/>
                </a:solidFill>
                <a:highlight>
                  <a:srgbClr val="FFFFFF"/>
                </a:highlight>
                <a:latin typeface="宋体" charset="0"/>
                <a:cs typeface="宋体" charset="0"/>
              </a:rPr>
              <a:t>困难打不倒的人才是真正的男子汉</a:t>
            </a:r>
            <a:r>
              <a:rPr lang="en-US" altLang="zh-CN" sz="3200" b="0">
                <a:solidFill>
                  <a:schemeClr val="tx1"/>
                </a:solidFill>
                <a:highlight>
                  <a:srgbClr val="FFFFFF"/>
                </a:highlight>
                <a:latin typeface="宋体" charset="0"/>
                <a:cs typeface="宋体" charset="0"/>
              </a:rPr>
              <a:t>!</a:t>
            </a:r>
            <a:endParaRPr lang="en-US" altLang="zh-CN" sz="3200" b="0">
              <a:solidFill>
                <a:schemeClr val="tx1"/>
              </a:solidFill>
              <a:highlight>
                <a:srgbClr val="FFFFFF"/>
              </a:highlight>
              <a:latin typeface="宋体" charset="0"/>
              <a:cs typeface="宋体" charset="0"/>
            </a:endParaRPr>
          </a:p>
          <a:p>
            <a:pPr marL="0" indent="0" algn="l"/>
            <a:r>
              <a:rPr lang="en-US" altLang="zh-CN" sz="3200" b="0">
                <a:solidFill>
                  <a:schemeClr val="tx1"/>
                </a:solidFill>
                <a:highlight>
                  <a:srgbClr val="FFFFFF"/>
                </a:highlight>
                <a:latin typeface="宋体" charset="0"/>
                <a:cs typeface="宋体" charset="0"/>
              </a:rPr>
              <a:t>                                  ——</a:t>
            </a:r>
            <a:r>
              <a:rPr lang="zh-CN" altLang="en-US" sz="3200" b="0">
                <a:solidFill>
                  <a:schemeClr val="tx1"/>
                </a:solidFill>
                <a:highlight>
                  <a:srgbClr val="FFFFFF"/>
                </a:highlight>
                <a:latin typeface="宋体" charset="0"/>
                <a:cs typeface="宋体" charset="0"/>
              </a:rPr>
              <a:t>路遥 </a:t>
            </a:r>
            <a:r>
              <a:rPr lang="en-US" altLang="zh-CN" sz="3200" b="0">
                <a:solidFill>
                  <a:schemeClr val="tx1"/>
                </a:solidFill>
                <a:highlight>
                  <a:srgbClr val="FFFFFF"/>
                </a:highlight>
                <a:latin typeface="宋体" charset="0"/>
                <a:cs typeface="宋体" charset="0"/>
              </a:rPr>
              <a:t>《</a:t>
            </a:r>
            <a:r>
              <a:rPr lang="zh-CN" altLang="en-US" sz="3200" b="0">
                <a:solidFill>
                  <a:schemeClr val="tx1"/>
                </a:solidFill>
                <a:latin typeface="宋体" charset="0"/>
                <a:cs typeface="宋体" charset="0"/>
              </a:rPr>
              <a:t>平凡的世界</a:t>
            </a:r>
            <a:r>
              <a:rPr lang="en-US" altLang="zh-CN" sz="3200" b="0">
                <a:solidFill>
                  <a:schemeClr val="tx1"/>
                </a:solidFill>
                <a:highlight>
                  <a:srgbClr val="FFFFFF"/>
                </a:highlight>
                <a:latin typeface="宋体" charset="0"/>
                <a:cs typeface="宋体" charset="0"/>
              </a:rPr>
              <a:t>》</a:t>
            </a:r>
            <a:endParaRPr lang="en-US" altLang="zh-CN" sz="3200" b="0">
              <a:solidFill>
                <a:schemeClr val="tx1"/>
              </a:solidFill>
              <a:highlight>
                <a:srgbClr val="FFFFFF"/>
              </a:highlight>
              <a:latin typeface="宋体" charset="0"/>
              <a:cs typeface="宋体" charset="0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5645" y="755650"/>
            <a:ext cx="3629025" cy="4463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6715" y="2275205"/>
            <a:ext cx="690753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3600" b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宋体" charset="0"/>
                <a:cs typeface="宋体" charset="0"/>
              </a:rPr>
              <a:t>什么样的人才是真正的男子汉呢？</a:t>
            </a:r>
            <a:r>
              <a:rPr lang="zh-CN" altLang="en-US" sz="3600" b="0">
                <a:solidFill>
                  <a:srgbClr val="333333"/>
                </a:solidFill>
                <a:highlight>
                  <a:srgbClr val="FFFFFF"/>
                </a:highlight>
                <a:latin typeface="宋体" charset="0"/>
                <a:cs typeface="宋体" charset="0"/>
              </a:rPr>
              <a:t>要有健康的身体，宽广的胸怀、坚强的意志和责任感，还要举止文雅谦虚，谈吐得当。</a:t>
            </a:r>
            <a:endParaRPr lang="zh-CN" altLang="en-US" sz="3600" b="0">
              <a:solidFill>
                <a:srgbClr val="333333"/>
              </a:solidFill>
              <a:highlight>
                <a:srgbClr val="FFFFFF"/>
              </a:highlight>
              <a:latin typeface="宋体" charset="0"/>
              <a:cs typeface="宋体" charset="0"/>
            </a:endParaRPr>
          </a:p>
          <a:p>
            <a:pPr marL="0" indent="0" algn="l"/>
            <a:r>
              <a:rPr lang="zh-CN" altLang="en-US" sz="3600"/>
              <a:t>             </a:t>
            </a:r>
            <a:r>
              <a:rPr lang="en-US" altLang="zh-CN" sz="3600"/>
              <a:t>——</a:t>
            </a:r>
            <a:r>
              <a:rPr lang="zh-CN" altLang="en-US" sz="3600"/>
              <a:t>《男孩的冒险书》</a:t>
            </a:r>
            <a:endParaRPr lang="zh-CN" altLang="en-US" sz="3600"/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2690" y="455295"/>
            <a:ext cx="3856990" cy="52330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02080" y="2459990"/>
            <a:ext cx="9387205" cy="583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endParaRPr lang="zh-CN" altLang="en-US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0705" y="1859915"/>
            <a:ext cx="11478260" cy="3138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我们家里有一个男子汉，那是姐姐的孩子。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姐姐生下他后，就和姐夫到安徽去了，把他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留在家中由我们来照看。</a:t>
            </a:r>
            <a:endParaRPr lang="zh-CN" altLang="en-US" sz="4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07386" y="154546"/>
            <a:ext cx="20670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作者简介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3" y="982695"/>
            <a:ext cx="3907620" cy="48926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616450" y="1905635"/>
            <a:ext cx="7265035" cy="30460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zh-CN" sz="3200" kern="100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503050405090304" pitchFamily="18" charset="0"/>
              </a:rPr>
              <a:t> </a:t>
            </a:r>
            <a:r>
              <a:rPr lang="en-US" altLang="zh-CN" sz="3200" kern="100" dirty="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503050405090304" pitchFamily="18" charset="0"/>
              </a:rPr>
              <a:t>   </a:t>
            </a:r>
            <a:r>
              <a:rPr lang="zh-CN" altLang="zh-CN" sz="3200" kern="1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王安忆，当代著名女作家</a:t>
            </a:r>
            <a:r>
              <a:rPr lang="zh-CN" altLang="en-US" sz="3200" kern="1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、文学家。</a:t>
            </a:r>
            <a:endParaRPr lang="en-US" altLang="zh-CN" sz="3200" kern="10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en-US" sz="3200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王安忆的小说，多以平凡的小人物为主人公，表现他们不平凡的生活中不平凡的经历与情感。</a:t>
            </a:r>
            <a:endParaRPr lang="zh-CN" altLang="en-US" sz="3200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948869" y="1963304"/>
            <a:ext cx="10773177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学习任务：</a:t>
            </a:r>
            <a:endParaRPr lang="zh-CN" altLang="en-US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读：用较快的速度默读课文；</a:t>
            </a:r>
            <a:endParaRPr lang="zh-CN" altLang="en-US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思：边读边思考，王安忆是从哪些方面来介绍男子汉的？</a:t>
            </a:r>
            <a:endParaRPr lang="zh-CN" altLang="en-US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47060" y="1799590"/>
            <a:ext cx="4946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他对食物的兴趣</a:t>
            </a:r>
            <a:endParaRPr lang="zh-CN" altLang="en-US" sz="4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6425" y="2828925"/>
            <a:ext cx="53727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4800" b="0" dirty="0">
                <a:solidFill>
                  <a:schemeClr val="tx1"/>
                </a:solidFill>
              </a:rPr>
              <a:t>他对独立的要求</a:t>
            </a:r>
            <a:endParaRPr lang="zh-CN" altLang="en-US" sz="4800" b="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0245" y="3843655"/>
            <a:ext cx="7145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4800" b="0" dirty="0">
                <a:solidFill>
                  <a:schemeClr val="tx1"/>
                </a:solidFill>
              </a:rPr>
              <a:t>他面对生活挑战的沉着</a:t>
            </a:r>
            <a:endParaRPr lang="zh-CN" altLang="en-US" sz="4800" b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"/>
          <a:stretch>
            <a:fillRect/>
          </a:stretch>
        </p:blipFill>
        <p:spPr>
          <a:xfrm>
            <a:off x="11430" y="1597025"/>
            <a:ext cx="6255385" cy="405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r="4962"/>
          <a:stretch>
            <a:fillRect/>
          </a:stretch>
        </p:blipFill>
        <p:spPr>
          <a:xfrm>
            <a:off x="6266815" y="2837815"/>
            <a:ext cx="5740400" cy="2612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0" name="文本框 99"/>
          <p:cNvSpPr txBox="1"/>
          <p:nvPr/>
        </p:nvSpPr>
        <p:spPr>
          <a:xfrm>
            <a:off x="1043940" y="247650"/>
            <a:ext cx="1071943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3200" b="0">
                <a:solidFill>
                  <a:schemeClr val="tx1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       </a:t>
            </a:r>
            <a:r>
              <a:rPr lang="zh-CN" altLang="en-US" sz="3200" b="0">
                <a:solidFill>
                  <a:schemeClr val="tx1"/>
                </a:solidFill>
                <a:latin typeface="Kaiti SC Regular" panose="02010600040101010101" charset="-122"/>
                <a:ea typeface="Kaiti SC Regular" panose="02010600040101010101" charset="-122"/>
                <a:cs typeface="Kaiti SC Regular" panose="02010600040101010101" charset="-122"/>
              </a:rPr>
              <a:t>结合课文思考，为什么称这个孩子为“男子汉”？能否给这个部分换个小标题？做简单批注。</a:t>
            </a:r>
            <a:endParaRPr lang="zh-CN" altLang="en-US" sz="3200" b="0">
              <a:solidFill>
                <a:schemeClr val="tx1"/>
              </a:solidFill>
              <a:latin typeface="Kaiti SC Regular" panose="02010600040101010101" charset="-122"/>
              <a:ea typeface="Kaiti SC Regular" panose="02010600040101010101" charset="-122"/>
              <a:cs typeface="Kaiti SC Regular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91927" y="1619501"/>
            <a:ext cx="9808146" cy="433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他对所有的滋味都有兴趣，为了吃一客小笼包子，他可以耐心地等上三刻钟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3600" dirty="0">
                <a:solidFill>
                  <a:schemeClr val="bg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他会为他喜欢吃的东西编儿歌一样的谜语。当实在不能吃了的时候，他便吃自己的大拇指，吃得十分专心，以至前边的嘴唇都有些翘了起来。</a:t>
            </a:r>
            <a:endParaRPr lang="zh-CN" altLang="en-US" sz="3600" dirty="0">
              <a:solidFill>
                <a:schemeClr val="bg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23030" y="2757805"/>
            <a:ext cx="109855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耐心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91927" y="1465831"/>
            <a:ext cx="9808146" cy="433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他对所有的滋味都有兴趣，为了吃一客小笼包子，他可以耐心地等上三刻钟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他会为他喜欢吃的东西编儿歌一样的谜语。当实在不能吃了的时候，他便吃自己的大拇指，吃得十分专心，以至前边的嘴唇都有些翘了起来。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41620" y="1765935"/>
            <a:ext cx="1998980" cy="57086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923030" y="2604135"/>
            <a:ext cx="109855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耐心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WPS 文字</Application>
  <PresentationFormat>宽屏</PresentationFormat>
  <Paragraphs>94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方正书宋_GBK</vt:lpstr>
      <vt:lpstr>Wingdings</vt:lpstr>
      <vt:lpstr>微软雅黑</vt:lpstr>
      <vt:lpstr>汉仪旗黑</vt:lpstr>
      <vt:lpstr>Wingdings</vt:lpstr>
      <vt:lpstr>楷体</vt:lpstr>
      <vt:lpstr>汉仪楷体KW</vt:lpstr>
      <vt:lpstr>Times New Roman</vt:lpstr>
      <vt:lpstr>宋体</vt:lpstr>
      <vt:lpstr>Kaiti SC Regular</vt:lpstr>
      <vt:lpstr>Kaiti SC Bold</vt:lpstr>
      <vt:lpstr>宋体</vt:lpstr>
      <vt:lpstr>汉仪书宋二KW</vt:lpstr>
      <vt:lpstr>Arial Unicode MS</vt:lpstr>
      <vt:lpstr>Calibri</vt:lpstr>
      <vt:lpstr>Helvetica 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huangxintian</cp:lastModifiedBy>
  <cp:revision>159</cp:revision>
  <dcterms:created xsi:type="dcterms:W3CDTF">2021-05-18T02:10:45Z</dcterms:created>
  <dcterms:modified xsi:type="dcterms:W3CDTF">2021-05-18T02:10:45Z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2052-2.5.0.4070</vt:lpwstr>
  </property>
  <property fmtid="{D5CDD505-2E9C-101B-9397-08002B2CF9AE}" pid="3" name="ICV">
    <vt:lpwstr>00C29DB055F04356A7781304889AA99C</vt:lpwstr>
  </property>
</Properties>
</file>