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5" r:id="rId4"/>
    <p:sldId id="274" r:id="rId5"/>
    <p:sldId id="4444" r:id="rId6"/>
    <p:sldId id="4443" r:id="rId7"/>
    <p:sldId id="4446" r:id="rId8"/>
    <p:sldId id="4445" r:id="rId9"/>
    <p:sldId id="4447" r:id="rId10"/>
    <p:sldId id="4448" r:id="rId11"/>
    <p:sldId id="4449" r:id="rId12"/>
    <p:sldId id="4450" r:id="rId13"/>
    <p:sldId id="4451" r:id="rId14"/>
    <p:sldId id="4452" r:id="rId15"/>
    <p:sldId id="266"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7" d="100"/>
          <a:sy n="87" d="100"/>
        </p:scale>
        <p:origin x="66" y="18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EC84D6-4D5A-4A03-9D3F-57AF266ED40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A9EC1B66-19B2-42ED-AFA5-4212000D37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8BA248A-F087-43D3-9AE0-0137A040053A}"/>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5" name="页脚占位符 4">
            <a:extLst>
              <a:ext uri="{FF2B5EF4-FFF2-40B4-BE49-F238E27FC236}">
                <a16:creationId xmlns:a16="http://schemas.microsoft.com/office/drawing/2014/main" id="{832ECD94-E345-4B6E-9961-AE857BAF2E6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A1C18F1-CD6A-4F9E-A7ED-FC9082ADBE90}"/>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306644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EAE18F-1A8C-4C3B-8ACE-E7AF13F3C6CF}"/>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B725B75-302F-403C-98A6-3A295558912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4B1CD40-CB5D-4F69-A9AC-5BF1297AC2FD}"/>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5" name="页脚占位符 4">
            <a:extLst>
              <a:ext uri="{FF2B5EF4-FFF2-40B4-BE49-F238E27FC236}">
                <a16:creationId xmlns:a16="http://schemas.microsoft.com/office/drawing/2014/main" id="{98E1851E-3F13-4DC2-9938-A6041806EE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904AA15-F2F2-49F2-9F7D-7A30F30CD712}"/>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755084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463D60DD-4898-41CD-8C43-EBD2CDA0AF5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E9427B5-766C-4BF2-B2A7-B867A578239E}"/>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8208A58-E3E3-4F8C-A4BD-F43161A352CF}"/>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5" name="页脚占位符 4">
            <a:extLst>
              <a:ext uri="{FF2B5EF4-FFF2-40B4-BE49-F238E27FC236}">
                <a16:creationId xmlns:a16="http://schemas.microsoft.com/office/drawing/2014/main" id="{C8647027-2EE7-4E07-B8FA-AD9B790DE5D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568ABCB-B7DA-457C-B90B-546835E147CB}"/>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3524911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886B26-D9B8-4C2D-A04F-AE83F431648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3AB3877-746A-434A-9740-49198FEF322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78A8C0C-2211-4200-BCA3-7A6F2DE2813D}"/>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5" name="页脚占位符 4">
            <a:extLst>
              <a:ext uri="{FF2B5EF4-FFF2-40B4-BE49-F238E27FC236}">
                <a16:creationId xmlns:a16="http://schemas.microsoft.com/office/drawing/2014/main" id="{4B6F7E1A-98B9-4E3C-982B-B32DCA52DF2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C4C8EBA-CEE0-411F-93C0-61F474CF0261}"/>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20900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67CAC3-D6B3-4FF9-BD43-E7AF2C0E2DE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AF3F181-1775-4740-9141-7D7E58622D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685FD13-F67E-497D-9123-5ECDA42A074B}"/>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5" name="页脚占位符 4">
            <a:extLst>
              <a:ext uri="{FF2B5EF4-FFF2-40B4-BE49-F238E27FC236}">
                <a16:creationId xmlns:a16="http://schemas.microsoft.com/office/drawing/2014/main" id="{1CE41AA1-EC6C-4DCE-9EC1-CDA795B6A4D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650844B-019B-4571-A626-D3B920D79298}"/>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2802664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129D1D-BE62-480B-AA10-3F85876FD9B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899BFCA-7829-41AE-8E83-DEF4001264BA}"/>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2AC6A09-3A39-4EBC-A127-D020F812BA8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3223EC4-1759-4E43-8C97-9E96341CCA0C}"/>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6" name="页脚占位符 5">
            <a:extLst>
              <a:ext uri="{FF2B5EF4-FFF2-40B4-BE49-F238E27FC236}">
                <a16:creationId xmlns:a16="http://schemas.microsoft.com/office/drawing/2014/main" id="{8A839057-1691-4303-9442-61746C5CD7F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E9419C5-B71A-40B9-9BD8-A0731AC89D2D}"/>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270704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C3468A-E95E-4B5E-8825-32F6501D3B1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729A7BB-F3C4-4C00-8FED-986CEFB8D1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3286DAE3-197C-4D9F-B283-AD5D63055F8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C5540CB-6963-4746-938F-4DB4B0687E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89784387-01F0-408D-8EE2-05C8A1DB6BE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315C1C8-2967-4CB9-80E0-97591D4A61E0}"/>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8" name="页脚占位符 7">
            <a:extLst>
              <a:ext uri="{FF2B5EF4-FFF2-40B4-BE49-F238E27FC236}">
                <a16:creationId xmlns:a16="http://schemas.microsoft.com/office/drawing/2014/main" id="{26990496-ED72-4084-BBAA-FD30B836C6E2}"/>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91EFD99B-869C-4402-B890-F4D19FD4CB03}"/>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290799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A4026B-2E8E-41BB-8D9D-B9D9DBEDAE9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696B649-65C5-40FA-9230-22F95A4937B3}"/>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4" name="页脚占位符 3">
            <a:extLst>
              <a:ext uri="{FF2B5EF4-FFF2-40B4-BE49-F238E27FC236}">
                <a16:creationId xmlns:a16="http://schemas.microsoft.com/office/drawing/2014/main" id="{70ACBB38-37DC-40B0-8163-BD110C63852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90779046-4C4A-40AB-BD2D-25194342507F}"/>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1140102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27EE1BD-5EAA-42BA-B6C6-1B51F1147787}"/>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3" name="页脚占位符 2">
            <a:extLst>
              <a:ext uri="{FF2B5EF4-FFF2-40B4-BE49-F238E27FC236}">
                <a16:creationId xmlns:a16="http://schemas.microsoft.com/office/drawing/2014/main" id="{7ECA13E7-83A8-4D82-91CA-028C8A9BFFE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6224AFC9-DE92-4C8A-964B-5EE34646C6A4}"/>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176950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F710E1-033B-4308-8F10-1EF8393DE15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3CE6271-C5C4-4DC4-BBC9-B84EBDDBE1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CBDE376C-EAC2-4425-9B61-973FFED8D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F668367-60C0-4E33-80A4-C5AD14477990}"/>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6" name="页脚占位符 5">
            <a:extLst>
              <a:ext uri="{FF2B5EF4-FFF2-40B4-BE49-F238E27FC236}">
                <a16:creationId xmlns:a16="http://schemas.microsoft.com/office/drawing/2014/main" id="{47FBB6C9-74ED-4216-A366-605C2E61346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B6A9934-BE15-4105-A663-6813E323B114}"/>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2227677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70BB12-1757-47D3-B209-E4FB61BEB61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A5FC3FDE-2CE5-4911-8BD8-B8ED3C6E5C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78A0CCE-F796-4592-9D09-D4408DD08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0F317A8-D8ED-4283-9D4C-5C8D83B58C3B}"/>
              </a:ext>
            </a:extLst>
          </p:cNvPr>
          <p:cNvSpPr>
            <a:spLocks noGrp="1"/>
          </p:cNvSpPr>
          <p:nvPr>
            <p:ph type="dt" sz="half" idx="10"/>
          </p:nvPr>
        </p:nvSpPr>
        <p:spPr/>
        <p:txBody>
          <a:bodyPr/>
          <a:lstStyle/>
          <a:p>
            <a:fld id="{507900C3-169C-4AE3-A16E-C982F8AEE9E1}" type="datetimeFigureOut">
              <a:rPr lang="zh-CN" altLang="en-US" smtClean="0"/>
              <a:t>2021/12/14</a:t>
            </a:fld>
            <a:endParaRPr lang="zh-CN" altLang="en-US"/>
          </a:p>
        </p:txBody>
      </p:sp>
      <p:sp>
        <p:nvSpPr>
          <p:cNvPr id="6" name="页脚占位符 5">
            <a:extLst>
              <a:ext uri="{FF2B5EF4-FFF2-40B4-BE49-F238E27FC236}">
                <a16:creationId xmlns:a16="http://schemas.microsoft.com/office/drawing/2014/main" id="{581773B2-847C-47BC-A342-E9ADDC892B5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F01DCED-A3DA-46B3-B2E5-89F9C1F35239}"/>
              </a:ext>
            </a:extLst>
          </p:cNvPr>
          <p:cNvSpPr>
            <a:spLocks noGrp="1"/>
          </p:cNvSpPr>
          <p:nvPr>
            <p:ph type="sldNum" sz="quarter" idx="12"/>
          </p:nvPr>
        </p:nvSpPr>
        <p:spPr/>
        <p:txBody>
          <a:body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136447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5000"/>
            <a:lum/>
          </a:blip>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B453479-9CCB-423C-84F8-F28FB92EE2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FB25C0C-A230-4FB9-BC0A-9D3D89B192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A05AD7A-57D9-4B82-802D-204FDBD671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900C3-169C-4AE3-A16E-C982F8AEE9E1}" type="datetimeFigureOut">
              <a:rPr lang="zh-CN" altLang="en-US" smtClean="0"/>
              <a:t>2021/12/14</a:t>
            </a:fld>
            <a:endParaRPr lang="zh-CN" altLang="en-US"/>
          </a:p>
        </p:txBody>
      </p:sp>
      <p:sp>
        <p:nvSpPr>
          <p:cNvPr id="5" name="页脚占位符 4">
            <a:extLst>
              <a:ext uri="{FF2B5EF4-FFF2-40B4-BE49-F238E27FC236}">
                <a16:creationId xmlns:a16="http://schemas.microsoft.com/office/drawing/2014/main" id="{56D042C1-8B29-47B8-8BAF-C35086E9BA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C1E79F21-8DF8-4922-BF76-B9547F2E1F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50E47-6664-4532-99B1-425247826027}" type="slidenum">
              <a:rPr lang="zh-CN" altLang="en-US" smtClean="0"/>
              <a:t>‹#›</a:t>
            </a:fld>
            <a:endParaRPr lang="zh-CN" altLang="en-US"/>
          </a:p>
        </p:txBody>
      </p:sp>
    </p:spTree>
    <p:extLst>
      <p:ext uri="{BB962C8B-B14F-4D97-AF65-F5344CB8AC3E}">
        <p14:creationId xmlns:p14="http://schemas.microsoft.com/office/powerpoint/2010/main" val="1531684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EC10DCB2-A7F1-4CA6-B679-2FAD632FC272}"/>
              </a:ext>
            </a:extLst>
          </p:cNvPr>
          <p:cNvSpPr txBox="1"/>
          <p:nvPr/>
        </p:nvSpPr>
        <p:spPr>
          <a:xfrm>
            <a:off x="856690" y="1546272"/>
            <a:ext cx="10478620" cy="1938992"/>
          </a:xfrm>
          <a:prstGeom prst="rect">
            <a:avLst/>
          </a:prstGeom>
          <a:noFill/>
        </p:spPr>
        <p:txBody>
          <a:bodyPr wrap="square" rtlCol="0">
            <a:spAutoFit/>
          </a:bodyPr>
          <a:lstStyle/>
          <a:p>
            <a:pPr algn="ctr"/>
            <a:r>
              <a:rPr lang="zh-CN" altLang="en-US" sz="6000" dirty="0">
                <a:solidFill>
                  <a:schemeClr val="accent1">
                    <a:lumMod val="75000"/>
                  </a:schemeClr>
                </a:solidFill>
                <a:latin typeface="华文隶书" panose="02010800040101010101" pitchFamily="2" charset="-122"/>
                <a:ea typeface="华文隶书" panose="02010800040101010101" pitchFamily="2" charset="-122"/>
              </a:rPr>
              <a:t>初中物理“以学为本”理念的</a:t>
            </a:r>
            <a:r>
              <a:rPr lang="en-US" altLang="zh-CN" sz="60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6000" dirty="0">
                <a:solidFill>
                  <a:schemeClr val="accent1">
                    <a:lumMod val="75000"/>
                  </a:schemeClr>
                </a:solidFill>
                <a:latin typeface="华文隶书" panose="02010800040101010101" pitchFamily="2" charset="-122"/>
                <a:ea typeface="华文隶书" panose="02010800040101010101" pitchFamily="2" charset="-122"/>
              </a:rPr>
              <a:t>实践与思考</a:t>
            </a:r>
          </a:p>
        </p:txBody>
      </p:sp>
      <p:sp>
        <p:nvSpPr>
          <p:cNvPr id="5" name="文本框 4">
            <a:extLst>
              <a:ext uri="{FF2B5EF4-FFF2-40B4-BE49-F238E27FC236}">
                <a16:creationId xmlns:a16="http://schemas.microsoft.com/office/drawing/2014/main" id="{EB9FCCF7-D811-4B64-9221-5F62B4B4A262}"/>
              </a:ext>
            </a:extLst>
          </p:cNvPr>
          <p:cNvSpPr txBox="1"/>
          <p:nvPr/>
        </p:nvSpPr>
        <p:spPr>
          <a:xfrm>
            <a:off x="7029157" y="5845126"/>
            <a:ext cx="5784166" cy="584775"/>
          </a:xfrm>
          <a:prstGeom prst="rect">
            <a:avLst/>
          </a:prstGeom>
          <a:noFill/>
        </p:spPr>
        <p:txBody>
          <a:bodyPr wrap="square" rtlCol="0">
            <a:spAutoFit/>
          </a:bodyPr>
          <a:lstStyle/>
          <a:p>
            <a:r>
              <a:rPr lang="zh-CN" altLang="en-US" sz="3200" dirty="0">
                <a:latin typeface="华文隶书" panose="02010800040101010101" pitchFamily="2" charset="-122"/>
                <a:ea typeface="华文隶书" panose="02010800040101010101" pitchFamily="2" charset="-122"/>
              </a:rPr>
              <a:t>新北区吕墅中学     丁滨艳</a:t>
            </a:r>
          </a:p>
        </p:txBody>
      </p:sp>
    </p:spTree>
    <p:extLst>
      <p:ext uri="{BB962C8B-B14F-4D97-AF65-F5344CB8AC3E}">
        <p14:creationId xmlns:p14="http://schemas.microsoft.com/office/powerpoint/2010/main" val="1729204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11774828" cy="1569660"/>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二、初中物理概念建构教学过程中，如何践行“以学为本”理念？</a:t>
            </a:r>
            <a:r>
              <a:rPr lang="en-US" altLang="zh-CN" sz="2800" b="1" dirty="0">
                <a:solidFill>
                  <a:srgbClr val="FF0000"/>
                </a:solidFill>
                <a:latin typeface="华文隶书" panose="02010800040101010101" pitchFamily="2" charset="-122"/>
                <a:ea typeface="华文隶书" panose="02010800040101010101" pitchFamily="2" charset="-122"/>
              </a:rPr>
              <a:t>---</a:t>
            </a:r>
            <a:r>
              <a:rPr lang="zh-CN" altLang="en-US" sz="2800" b="1" dirty="0">
                <a:solidFill>
                  <a:srgbClr val="FF0000"/>
                </a:solidFill>
                <a:latin typeface="华文隶书" panose="02010800040101010101" pitchFamily="2" charset="-122"/>
                <a:ea typeface="华文隶书" panose="02010800040101010101" pitchFamily="2" charset="-122"/>
              </a:rPr>
              <a:t>以“平面镜”概念建构为例</a:t>
            </a:r>
          </a:p>
        </p:txBody>
      </p:sp>
      <p:sp>
        <p:nvSpPr>
          <p:cNvPr id="19" name="文本框 1">
            <a:extLst>
              <a:ext uri="{FF2B5EF4-FFF2-40B4-BE49-F238E27FC236}">
                <a16:creationId xmlns:a16="http://schemas.microsoft.com/office/drawing/2014/main" id="{18FBA32F-1BED-4E8F-A935-05BD77BF2CA7}"/>
              </a:ext>
            </a:extLst>
          </p:cNvPr>
          <p:cNvSpPr txBox="1"/>
          <p:nvPr/>
        </p:nvSpPr>
        <p:spPr>
          <a:xfrm>
            <a:off x="302004" y="2304511"/>
            <a:ext cx="11635530" cy="2246769"/>
          </a:xfrm>
          <a:prstGeom prst="rect">
            <a:avLst/>
          </a:prstGeom>
          <a:noFill/>
        </p:spPr>
        <p:txBody>
          <a:bodyPr wrap="square" rtlCol="0">
            <a:spAutoFit/>
          </a:bodyPr>
          <a:lstStyle/>
          <a:p>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1</a:t>
            </a:r>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、国内</a:t>
            </a:r>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7</a:t>
            </a:r>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套主流教材平面镜概念的建构办法</a:t>
            </a:r>
            <a:endParaRPr lang="en-US" altLang="zh-CN" sz="5000" b="1" dirty="0">
              <a:solidFill>
                <a:srgbClr val="FF0000"/>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无论是人教版、科教版、山东版</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还是我们苏科版，大多只是举例或直接给出“平面镜”这个概念。其实，“什么是平面镜？” 苏科版上做了最完整的陈述：“表面光滑平整的镜面叫平面镜”，但它却没有对这个概念进行必要的建构。</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p:txBody>
      </p:sp>
    </p:spTree>
    <p:extLst>
      <p:ext uri="{BB962C8B-B14F-4D97-AF65-F5344CB8AC3E}">
        <p14:creationId xmlns:p14="http://schemas.microsoft.com/office/powerpoint/2010/main" val="4057992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11774828" cy="1569660"/>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二、初中物理概念建构教学过程中，如何践行“以学为本”理念？</a:t>
            </a:r>
            <a:r>
              <a:rPr lang="en-US" altLang="zh-CN" sz="2800" b="1" dirty="0">
                <a:solidFill>
                  <a:srgbClr val="FF0000"/>
                </a:solidFill>
                <a:latin typeface="华文隶书" panose="02010800040101010101" pitchFamily="2" charset="-122"/>
                <a:ea typeface="华文隶书" panose="02010800040101010101" pitchFamily="2" charset="-122"/>
              </a:rPr>
              <a:t>---</a:t>
            </a:r>
            <a:r>
              <a:rPr lang="zh-CN" altLang="en-US" sz="2800" b="1" dirty="0">
                <a:solidFill>
                  <a:srgbClr val="FF0000"/>
                </a:solidFill>
                <a:latin typeface="华文隶书" panose="02010800040101010101" pitchFamily="2" charset="-122"/>
                <a:ea typeface="华文隶书" panose="02010800040101010101" pitchFamily="2" charset="-122"/>
              </a:rPr>
              <a:t>以“平面镜”概念建构为例</a:t>
            </a:r>
          </a:p>
        </p:txBody>
      </p:sp>
      <p:sp>
        <p:nvSpPr>
          <p:cNvPr id="5" name="文本框 1">
            <a:extLst>
              <a:ext uri="{FF2B5EF4-FFF2-40B4-BE49-F238E27FC236}">
                <a16:creationId xmlns:a16="http://schemas.microsoft.com/office/drawing/2014/main" id="{18FBA32F-1BED-4E8F-A935-05BD77BF2CA7}"/>
              </a:ext>
            </a:extLst>
          </p:cNvPr>
          <p:cNvSpPr txBox="1"/>
          <p:nvPr/>
        </p:nvSpPr>
        <p:spPr>
          <a:xfrm>
            <a:off x="232355" y="2003427"/>
            <a:ext cx="11635530" cy="4832092"/>
          </a:xfrm>
          <a:prstGeom prst="rect">
            <a:avLst/>
          </a:prstGeom>
          <a:noFill/>
        </p:spPr>
        <p:txBody>
          <a:bodyPr wrap="square" rtlCol="0">
            <a:spAutoFit/>
          </a:bodyPr>
          <a:lstStyle/>
          <a:p>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      2</a:t>
            </a:r>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、怎样在“以学为本”理念下建构“平面镜”概念呢？</a:t>
            </a:r>
            <a:endParaRPr lang="en-US" altLang="zh-CN" sz="2800" b="1"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1</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）学习内容（或学习课题）：建构“平面镜”概念</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它是学习的根本或中心，学生的学习行为应该围绕“它”而展开学习。</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2</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）学习资源准备：单面抛光（</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4K/8k</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）不锈钢皮</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3</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）教师主导：设置“伴学单”，或提出系统性体验或探究问题？</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如每个学生拿起不锈钢皮，正反面看一下自己，哪一面才能称为镜面？理解一下：什么叫“光滑”？再从光滑镜面里观察一下自己，什么时候这块镜子才是平面镜？再理解一下，什么叫“平整”？给平面镜下个定义，你会怎样下？那么，不是平面镜的其他镜面，可以给个什么名称？生活中，还有哪些物体的表面，可以称为“平面镜”？被风吹动的湖水表面真的不存在平面镜吗？用镜子来照自己的脸时，你会选怎样的镜子？</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p:txBody>
      </p:sp>
    </p:spTree>
    <p:extLst>
      <p:ext uri="{BB962C8B-B14F-4D97-AF65-F5344CB8AC3E}">
        <p14:creationId xmlns:p14="http://schemas.microsoft.com/office/powerpoint/2010/main" val="863431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11774828" cy="1569660"/>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二、初中物理概念建构教学过程中，如何践行“以学为本”理念？</a:t>
            </a:r>
            <a:r>
              <a:rPr lang="en-US" altLang="zh-CN" sz="2800" b="1" dirty="0">
                <a:solidFill>
                  <a:srgbClr val="FF0000"/>
                </a:solidFill>
                <a:latin typeface="华文隶书" panose="02010800040101010101" pitchFamily="2" charset="-122"/>
                <a:ea typeface="华文隶书" panose="02010800040101010101" pitchFamily="2" charset="-122"/>
              </a:rPr>
              <a:t>---</a:t>
            </a:r>
            <a:r>
              <a:rPr lang="zh-CN" altLang="en-US" sz="2800" b="1" dirty="0">
                <a:solidFill>
                  <a:srgbClr val="FF0000"/>
                </a:solidFill>
                <a:latin typeface="华文隶书" panose="02010800040101010101" pitchFamily="2" charset="-122"/>
                <a:ea typeface="华文隶书" panose="02010800040101010101" pitchFamily="2" charset="-122"/>
              </a:rPr>
              <a:t>以“平面镜”概念建构为例</a:t>
            </a:r>
          </a:p>
        </p:txBody>
      </p:sp>
      <p:sp>
        <p:nvSpPr>
          <p:cNvPr id="5" name="文本框 1">
            <a:extLst>
              <a:ext uri="{FF2B5EF4-FFF2-40B4-BE49-F238E27FC236}">
                <a16:creationId xmlns:a16="http://schemas.microsoft.com/office/drawing/2014/main" id="{18FBA32F-1BED-4E8F-A935-05BD77BF2CA7}"/>
              </a:ext>
            </a:extLst>
          </p:cNvPr>
          <p:cNvSpPr txBox="1"/>
          <p:nvPr/>
        </p:nvSpPr>
        <p:spPr>
          <a:xfrm>
            <a:off x="232355" y="2003427"/>
            <a:ext cx="11635530" cy="2677656"/>
          </a:xfrm>
          <a:prstGeom prst="rect">
            <a:avLst/>
          </a:prstGeom>
          <a:noFill/>
        </p:spPr>
        <p:txBody>
          <a:bodyPr wrap="square" rtlCol="0">
            <a:spAutoFit/>
          </a:bodyPr>
          <a:lstStyle/>
          <a:p>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      2</a:t>
            </a:r>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、怎样在“以学为本”理念下建构“平面镜”概念呢？</a:t>
            </a:r>
            <a:endParaRPr lang="en-US" altLang="zh-CN" sz="2800" b="1"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4</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）学生主体：用不锈钢皮进行感知、理解光滑、平整的内涵，给平面镜（凹面镜</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凸面镜）下定义，到生活中找平面镜，为什么我们要学“平面镜”这个概念</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都需要学生自己或体验或思考或总结或明白。总之，“平面镜概念”建构的这个学习任务完成的主体必须是学生。</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p>
        </p:txBody>
      </p:sp>
    </p:spTree>
    <p:extLst>
      <p:ext uri="{BB962C8B-B14F-4D97-AF65-F5344CB8AC3E}">
        <p14:creationId xmlns:p14="http://schemas.microsoft.com/office/powerpoint/2010/main" val="356511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11774828" cy="1446550"/>
          </a:xfrm>
          <a:prstGeom prst="rect">
            <a:avLst/>
          </a:prstGeom>
          <a:noFill/>
        </p:spPr>
        <p:txBody>
          <a:bodyPr wrap="square" rtlCol="0">
            <a:spAutoFit/>
          </a:bodyPr>
          <a:lstStyle/>
          <a:p>
            <a:r>
              <a:rPr lang="zh-CN" altLang="en-US" sz="4400" dirty="0">
                <a:solidFill>
                  <a:schemeClr val="accent1">
                    <a:lumMod val="75000"/>
                  </a:schemeClr>
                </a:solidFill>
                <a:latin typeface="华文隶书" panose="02010800040101010101" pitchFamily="2" charset="-122"/>
                <a:ea typeface="华文隶书" panose="02010800040101010101" pitchFamily="2" charset="-122"/>
              </a:rPr>
              <a:t>三、初中物理规律形成教学过程中，如何践行“以学为本”理念？</a:t>
            </a:r>
            <a:r>
              <a:rPr lang="en-US" altLang="zh-CN" sz="2800" b="1" dirty="0">
                <a:solidFill>
                  <a:srgbClr val="FF0000"/>
                </a:solidFill>
                <a:latin typeface="华文隶书" panose="02010800040101010101" pitchFamily="2" charset="-122"/>
                <a:ea typeface="华文隶书" panose="02010800040101010101" pitchFamily="2" charset="-122"/>
              </a:rPr>
              <a:t>---</a:t>
            </a:r>
            <a:r>
              <a:rPr lang="zh-CN" altLang="en-US" sz="2800" b="1" dirty="0">
                <a:solidFill>
                  <a:srgbClr val="FF0000"/>
                </a:solidFill>
                <a:latin typeface="华文隶书" panose="02010800040101010101" pitchFamily="2" charset="-122"/>
                <a:ea typeface="华文隶书" panose="02010800040101010101" pitchFamily="2" charset="-122"/>
              </a:rPr>
              <a:t>以寻找“平面镜成像特点</a:t>
            </a:r>
            <a:r>
              <a:rPr lang="en-US" altLang="zh-CN" sz="2800" b="1" dirty="0">
                <a:solidFill>
                  <a:srgbClr val="FF0000"/>
                </a:solidFill>
                <a:latin typeface="华文隶书" panose="02010800040101010101" pitchFamily="2" charset="-122"/>
                <a:ea typeface="华文隶书" panose="02010800040101010101" pitchFamily="2" charset="-122"/>
              </a:rPr>
              <a:t>/</a:t>
            </a:r>
            <a:r>
              <a:rPr lang="zh-CN" altLang="en-US" sz="2800" b="1" dirty="0">
                <a:solidFill>
                  <a:srgbClr val="FF0000"/>
                </a:solidFill>
                <a:latin typeface="华文隶书" panose="02010800040101010101" pitchFamily="2" charset="-122"/>
                <a:ea typeface="华文隶书" panose="02010800040101010101" pitchFamily="2" charset="-122"/>
              </a:rPr>
              <a:t>规律”为例</a:t>
            </a:r>
          </a:p>
        </p:txBody>
      </p:sp>
      <p:sp>
        <p:nvSpPr>
          <p:cNvPr id="5" name="文本框 1">
            <a:extLst>
              <a:ext uri="{FF2B5EF4-FFF2-40B4-BE49-F238E27FC236}">
                <a16:creationId xmlns:a16="http://schemas.microsoft.com/office/drawing/2014/main" id="{18FBA32F-1BED-4E8F-A935-05BD77BF2CA7}"/>
              </a:ext>
            </a:extLst>
          </p:cNvPr>
          <p:cNvSpPr txBox="1"/>
          <p:nvPr/>
        </p:nvSpPr>
        <p:spPr>
          <a:xfrm>
            <a:off x="162706" y="2386708"/>
            <a:ext cx="11635530" cy="3970318"/>
          </a:xfrm>
          <a:prstGeom prst="rect">
            <a:avLst/>
          </a:prstGeom>
          <a:noFill/>
        </p:spPr>
        <p:txBody>
          <a:bodyPr wrap="square" rtlCol="0">
            <a:spAutoFit/>
          </a:bodyPr>
          <a:lstStyle/>
          <a:p>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      1</a:t>
            </a:r>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、在感知不锈钢皮“平面镜”成像基础上，认知“平面镜成虚像”特点。</a:t>
            </a:r>
            <a:endParaRPr lang="en-US" altLang="zh-CN" sz="2800" b="1"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不锈钢皮上开个小孔，前面放一支点燃的蜡烛同时比较不锈钢皮反面光屏上有没有正立的像和倒立的像。</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2</a:t>
            </a:r>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、在寻找“像在哪里？”基础上，认知“平面镜成平面对称像”特点。</a:t>
            </a:r>
            <a:endParaRPr lang="en-US" altLang="zh-CN" sz="2800" b="1"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用激光光斑（大头针</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笔画的点）、方格纸（尺</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白纸）找像时，明白为什么要用无色透明最好是茶色的平板玻璃代替平面镜？为什么平板玻璃（平面镜）必须与纸面垂直？以及寻找到平面镜的像与物体关于平面镜对称（指物距</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像距，像物连线与镜面垂直）的成像规律。</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p:txBody>
      </p:sp>
    </p:spTree>
    <p:extLst>
      <p:ext uri="{BB962C8B-B14F-4D97-AF65-F5344CB8AC3E}">
        <p14:creationId xmlns:p14="http://schemas.microsoft.com/office/powerpoint/2010/main" val="3410403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11774828" cy="1446550"/>
          </a:xfrm>
          <a:prstGeom prst="rect">
            <a:avLst/>
          </a:prstGeom>
          <a:noFill/>
        </p:spPr>
        <p:txBody>
          <a:bodyPr wrap="square" rtlCol="0">
            <a:spAutoFit/>
          </a:bodyPr>
          <a:lstStyle/>
          <a:p>
            <a:r>
              <a:rPr lang="zh-CN" altLang="en-US" sz="4400" dirty="0">
                <a:solidFill>
                  <a:schemeClr val="accent1">
                    <a:lumMod val="75000"/>
                  </a:schemeClr>
                </a:solidFill>
                <a:latin typeface="华文隶书" panose="02010800040101010101" pitchFamily="2" charset="-122"/>
                <a:ea typeface="华文隶书" panose="02010800040101010101" pitchFamily="2" charset="-122"/>
              </a:rPr>
              <a:t>三、初中物理规律形成教学过程中，如何践行“以学为本”理念？</a:t>
            </a:r>
            <a:r>
              <a:rPr lang="en-US" altLang="zh-CN" sz="2800" b="1" dirty="0">
                <a:solidFill>
                  <a:srgbClr val="FF0000"/>
                </a:solidFill>
                <a:latin typeface="华文隶书" panose="02010800040101010101" pitchFamily="2" charset="-122"/>
                <a:ea typeface="华文隶书" panose="02010800040101010101" pitchFamily="2" charset="-122"/>
              </a:rPr>
              <a:t>---</a:t>
            </a:r>
            <a:r>
              <a:rPr lang="zh-CN" altLang="en-US" sz="2800" b="1" dirty="0">
                <a:solidFill>
                  <a:srgbClr val="FF0000"/>
                </a:solidFill>
                <a:latin typeface="华文隶书" panose="02010800040101010101" pitchFamily="2" charset="-122"/>
                <a:ea typeface="华文隶书" panose="02010800040101010101" pitchFamily="2" charset="-122"/>
              </a:rPr>
              <a:t>以寻找“平面镜成像特点</a:t>
            </a:r>
            <a:r>
              <a:rPr lang="en-US" altLang="zh-CN" sz="2800" b="1" dirty="0">
                <a:solidFill>
                  <a:srgbClr val="FF0000"/>
                </a:solidFill>
                <a:latin typeface="华文隶书" panose="02010800040101010101" pitchFamily="2" charset="-122"/>
                <a:ea typeface="华文隶书" panose="02010800040101010101" pitchFamily="2" charset="-122"/>
              </a:rPr>
              <a:t>/</a:t>
            </a:r>
            <a:r>
              <a:rPr lang="zh-CN" altLang="en-US" sz="2800" b="1" dirty="0">
                <a:solidFill>
                  <a:srgbClr val="FF0000"/>
                </a:solidFill>
                <a:latin typeface="华文隶书" panose="02010800040101010101" pitchFamily="2" charset="-122"/>
                <a:ea typeface="华文隶书" panose="02010800040101010101" pitchFamily="2" charset="-122"/>
              </a:rPr>
              <a:t>规律”为例</a:t>
            </a:r>
          </a:p>
        </p:txBody>
      </p:sp>
      <p:sp>
        <p:nvSpPr>
          <p:cNvPr id="5" name="文本框 1">
            <a:extLst>
              <a:ext uri="{FF2B5EF4-FFF2-40B4-BE49-F238E27FC236}">
                <a16:creationId xmlns:a16="http://schemas.microsoft.com/office/drawing/2014/main" id="{18FBA32F-1BED-4E8F-A935-05BD77BF2CA7}"/>
              </a:ext>
            </a:extLst>
          </p:cNvPr>
          <p:cNvSpPr txBox="1"/>
          <p:nvPr/>
        </p:nvSpPr>
        <p:spPr>
          <a:xfrm>
            <a:off x="278235" y="2895925"/>
            <a:ext cx="11635530" cy="2246769"/>
          </a:xfrm>
          <a:prstGeom prst="rect">
            <a:avLst/>
          </a:prstGeom>
          <a:noFill/>
        </p:spPr>
        <p:txBody>
          <a:bodyPr wrap="square" rtlCol="0">
            <a:spAutoFit/>
          </a:bodyPr>
          <a:lstStyle/>
          <a:p>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      3</a:t>
            </a:r>
            <a:r>
              <a:rPr lang="zh-CN" altLang="en-US" sz="2800" b="1"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600" b="1" dirty="0">
                <a:solidFill>
                  <a:schemeClr val="accent1">
                    <a:lumMod val="75000"/>
                  </a:schemeClr>
                </a:solidFill>
                <a:latin typeface="华文隶书" panose="02010800040101010101" pitchFamily="2" charset="-122"/>
                <a:ea typeface="华文隶书" panose="02010800040101010101" pitchFamily="2" charset="-122"/>
              </a:rPr>
              <a:t>在理解物体是由无数个点构成的基础上，认知“平面镜成等大像”特点。</a:t>
            </a:r>
            <a:endParaRPr lang="en-US" altLang="zh-CN" sz="2600" b="1"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首先明白：无数个点构成物体，无数个对称点构成像，像的大小当然与物体相等。</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其次，用比蜡烛（物体）大、相等、小的</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3</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段蜡烛，移动到平面镜像的位置，验证，像“确实与物体等大”这个规律。</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p>
        </p:txBody>
      </p:sp>
    </p:spTree>
    <p:extLst>
      <p:ext uri="{BB962C8B-B14F-4D97-AF65-F5344CB8AC3E}">
        <p14:creationId xmlns:p14="http://schemas.microsoft.com/office/powerpoint/2010/main" val="3257738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0390F24-3E56-4003-9786-F7793A30E99D}"/>
              </a:ext>
            </a:extLst>
          </p:cNvPr>
          <p:cNvSpPr/>
          <p:nvPr/>
        </p:nvSpPr>
        <p:spPr>
          <a:xfrm>
            <a:off x="2800821" y="2266477"/>
            <a:ext cx="6042029" cy="1446550"/>
          </a:xfrm>
          <a:prstGeom prst="rect">
            <a:avLst/>
          </a:prstGeom>
          <a:noFill/>
        </p:spPr>
        <p:txBody>
          <a:bodyPr wrap="square" lIns="91440" tIns="45720" rIns="91440" bIns="45720">
            <a:spAutoFit/>
          </a:bodyPr>
          <a:lstStyle/>
          <a:p>
            <a:pPr algn="ctr"/>
            <a:r>
              <a:rPr lang="zh-CN" altLang="en-US" sz="8800" b="1" dirty="0">
                <a:ln w="22225">
                  <a:solidFill>
                    <a:schemeClr val="accent2"/>
                  </a:solidFill>
                  <a:prstDash val="solid"/>
                </a:ln>
                <a:solidFill>
                  <a:schemeClr val="accent2">
                    <a:lumMod val="40000"/>
                    <a:lumOff val="60000"/>
                  </a:schemeClr>
                </a:solidFill>
              </a:rPr>
              <a:t>谢谢聆听</a:t>
            </a:r>
            <a:endParaRPr lang="zh-CN" altLang="en-US" sz="8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63455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76F6D14-CE73-467B-8C0A-B4A3E3420143}"/>
              </a:ext>
            </a:extLst>
          </p:cNvPr>
          <p:cNvSpPr txBox="1"/>
          <p:nvPr/>
        </p:nvSpPr>
        <p:spPr>
          <a:xfrm>
            <a:off x="354496" y="648497"/>
            <a:ext cx="11454639" cy="5509200"/>
          </a:xfrm>
          <a:prstGeom prst="rect">
            <a:avLst/>
          </a:prstGeom>
          <a:noFill/>
        </p:spPr>
        <p:txBody>
          <a:bodyPr wrap="square" rtlCol="0">
            <a:spAutoFit/>
          </a:bodyPr>
          <a:lstStyle/>
          <a:p>
            <a:r>
              <a:rPr lang="zh-CN" altLang="en-US" sz="4400" dirty="0">
                <a:solidFill>
                  <a:schemeClr val="accent1">
                    <a:lumMod val="75000"/>
                  </a:schemeClr>
                </a:solidFill>
                <a:latin typeface="华文隶书" panose="02010800040101010101" pitchFamily="2" charset="-122"/>
                <a:ea typeface="华文隶书" panose="02010800040101010101" pitchFamily="2" charset="-122"/>
              </a:rPr>
              <a:t>      课堂教学承载着学生对知识、技能的建构和情意目标达成等多重任务，它更承载为国家培养合格接班人的任务。</a:t>
            </a:r>
            <a:endParaRPr lang="en-US" altLang="zh-CN" sz="4400" dirty="0">
              <a:solidFill>
                <a:schemeClr val="accent1">
                  <a:lumMod val="75000"/>
                </a:schemeClr>
              </a:solidFill>
              <a:latin typeface="华文隶书" panose="02010800040101010101" pitchFamily="2" charset="-122"/>
              <a:ea typeface="华文隶书" panose="02010800040101010101" pitchFamily="2" charset="-122"/>
            </a:endParaRPr>
          </a:p>
          <a:p>
            <a:endParaRPr lang="en-US" altLang="zh-CN" sz="4400"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4400" dirty="0">
                <a:solidFill>
                  <a:schemeClr val="accent1">
                    <a:lumMod val="75000"/>
                  </a:schemeClr>
                </a:solidFill>
                <a:latin typeface="华文隶书" panose="02010800040101010101" pitchFamily="2" charset="-122"/>
                <a:ea typeface="华文隶书" panose="02010800040101010101" pitchFamily="2" charset="-122"/>
              </a:rPr>
              <a:t>       然而，怎样较为出色地完成上述任务呢？今天，我想从 初中物理概念建构和规律形成等两个方向“以学为本”理念的实践出发，谈谈自己的感悟与思考。</a:t>
            </a:r>
            <a:endParaRPr lang="zh-CN" altLang="en-US" dirty="0"/>
          </a:p>
        </p:txBody>
      </p:sp>
    </p:spTree>
    <p:extLst>
      <p:ext uri="{BB962C8B-B14F-4D97-AF65-F5344CB8AC3E}">
        <p14:creationId xmlns:p14="http://schemas.microsoft.com/office/powerpoint/2010/main" val="177520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8FBA32F-1BED-4E8F-A935-05BD77BF2CA7}"/>
              </a:ext>
            </a:extLst>
          </p:cNvPr>
          <p:cNvSpPr txBox="1"/>
          <p:nvPr/>
        </p:nvSpPr>
        <p:spPr>
          <a:xfrm>
            <a:off x="1412666" y="1029385"/>
            <a:ext cx="8150784" cy="830997"/>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一、什么是“以学为本”理念？</a:t>
            </a:r>
          </a:p>
        </p:txBody>
      </p:sp>
      <p:sp>
        <p:nvSpPr>
          <p:cNvPr id="3" name="文本框 2">
            <a:extLst>
              <a:ext uri="{FF2B5EF4-FFF2-40B4-BE49-F238E27FC236}">
                <a16:creationId xmlns:a16="http://schemas.microsoft.com/office/drawing/2014/main" id="{7DA487A3-8848-4F01-A1E0-A58758550AE9}"/>
              </a:ext>
            </a:extLst>
          </p:cNvPr>
          <p:cNvSpPr txBox="1"/>
          <p:nvPr/>
        </p:nvSpPr>
        <p:spPr>
          <a:xfrm>
            <a:off x="1412664" y="2481528"/>
            <a:ext cx="10474535" cy="1569660"/>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二、初中物理概念建构教学过程中，如何践行“以学为本”理念？</a:t>
            </a:r>
          </a:p>
        </p:txBody>
      </p:sp>
      <p:sp>
        <p:nvSpPr>
          <p:cNvPr id="4" name="文本框 3">
            <a:extLst>
              <a:ext uri="{FF2B5EF4-FFF2-40B4-BE49-F238E27FC236}">
                <a16:creationId xmlns:a16="http://schemas.microsoft.com/office/drawing/2014/main" id="{5B4701A5-0C22-4799-924D-EC3D0D488C60}"/>
              </a:ext>
            </a:extLst>
          </p:cNvPr>
          <p:cNvSpPr txBox="1"/>
          <p:nvPr/>
        </p:nvSpPr>
        <p:spPr>
          <a:xfrm>
            <a:off x="1499361" y="4438765"/>
            <a:ext cx="10329116" cy="1569660"/>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三、初中物理规律形成教学过程中，如何践行“以学为本”理念？</a:t>
            </a:r>
          </a:p>
        </p:txBody>
      </p:sp>
    </p:spTree>
    <p:extLst>
      <p:ext uri="{BB962C8B-B14F-4D97-AF65-F5344CB8AC3E}">
        <p14:creationId xmlns:p14="http://schemas.microsoft.com/office/powerpoint/2010/main" val="333335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8150784" cy="830997"/>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一、什么是“以学为本”理念？</a:t>
            </a:r>
          </a:p>
        </p:txBody>
      </p:sp>
      <p:sp>
        <p:nvSpPr>
          <p:cNvPr id="15" name="文本框 1">
            <a:extLst>
              <a:ext uri="{FF2B5EF4-FFF2-40B4-BE49-F238E27FC236}">
                <a16:creationId xmlns:a16="http://schemas.microsoft.com/office/drawing/2014/main" id="{18FBA32F-1BED-4E8F-A935-05BD77BF2CA7}"/>
              </a:ext>
            </a:extLst>
          </p:cNvPr>
          <p:cNvSpPr txBox="1"/>
          <p:nvPr/>
        </p:nvSpPr>
        <p:spPr>
          <a:xfrm>
            <a:off x="833825" y="1692115"/>
            <a:ext cx="8150784" cy="830997"/>
          </a:xfrm>
          <a:prstGeom prst="rect">
            <a:avLst/>
          </a:prstGeom>
          <a:noFill/>
        </p:spPr>
        <p:txBody>
          <a:bodyPr wrap="square" rtlCol="0">
            <a:spAutoFit/>
          </a:bodyPr>
          <a:lstStyle/>
          <a:p>
            <a:r>
              <a:rPr lang="en-US" altLang="zh-CN" sz="4800" dirty="0">
                <a:solidFill>
                  <a:schemeClr val="accent1">
                    <a:lumMod val="75000"/>
                  </a:schemeClr>
                </a:solidFill>
                <a:latin typeface="华文隶书" panose="02010800040101010101" pitchFamily="2" charset="-122"/>
                <a:ea typeface="华文隶书" panose="02010800040101010101" pitchFamily="2" charset="-122"/>
              </a:rPr>
              <a:t>1</a:t>
            </a:r>
            <a:r>
              <a:rPr lang="zh-CN" altLang="en-US" sz="4800" dirty="0">
                <a:solidFill>
                  <a:schemeClr val="accent1">
                    <a:lumMod val="75000"/>
                  </a:schemeClr>
                </a:solidFill>
                <a:latin typeface="华文隶书" panose="02010800040101010101" pitchFamily="2" charset="-122"/>
                <a:ea typeface="华文隶书" panose="02010800040101010101" pitchFamily="2" charset="-122"/>
              </a:rPr>
              <a:t>、什么是“以生为本”理念？</a:t>
            </a:r>
          </a:p>
        </p:txBody>
      </p:sp>
      <p:sp>
        <p:nvSpPr>
          <p:cNvPr id="19" name="文本框 1">
            <a:extLst>
              <a:ext uri="{FF2B5EF4-FFF2-40B4-BE49-F238E27FC236}">
                <a16:creationId xmlns:a16="http://schemas.microsoft.com/office/drawing/2014/main" id="{18FBA32F-1BED-4E8F-A935-05BD77BF2CA7}"/>
              </a:ext>
            </a:extLst>
          </p:cNvPr>
          <p:cNvSpPr txBox="1"/>
          <p:nvPr/>
        </p:nvSpPr>
        <p:spPr>
          <a:xfrm>
            <a:off x="302004" y="2648460"/>
            <a:ext cx="11635530" cy="3539430"/>
          </a:xfrm>
          <a:prstGeom prst="rect">
            <a:avLst/>
          </a:prstGeom>
          <a:noFill/>
        </p:spPr>
        <p:txBody>
          <a:bodyPr wrap="square" rtlCol="0">
            <a:spAutoFit/>
          </a:bodyPr>
          <a:lstStyle/>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美国实用主义教育家杜威（</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1859</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年</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-1952</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年）既是传统教育的改造者，也是新教育的拓荒者，他提倡从儿童的天性出发，促进儿童的个性发展。倡导“以生为本”理念，杜威有</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3</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个重要观点：</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1</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）教育即“生活”、“生长”和“经验的改造”</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2</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）教育无目的论；</a:t>
            </a: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3</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）学校即社会。</a:t>
            </a: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由于每位学生的基础、个性和需求不同，大班上课显然无法完成同时围绕每位学生开展“以生为本”的“一对一”式的课程教学任务。</a:t>
            </a:r>
          </a:p>
        </p:txBody>
      </p:sp>
    </p:spTree>
    <p:extLst>
      <p:ext uri="{BB962C8B-B14F-4D97-AF65-F5344CB8AC3E}">
        <p14:creationId xmlns:p14="http://schemas.microsoft.com/office/powerpoint/2010/main" val="1853161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8150784" cy="830997"/>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一、什么是“以学为本”理念？</a:t>
            </a:r>
          </a:p>
        </p:txBody>
      </p:sp>
      <p:sp>
        <p:nvSpPr>
          <p:cNvPr id="15" name="文本框 1">
            <a:extLst>
              <a:ext uri="{FF2B5EF4-FFF2-40B4-BE49-F238E27FC236}">
                <a16:creationId xmlns:a16="http://schemas.microsoft.com/office/drawing/2014/main" id="{18FBA32F-1BED-4E8F-A935-05BD77BF2CA7}"/>
              </a:ext>
            </a:extLst>
          </p:cNvPr>
          <p:cNvSpPr txBox="1"/>
          <p:nvPr/>
        </p:nvSpPr>
        <p:spPr>
          <a:xfrm>
            <a:off x="833825" y="1692115"/>
            <a:ext cx="8150784" cy="830997"/>
          </a:xfrm>
          <a:prstGeom prst="rect">
            <a:avLst/>
          </a:prstGeom>
          <a:noFill/>
        </p:spPr>
        <p:txBody>
          <a:bodyPr wrap="square" rtlCol="0">
            <a:spAutoFit/>
          </a:bodyPr>
          <a:lstStyle/>
          <a:p>
            <a:r>
              <a:rPr lang="en-US" altLang="zh-CN" sz="4800" dirty="0">
                <a:solidFill>
                  <a:schemeClr val="accent1">
                    <a:lumMod val="75000"/>
                  </a:schemeClr>
                </a:solidFill>
                <a:latin typeface="华文隶书" panose="02010800040101010101" pitchFamily="2" charset="-122"/>
                <a:ea typeface="华文隶书" panose="02010800040101010101" pitchFamily="2" charset="-122"/>
              </a:rPr>
              <a:t>1</a:t>
            </a:r>
            <a:r>
              <a:rPr lang="zh-CN" altLang="en-US" sz="4800" dirty="0">
                <a:solidFill>
                  <a:schemeClr val="accent1">
                    <a:lumMod val="75000"/>
                  </a:schemeClr>
                </a:solidFill>
                <a:latin typeface="华文隶书" panose="02010800040101010101" pitchFamily="2" charset="-122"/>
                <a:ea typeface="华文隶书" panose="02010800040101010101" pitchFamily="2" charset="-122"/>
              </a:rPr>
              <a:t>、什么是“以生为本”理念？</a:t>
            </a:r>
          </a:p>
        </p:txBody>
      </p:sp>
      <p:sp>
        <p:nvSpPr>
          <p:cNvPr id="19" name="文本框 1">
            <a:extLst>
              <a:ext uri="{FF2B5EF4-FFF2-40B4-BE49-F238E27FC236}">
                <a16:creationId xmlns:a16="http://schemas.microsoft.com/office/drawing/2014/main" id="{18FBA32F-1BED-4E8F-A935-05BD77BF2CA7}"/>
              </a:ext>
            </a:extLst>
          </p:cNvPr>
          <p:cNvSpPr txBox="1"/>
          <p:nvPr/>
        </p:nvSpPr>
        <p:spPr>
          <a:xfrm>
            <a:off x="302004" y="2648460"/>
            <a:ext cx="11635530" cy="3447098"/>
          </a:xfrm>
          <a:prstGeom prst="rect">
            <a:avLst/>
          </a:prstGeom>
          <a:noFill/>
        </p:spPr>
        <p:txBody>
          <a:bodyPr wrap="square" rtlCol="0">
            <a:spAutoFit/>
          </a:bodyPr>
          <a:lstStyle/>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杜威认为，思维过程可以分成五个步骤</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1</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）疑难的情境，处于困惑、迷乱、怀疑的状态。</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2</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）确定疑难的所在，并从疑难中提出问题。</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3</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）提出解决问题的种种假设。</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4</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）推断哪一种假设能够解决问题。</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5</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）验证或修改假设。在此基础上，教学也应该分为五步，即：</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5000" b="1" dirty="0">
                <a:solidFill>
                  <a:srgbClr val="FF0000"/>
                </a:solidFill>
                <a:latin typeface="华文隶书" panose="02010800040101010101" pitchFamily="2" charset="-122"/>
                <a:ea typeface="华文隶书" panose="02010800040101010101" pitchFamily="2" charset="-122"/>
              </a:rPr>
              <a:t>情境、问题、假设、推论、验证</a:t>
            </a:r>
          </a:p>
        </p:txBody>
      </p:sp>
    </p:spTree>
    <p:extLst>
      <p:ext uri="{BB962C8B-B14F-4D97-AF65-F5344CB8AC3E}">
        <p14:creationId xmlns:p14="http://schemas.microsoft.com/office/powerpoint/2010/main" val="288302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8150784" cy="830997"/>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一、什么是“以学为本”理念？</a:t>
            </a:r>
          </a:p>
        </p:txBody>
      </p:sp>
      <p:sp>
        <p:nvSpPr>
          <p:cNvPr id="15" name="文本框 1">
            <a:extLst>
              <a:ext uri="{FF2B5EF4-FFF2-40B4-BE49-F238E27FC236}">
                <a16:creationId xmlns:a16="http://schemas.microsoft.com/office/drawing/2014/main" id="{18FBA32F-1BED-4E8F-A935-05BD77BF2CA7}"/>
              </a:ext>
            </a:extLst>
          </p:cNvPr>
          <p:cNvSpPr txBox="1"/>
          <p:nvPr/>
        </p:nvSpPr>
        <p:spPr>
          <a:xfrm>
            <a:off x="833825" y="1692115"/>
            <a:ext cx="8150784" cy="830997"/>
          </a:xfrm>
          <a:prstGeom prst="rect">
            <a:avLst/>
          </a:prstGeom>
          <a:noFill/>
        </p:spPr>
        <p:txBody>
          <a:bodyPr wrap="square" rtlCol="0">
            <a:spAutoFit/>
          </a:bodyPr>
          <a:lstStyle/>
          <a:p>
            <a:r>
              <a:rPr lang="en-US" altLang="zh-CN" sz="4800" dirty="0">
                <a:solidFill>
                  <a:schemeClr val="accent1">
                    <a:lumMod val="75000"/>
                  </a:schemeClr>
                </a:solidFill>
                <a:latin typeface="华文隶书" panose="02010800040101010101" pitchFamily="2" charset="-122"/>
                <a:ea typeface="华文隶书" panose="02010800040101010101" pitchFamily="2" charset="-122"/>
              </a:rPr>
              <a:t>2</a:t>
            </a:r>
            <a:r>
              <a:rPr lang="zh-CN" altLang="en-US" sz="4800" dirty="0">
                <a:solidFill>
                  <a:schemeClr val="accent1">
                    <a:lumMod val="75000"/>
                  </a:schemeClr>
                </a:solidFill>
                <a:latin typeface="华文隶书" panose="02010800040101010101" pitchFamily="2" charset="-122"/>
                <a:ea typeface="华文隶书" panose="02010800040101010101" pitchFamily="2" charset="-122"/>
              </a:rPr>
              <a:t>、什么是“以师为本”理念？</a:t>
            </a:r>
          </a:p>
        </p:txBody>
      </p:sp>
      <p:sp>
        <p:nvSpPr>
          <p:cNvPr id="19" name="文本框 1">
            <a:extLst>
              <a:ext uri="{FF2B5EF4-FFF2-40B4-BE49-F238E27FC236}">
                <a16:creationId xmlns:a16="http://schemas.microsoft.com/office/drawing/2014/main" id="{18FBA32F-1BED-4E8F-A935-05BD77BF2CA7}"/>
              </a:ext>
            </a:extLst>
          </p:cNvPr>
          <p:cNvSpPr txBox="1"/>
          <p:nvPr/>
        </p:nvSpPr>
        <p:spPr>
          <a:xfrm>
            <a:off x="302004" y="2648460"/>
            <a:ext cx="11635530" cy="1815882"/>
          </a:xfrm>
          <a:prstGeom prst="rect">
            <a:avLst/>
          </a:prstGeom>
          <a:noFill/>
        </p:spPr>
        <p:txBody>
          <a:bodyPr wrap="square" rtlCol="0">
            <a:spAutoFit/>
          </a:bodyPr>
          <a:lstStyle/>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苏联十月革命胜利以后</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列宁和俄共从当时社会实情出发，主张教育的目的应该“用类似计划经济的手段” 把年轻一代迅速培养成为真正有教养的苏维埃公民。所以，老师讲什么，学生听什么，教师怎么教，学生怎么学 “以师为本”应运而生。</a:t>
            </a:r>
          </a:p>
        </p:txBody>
      </p:sp>
      <p:sp>
        <p:nvSpPr>
          <p:cNvPr id="2" name="矩形 1"/>
          <p:cNvSpPr/>
          <p:nvPr/>
        </p:nvSpPr>
        <p:spPr>
          <a:xfrm>
            <a:off x="348143" y="4354275"/>
            <a:ext cx="11543251" cy="2062103"/>
          </a:xfrm>
          <a:prstGeom prst="rect">
            <a:avLst/>
          </a:prstGeom>
        </p:spPr>
        <p:txBody>
          <a:bodyPr wrap="square">
            <a:spAutoFit/>
          </a:bodyPr>
          <a:lstStyle/>
          <a:p>
            <a:r>
              <a:rPr lang="zh-CN" altLang="en-US" sz="2800" dirty="0">
                <a:solidFill>
                  <a:srgbClr val="4472C4">
                    <a:lumMod val="75000"/>
                  </a:srgbClr>
                </a:solidFill>
                <a:latin typeface="华文隶书" panose="02010800040101010101" pitchFamily="2" charset="-122"/>
                <a:ea typeface="华文隶书" panose="02010800040101010101" pitchFamily="2" charset="-122"/>
              </a:rPr>
              <a:t>        苏联教育学家凯洛夫经过观察和实践研究，提出“课堂五环节教学法”</a:t>
            </a:r>
            <a:r>
              <a:rPr lang="zh-CN" altLang="en-US" sz="5000" b="1" dirty="0">
                <a:solidFill>
                  <a:srgbClr val="FF0000"/>
                </a:solidFill>
                <a:latin typeface="华文隶书" panose="02010800040101010101" pitchFamily="2" charset="-122"/>
                <a:ea typeface="华文隶书" panose="02010800040101010101" pitchFamily="2" charset="-122"/>
              </a:rPr>
              <a:t>       组织教学、复习旧课、讲解新课、</a:t>
            </a:r>
            <a:endParaRPr lang="en-US" altLang="zh-CN" sz="5000" b="1" dirty="0">
              <a:solidFill>
                <a:srgbClr val="FF0000"/>
              </a:solidFill>
              <a:latin typeface="华文隶书" panose="02010800040101010101" pitchFamily="2" charset="-122"/>
              <a:ea typeface="华文隶书" panose="02010800040101010101" pitchFamily="2" charset="-122"/>
            </a:endParaRPr>
          </a:p>
          <a:p>
            <a:r>
              <a:rPr lang="en-US" altLang="zh-CN" sz="5000" b="1" dirty="0">
                <a:solidFill>
                  <a:srgbClr val="FF0000"/>
                </a:solidFill>
                <a:latin typeface="华文隶书" panose="02010800040101010101" pitchFamily="2" charset="-122"/>
                <a:ea typeface="华文隶书" panose="02010800040101010101" pitchFamily="2" charset="-122"/>
              </a:rPr>
              <a:t>       </a:t>
            </a:r>
            <a:r>
              <a:rPr lang="zh-CN" altLang="en-US" sz="5000" b="1" dirty="0">
                <a:solidFill>
                  <a:srgbClr val="FF0000"/>
                </a:solidFill>
                <a:latin typeface="华文隶书" panose="02010800040101010101" pitchFamily="2" charset="-122"/>
                <a:ea typeface="华文隶书" panose="02010800040101010101" pitchFamily="2" charset="-122"/>
              </a:rPr>
              <a:t>小结、布置作业</a:t>
            </a:r>
            <a:endParaRPr lang="zh-CN" altLang="en-US" sz="5000" b="1" dirty="0">
              <a:solidFill>
                <a:srgbClr val="FF0000"/>
              </a:solidFill>
            </a:endParaRPr>
          </a:p>
        </p:txBody>
      </p:sp>
    </p:spTree>
    <p:extLst>
      <p:ext uri="{BB962C8B-B14F-4D97-AF65-F5344CB8AC3E}">
        <p14:creationId xmlns:p14="http://schemas.microsoft.com/office/powerpoint/2010/main" val="413429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8150784" cy="830997"/>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一、什么是“以学为本”理念？</a:t>
            </a:r>
          </a:p>
        </p:txBody>
      </p:sp>
      <p:sp>
        <p:nvSpPr>
          <p:cNvPr id="15" name="文本框 1">
            <a:extLst>
              <a:ext uri="{FF2B5EF4-FFF2-40B4-BE49-F238E27FC236}">
                <a16:creationId xmlns:a16="http://schemas.microsoft.com/office/drawing/2014/main" id="{18FBA32F-1BED-4E8F-A935-05BD77BF2CA7}"/>
              </a:ext>
            </a:extLst>
          </p:cNvPr>
          <p:cNvSpPr txBox="1"/>
          <p:nvPr/>
        </p:nvSpPr>
        <p:spPr>
          <a:xfrm>
            <a:off x="833825" y="1692115"/>
            <a:ext cx="8150784" cy="830997"/>
          </a:xfrm>
          <a:prstGeom prst="rect">
            <a:avLst/>
          </a:prstGeom>
          <a:noFill/>
        </p:spPr>
        <p:txBody>
          <a:bodyPr wrap="square" rtlCol="0">
            <a:spAutoFit/>
          </a:bodyPr>
          <a:lstStyle/>
          <a:p>
            <a:r>
              <a:rPr lang="en-US" altLang="zh-CN" sz="4800" dirty="0">
                <a:solidFill>
                  <a:schemeClr val="accent1">
                    <a:lumMod val="75000"/>
                  </a:schemeClr>
                </a:solidFill>
                <a:latin typeface="华文隶书" panose="02010800040101010101" pitchFamily="2" charset="-122"/>
                <a:ea typeface="华文隶书" panose="02010800040101010101" pitchFamily="2" charset="-122"/>
              </a:rPr>
              <a:t>2</a:t>
            </a:r>
            <a:r>
              <a:rPr lang="zh-CN" altLang="en-US" sz="4800" dirty="0">
                <a:solidFill>
                  <a:schemeClr val="accent1">
                    <a:lumMod val="75000"/>
                  </a:schemeClr>
                </a:solidFill>
                <a:latin typeface="华文隶书" panose="02010800040101010101" pitchFamily="2" charset="-122"/>
                <a:ea typeface="华文隶书" panose="02010800040101010101" pitchFamily="2" charset="-122"/>
              </a:rPr>
              <a:t>、什么是“以师为本”理念？</a:t>
            </a:r>
          </a:p>
        </p:txBody>
      </p:sp>
      <p:sp>
        <p:nvSpPr>
          <p:cNvPr id="7" name="文本框 1">
            <a:extLst>
              <a:ext uri="{FF2B5EF4-FFF2-40B4-BE49-F238E27FC236}">
                <a16:creationId xmlns:a16="http://schemas.microsoft.com/office/drawing/2014/main" id="{18FBA32F-1BED-4E8F-A935-05BD77BF2CA7}"/>
              </a:ext>
            </a:extLst>
          </p:cNvPr>
          <p:cNvSpPr txBox="1"/>
          <p:nvPr/>
        </p:nvSpPr>
        <p:spPr>
          <a:xfrm>
            <a:off x="293615" y="2828847"/>
            <a:ext cx="11736198" cy="3539430"/>
          </a:xfrm>
          <a:prstGeom prst="rect">
            <a:avLst/>
          </a:prstGeom>
          <a:noFill/>
        </p:spPr>
        <p:txBody>
          <a:bodyPr wrap="square" rtlCol="0">
            <a:spAutoFit/>
          </a:bodyPr>
          <a:lstStyle/>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由于每位学生的基础、个性和需求不同，大班上课显然无法完成同时围绕每位学生开展“以生为本”的“一对一”式的课程教学任务。</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而“以师为本”教学理念忽视了学生的基础、个性和对知识、技能，过程、方法本身的求知欲等基本学情，产生出“灌输式”、“填鸭式”等多种低效甚至有害的教学效果，情感、态度、价值观的培养效果也不好。</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新中国成立以来，由于历史原因，我国课堂教学在理念方面先学苏联，后学欧美，产生出众多“百花齐放”的教学理念和教学模式。就时间而言，都属于“短寿命”的那类，林林总总，不一而足。</a:t>
            </a:r>
          </a:p>
        </p:txBody>
      </p:sp>
    </p:spTree>
    <p:extLst>
      <p:ext uri="{BB962C8B-B14F-4D97-AF65-F5344CB8AC3E}">
        <p14:creationId xmlns:p14="http://schemas.microsoft.com/office/powerpoint/2010/main" val="40968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8150784" cy="830997"/>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一、什么是“以学为本”理念？</a:t>
            </a:r>
          </a:p>
        </p:txBody>
      </p:sp>
      <p:sp>
        <p:nvSpPr>
          <p:cNvPr id="15" name="文本框 1">
            <a:extLst>
              <a:ext uri="{FF2B5EF4-FFF2-40B4-BE49-F238E27FC236}">
                <a16:creationId xmlns:a16="http://schemas.microsoft.com/office/drawing/2014/main" id="{18FBA32F-1BED-4E8F-A935-05BD77BF2CA7}"/>
              </a:ext>
            </a:extLst>
          </p:cNvPr>
          <p:cNvSpPr txBox="1"/>
          <p:nvPr/>
        </p:nvSpPr>
        <p:spPr>
          <a:xfrm>
            <a:off x="833825" y="1692115"/>
            <a:ext cx="8150784" cy="830997"/>
          </a:xfrm>
          <a:prstGeom prst="rect">
            <a:avLst/>
          </a:prstGeom>
          <a:noFill/>
        </p:spPr>
        <p:txBody>
          <a:bodyPr wrap="square" rtlCol="0">
            <a:spAutoFit/>
          </a:bodyPr>
          <a:lstStyle/>
          <a:p>
            <a:r>
              <a:rPr lang="en-US" altLang="zh-CN" sz="4800" dirty="0">
                <a:solidFill>
                  <a:schemeClr val="accent1">
                    <a:lumMod val="75000"/>
                  </a:schemeClr>
                </a:solidFill>
                <a:latin typeface="华文隶书" panose="02010800040101010101" pitchFamily="2" charset="-122"/>
                <a:ea typeface="华文隶书" panose="02010800040101010101" pitchFamily="2" charset="-122"/>
              </a:rPr>
              <a:t>3</a:t>
            </a:r>
            <a:r>
              <a:rPr lang="zh-CN" altLang="en-US" sz="4800" dirty="0">
                <a:solidFill>
                  <a:schemeClr val="accent1">
                    <a:lumMod val="75000"/>
                  </a:schemeClr>
                </a:solidFill>
                <a:latin typeface="华文隶书" panose="02010800040101010101" pitchFamily="2" charset="-122"/>
                <a:ea typeface="华文隶书" panose="02010800040101010101" pitchFamily="2" charset="-122"/>
              </a:rPr>
              <a:t>、什么是“以学为本”理念？</a:t>
            </a:r>
          </a:p>
        </p:txBody>
      </p:sp>
      <p:sp>
        <p:nvSpPr>
          <p:cNvPr id="19" name="文本框 1">
            <a:extLst>
              <a:ext uri="{FF2B5EF4-FFF2-40B4-BE49-F238E27FC236}">
                <a16:creationId xmlns:a16="http://schemas.microsoft.com/office/drawing/2014/main" id="{18FBA32F-1BED-4E8F-A935-05BD77BF2CA7}"/>
              </a:ext>
            </a:extLst>
          </p:cNvPr>
          <p:cNvSpPr txBox="1"/>
          <p:nvPr/>
        </p:nvSpPr>
        <p:spPr>
          <a:xfrm>
            <a:off x="302004" y="2648460"/>
            <a:ext cx="11635530" cy="3970318"/>
          </a:xfrm>
          <a:prstGeom prst="rect">
            <a:avLst/>
          </a:prstGeom>
          <a:noFill/>
        </p:spPr>
        <p:txBody>
          <a:bodyPr wrap="square" rtlCol="0">
            <a:spAutoFit/>
          </a:bodyPr>
          <a:lstStyle/>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经过实践和研究，我们现在以为初中物理应该倡导并践行“以学为本”的基本理念，才能从根本上深入推行课堂教学的有效改革。</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这里所说</a:t>
            </a:r>
            <a:r>
              <a:rPr lang="zh-CN" altLang="en-US" sz="2800">
                <a:solidFill>
                  <a:schemeClr val="accent1">
                    <a:lumMod val="75000"/>
                  </a:schemeClr>
                </a:solidFill>
                <a:latin typeface="华文隶书" panose="02010800040101010101" pitchFamily="2" charset="-122"/>
                <a:ea typeface="华文隶书" panose="02010800040101010101" pitchFamily="2" charset="-122"/>
              </a:rPr>
              <a:t>的“以学为本”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指大班式课堂教学既要以学生为主体，以老师为主导，以有效课程资源为主辅的理念，也要让学生、教师、课程资源都以学生要进行系统学习的“课题”为本，即以“学习内容为中心”展开课堂教学工作。</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初中物理“以学为本”理念倡导关注（切割</a:t>
            </a:r>
            <a:r>
              <a:rPr lang="en-US" altLang="zh-CN" sz="2800" dirty="0">
                <a:solidFill>
                  <a:schemeClr val="accent1">
                    <a:lumMod val="75000"/>
                  </a:schemeClr>
                </a:solidFill>
                <a:latin typeface="华文隶书" panose="02010800040101010101" pitchFamily="2" charset="-122"/>
                <a:ea typeface="华文隶书" panose="02010800040101010101" pitchFamily="2" charset="-122"/>
              </a:rPr>
              <a:t>/</a:t>
            </a:r>
            <a:r>
              <a:rPr lang="zh-CN" altLang="en-US" sz="2800" dirty="0">
                <a:solidFill>
                  <a:schemeClr val="accent1">
                    <a:lumMod val="75000"/>
                  </a:schemeClr>
                </a:solidFill>
                <a:latin typeface="华文隶书" panose="02010800040101010101" pitchFamily="2" charset="-122"/>
                <a:ea typeface="华文隶书" panose="02010800040101010101" pitchFamily="2" charset="-122"/>
              </a:rPr>
              <a:t>排序）学习内容和学习目标，并由此出发，研究、设计并践行众多与学习内容相贴合的多样性教学方式。</a:t>
            </a:r>
          </a:p>
        </p:txBody>
      </p:sp>
    </p:spTree>
    <p:extLst>
      <p:ext uri="{BB962C8B-B14F-4D97-AF65-F5344CB8AC3E}">
        <p14:creationId xmlns:p14="http://schemas.microsoft.com/office/powerpoint/2010/main" val="3270789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
            <a:extLst>
              <a:ext uri="{FF2B5EF4-FFF2-40B4-BE49-F238E27FC236}">
                <a16:creationId xmlns:a16="http://schemas.microsoft.com/office/drawing/2014/main" id="{18FBA32F-1BED-4E8F-A935-05BD77BF2CA7}"/>
              </a:ext>
            </a:extLst>
          </p:cNvPr>
          <p:cNvSpPr txBox="1"/>
          <p:nvPr/>
        </p:nvSpPr>
        <p:spPr>
          <a:xfrm>
            <a:off x="162706" y="433767"/>
            <a:ext cx="8150784" cy="830997"/>
          </a:xfrm>
          <a:prstGeom prst="rect">
            <a:avLst/>
          </a:prstGeom>
          <a:noFill/>
        </p:spPr>
        <p:txBody>
          <a:bodyPr wrap="square" rtlCol="0">
            <a:spAutoFit/>
          </a:bodyPr>
          <a:lstStyle/>
          <a:p>
            <a:r>
              <a:rPr lang="zh-CN" altLang="en-US" sz="4800" dirty="0">
                <a:solidFill>
                  <a:schemeClr val="accent1">
                    <a:lumMod val="75000"/>
                  </a:schemeClr>
                </a:solidFill>
                <a:latin typeface="华文隶书" panose="02010800040101010101" pitchFamily="2" charset="-122"/>
                <a:ea typeface="华文隶书" panose="02010800040101010101" pitchFamily="2" charset="-122"/>
              </a:rPr>
              <a:t>一、什么是“以学为本”理念？</a:t>
            </a:r>
          </a:p>
        </p:txBody>
      </p:sp>
      <p:sp>
        <p:nvSpPr>
          <p:cNvPr id="15" name="文本框 1">
            <a:extLst>
              <a:ext uri="{FF2B5EF4-FFF2-40B4-BE49-F238E27FC236}">
                <a16:creationId xmlns:a16="http://schemas.microsoft.com/office/drawing/2014/main" id="{18FBA32F-1BED-4E8F-A935-05BD77BF2CA7}"/>
              </a:ext>
            </a:extLst>
          </p:cNvPr>
          <p:cNvSpPr txBox="1"/>
          <p:nvPr/>
        </p:nvSpPr>
        <p:spPr>
          <a:xfrm>
            <a:off x="833825" y="1692115"/>
            <a:ext cx="8150784" cy="830997"/>
          </a:xfrm>
          <a:prstGeom prst="rect">
            <a:avLst/>
          </a:prstGeom>
          <a:noFill/>
        </p:spPr>
        <p:txBody>
          <a:bodyPr wrap="square" rtlCol="0">
            <a:spAutoFit/>
          </a:bodyPr>
          <a:lstStyle/>
          <a:p>
            <a:r>
              <a:rPr lang="en-US" altLang="zh-CN" sz="4800" dirty="0">
                <a:solidFill>
                  <a:schemeClr val="accent1">
                    <a:lumMod val="75000"/>
                  </a:schemeClr>
                </a:solidFill>
                <a:latin typeface="华文隶书" panose="02010800040101010101" pitchFamily="2" charset="-122"/>
                <a:ea typeface="华文隶书" panose="02010800040101010101" pitchFamily="2" charset="-122"/>
              </a:rPr>
              <a:t>3</a:t>
            </a:r>
            <a:r>
              <a:rPr lang="zh-CN" altLang="en-US" sz="4800" dirty="0">
                <a:solidFill>
                  <a:schemeClr val="accent1">
                    <a:lumMod val="75000"/>
                  </a:schemeClr>
                </a:solidFill>
                <a:latin typeface="华文隶书" panose="02010800040101010101" pitchFamily="2" charset="-122"/>
                <a:ea typeface="华文隶书" panose="02010800040101010101" pitchFamily="2" charset="-122"/>
              </a:rPr>
              <a:t>、什么是“以学为本”理念？</a:t>
            </a:r>
          </a:p>
        </p:txBody>
      </p:sp>
      <p:sp>
        <p:nvSpPr>
          <p:cNvPr id="19" name="文本框 1">
            <a:extLst>
              <a:ext uri="{FF2B5EF4-FFF2-40B4-BE49-F238E27FC236}">
                <a16:creationId xmlns:a16="http://schemas.microsoft.com/office/drawing/2014/main" id="{18FBA32F-1BED-4E8F-A935-05BD77BF2CA7}"/>
              </a:ext>
            </a:extLst>
          </p:cNvPr>
          <p:cNvSpPr txBox="1"/>
          <p:nvPr/>
        </p:nvSpPr>
        <p:spPr>
          <a:xfrm>
            <a:off x="302004" y="2648460"/>
            <a:ext cx="11635530" cy="2831544"/>
          </a:xfrm>
          <a:prstGeom prst="rect">
            <a:avLst/>
          </a:prstGeom>
          <a:noFill/>
        </p:spPr>
        <p:txBody>
          <a:bodyPr wrap="square" rtlCol="0">
            <a:spAutoFit/>
          </a:bodyPr>
          <a:lstStyle/>
          <a:p>
            <a:r>
              <a:rPr lang="zh-CN" altLang="en-US" sz="2800" dirty="0">
                <a:solidFill>
                  <a:schemeClr val="accent1">
                    <a:lumMod val="75000"/>
                  </a:schemeClr>
                </a:solidFill>
                <a:latin typeface="华文隶书" panose="02010800040101010101" pitchFamily="2" charset="-122"/>
                <a:ea typeface="华文隶书" panose="02010800040101010101" pitchFamily="2" charset="-122"/>
              </a:rPr>
              <a:t>      我们以为初中物理“以学为本”理念的课堂教学的基本环节应该是：</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zh-CN" altLang="en-US" sz="5000" b="1" dirty="0">
                <a:solidFill>
                  <a:srgbClr val="FF0000"/>
                </a:solidFill>
                <a:latin typeface="华文隶书" panose="02010800040101010101" pitchFamily="2" charset="-122"/>
                <a:ea typeface="华文隶书" panose="02010800040101010101" pitchFamily="2" charset="-122"/>
              </a:rPr>
              <a:t>      为什么学这个概念</a:t>
            </a:r>
            <a:r>
              <a:rPr lang="en-US" altLang="zh-CN" sz="5000" b="1" dirty="0">
                <a:solidFill>
                  <a:srgbClr val="FF0000"/>
                </a:solidFill>
                <a:latin typeface="华文隶书" panose="02010800040101010101" pitchFamily="2" charset="-122"/>
                <a:ea typeface="华文隶书" panose="02010800040101010101" pitchFamily="2" charset="-122"/>
              </a:rPr>
              <a:t>/</a:t>
            </a:r>
            <a:r>
              <a:rPr lang="zh-CN" altLang="en-US" sz="5000" b="1" dirty="0">
                <a:solidFill>
                  <a:srgbClr val="FF0000"/>
                </a:solidFill>
                <a:latin typeface="华文隶书" panose="02010800040101010101" pitchFamily="2" charset="-122"/>
                <a:ea typeface="华文隶书" panose="02010800040101010101" pitchFamily="2" charset="-122"/>
              </a:rPr>
              <a:t>规律？</a:t>
            </a:r>
            <a:endParaRPr lang="en-US" altLang="zh-CN" sz="2800" dirty="0">
              <a:solidFill>
                <a:schemeClr val="accent1">
                  <a:lumMod val="75000"/>
                </a:schemeClr>
              </a:solidFill>
              <a:latin typeface="华文隶书" panose="02010800040101010101" pitchFamily="2" charset="-122"/>
              <a:ea typeface="华文隶书" panose="02010800040101010101" pitchFamily="2" charset="-122"/>
            </a:endParaRPr>
          </a:p>
          <a:p>
            <a:r>
              <a:rPr lang="en-US" altLang="zh-CN" sz="2800" b="1" dirty="0">
                <a:solidFill>
                  <a:schemeClr val="accent1">
                    <a:lumMod val="75000"/>
                  </a:schemeClr>
                </a:solidFill>
                <a:latin typeface="华文隶书" panose="02010800040101010101" pitchFamily="2" charset="-122"/>
                <a:ea typeface="华文隶书" panose="02010800040101010101" pitchFamily="2" charset="-122"/>
              </a:rPr>
              <a:t>           </a:t>
            </a:r>
            <a:r>
              <a:rPr lang="zh-CN" altLang="en-US" sz="5000" b="1" dirty="0">
                <a:solidFill>
                  <a:srgbClr val="FF0000"/>
                </a:solidFill>
                <a:latin typeface="华文隶书" panose="02010800040101010101" pitchFamily="2" charset="-122"/>
                <a:ea typeface="华文隶书" panose="02010800040101010101" pitchFamily="2" charset="-122"/>
              </a:rPr>
              <a:t>什么是</a:t>
            </a:r>
            <a:r>
              <a:rPr lang="en-US" altLang="zh-CN" sz="5000" b="1" dirty="0">
                <a:solidFill>
                  <a:srgbClr val="FF0000"/>
                </a:solidFill>
                <a:latin typeface="华文隶书" panose="02010800040101010101" pitchFamily="2" charset="-122"/>
                <a:ea typeface="华文隶书" panose="02010800040101010101" pitchFamily="2" charset="-122"/>
              </a:rPr>
              <a:t>...</a:t>
            </a:r>
            <a:r>
              <a:rPr lang="zh-CN" altLang="en-US" sz="5000" b="1" dirty="0">
                <a:solidFill>
                  <a:srgbClr val="FF0000"/>
                </a:solidFill>
                <a:latin typeface="华文隶书" panose="02010800040101010101" pitchFamily="2" charset="-122"/>
                <a:ea typeface="华文隶书" panose="02010800040101010101" pitchFamily="2" charset="-122"/>
              </a:rPr>
              <a:t> （概念</a:t>
            </a:r>
            <a:r>
              <a:rPr lang="en-US" altLang="zh-CN" sz="5000" b="1" dirty="0">
                <a:solidFill>
                  <a:srgbClr val="FF0000"/>
                </a:solidFill>
                <a:latin typeface="华文隶书" panose="02010800040101010101" pitchFamily="2" charset="-122"/>
                <a:ea typeface="华文隶书" panose="02010800040101010101" pitchFamily="2" charset="-122"/>
              </a:rPr>
              <a:t>/</a:t>
            </a:r>
            <a:r>
              <a:rPr lang="zh-CN" altLang="en-US" sz="5000" b="1" dirty="0">
                <a:solidFill>
                  <a:srgbClr val="FF0000"/>
                </a:solidFill>
                <a:latin typeface="华文隶书" panose="02010800040101010101" pitchFamily="2" charset="-122"/>
                <a:ea typeface="华文隶书" panose="02010800040101010101" pitchFamily="2" charset="-122"/>
              </a:rPr>
              <a:t>规律）？</a:t>
            </a:r>
            <a:endParaRPr lang="en-US" altLang="zh-CN" sz="5000" b="1" dirty="0">
              <a:solidFill>
                <a:srgbClr val="FF0000"/>
              </a:solidFill>
              <a:latin typeface="华文隶书" panose="02010800040101010101" pitchFamily="2" charset="-122"/>
              <a:ea typeface="华文隶书" panose="02010800040101010101" pitchFamily="2" charset="-122"/>
            </a:endParaRPr>
          </a:p>
          <a:p>
            <a:r>
              <a:rPr lang="en-US" altLang="zh-CN" sz="5000" b="1" dirty="0">
                <a:solidFill>
                  <a:srgbClr val="FF0000"/>
                </a:solidFill>
                <a:latin typeface="华文隶书" panose="02010800040101010101" pitchFamily="2" charset="-122"/>
                <a:ea typeface="华文隶书" panose="02010800040101010101" pitchFamily="2" charset="-122"/>
              </a:rPr>
              <a:t>      </a:t>
            </a:r>
            <a:r>
              <a:rPr lang="zh-CN" altLang="en-US" sz="5000" b="1" dirty="0">
                <a:solidFill>
                  <a:srgbClr val="FF0000"/>
                </a:solidFill>
                <a:latin typeface="华文隶书" panose="02010800040101010101" pitchFamily="2" charset="-122"/>
                <a:ea typeface="华文隶书" panose="02010800040101010101" pitchFamily="2" charset="-122"/>
              </a:rPr>
              <a:t>怎样进行知识</a:t>
            </a:r>
            <a:r>
              <a:rPr lang="en-US" altLang="zh-CN" sz="5000" b="1" dirty="0">
                <a:solidFill>
                  <a:srgbClr val="FF0000"/>
                </a:solidFill>
                <a:latin typeface="华文隶书" panose="02010800040101010101" pitchFamily="2" charset="-122"/>
                <a:ea typeface="华文隶书" panose="02010800040101010101" pitchFamily="2" charset="-122"/>
              </a:rPr>
              <a:t>/</a:t>
            </a:r>
            <a:r>
              <a:rPr lang="zh-CN" altLang="en-US" sz="5000" b="1" dirty="0">
                <a:solidFill>
                  <a:srgbClr val="FF0000"/>
                </a:solidFill>
                <a:latin typeface="华文隶书" panose="02010800040101010101" pitchFamily="2" charset="-122"/>
                <a:ea typeface="华文隶书" panose="02010800040101010101" pitchFamily="2" charset="-122"/>
              </a:rPr>
              <a:t>技能的分析</a:t>
            </a:r>
            <a:r>
              <a:rPr lang="en-US" altLang="zh-CN" sz="5000" b="1" dirty="0">
                <a:solidFill>
                  <a:srgbClr val="FF0000"/>
                </a:solidFill>
                <a:latin typeface="华文隶书" panose="02010800040101010101" pitchFamily="2" charset="-122"/>
                <a:ea typeface="华文隶书" panose="02010800040101010101" pitchFamily="2" charset="-122"/>
              </a:rPr>
              <a:t>/</a:t>
            </a:r>
            <a:r>
              <a:rPr lang="zh-CN" altLang="en-US" sz="5000" b="1" dirty="0">
                <a:solidFill>
                  <a:srgbClr val="FF0000"/>
                </a:solidFill>
                <a:latin typeface="华文隶书" panose="02010800040101010101" pitchFamily="2" charset="-122"/>
                <a:ea typeface="华文隶书" panose="02010800040101010101" pitchFamily="2" charset="-122"/>
              </a:rPr>
              <a:t>计算？</a:t>
            </a:r>
          </a:p>
        </p:txBody>
      </p:sp>
    </p:spTree>
    <p:extLst>
      <p:ext uri="{BB962C8B-B14F-4D97-AF65-F5344CB8AC3E}">
        <p14:creationId xmlns:p14="http://schemas.microsoft.com/office/powerpoint/2010/main" val="207610469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1710</Words>
  <Application>Microsoft Office PowerPoint</Application>
  <PresentationFormat>宽屏</PresentationFormat>
  <Paragraphs>69</Paragraphs>
  <Slides>15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15</vt:i4>
      </vt:variant>
    </vt:vector>
  </HeadingPairs>
  <TitlesOfParts>
    <vt:vector size="20" baseType="lpstr">
      <vt:lpstr>等线</vt:lpstr>
      <vt:lpstr>等线 Light</vt:lpstr>
      <vt:lpstr>华文隶书</vt:lpstr>
      <vt:lpstr>Arial</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滨艳 丁</dc:creator>
  <cp:lastModifiedBy>滨艳 丁</cp:lastModifiedBy>
  <cp:revision>45</cp:revision>
  <dcterms:created xsi:type="dcterms:W3CDTF">2021-12-12T09:58:17Z</dcterms:created>
  <dcterms:modified xsi:type="dcterms:W3CDTF">2021-12-14T13:26:22Z</dcterms:modified>
</cp:coreProperties>
</file>