
<file path=[Content_Types].xml><?xml version="1.0" encoding="utf-8"?>
<Types xmlns="http://schemas.openxmlformats.org/package/2006/content-types">
  <Default Extension="wav" ContentType="audio/x-wav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7" r:id="rId3"/>
    <p:sldId id="258" r:id="rId4"/>
    <p:sldId id="290" r:id="rId5"/>
    <p:sldId id="259" r:id="rId6"/>
    <p:sldId id="268" r:id="rId7"/>
    <p:sldId id="312" r:id="rId8"/>
    <p:sldId id="313" r:id="rId9"/>
    <p:sldId id="316" r:id="rId10"/>
    <p:sldId id="318" r:id="rId11"/>
    <p:sldId id="287" r:id="rId12"/>
    <p:sldId id="317" r:id="rId13"/>
    <p:sldId id="291" r:id="rId14"/>
    <p:sldId id="265" r:id="rId15"/>
    <p:sldId id="293" r:id="rId16"/>
    <p:sldId id="294" r:id="rId17"/>
    <p:sldId id="295" r:id="rId18"/>
    <p:sldId id="296" r:id="rId19"/>
    <p:sldId id="297" r:id="rId20"/>
    <p:sldId id="270" r:id="rId21"/>
    <p:sldId id="272" r:id="rId23"/>
    <p:sldId id="284" r:id="rId24"/>
    <p:sldId id="28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gjy" initials="g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灯泡这里做了超链接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51B06-F44A-4B47-A015-F56EF4BB00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6" Type="http://schemas.openxmlformats.org/officeDocument/2006/relationships/slide" Target="slide10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slide" Target="slide19.xml"/><Relationship Id="rId2" Type="http://schemas.openxmlformats.org/officeDocument/2006/relationships/image" Target="../media/image20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sv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tags" Target="../tags/tag64.xml"/><Relationship Id="rId3" Type="http://schemas.microsoft.com/office/2007/relationships/media" Target="../media/media8.mp4"/><Relationship Id="rId2" Type="http://schemas.openxmlformats.org/officeDocument/2006/relationships/video" Target="../media/media8.mp4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37.png"/><Relationship Id="rId3" Type="http://schemas.openxmlformats.org/officeDocument/2006/relationships/slide" Target="slide1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slide" Target="slide10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slide" Target="slide10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image" Target="../media/image17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audio" Target="../media/media4.mp3"/><Relationship Id="rId8" Type="http://schemas.microsoft.com/office/2007/relationships/media" Target="../media/media3.mp3"/><Relationship Id="rId7" Type="http://schemas.openxmlformats.org/officeDocument/2006/relationships/audio" Target="../media/media3.mp3"/><Relationship Id="rId6" Type="http://schemas.openxmlformats.org/officeDocument/2006/relationships/image" Target="../media/image17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5.png"/><Relationship Id="rId16" Type="http://schemas.microsoft.com/office/2007/relationships/media" Target="../media/media7.mp3"/><Relationship Id="rId15" Type="http://schemas.openxmlformats.org/officeDocument/2006/relationships/audio" Target="../media/media7.mp3"/><Relationship Id="rId14" Type="http://schemas.microsoft.com/office/2007/relationships/media" Target="../media/media6.mp3"/><Relationship Id="rId13" Type="http://schemas.openxmlformats.org/officeDocument/2006/relationships/audio" Target="../media/media6.mp3"/><Relationship Id="rId12" Type="http://schemas.microsoft.com/office/2007/relationships/media" Target="../media/media5.mp3"/><Relationship Id="rId11" Type="http://schemas.openxmlformats.org/officeDocument/2006/relationships/audio" Target="../media/media5.mp3"/><Relationship Id="rId10" Type="http://schemas.microsoft.com/office/2007/relationships/media" Target="../media/media4.mp3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44" b="19530"/>
          <a:stretch>
            <a:fillRect/>
          </a:stretch>
        </p:blipFill>
        <p:spPr>
          <a:xfrm>
            <a:off x="-416559" y="-124979"/>
            <a:ext cx="12771119" cy="663753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6289040"/>
            <a:ext cx="12192000" cy="568960"/>
          </a:xfrm>
          <a:prstGeom prst="rect">
            <a:avLst/>
          </a:prstGeom>
          <a:solidFill>
            <a:srgbClr val="6C9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681990" y="2587625"/>
            <a:ext cx="5654040" cy="1645920"/>
          </a:xfrm>
          <a:prstGeom prst="roundRect">
            <a:avLst>
              <a:gd name="adj" fmla="val 1296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377470" y="3865364"/>
            <a:ext cx="333597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Arial Black" panose="020B0A04020102020204" pitchFamily="34" charset="0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Arial Black" panose="020B0A04020102020204" pitchFamily="34" charset="0"/>
              </a:rPr>
              <a:t>Fun time&amp;Rhyme time</a:t>
            </a:r>
            <a:r>
              <a:rPr lang="zh-CN" altLang="en-US" b="1" dirty="0">
                <a:solidFill>
                  <a:srgbClr val="FF0000"/>
                </a:solidFill>
                <a:latin typeface="Arial Black" panose="020B0A04020102020204" pitchFamily="34" charset="0"/>
              </a:rPr>
              <a:t>）</a:t>
            </a:r>
            <a:endParaRPr lang="zh-CN" altLang="en-US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62" y="2386178"/>
            <a:ext cx="5791702" cy="1847248"/>
          </a:xfrm>
          <a:prstGeom prst="rect">
            <a:avLst/>
          </a:prstGeom>
        </p:spPr>
      </p:pic>
      <p:pic>
        <p:nvPicPr>
          <p:cNvPr id="2" name="https://img8.file.cache.docer.com/storage/1631794419021560084/efe0fff01e6d4c2a09fbd18de46d9e4c.png" descr="&amp;pky47170921281_wps_&amp;39&amp;src_toppic_inpsrchzd1&amp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605" y="582295"/>
            <a:ext cx="5956935" cy="522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24890" y="211455"/>
            <a:ext cx="3429635" cy="584895"/>
            <a:chOff x="5629344" y="347691"/>
            <a:chExt cx="1435940" cy="584775"/>
          </a:xfrm>
        </p:grpSpPr>
        <p:sp>
          <p:nvSpPr>
            <p:cNvPr id="21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98476" y="381144"/>
              <a:ext cx="1080570" cy="52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Let’s design</a:t>
              </a:r>
              <a:endParaRPr lang="en-US" altLang="zh-CN" sz="28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972" y="-36969"/>
            <a:ext cx="1098804" cy="1098804"/>
          </a:xfrm>
          <a:prstGeom prst="rect">
            <a:avLst/>
          </a:prstGeom>
        </p:spPr>
      </p:pic>
      <p:pic>
        <p:nvPicPr>
          <p:cNvPr id="4" name="图片 3" descr="M52ZEHQZ5O5DX~9)N83KYO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" y="839470"/>
            <a:ext cx="6067425" cy="6018530"/>
          </a:xfrm>
          <a:prstGeom prst="rect">
            <a:avLst/>
          </a:prstGeom>
        </p:spPr>
      </p:pic>
      <p:sp>
        <p:nvSpPr>
          <p:cNvPr id="2" name="矩形: 圆角 4"/>
          <p:cNvSpPr/>
          <p:nvPr/>
        </p:nvSpPr>
        <p:spPr>
          <a:xfrm>
            <a:off x="6155690" y="245110"/>
            <a:ext cx="6035675" cy="3029585"/>
          </a:xfrm>
          <a:prstGeom prst="roundRect">
            <a:avLst>
              <a:gd name="adj" fmla="val 9204"/>
            </a:avLst>
          </a:prstGeom>
          <a:solidFill>
            <a:srgbClr val="FFE36C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</a:rPr>
              <a:t>1.</a:t>
            </a:r>
            <a:r>
              <a:rPr lang="zh-CN" altLang="en-US" sz="2800">
                <a:solidFill>
                  <a:schemeClr val="tx1"/>
                </a:solidFill>
              </a:rPr>
              <a:t>学校的</a:t>
            </a:r>
            <a:r>
              <a:rPr lang="en-US" altLang="zh-CN" sz="2800">
                <a:solidFill>
                  <a:schemeClr val="tx1"/>
                </a:solidFill>
              </a:rPr>
              <a:t> snack bar</a:t>
            </a:r>
            <a:r>
              <a:rPr lang="zh-CN" altLang="en-US" sz="2800">
                <a:solidFill>
                  <a:schemeClr val="tx1"/>
                </a:solidFill>
              </a:rPr>
              <a:t>就要开张了，你和你的小伙伴可以为</a:t>
            </a:r>
            <a:r>
              <a:rPr lang="en-US" altLang="zh-CN" sz="2800">
                <a:solidFill>
                  <a:schemeClr val="tx1"/>
                </a:solidFill>
              </a:rPr>
              <a:t>snack bar</a:t>
            </a:r>
            <a:r>
              <a:rPr lang="zh-CN" altLang="en-US" sz="2800">
                <a:solidFill>
                  <a:schemeClr val="tx1"/>
                </a:solidFill>
              </a:rPr>
              <a:t>设计一份菜单吗？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2400">
                <a:solidFill>
                  <a:schemeClr val="tx1"/>
                </a:solidFill>
              </a:rPr>
              <a:t>（选择组内成员</a:t>
            </a:r>
            <a:r>
              <a:rPr lang="zh-CN" altLang="en-US" sz="2400">
                <a:solidFill>
                  <a:srgbClr val="FF0000"/>
                </a:solidFill>
              </a:rPr>
              <a:t>感兴趣的</a:t>
            </a:r>
            <a:r>
              <a:rPr lang="en-US" altLang="zh-CN" sz="2400">
                <a:solidFill>
                  <a:srgbClr val="FF0000"/>
                </a:solidFill>
              </a:rPr>
              <a:t>6</a:t>
            </a:r>
            <a:r>
              <a:rPr lang="zh-CN" altLang="en-US" sz="2400">
                <a:solidFill>
                  <a:srgbClr val="FF0000"/>
                </a:solidFill>
              </a:rPr>
              <a:t>种食物和饮料</a:t>
            </a:r>
            <a:r>
              <a:rPr lang="zh-CN" altLang="en-US" sz="2400">
                <a:solidFill>
                  <a:schemeClr val="tx1"/>
                </a:solidFill>
              </a:rPr>
              <a:t>贴一贴，一边贴，一边把图片用</a:t>
            </a:r>
            <a:r>
              <a:rPr lang="zh-CN" altLang="en-US" sz="2400">
                <a:solidFill>
                  <a:srgbClr val="FF0000"/>
                </a:solidFill>
              </a:rPr>
              <a:t>英文读一读</a:t>
            </a:r>
            <a:r>
              <a:rPr lang="zh-CN" altLang="en-US" sz="2400">
                <a:solidFill>
                  <a:schemeClr val="tx1"/>
                </a:solidFill>
              </a:rPr>
              <a:t>哦！</a:t>
            </a:r>
            <a:r>
              <a:rPr lang="zh-CN" altLang="en-US" sz="2400">
                <a:solidFill>
                  <a:srgbClr val="FF0000"/>
                </a:solidFill>
              </a:rPr>
              <a:t>不会读的单词可以询问小伙伴，或者根据发音规则读一读</a:t>
            </a:r>
            <a:r>
              <a:rPr lang="zh-CN" altLang="en-US" sz="2400">
                <a:solidFill>
                  <a:schemeClr val="tx1"/>
                </a:solidFill>
              </a:rPr>
              <a:t>。）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" name="矩形: 圆角 4"/>
          <p:cNvSpPr/>
          <p:nvPr/>
        </p:nvSpPr>
        <p:spPr>
          <a:xfrm>
            <a:off x="6155690" y="3535045"/>
            <a:ext cx="6036310" cy="2091690"/>
          </a:xfrm>
          <a:prstGeom prst="roundRect">
            <a:avLst>
              <a:gd name="adj" fmla="val 9204"/>
            </a:avLst>
          </a:prstGeom>
          <a:solidFill>
            <a:srgbClr val="FFE36C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sz="2800">
                <a:solidFill>
                  <a:schemeClr val="tx1"/>
                </a:solidFill>
              </a:rPr>
              <a:t>2.Introduce(</a:t>
            </a:r>
            <a:r>
              <a:rPr lang="zh-CN" altLang="en-US" sz="2800">
                <a:solidFill>
                  <a:schemeClr val="tx1"/>
                </a:solidFill>
              </a:rPr>
              <a:t>介绍</a:t>
            </a:r>
            <a:r>
              <a:rPr lang="en-US" sz="2800">
                <a:solidFill>
                  <a:schemeClr val="tx1"/>
                </a:solidFill>
              </a:rPr>
              <a:t>) your menu:</a:t>
            </a:r>
            <a:endParaRPr lang="en-US" sz="2800">
              <a:solidFill>
                <a:schemeClr val="tx1"/>
              </a:solidFill>
            </a:endParaRPr>
          </a:p>
          <a:p>
            <a:pPr algn="l"/>
            <a:r>
              <a:rPr lang="en-US" sz="2800">
                <a:solidFill>
                  <a:schemeClr val="tx1"/>
                </a:solidFill>
              </a:rPr>
              <a:t>This is our menu. </a:t>
            </a:r>
            <a:endParaRPr lang="en-US" sz="2800">
              <a:solidFill>
                <a:schemeClr val="tx1"/>
              </a:solidFill>
            </a:endParaRPr>
          </a:p>
          <a:p>
            <a:pPr algn="l"/>
            <a:r>
              <a:rPr lang="en-US" sz="2800">
                <a:solidFill>
                  <a:schemeClr val="tx1"/>
                </a:solidFill>
              </a:rPr>
              <a:t>We have ..., ..., ... and ...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05915" y="2211705"/>
            <a:ext cx="3902710" cy="3676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1282563" y="2877446"/>
            <a:ext cx="1822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highlight>
                  <a:srgbClr val="FFE36C"/>
                </a:highlight>
                <a:latin typeface="Times New Roman" panose="02020603050405020304" pitchFamily="18" charset="0"/>
                <a:ea typeface="等线" panose="02010600030101010101" charset="-122"/>
                <a:cs typeface="Times New Roman" panose="02020603050405020304" pitchFamily="18" charset="0"/>
              </a:rPr>
              <a:t>some rice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E36C"/>
              </a:highlight>
              <a:uLnTx/>
              <a:uFillTx/>
              <a:latin typeface="Times New Roman" panose="02020603050405020304" pitchFamily="18" charset="0"/>
              <a:ea typeface="等线" panose="02010600030101010101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431030" y="3401695"/>
            <a:ext cx="662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E36C"/>
                </a:highlight>
                <a:uLnTx/>
                <a:uFillTx/>
                <a:latin typeface="Times New Roman" panose="02020603050405020304" pitchFamily="18" charset="0"/>
                <a:ea typeface="等线" panose="02010600030101010101" charset="-122"/>
                <a:cs typeface="Times New Roman" panose="02020603050405020304" pitchFamily="18" charset="0"/>
              </a:rPr>
              <a:t>tea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E36C"/>
              </a:highlight>
              <a:uLnTx/>
              <a:uFillTx/>
              <a:latin typeface="Times New Roman" panose="02020603050405020304" pitchFamily="18" charset="0"/>
              <a:ea typeface="等线" panose="02010600030101010101" charset="-122"/>
              <a:cs typeface="Times New Roman" panose="02020603050405020304" pitchFamily="18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330700" y="4999355"/>
            <a:ext cx="86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E36C"/>
                </a:highlight>
                <a:uLnTx/>
                <a:uFillTx/>
                <a:latin typeface="Times New Roman" panose="02020603050405020304" pitchFamily="18" charset="0"/>
                <a:ea typeface="等线" panose="02010600030101010101" charset="-122"/>
                <a:cs typeface="Times New Roman" panose="02020603050405020304" pitchFamily="18" charset="0"/>
              </a:rPr>
              <a:t>juice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E36C"/>
              </a:highlight>
              <a:uLnTx/>
              <a:uFillTx/>
              <a:latin typeface="Times New Roman" panose="02020603050405020304" pitchFamily="18" charset="0"/>
              <a:ea typeface="等线" panose="02010600030101010101" charset="-122"/>
              <a:cs typeface="Times New Roman" panose="02020603050405020304" pitchFamily="18" charset="0"/>
            </a:endParaRPr>
          </a:p>
        </p:txBody>
      </p:sp>
      <p:pic>
        <p:nvPicPr>
          <p:cNvPr id="36" name="图片 3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840" y="2394024"/>
            <a:ext cx="1007713" cy="100771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31" y="2211595"/>
            <a:ext cx="715493" cy="715493"/>
          </a:xfrm>
          <a:prstGeom prst="rect">
            <a:avLst/>
          </a:prstGeom>
        </p:spPr>
      </p:pic>
      <p:pic>
        <p:nvPicPr>
          <p:cNvPr id="45" name="图片 4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164" y="4167645"/>
            <a:ext cx="743451" cy="743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66" grpId="1"/>
      <p:bldP spid="69" grpId="1"/>
      <p:bldP spid="7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24890" y="211455"/>
            <a:ext cx="3429635" cy="584895"/>
            <a:chOff x="5629344" y="347691"/>
            <a:chExt cx="1435940" cy="584775"/>
          </a:xfrm>
        </p:grpSpPr>
        <p:sp>
          <p:nvSpPr>
            <p:cNvPr id="21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98476" y="381144"/>
              <a:ext cx="1080570" cy="52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Let’s say</a:t>
              </a:r>
              <a:endParaRPr lang="en-US" altLang="zh-CN" sz="28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972" y="-36969"/>
            <a:ext cx="1098804" cy="1098804"/>
          </a:xfrm>
          <a:prstGeom prst="rect">
            <a:avLst/>
          </a:prstGeom>
        </p:spPr>
      </p:pic>
      <p:pic>
        <p:nvPicPr>
          <p:cNvPr id="3" name="图片 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" y="796290"/>
            <a:ext cx="2202815" cy="36347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165" y="3143250"/>
            <a:ext cx="2964815" cy="2964815"/>
          </a:xfrm>
          <a:prstGeom prst="rect">
            <a:avLst/>
          </a:prstGeom>
        </p:spPr>
      </p:pic>
      <p:pic>
        <p:nvPicPr>
          <p:cNvPr id="4" name="https://img7.file.cache.docer.com/storage/1596800398674293000/6324148ae20c03bca88ab734f691b65b.png" descr="&amp;pky4889335228_sjzg_&amp;39&amp;src_toppic_inpsrchlx1&amp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570" y="3324225"/>
            <a:ext cx="1651635" cy="238760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2769870" y="937260"/>
            <a:ext cx="5045075" cy="2879725"/>
          </a:xfrm>
          <a:prstGeom prst="wedgeRoundRectCallout">
            <a:avLst>
              <a:gd name="adj1" fmla="val -65078"/>
              <a:gd name="adj2" fmla="val -1994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     Welcome to the snack bar.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     What would you like?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     What about you?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     Anything else?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     Would you like...?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     Here you are.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     ...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248785" y="3964305"/>
            <a:ext cx="5045075" cy="1747520"/>
          </a:xfrm>
          <a:prstGeom prst="wedgeRoundRectCallout">
            <a:avLst>
              <a:gd name="adj1" fmla="val 54581"/>
              <a:gd name="adj2" fmla="val 738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I’d like...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..., please.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Yes, please. / No, thank you.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Thank you.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37075" y="21590"/>
            <a:ext cx="7589520" cy="914400"/>
            <a:chOff x="7145" y="34"/>
            <a:chExt cx="11952" cy="1440"/>
          </a:xfrm>
        </p:grpSpPr>
        <p:sp>
          <p:nvSpPr>
            <p:cNvPr id="8" name="矩形: 圆角 4"/>
            <p:cNvSpPr/>
            <p:nvPr/>
          </p:nvSpPr>
          <p:spPr>
            <a:xfrm>
              <a:off x="7257" y="34"/>
              <a:ext cx="11840" cy="1396"/>
            </a:xfrm>
            <a:prstGeom prst="roundRect">
              <a:avLst>
                <a:gd name="adj" fmla="val 9204"/>
              </a:avLst>
            </a:prstGeom>
            <a:solidFill>
              <a:srgbClr val="FFE36C">
                <a:alpha val="9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en-US" sz="3200">
                  <a:solidFill>
                    <a:schemeClr val="tx1"/>
                  </a:solidFill>
                </a:rPr>
                <a:t>      How to be a good waitress/waiter?</a:t>
              </a:r>
              <a:endParaRPr lang="en-US" sz="3200">
                <a:solidFill>
                  <a:schemeClr val="tx1"/>
                </a:solidFill>
              </a:endParaRPr>
            </a:p>
            <a:p>
              <a:pPr algn="l"/>
              <a:r>
                <a:rPr lang="en-US" sz="3200">
                  <a:solidFill>
                    <a:schemeClr val="tx1"/>
                  </a:solidFill>
                </a:rPr>
                <a:t>      How to be a polite customer?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pic>
          <p:nvPicPr>
            <p:cNvPr id="9" name="图片 8" descr="31393935333435333b31393936363136323bcbbcbfbc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45" y="34"/>
              <a:ext cx="1440" cy="14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24890" y="211455"/>
            <a:ext cx="3429635" cy="584895"/>
            <a:chOff x="5629344" y="347691"/>
            <a:chExt cx="1435940" cy="584775"/>
          </a:xfrm>
        </p:grpSpPr>
        <p:sp>
          <p:nvSpPr>
            <p:cNvPr id="21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98476" y="381144"/>
              <a:ext cx="1080570" cy="52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Let’s order</a:t>
              </a:r>
              <a:endParaRPr lang="zh-CN" altLang="en-US" sz="2800" b="1" dirty="0">
                <a:latin typeface="Arial Black" panose="020B0A04020102020204" pitchFamily="34" charset="0"/>
                <a:ea typeface="华文新魏" panose="02010800040101010101" pitchFamily="2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972" y="-36969"/>
            <a:ext cx="1098804" cy="1098804"/>
          </a:xfrm>
          <a:prstGeom prst="rect">
            <a:avLst/>
          </a:prstGeom>
        </p:spPr>
      </p:pic>
      <p:pic>
        <p:nvPicPr>
          <p:cNvPr id="4" name="图片 3" descr="M52ZEHQZ5O5DX~9)N83KYO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" y="839470"/>
            <a:ext cx="6067425" cy="6018530"/>
          </a:xfrm>
          <a:prstGeom prst="rect">
            <a:avLst/>
          </a:prstGeom>
        </p:spPr>
      </p:pic>
      <p:pic>
        <p:nvPicPr>
          <p:cNvPr id="6" name="图片 5" descr="funtime点单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510" y="1361440"/>
            <a:ext cx="4204970" cy="4417060"/>
          </a:xfrm>
          <a:prstGeom prst="rect">
            <a:avLst/>
          </a:prstGeom>
        </p:spPr>
      </p:pic>
      <p:sp>
        <p:nvSpPr>
          <p:cNvPr id="188431" name="文本框 188430"/>
          <p:cNvSpPr txBox="1"/>
          <p:nvPr/>
        </p:nvSpPr>
        <p:spPr>
          <a:xfrm>
            <a:off x="4148455" y="97155"/>
            <a:ext cx="7968615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Cooper Black" panose="0208090404030B020404" charset="0"/>
                <a:cs typeface="Cooper Black" panose="0208090404030B020404" charset="0"/>
              </a:rPr>
              <a:t>Tips</a:t>
            </a:r>
            <a:r>
              <a:rPr lang="zh-CN" altLang="en-US" sz="2400" b="1" dirty="0">
                <a:solidFill>
                  <a:srgbClr val="0000FF"/>
                </a:solidFill>
                <a:latin typeface="Cooper Black" panose="0208090404030B020404" charset="0"/>
                <a:cs typeface="Cooper Black" panose="0208090404030B020404" charset="0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latin typeface="Cooper Black" panose="0208090404030B020404" charset="0"/>
                <a:cs typeface="Cooper Black" panose="0208090404030B020404" charset="0"/>
              </a:rPr>
              <a:t>老师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扮演服务员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solidFill>
                  <a:srgbClr val="FF3300"/>
                </a:solidFill>
                <a:latin typeface="Arial" panose="020B0604020202020204" pitchFamily="34" charset="0"/>
              </a:rPr>
              <a:t>waitress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，服务员拿点餐单（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</a:rPr>
              <a:t>menu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）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负责记录、打钩，其他三人为顾客。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8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2" t="20433" b="19307"/>
          <a:stretch>
            <a:fillRect/>
          </a:stretch>
        </p:blipFill>
        <p:spPr>
          <a:xfrm>
            <a:off x="2851427" y="2240291"/>
            <a:ext cx="5930196" cy="3828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8" y="1864426"/>
            <a:ext cx="3025486" cy="49935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371" y="2425711"/>
            <a:ext cx="4785732" cy="4785732"/>
          </a:xfrm>
          <a:prstGeom prst="rect">
            <a:avLst/>
          </a:prstGeom>
        </p:spPr>
      </p:pic>
      <p:sp>
        <p:nvSpPr>
          <p:cNvPr id="2" name="对话气泡: 圆角矩形 1"/>
          <p:cNvSpPr/>
          <p:nvPr/>
        </p:nvSpPr>
        <p:spPr>
          <a:xfrm>
            <a:off x="532924" y="587460"/>
            <a:ext cx="3572264" cy="903892"/>
          </a:xfrm>
          <a:prstGeom prst="wedgeRoundRectCallout">
            <a:avLst>
              <a:gd name="adj1" fmla="val -33510"/>
              <a:gd name="adj2" fmla="val 73369"/>
              <a:gd name="adj3" fmla="val 16667"/>
            </a:avLst>
          </a:prstGeom>
          <a:solidFill>
            <a:srgbClr val="FFE36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2594" y="536952"/>
            <a:ext cx="3421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would you like?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Anything else?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对话气泡: 圆角矩形 15"/>
          <p:cNvSpPr/>
          <p:nvPr/>
        </p:nvSpPr>
        <p:spPr>
          <a:xfrm>
            <a:off x="1225283" y="5531545"/>
            <a:ext cx="4560166" cy="903892"/>
          </a:xfrm>
          <a:prstGeom prst="wedgeRoundRectCallout">
            <a:avLst>
              <a:gd name="adj1" fmla="val -32214"/>
              <a:gd name="adj2" fmla="val -71332"/>
              <a:gd name="adj3" fmla="val 16667"/>
            </a:avLst>
          </a:prstGeom>
          <a:solidFill>
            <a:srgbClr val="FFE36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对话气泡: 圆角矩形 16"/>
          <p:cNvSpPr/>
          <p:nvPr/>
        </p:nvSpPr>
        <p:spPr>
          <a:xfrm>
            <a:off x="7405368" y="2129394"/>
            <a:ext cx="1842370" cy="785960"/>
          </a:xfrm>
          <a:prstGeom prst="wedgeRoundRectCallout">
            <a:avLst>
              <a:gd name="adj1" fmla="val 1975"/>
              <a:gd name="adj2" fmla="val 71966"/>
              <a:gd name="adj3" fmla="val 16667"/>
            </a:avLst>
          </a:prstGeom>
          <a:solidFill>
            <a:srgbClr val="FFE36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对话气泡: 圆角矩形 17"/>
          <p:cNvSpPr/>
          <p:nvPr/>
        </p:nvSpPr>
        <p:spPr>
          <a:xfrm>
            <a:off x="9554845" y="1284605"/>
            <a:ext cx="2322830" cy="1483360"/>
          </a:xfrm>
          <a:prstGeom prst="wedgeRoundRectCallout">
            <a:avLst>
              <a:gd name="adj1" fmla="val -6207"/>
              <a:gd name="adj2" fmla="val 78106"/>
              <a:gd name="adj3" fmla="val 16667"/>
            </a:avLst>
          </a:prstGeom>
          <a:solidFill>
            <a:srgbClr val="FFE36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405674" y="2260693"/>
            <a:ext cx="198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like…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50019" y="5545786"/>
            <a:ext cx="2875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about…?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50019" y="5912217"/>
            <a:ext cx="4829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a/an/some…?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54804" y="1815186"/>
            <a:ext cx="2619786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please.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No, thank you.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8431" name="文本框 188430"/>
          <p:cNvSpPr txBox="1"/>
          <p:nvPr/>
        </p:nvSpPr>
        <p:spPr>
          <a:xfrm>
            <a:off x="4371975" y="85725"/>
            <a:ext cx="8043545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Cooper Black" panose="0208090404030B020404" charset="0"/>
                <a:cs typeface="Cooper Black" panose="0208090404030B020404" charset="0"/>
              </a:rPr>
              <a:t>Tips</a:t>
            </a:r>
            <a:r>
              <a:rPr lang="zh-CN" altLang="en-US" sz="2400" b="1" dirty="0">
                <a:solidFill>
                  <a:srgbClr val="0000FF"/>
                </a:solidFill>
                <a:latin typeface="Cooper Black" panose="0208090404030B020404" charset="0"/>
                <a:cs typeface="Cooper Black" panose="0208090404030B020404" charset="0"/>
              </a:rPr>
              <a:t>：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四人一组，其中一人扮演服务员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solidFill>
                  <a:srgbClr val="FF3300"/>
                </a:solidFill>
                <a:latin typeface="Arial" panose="020B0604020202020204" pitchFamily="34" charset="0"/>
              </a:rPr>
              <a:t>waiter/waitress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，服务员拿点餐单（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</a:rPr>
              <a:t>menu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）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负责记录、打钩，其他三人为顾客。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https://img7.file.cache.docer.com/storage/1596800398674293000/6324148ae20c03bca88ab734f691b65b.png" descr="&amp;pky4889335228_sjzg_&amp;39&amp;src_toppic_inpsrchlx1&amp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4150" y="2783840"/>
            <a:ext cx="2665730" cy="3852545"/>
          </a:xfrm>
          <a:prstGeom prst="rect">
            <a:avLst/>
          </a:prstGeom>
        </p:spPr>
      </p:pic>
      <p:sp>
        <p:nvSpPr>
          <p:cNvPr id="6" name="对话气泡: 圆角矩形 16"/>
          <p:cNvSpPr/>
          <p:nvPr/>
        </p:nvSpPr>
        <p:spPr>
          <a:xfrm>
            <a:off x="5395593" y="1923654"/>
            <a:ext cx="1842370" cy="785960"/>
          </a:xfrm>
          <a:prstGeom prst="wedgeRoundRectCallout">
            <a:avLst>
              <a:gd name="adj1" fmla="val 16589"/>
              <a:gd name="adj2" fmla="val 88367"/>
              <a:gd name="adj3" fmla="val 16667"/>
            </a:avLst>
          </a:prstGeom>
          <a:solidFill>
            <a:srgbClr val="FFE36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..., please.</a:t>
            </a:r>
            <a:r>
              <a:rPr lang="en-US" altLang="zh-CN" b="1"/>
              <a:t>.</a:t>
            </a:r>
            <a:endParaRPr lang="en-US" altLang="zh-CN" b="1"/>
          </a:p>
        </p:txBody>
      </p:sp>
      <p:sp>
        <p:nvSpPr>
          <p:cNvPr id="8" name="文本框 7"/>
          <p:cNvSpPr txBox="1"/>
          <p:nvPr/>
        </p:nvSpPr>
        <p:spPr>
          <a:xfrm>
            <a:off x="9623729" y="1400268"/>
            <a:ext cx="198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like…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8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8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/>
      <p:bldP spid="21" grpId="0"/>
      <p:bldP spid="13" grpId="0"/>
      <p:bldP spid="188431" grpId="0" bldLvl="0" animBg="1"/>
      <p:bldP spid="6" grpId="0" bldLvl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24890" y="211455"/>
            <a:ext cx="3429635" cy="584895"/>
            <a:chOff x="5629344" y="347691"/>
            <a:chExt cx="1435940" cy="584775"/>
          </a:xfrm>
        </p:grpSpPr>
        <p:sp>
          <p:nvSpPr>
            <p:cNvPr id="21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98476" y="381144"/>
              <a:ext cx="1080570" cy="52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Let’s order</a:t>
              </a:r>
              <a:endParaRPr lang="zh-CN" altLang="en-US" sz="2800" b="1" dirty="0">
                <a:latin typeface="Arial Black" panose="020B0A04020102020204" pitchFamily="34" charset="0"/>
                <a:ea typeface="华文新魏" panose="02010800040101010101" pitchFamily="2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972" y="-36969"/>
            <a:ext cx="1098804" cy="1098804"/>
          </a:xfrm>
          <a:prstGeom prst="rect">
            <a:avLst/>
          </a:prstGeom>
        </p:spPr>
      </p:pic>
      <p:pic>
        <p:nvPicPr>
          <p:cNvPr id="2" name="https://img7.file.cache.docer.com/storage/1597057525703344000/c5ed022dd7422c132ca10e126daefebc.png" descr="&amp;pky4189527714_sjzg_&amp;39&amp;src_toppic_inpsrchzd1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2225675"/>
            <a:ext cx="5799455" cy="3029585"/>
          </a:xfrm>
          <a:prstGeom prst="rect">
            <a:avLst/>
          </a:prstGeom>
        </p:spPr>
      </p:pic>
      <p:sp>
        <p:nvSpPr>
          <p:cNvPr id="11" name="矩形: 圆角 4"/>
          <p:cNvSpPr/>
          <p:nvPr/>
        </p:nvSpPr>
        <p:spPr>
          <a:xfrm>
            <a:off x="850265" y="856615"/>
            <a:ext cx="10676255" cy="1304290"/>
          </a:xfrm>
          <a:prstGeom prst="roundRect">
            <a:avLst>
              <a:gd name="adj" fmla="val 9204"/>
            </a:avLst>
          </a:prstGeom>
          <a:solidFill>
            <a:srgbClr val="FFE36C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200">
                <a:solidFill>
                  <a:schemeClr val="tx1"/>
                </a:solidFill>
              </a:rPr>
              <a:t>When we are ordering food, don’t order too much, if we can’t eat them all, it’s a waste. </a:t>
            </a:r>
            <a:r>
              <a:rPr lang="zh-CN" altLang="en-US" sz="3200">
                <a:solidFill>
                  <a:schemeClr val="tx1"/>
                </a:solidFill>
              </a:rPr>
              <a:t>适量点餐，不要</a:t>
            </a:r>
            <a:r>
              <a:rPr lang="zh-CN" altLang="en-US" sz="3200">
                <a:solidFill>
                  <a:schemeClr val="tx1"/>
                </a:solidFill>
              </a:rPr>
              <a:t>浪费。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24890" y="211455"/>
            <a:ext cx="3429635" cy="584895"/>
            <a:chOff x="5629344" y="347691"/>
            <a:chExt cx="1435940" cy="584775"/>
          </a:xfrm>
        </p:grpSpPr>
        <p:sp>
          <p:nvSpPr>
            <p:cNvPr id="21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98476" y="381144"/>
              <a:ext cx="1080570" cy="52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Let’s </a:t>
              </a:r>
              <a:r>
                <a:rPr lang="en-US" altLang="zh-CN" sz="2800" dirty="0">
                  <a:latin typeface="Arial Black" panose="020B0A04020102020204" pitchFamily="34" charset="0"/>
                </a:rPr>
                <a:t>enjoy</a:t>
              </a:r>
              <a:endParaRPr lang="en-US" altLang="zh-CN" sz="28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972" y="-36969"/>
            <a:ext cx="1098804" cy="1098804"/>
          </a:xfrm>
          <a:prstGeom prst="rect">
            <a:avLst/>
          </a:prstGeom>
        </p:spPr>
      </p:pic>
      <p:pic>
        <p:nvPicPr>
          <p:cNvPr id="10" name="what would  you like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24890" y="1066800"/>
            <a:ext cx="9759315" cy="4766945"/>
          </a:xfrm>
          <a:prstGeom prst="rect">
            <a:avLst/>
          </a:prstGeom>
        </p:spPr>
      </p:pic>
      <p:sp>
        <p:nvSpPr>
          <p:cNvPr id="12" name="矩形: 圆角 4"/>
          <p:cNvSpPr/>
          <p:nvPr/>
        </p:nvSpPr>
        <p:spPr>
          <a:xfrm>
            <a:off x="4617720" y="47625"/>
            <a:ext cx="7383145" cy="946785"/>
          </a:xfrm>
          <a:prstGeom prst="roundRect">
            <a:avLst>
              <a:gd name="adj" fmla="val 9204"/>
            </a:avLst>
          </a:prstGeom>
          <a:solidFill>
            <a:srgbClr val="FFE36C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sz="3200">
                <a:solidFill>
                  <a:schemeClr val="tx1"/>
                </a:solidFill>
              </a:rPr>
              <a:t>What would you like for dinner(</a:t>
            </a:r>
            <a:r>
              <a:rPr lang="zh-CN" altLang="en-US" sz="3200">
                <a:solidFill>
                  <a:schemeClr val="tx1"/>
                </a:solidFill>
              </a:rPr>
              <a:t>晚饭</a:t>
            </a:r>
            <a:r>
              <a:rPr lang="en-US" sz="3200">
                <a:solidFill>
                  <a:schemeClr val="tx1"/>
                </a:solidFill>
              </a:rPr>
              <a:t>)?</a:t>
            </a:r>
            <a:endParaRPr 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9" fill="hold" display="1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24890" y="211455"/>
            <a:ext cx="3429635" cy="584895"/>
            <a:chOff x="5629344" y="347691"/>
            <a:chExt cx="1435940" cy="584775"/>
          </a:xfrm>
        </p:grpSpPr>
        <p:sp>
          <p:nvSpPr>
            <p:cNvPr id="21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98476" y="381144"/>
              <a:ext cx="1080570" cy="52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Let’s </a:t>
              </a:r>
              <a:r>
                <a:rPr lang="en-US" altLang="zh-CN" sz="2800" dirty="0">
                  <a:latin typeface="Arial Black" panose="020B0A04020102020204" pitchFamily="34" charset="0"/>
                </a:rPr>
                <a:t>enjoy</a:t>
              </a:r>
              <a:endParaRPr lang="en-US" altLang="zh-CN" sz="28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972" y="-36969"/>
            <a:ext cx="1098804" cy="1098804"/>
          </a:xfrm>
          <a:prstGeom prst="rect">
            <a:avLst/>
          </a:prstGeom>
        </p:spPr>
      </p:pic>
      <p:sp>
        <p:nvSpPr>
          <p:cNvPr id="12" name="矩形: 圆角 4"/>
          <p:cNvSpPr/>
          <p:nvPr/>
        </p:nvSpPr>
        <p:spPr>
          <a:xfrm>
            <a:off x="1024890" y="1061720"/>
            <a:ext cx="9716770" cy="1339850"/>
          </a:xfrm>
          <a:prstGeom prst="roundRect">
            <a:avLst>
              <a:gd name="adj" fmla="val 9204"/>
            </a:avLst>
          </a:prstGeom>
          <a:solidFill>
            <a:srgbClr val="FFE36C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sz="3200">
                <a:solidFill>
                  <a:schemeClr val="tx1"/>
                </a:solidFill>
              </a:rPr>
              <a:t>Eat healthy food, and don’t eat too much junk food.</a:t>
            </a:r>
            <a:endParaRPr lang="en-US" sz="3200">
              <a:solidFill>
                <a:schemeClr val="tx1"/>
              </a:solidFill>
            </a:endParaRPr>
          </a:p>
          <a:p>
            <a:pPr algn="l"/>
            <a:r>
              <a:rPr lang="en-US" sz="3200">
                <a:solidFill>
                  <a:schemeClr val="tx1"/>
                </a:solidFill>
              </a:rPr>
              <a:t>(</a:t>
            </a:r>
            <a:r>
              <a:rPr lang="zh-CN" altLang="en-US" sz="3200">
                <a:solidFill>
                  <a:schemeClr val="tx1"/>
                </a:solidFill>
              </a:rPr>
              <a:t>多吃健康食品，少吃垃圾食品。</a:t>
            </a:r>
            <a:r>
              <a:rPr lang="en-US" sz="3200">
                <a:solidFill>
                  <a:schemeClr val="tx1"/>
                </a:solidFill>
              </a:rPr>
              <a:t>)</a:t>
            </a:r>
            <a:endParaRPr lang="en-US" sz="3200">
              <a:solidFill>
                <a:schemeClr val="tx1"/>
              </a:solidFill>
            </a:endParaRPr>
          </a:p>
        </p:txBody>
      </p:sp>
      <p:pic>
        <p:nvPicPr>
          <p:cNvPr id="11" name="图片 10" descr="图片3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0" y="2890520"/>
            <a:ext cx="2727325" cy="2997200"/>
          </a:xfrm>
          <a:prstGeom prst="rect">
            <a:avLst/>
          </a:prstGeom>
        </p:spPr>
      </p:pic>
      <p:pic>
        <p:nvPicPr>
          <p:cNvPr id="13" name="图片 12" descr="图片4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3720" y="2759075"/>
            <a:ext cx="4871085" cy="324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24890" y="211455"/>
            <a:ext cx="3429635" cy="584895"/>
            <a:chOff x="5629344" y="347691"/>
            <a:chExt cx="1435940" cy="584775"/>
          </a:xfrm>
        </p:grpSpPr>
        <p:sp>
          <p:nvSpPr>
            <p:cNvPr id="21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98476" y="381144"/>
              <a:ext cx="1080570" cy="52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Homework</a:t>
              </a:r>
              <a:endParaRPr lang="en-US" altLang="zh-CN" sz="28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972" y="-36969"/>
            <a:ext cx="1098804" cy="1098804"/>
          </a:xfrm>
          <a:prstGeom prst="rect">
            <a:avLst/>
          </a:prstGeom>
        </p:spPr>
      </p:pic>
      <p:sp>
        <p:nvSpPr>
          <p:cNvPr id="12" name="矩形: 圆角 4"/>
          <p:cNvSpPr/>
          <p:nvPr/>
        </p:nvSpPr>
        <p:spPr>
          <a:xfrm>
            <a:off x="1024890" y="1061720"/>
            <a:ext cx="10306685" cy="4309110"/>
          </a:xfrm>
          <a:prstGeom prst="roundRect">
            <a:avLst>
              <a:gd name="adj" fmla="val 9204"/>
            </a:avLst>
          </a:prstGeom>
          <a:solidFill>
            <a:srgbClr val="FFE36C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4400">
                <a:solidFill>
                  <a:schemeClr val="tx1"/>
                </a:solidFill>
                <a:latin typeface="Ravie" panose="04040805050809020602" charset="0"/>
                <a:cs typeface="Ravie" panose="04040805050809020602" charset="0"/>
              </a:rPr>
              <a:t>Homework</a:t>
            </a:r>
            <a:endParaRPr lang="en-US" sz="4400">
              <a:solidFill>
                <a:schemeClr val="tx1"/>
              </a:solidFill>
              <a:latin typeface="Ravie" panose="04040805050809020602" charset="0"/>
              <a:cs typeface="Ravie" panose="04040805050809020602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4000">
                <a:solidFill>
                  <a:schemeClr val="tx1"/>
                </a:solidFill>
              </a:rPr>
              <a:t>Make a new dialogue with your friends.</a:t>
            </a:r>
            <a:endParaRPr lang="en-US" sz="4000">
              <a:solidFill>
                <a:schemeClr val="tx1"/>
              </a:solidFill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en-US" sz="2000">
                <a:solidFill>
                  <a:schemeClr val="tx1"/>
                </a:solidFill>
              </a:rPr>
              <a:t>       </a:t>
            </a:r>
            <a:r>
              <a:rPr lang="en-US" sz="4000">
                <a:solidFill>
                  <a:schemeClr val="tx1"/>
                </a:solidFill>
              </a:rPr>
              <a:t>   </a:t>
            </a:r>
            <a:r>
              <a:rPr lang="en-US" sz="3600">
                <a:solidFill>
                  <a:schemeClr val="tx1"/>
                </a:solidFill>
              </a:rPr>
              <a:t>(At the snack bar)</a:t>
            </a:r>
            <a:endParaRPr lang="en-US" sz="360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400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4000">
                <a:solidFill>
                  <a:schemeClr val="tx1"/>
                </a:solidFill>
              </a:rPr>
              <a:t>Preview Cartoon time.</a:t>
            </a:r>
            <a:endParaRPr lang="en-US" sz="40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280" y="1720850"/>
            <a:ext cx="11856720" cy="25533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16000" b="1">
                <a:ln w="34925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bg1"/>
                </a:solidFill>
                <a:effectLst>
                  <a:outerShdw sx="105000" sy="105000" algn="ctr" rotWithShape="0">
                    <a:srgbClr val="F4B500"/>
                  </a:outerShdw>
                </a:effectLst>
                <a:latin typeface="汉仪霹雳体简" panose="01010104010101010101" charset="-122"/>
                <a:ea typeface="汉仪霹雳体简" panose="01010104010101010101" charset="-122"/>
              </a:rPr>
              <a:t>Goodbye!</a:t>
            </a:r>
            <a:endParaRPr lang="en-US" altLang="zh-CN" sz="16000" b="1">
              <a:ln w="34925"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bg1"/>
              </a:solidFill>
              <a:effectLst>
                <a:outerShdw sx="105000" sy="105000" algn="ctr" rotWithShape="0">
                  <a:srgbClr val="F4B500"/>
                </a:outerShdw>
              </a:effectLst>
              <a:latin typeface="汉仪霹雳体简" panose="01010104010101010101" charset="-122"/>
              <a:ea typeface="汉仪霹雳体简" panose="01010104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687658" y="730049"/>
            <a:ext cx="10816683" cy="5419492"/>
          </a:xfrm>
          <a:prstGeom prst="roundRect">
            <a:avLst>
              <a:gd name="adj" fmla="val 645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64989" cy="96498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4989" y="120319"/>
            <a:ext cx="2308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rial Black" panose="020B0A04020102020204" pitchFamily="34" charset="0"/>
              </a:rPr>
              <a:t>Let’s know</a:t>
            </a:r>
            <a:endParaRPr lang="zh-CN" alt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4" t="18048" r="9946" b="16586"/>
          <a:stretch>
            <a:fillRect/>
          </a:stretch>
        </p:blipFill>
        <p:spPr>
          <a:xfrm>
            <a:off x="9516745" y="4581525"/>
            <a:ext cx="2221865" cy="17081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177230" y="1595331"/>
            <a:ext cx="8596209" cy="891540"/>
            <a:chOff x="2143862" y="1452737"/>
            <a:chExt cx="8596209" cy="891540"/>
          </a:xfrm>
        </p:grpSpPr>
        <p:sp>
          <p:nvSpPr>
            <p:cNvPr id="15" name="平行四边形 14"/>
            <p:cNvSpPr/>
            <p:nvPr/>
          </p:nvSpPr>
          <p:spPr>
            <a:xfrm>
              <a:off x="2143862" y="1553738"/>
              <a:ext cx="8370885" cy="719923"/>
            </a:xfrm>
            <a:prstGeom prst="parallelogram">
              <a:avLst/>
            </a:prstGeom>
            <a:solidFill>
              <a:srgbClr val="F8C6A5"/>
            </a:solidFill>
            <a:ln w="38100">
              <a:solidFill>
                <a:srgbClr val="884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69186" y="1452737"/>
              <a:ext cx="8370885" cy="891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Where did the human find the tea for the first time?</a:t>
              </a:r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zh-CN" altLang="en-US" sz="2400" b="1" dirty="0">
                  <a:latin typeface="华文新魏" panose="02010800040101010101" pitchFamily="2" charset="-122"/>
                  <a:ea typeface="华文新魏" panose="02010800040101010101" pitchFamily="2" charset="-122"/>
                  <a:cs typeface="Times New Roman" panose="02020603050405020304" pitchFamily="18" charset="0"/>
                </a:rPr>
                <a:t>                 （人类第一次发现茶叶是哪里？）</a:t>
              </a:r>
              <a:endPara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037" y="1372961"/>
            <a:ext cx="1270385" cy="127038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779511" y="2668660"/>
            <a:ext cx="9391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（美国）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（中国）</a:t>
            </a:r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The UK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（英国）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93604" y="3760676"/>
            <a:ext cx="5227093" cy="892552"/>
            <a:chOff x="2143863" y="1452737"/>
            <a:chExt cx="5227093" cy="892552"/>
          </a:xfrm>
        </p:grpSpPr>
        <p:sp>
          <p:nvSpPr>
            <p:cNvPr id="20" name="平行四边形 19"/>
            <p:cNvSpPr/>
            <p:nvPr/>
          </p:nvSpPr>
          <p:spPr>
            <a:xfrm>
              <a:off x="2143863" y="1553738"/>
              <a:ext cx="5115582" cy="719923"/>
            </a:xfrm>
            <a:prstGeom prst="parallelogram">
              <a:avLst/>
            </a:prstGeom>
            <a:solidFill>
              <a:srgbClr val="F8C6A5"/>
            </a:solidFill>
            <a:ln w="38100">
              <a:solidFill>
                <a:srgbClr val="884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369187" y="1452737"/>
              <a:ext cx="500176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does “black tea” mean?</a:t>
              </a:r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zh-CN" altLang="en-US" sz="2400" b="1" dirty="0">
                  <a:latin typeface="华文新魏" panose="02010800040101010101" pitchFamily="2" charset="-122"/>
                  <a:ea typeface="华文新魏" panose="02010800040101010101" pitchFamily="2" charset="-122"/>
                  <a:cs typeface="Times New Roman" panose="02020603050405020304" pitchFamily="18" charset="0"/>
                </a:rPr>
                <a:t> （</a:t>
              </a:r>
              <a:r>
                <a:rPr lang="zh-CN" altLang="en-US" sz="2400" b="1" dirty="0"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en-US" altLang="zh-CN" sz="2400" b="1" dirty="0"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black tea</a:t>
              </a:r>
              <a:r>
                <a:rPr lang="zh-CN" altLang="en-US" sz="2400" b="1" dirty="0"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en-US" sz="2400" b="1" dirty="0">
                  <a:latin typeface="华文新魏" panose="02010800040101010101" pitchFamily="2" charset="-122"/>
                  <a:ea typeface="华文新魏" panose="02010800040101010101" pitchFamily="2" charset="-122"/>
                  <a:cs typeface="Times New Roman" panose="02020603050405020304" pitchFamily="18" charset="0"/>
                </a:rPr>
                <a:t>是什么意思？）</a:t>
              </a:r>
              <a:endPara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2" name="图片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561" y="3531617"/>
            <a:ext cx="1270385" cy="127038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873797" y="4802442"/>
            <a:ext cx="6370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绿茶     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红茶</a:t>
            </a:r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黑茶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817327" y="2659399"/>
            <a:ext cx="538477" cy="53847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902820" y="4811858"/>
            <a:ext cx="538477" cy="53847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23" grpId="0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568960" cy="6858000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23040" y="0"/>
            <a:ext cx="568960" cy="6858000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54080" y="0"/>
            <a:ext cx="568960" cy="6858000"/>
          </a:xfrm>
          <a:prstGeom prst="rect">
            <a:avLst/>
          </a:prstGeom>
          <a:solidFill>
            <a:srgbClr val="F8C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78" y="0"/>
            <a:ext cx="1003560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8960" y="0"/>
            <a:ext cx="568960" cy="6858000"/>
          </a:xfrm>
          <a:prstGeom prst="rect">
            <a:avLst/>
          </a:prstGeom>
          <a:solidFill>
            <a:srgbClr val="F8C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716155" y="568055"/>
            <a:ext cx="8823295" cy="2174488"/>
            <a:chOff x="2507928" y="528820"/>
            <a:chExt cx="7977192" cy="2174488"/>
          </a:xfrm>
        </p:grpSpPr>
        <p:sp>
          <p:nvSpPr>
            <p:cNvPr id="5" name="矩形: 圆角 4"/>
            <p:cNvSpPr/>
            <p:nvPr/>
          </p:nvSpPr>
          <p:spPr>
            <a:xfrm>
              <a:off x="2507928" y="528820"/>
              <a:ext cx="7919473" cy="2174488"/>
            </a:xfrm>
            <a:prstGeom prst="roundRect">
              <a:avLst>
                <a:gd name="adj" fmla="val 9204"/>
              </a:avLst>
            </a:prstGeom>
            <a:solidFill>
              <a:srgbClr val="FFE36C">
                <a:alpha val="9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50593" y="708758"/>
              <a:ext cx="7934527" cy="181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Mike would like a __________and______________.</a:t>
              </a:r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Helen would like some__________.</a:t>
              </a:r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Dad would like __________and______________.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585082" y="1179939"/>
            <a:ext cx="1906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hamburger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52663" y="1155690"/>
            <a:ext cx="2575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glass of milk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73834" y="1611885"/>
            <a:ext cx="1578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noodles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93073" y="2027326"/>
            <a:ext cx="1906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sandwich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62528" y="2067395"/>
            <a:ext cx="2575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cup of coffee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6320" y="190500"/>
            <a:ext cx="3916045" cy="584775"/>
            <a:chOff x="5629344" y="347691"/>
            <a:chExt cx="1435940" cy="584775"/>
          </a:xfrm>
        </p:grpSpPr>
        <p:sp>
          <p:nvSpPr>
            <p:cNvPr id="2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898386" y="381346"/>
              <a:ext cx="99268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>
                  <a:latin typeface="Arial Black" panose="020B0A04020102020204" pitchFamily="34" charset="0"/>
                </a:rPr>
                <a:t>Let’s review</a:t>
              </a:r>
              <a:endParaRPr lang="en-US" altLang="zh-CN" sz="28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402" y="-57924"/>
            <a:ext cx="1098804" cy="1098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92430" y="735965"/>
            <a:ext cx="12705715" cy="5679440"/>
            <a:chOff x="-392225" y="735981"/>
            <a:chExt cx="9266810" cy="51407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32" t="24665" r="14085" b="33628"/>
            <a:stretch>
              <a:fillRect/>
            </a:stretch>
          </p:blipFill>
          <p:spPr>
            <a:xfrm>
              <a:off x="-392225" y="735981"/>
              <a:ext cx="9266810" cy="514071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464546" y="1859934"/>
              <a:ext cx="7301298" cy="3091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i="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说法一：</a:t>
              </a:r>
              <a:r>
                <a:rPr lang="zh-CN" altLang="en-US" sz="2400" b="1" i="0" dirty="0">
                  <a:solidFill>
                    <a:srgbClr val="191919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中国人比较注重茶汤的颜色，而西方人相对注重茶叶的颜色。西方人最先接触到的红茶就是正山小种。稍微观察一下就知道，红茶的茶叶本身并不是红色的，在加工过程中，茶叶的颜色越来越深，会逐渐变成黑色。难怪外国人要称之为“</a:t>
              </a:r>
              <a:r>
                <a:rPr lang="en-US" altLang="zh-CN" sz="2400" b="1" i="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Black tea”</a:t>
              </a:r>
              <a:r>
                <a:rPr lang="zh-CN" altLang="en-US" sz="2400" b="1" i="0" dirty="0">
                  <a:solidFill>
                    <a:srgbClr val="191919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！</a:t>
              </a:r>
              <a:endParaRPr lang="zh-CN" altLang="en-US" sz="2400" b="1" i="0" dirty="0">
                <a:solidFill>
                  <a:srgbClr val="191919"/>
                </a:solidFill>
                <a:effectLst/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  <a:p>
              <a:pPr algn="l"/>
              <a:r>
                <a:rPr lang="zh-CN" altLang="en-US" sz="2400" b="1" i="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说法二：</a:t>
              </a:r>
              <a:r>
                <a:rPr lang="zh-CN" altLang="en-US" sz="2400" b="1" i="0" dirty="0">
                  <a:solidFill>
                    <a:srgbClr val="191919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i="0" dirty="0">
                  <a:solidFill>
                    <a:srgbClr val="191919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2400" b="1" i="0" dirty="0">
                  <a:solidFill>
                    <a:srgbClr val="191919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世纪英国从福建进口茶叶时，在厦门收购的武夷山红茶颜色较深，故称之为</a:t>
              </a:r>
              <a:r>
                <a:rPr lang="zh-CN" altLang="en-US" sz="2400" b="1" i="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en-US" altLang="zh-CN" sz="2400" b="1" i="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Black tea”</a:t>
              </a:r>
              <a:r>
                <a:rPr lang="zh-CN" altLang="en-US" sz="2400" b="1" i="0" dirty="0">
                  <a:solidFill>
                    <a:srgbClr val="191919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i="0" dirty="0">
                <a:solidFill>
                  <a:srgbClr val="191919"/>
                </a:solidFill>
                <a:effectLst/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  <a:p>
              <a:pPr algn="l"/>
              <a:r>
                <a:rPr lang="zh-CN" altLang="en-US" sz="2400" b="1" i="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说法三：</a:t>
              </a:r>
              <a:r>
                <a:rPr lang="zh-CN" altLang="en-US" sz="2400" b="1" i="0" dirty="0">
                  <a:solidFill>
                    <a:srgbClr val="191919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那时候中国红茶得在海上漂泊一年多才能够到得了英国，行程中红茶自动发酵，到了目的地颜色变深，所以被叫作</a:t>
              </a:r>
              <a:r>
                <a:rPr lang="zh-CN" altLang="en-US" sz="2400" b="1" i="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en-US" altLang="zh-CN" sz="2400" b="1" i="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Black tea”</a:t>
              </a:r>
              <a:r>
                <a:rPr lang="zh-CN" altLang="en-US" sz="2400" b="1" i="0" dirty="0">
                  <a:solidFill>
                    <a:srgbClr val="191919"/>
                  </a:solidFill>
                  <a:effectLst/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i="0" dirty="0">
                <a:solidFill>
                  <a:srgbClr val="191919"/>
                </a:solidFill>
                <a:effectLst/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  <a:p>
              <a:endParaRPr lang="zh-CN" altLang="en-US" sz="24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29990" y="443593"/>
            <a:ext cx="622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为什么称红茶为“</a:t>
            </a:r>
            <a:r>
              <a:rPr lang="en-US" altLang="zh-CN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Black tea</a:t>
            </a:r>
            <a:r>
              <a:rPr lang="zh-CN" altLang="en-US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”</a:t>
            </a:r>
            <a:r>
              <a:rPr lang="en-US" altLang="zh-CN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?</a:t>
            </a:r>
            <a:endParaRPr lang="zh-CN" altLang="en-US" sz="3200" b="1" dirty="0">
              <a:solidFill>
                <a:schemeClr val="bg1"/>
              </a:solidFill>
              <a:latin typeface="汉仪星球体简" panose="00020600040101010101" pitchFamily="18" charset="-122"/>
              <a:ea typeface="汉仪星球体简" panose="00020600040101010101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9130" y="4384675"/>
            <a:ext cx="1490345" cy="165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2" t="24665" r="14085" b="33628"/>
          <a:stretch>
            <a:fillRect/>
          </a:stretch>
        </p:blipFill>
        <p:spPr>
          <a:xfrm>
            <a:off x="-392430" y="746760"/>
            <a:ext cx="12705715" cy="5679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9990" y="443593"/>
            <a:ext cx="622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为什么称红茶为“</a:t>
            </a:r>
            <a:r>
              <a:rPr lang="en-US" altLang="zh-CN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Black tea</a:t>
            </a:r>
            <a:r>
              <a:rPr lang="zh-CN" altLang="en-US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”</a:t>
            </a:r>
            <a:r>
              <a:rPr lang="en-US" altLang="zh-CN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?</a:t>
            </a:r>
            <a:endParaRPr lang="zh-CN" altLang="en-US" sz="3200" b="1" dirty="0">
              <a:solidFill>
                <a:schemeClr val="bg1"/>
              </a:solidFill>
              <a:latin typeface="汉仪星球体简" panose="00020600040101010101" pitchFamily="18" charset="-122"/>
              <a:ea typeface="汉仪星球体简" panose="00020600040101010101" pitchFamily="18" charset="-122"/>
            </a:endParaRPr>
          </a:p>
        </p:txBody>
      </p:sp>
      <p:sp>
        <p:nvSpPr>
          <p:cNvPr id="9219" name="文本框 73730"/>
          <p:cNvSpPr txBox="1"/>
          <p:nvPr/>
        </p:nvSpPr>
        <p:spPr>
          <a:xfrm>
            <a:off x="2454275" y="1745615"/>
            <a:ext cx="6781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dirty="0"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latin typeface="Ravie" panose="04040805050809020602" charset="0"/>
                <a:cs typeface="Ravie" panose="04040805050809020602" charset="0"/>
              </a:rPr>
              <a:t>Tea       family</a:t>
            </a:r>
            <a:endParaRPr lang="en-US" altLang="zh-CN" sz="4400" dirty="0">
              <a:solidFill>
                <a:schemeClr val="accent2"/>
              </a:solidFill>
              <a:effectLst>
                <a:reflection blurRad="6350" stA="55000" endA="300" endPos="45500" dir="5400000" sy="-100000" algn="bl" rotWithShape="0"/>
              </a:effectLst>
              <a:latin typeface="Ravie" panose="04040805050809020602" charset="0"/>
              <a:cs typeface="Ravie" panose="04040805050809020602" charset="0"/>
            </a:endParaRPr>
          </a:p>
        </p:txBody>
      </p:sp>
      <p:sp>
        <p:nvSpPr>
          <p:cNvPr id="9226" name="文本框 73737"/>
          <p:cNvSpPr txBox="1"/>
          <p:nvPr/>
        </p:nvSpPr>
        <p:spPr>
          <a:xfrm>
            <a:off x="6778625" y="3214688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绿茶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27" name="文本框 73738"/>
          <p:cNvSpPr txBox="1"/>
          <p:nvPr/>
        </p:nvSpPr>
        <p:spPr>
          <a:xfrm>
            <a:off x="6778625" y="3815398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浓茶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28" name="文本框 73739"/>
          <p:cNvSpPr txBox="1"/>
          <p:nvPr/>
        </p:nvSpPr>
        <p:spPr>
          <a:xfrm>
            <a:off x="6778625" y="4416108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淡茶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" name="文本框 73731"/>
          <p:cNvSpPr txBox="1"/>
          <p:nvPr/>
        </p:nvSpPr>
        <p:spPr>
          <a:xfrm>
            <a:off x="4526280" y="2520950"/>
            <a:ext cx="23952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black    tea</a:t>
            </a:r>
            <a:r>
              <a: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</a:t>
            </a:r>
            <a:endParaRPr lang="en-US" altLang="zh-CN" sz="24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73733"/>
          <p:cNvSpPr txBox="1"/>
          <p:nvPr/>
        </p:nvSpPr>
        <p:spPr>
          <a:xfrm>
            <a:off x="4526280" y="3139440"/>
            <a:ext cx="16002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green  tea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7" name="文本框 73734"/>
          <p:cNvSpPr txBox="1"/>
          <p:nvPr/>
        </p:nvSpPr>
        <p:spPr>
          <a:xfrm>
            <a:off x="4526280" y="3754755"/>
            <a:ext cx="21336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strong tea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3735"/>
          <p:cNvSpPr txBox="1"/>
          <p:nvPr/>
        </p:nvSpPr>
        <p:spPr>
          <a:xfrm>
            <a:off x="4526280" y="4370070"/>
            <a:ext cx="22860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weak tea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73736"/>
          <p:cNvSpPr txBox="1"/>
          <p:nvPr/>
        </p:nvSpPr>
        <p:spPr>
          <a:xfrm>
            <a:off x="4526280" y="4985385"/>
            <a:ext cx="21336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Long jing tea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73740"/>
          <p:cNvSpPr txBox="1"/>
          <p:nvPr/>
        </p:nvSpPr>
        <p:spPr>
          <a:xfrm>
            <a:off x="6778625" y="5016818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龙井茶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30" name="图片 2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025" y="4370070"/>
            <a:ext cx="1490345" cy="165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2" t="24665" r="14085" b="33628"/>
          <a:stretch>
            <a:fillRect/>
          </a:stretch>
        </p:blipFill>
        <p:spPr>
          <a:xfrm>
            <a:off x="-392430" y="735965"/>
            <a:ext cx="12705715" cy="5679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9990" y="443593"/>
            <a:ext cx="622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为什么称红茶为“</a:t>
            </a:r>
            <a:r>
              <a:rPr lang="en-US" altLang="zh-CN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Black tea</a:t>
            </a:r>
            <a:r>
              <a:rPr lang="zh-CN" altLang="en-US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”</a:t>
            </a:r>
            <a:r>
              <a:rPr lang="en-US" altLang="zh-CN" sz="3200" b="1" dirty="0">
                <a:solidFill>
                  <a:schemeClr val="bg1"/>
                </a:solidFill>
                <a:latin typeface="汉仪星球体简" panose="00020600040101010101" pitchFamily="18" charset="-122"/>
                <a:ea typeface="汉仪星球体简" panose="00020600040101010101" pitchFamily="18" charset="-122"/>
              </a:rPr>
              <a:t>?</a:t>
            </a:r>
            <a:endParaRPr lang="zh-CN" altLang="en-US" sz="3200" b="1" dirty="0">
              <a:solidFill>
                <a:schemeClr val="bg1"/>
              </a:solidFill>
              <a:latin typeface="汉仪星球体简" panose="00020600040101010101" pitchFamily="18" charset="-122"/>
              <a:ea typeface="汉仪星球体简" panose="00020600040101010101" pitchFamily="18" charset="-122"/>
            </a:endParaRPr>
          </a:p>
        </p:txBody>
      </p:sp>
      <p:pic>
        <p:nvPicPr>
          <p:cNvPr id="29" name="https://img7.file.cache.docer.com/storage/1596792786338365000/7dc06b37d45267b860c12101812c3a42.png" descr="&amp;pky4589324272_sjzg_&amp;39&amp;src_toppic_inpsrchzd1&amp;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3355" y="4395470"/>
            <a:ext cx="2185670" cy="1545590"/>
          </a:xfrm>
          <a:prstGeom prst="rect">
            <a:avLst/>
          </a:prstGeom>
        </p:spPr>
      </p:pic>
      <p:sp>
        <p:nvSpPr>
          <p:cNvPr id="10245" name="Text Box 6"/>
          <p:cNvSpPr txBox="1"/>
          <p:nvPr/>
        </p:nvSpPr>
        <p:spPr>
          <a:xfrm>
            <a:off x="3681730" y="3007360"/>
            <a:ext cx="21183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juice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果汁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 </a:t>
            </a:r>
            <a:endParaRPr lang="en-US" altLang="zh-CN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10246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6125" y="2254885"/>
            <a:ext cx="1289050" cy="2074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4" name="文本框 10253"/>
          <p:cNvSpPr txBox="1"/>
          <p:nvPr/>
        </p:nvSpPr>
        <p:spPr>
          <a:xfrm>
            <a:off x="1683385" y="4459288"/>
            <a:ext cx="4103688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a glass of juice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一杯果汁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992495" y="2833370"/>
            <a:ext cx="3070860" cy="15621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/>
              <a:t>apple jucie</a:t>
            </a:r>
            <a:endParaRPr lang="en-US" altLang="zh-CN" sz="3200"/>
          </a:p>
          <a:p>
            <a:pPr algn="ctr"/>
            <a:r>
              <a:rPr lang="en-US" altLang="zh-CN" sz="3200"/>
              <a:t>orange juice</a:t>
            </a:r>
            <a:endParaRPr lang="en-US" altLang="zh-CN" sz="3200"/>
          </a:p>
          <a:p>
            <a:pPr algn="ctr"/>
            <a:r>
              <a:rPr lang="en-US" altLang="zh-CN" sz="3200"/>
              <a:t>...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568960" cy="6858000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23040" y="0"/>
            <a:ext cx="568960" cy="6858000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54080" y="0"/>
            <a:ext cx="568960" cy="6858000"/>
          </a:xfrm>
          <a:prstGeom prst="rect">
            <a:avLst/>
          </a:prstGeom>
          <a:solidFill>
            <a:srgbClr val="F8C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960" y="0"/>
            <a:ext cx="568960" cy="6858000"/>
          </a:xfrm>
          <a:prstGeom prst="rect">
            <a:avLst/>
          </a:prstGeom>
          <a:solidFill>
            <a:srgbClr val="F8C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716405" y="784860"/>
            <a:ext cx="8759190" cy="836295"/>
          </a:xfrm>
          <a:prstGeom prst="roundRect">
            <a:avLst>
              <a:gd name="adj" fmla="val 9204"/>
            </a:avLst>
          </a:prstGeom>
          <a:solidFill>
            <a:srgbClr val="FFE36C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600">
                <a:solidFill>
                  <a:srgbClr val="FF0000"/>
                </a:solidFill>
              </a:rPr>
              <a:t>How do they order?</a:t>
            </a:r>
            <a:r>
              <a:rPr lang="zh-CN" altLang="en-US" sz="3600">
                <a:solidFill>
                  <a:srgbClr val="FF0000"/>
                </a:solidFill>
              </a:rPr>
              <a:t>他们怎么点单的？</a:t>
            </a:r>
            <a:endParaRPr lang="en-US" altLang="zh-CN" sz="3600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6320" y="200660"/>
            <a:ext cx="3916045" cy="584775"/>
            <a:chOff x="5629344" y="347691"/>
            <a:chExt cx="1435940" cy="584775"/>
          </a:xfrm>
        </p:grpSpPr>
        <p:sp>
          <p:nvSpPr>
            <p:cNvPr id="2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898386" y="381346"/>
              <a:ext cx="99268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>
                  <a:latin typeface="Arial Black" panose="020B0A04020102020204" pitchFamily="34" charset="0"/>
                </a:rPr>
                <a:t>Let’s review</a:t>
              </a:r>
              <a:endParaRPr lang="en-US" altLang="zh-CN" sz="28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402" y="-47764"/>
            <a:ext cx="1098804" cy="1098804"/>
          </a:xfrm>
          <a:prstGeom prst="rect">
            <a:avLst/>
          </a:prstGeom>
        </p:spPr>
      </p:pic>
      <p:pic>
        <p:nvPicPr>
          <p:cNvPr id="10" name="图片 9" descr="d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74785" y="4216400"/>
            <a:ext cx="1480820" cy="1582420"/>
          </a:xfrm>
          <a:prstGeom prst="rect">
            <a:avLst/>
          </a:prstGeom>
        </p:spPr>
      </p:pic>
      <p:pic>
        <p:nvPicPr>
          <p:cNvPr id="13" name="图片 12" descr="Hele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7055" y="5364480"/>
            <a:ext cx="1415415" cy="1365250"/>
          </a:xfrm>
          <a:prstGeom prst="rect">
            <a:avLst/>
          </a:prstGeom>
        </p:spPr>
      </p:pic>
      <p:pic>
        <p:nvPicPr>
          <p:cNvPr id="14" name="图片 13" descr="mik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8325" y="5186045"/>
            <a:ext cx="1440815" cy="1413510"/>
          </a:xfrm>
          <a:prstGeom prst="rect">
            <a:avLst/>
          </a:prstGeom>
        </p:spPr>
      </p:pic>
      <p:pic>
        <p:nvPicPr>
          <p:cNvPr id="15" name="图片 14" descr="图片1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7920" y="1649730"/>
            <a:ext cx="3033395" cy="2305050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4418965" y="1649730"/>
            <a:ext cx="5282565" cy="2056130"/>
          </a:xfrm>
          <a:prstGeom prst="cloudCallout">
            <a:avLst>
              <a:gd name="adj1" fmla="val -56210"/>
              <a:gd name="adj2" fmla="val -3338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3200"/>
              <a:t>Anything else?</a:t>
            </a:r>
            <a:endParaRPr lang="en-US" altLang="zh-CN" sz="3200"/>
          </a:p>
          <a:p>
            <a:pPr algn="l"/>
            <a:r>
              <a:rPr lang="en-US" altLang="zh-CN" sz="3200"/>
              <a:t>Here you are.</a:t>
            </a:r>
            <a:endParaRPr lang="en-US" altLang="zh-CN" sz="3200"/>
          </a:p>
        </p:txBody>
      </p:sp>
      <p:sp>
        <p:nvSpPr>
          <p:cNvPr id="17" name="云形标注 16"/>
          <p:cNvSpPr/>
          <p:nvPr/>
        </p:nvSpPr>
        <p:spPr>
          <a:xfrm>
            <a:off x="2457450" y="3983355"/>
            <a:ext cx="5982335" cy="2876550"/>
          </a:xfrm>
          <a:prstGeom prst="cloudCallout">
            <a:avLst>
              <a:gd name="adj1" fmla="val 56511"/>
              <a:gd name="adj2" fmla="val 4873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3200"/>
              <a:t>What would you like?</a:t>
            </a:r>
            <a:endParaRPr lang="en-US" altLang="zh-CN" sz="3200"/>
          </a:p>
          <a:p>
            <a:pPr algn="l"/>
            <a:r>
              <a:rPr lang="en-US" altLang="zh-CN" sz="3200"/>
              <a:t>What about you?</a:t>
            </a:r>
            <a:endParaRPr lang="en-US" altLang="zh-CN" sz="3200"/>
          </a:p>
          <a:p>
            <a:pPr algn="l"/>
            <a:r>
              <a:rPr lang="en-US" altLang="zh-CN" sz="3200"/>
              <a:t>..., please.</a:t>
            </a:r>
            <a:endParaRPr lang="en-US" altLang="zh-CN" sz="3200"/>
          </a:p>
          <a:p>
            <a:pPr algn="l"/>
            <a:r>
              <a:rPr lang="en-US" altLang="zh-CN" sz="3200"/>
              <a:t>Thank you.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71" y="0"/>
            <a:ext cx="118872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72553" y="789334"/>
            <a:ext cx="5523447" cy="5410651"/>
            <a:chOff x="6177603" y="733528"/>
            <a:chExt cx="5338761" cy="52297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6364" y="848979"/>
              <a:ext cx="5200000" cy="511428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6177603" y="733528"/>
              <a:ext cx="2489266" cy="2700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235" y="546509"/>
            <a:ext cx="5065300" cy="576498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24674" y="211204"/>
            <a:ext cx="2599472" cy="584775"/>
            <a:chOff x="5629344" y="347691"/>
            <a:chExt cx="1435940" cy="584775"/>
          </a:xfrm>
        </p:grpSpPr>
        <p:sp>
          <p:nvSpPr>
            <p:cNvPr id="12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898476" y="381144"/>
              <a:ext cx="10805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Let’s dub</a:t>
              </a:r>
              <a:endParaRPr lang="zh-CN" altLang="en-US" sz="2800" b="1" dirty="0">
                <a:latin typeface="Arial Black" panose="020B0A04020102020204" pitchFamily="34" charset="0"/>
                <a:ea typeface="华文新魏" panose="02010800040101010101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972" y="-36969"/>
            <a:ext cx="1098804" cy="1098804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1170878" y="1206294"/>
            <a:ext cx="1828800" cy="2794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2251991" y="2936654"/>
            <a:ext cx="1740146" cy="3975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4125118" y="3355602"/>
            <a:ext cx="1740146" cy="2127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1259532" y="3781817"/>
            <a:ext cx="1828800" cy="2794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2865308" y="5617653"/>
            <a:ext cx="1740146" cy="3975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/>
        </p:nvSpPr>
        <p:spPr>
          <a:xfrm>
            <a:off x="8910036" y="745574"/>
            <a:ext cx="2140822" cy="4384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/>
          <p:cNvSpPr/>
          <p:nvPr/>
        </p:nvSpPr>
        <p:spPr>
          <a:xfrm>
            <a:off x="8151475" y="1778082"/>
            <a:ext cx="1282457" cy="2291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/>
          <p:cNvSpPr/>
          <p:nvPr/>
        </p:nvSpPr>
        <p:spPr>
          <a:xfrm>
            <a:off x="8697990" y="2833236"/>
            <a:ext cx="1282457" cy="4384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7058656" y="3614547"/>
            <a:ext cx="1182096" cy="2291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/>
          <p:cNvSpPr/>
          <p:nvPr/>
        </p:nvSpPr>
        <p:spPr>
          <a:xfrm>
            <a:off x="9991598" y="3921529"/>
            <a:ext cx="952021" cy="2824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7616252" y="5664041"/>
            <a:ext cx="892130" cy="25725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" grpId="0" bldLvl="0" animBg="1"/>
      <p:bldP spid="17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71" y="0"/>
            <a:ext cx="118872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72553" y="789334"/>
            <a:ext cx="5523447" cy="5410651"/>
            <a:chOff x="6177603" y="733528"/>
            <a:chExt cx="5338761" cy="52297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6364" y="848979"/>
              <a:ext cx="5200000" cy="511428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6177603" y="733528"/>
              <a:ext cx="2489266" cy="2700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235" y="546509"/>
            <a:ext cx="5065300" cy="576498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24674" y="211204"/>
            <a:ext cx="2599472" cy="584775"/>
            <a:chOff x="5629344" y="347691"/>
            <a:chExt cx="1435940" cy="584775"/>
          </a:xfrm>
        </p:grpSpPr>
        <p:sp>
          <p:nvSpPr>
            <p:cNvPr id="12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898476" y="381144"/>
              <a:ext cx="108057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Let’s act</a:t>
              </a:r>
              <a:endParaRPr lang="zh-CN" altLang="en-US" sz="2800" b="1" dirty="0">
                <a:latin typeface="Arial Black" panose="020B0A04020102020204" pitchFamily="34" charset="0"/>
                <a:ea typeface="华文新魏" panose="02010800040101010101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972" y="-36969"/>
            <a:ext cx="1098804" cy="1098804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1170878" y="1206294"/>
            <a:ext cx="1828800" cy="2794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2251991" y="2936654"/>
            <a:ext cx="1740146" cy="3975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4125118" y="3355602"/>
            <a:ext cx="1740146" cy="2127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1259532" y="3781817"/>
            <a:ext cx="1828800" cy="2794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2865308" y="5617653"/>
            <a:ext cx="1740146" cy="3975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/>
        </p:nvSpPr>
        <p:spPr>
          <a:xfrm>
            <a:off x="8910036" y="745574"/>
            <a:ext cx="2140822" cy="4384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/>
          <p:cNvSpPr/>
          <p:nvPr/>
        </p:nvSpPr>
        <p:spPr>
          <a:xfrm>
            <a:off x="8151475" y="1778082"/>
            <a:ext cx="1282457" cy="2291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/>
          <p:cNvSpPr/>
          <p:nvPr/>
        </p:nvSpPr>
        <p:spPr>
          <a:xfrm>
            <a:off x="8697990" y="2833236"/>
            <a:ext cx="1282457" cy="4384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7058656" y="3614547"/>
            <a:ext cx="1182096" cy="2291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/>
          <p:cNvSpPr/>
          <p:nvPr/>
        </p:nvSpPr>
        <p:spPr>
          <a:xfrm>
            <a:off x="9991598" y="3921529"/>
            <a:ext cx="952021" cy="2824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7616252" y="5664041"/>
            <a:ext cx="892130" cy="25725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36104" y="190249"/>
            <a:ext cx="2599472" cy="584775"/>
            <a:chOff x="5629344" y="347691"/>
            <a:chExt cx="1435940" cy="584775"/>
          </a:xfrm>
        </p:grpSpPr>
        <p:sp>
          <p:nvSpPr>
            <p:cNvPr id="4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98476" y="381144"/>
              <a:ext cx="108057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>
                  <a:latin typeface="Arial Black" panose="020B0A04020102020204" pitchFamily="34" charset="0"/>
                </a:rPr>
                <a:t>Let’s act</a:t>
              </a:r>
              <a:endParaRPr lang="zh-CN" altLang="en-US" sz="2800" b="1" dirty="0">
                <a:latin typeface="Arial Black" panose="020B0A04020102020204" pitchFamily="34" charset="0"/>
                <a:ea typeface="华文新魏" panose="0201080004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402" y="-57924"/>
            <a:ext cx="1098804" cy="1098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" grpId="0" bldLvl="0" animBg="1"/>
      <p:bldP spid="17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3" b="-3465"/>
          <a:stretch>
            <a:fillRect/>
          </a:stretch>
        </p:blipFill>
        <p:spPr>
          <a:xfrm>
            <a:off x="0" y="4815840"/>
            <a:ext cx="12192000" cy="22872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37" b="32982"/>
          <a:stretch>
            <a:fillRect/>
          </a:stretch>
        </p:blipFill>
        <p:spPr>
          <a:xfrm>
            <a:off x="272288" y="3302000"/>
            <a:ext cx="6406548" cy="37185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836" y="2703115"/>
            <a:ext cx="5254406" cy="380944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1890602" y="5876925"/>
            <a:ext cx="1056640" cy="635635"/>
          </a:xfrm>
          <a:prstGeom prst="ellipse">
            <a:avLst/>
          </a:prstGeom>
          <a:solidFill>
            <a:srgbClr val="D378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769360" y="5588001"/>
            <a:ext cx="1473200" cy="924560"/>
          </a:xfrm>
          <a:prstGeom prst="ellipse">
            <a:avLst/>
          </a:prstGeom>
          <a:solidFill>
            <a:srgbClr val="D378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96240" y="1966968"/>
            <a:ext cx="2499380" cy="1608996"/>
            <a:chOff x="7960324" y="2808611"/>
            <a:chExt cx="2499380" cy="160899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93" t="27109" r="7922" b="24891"/>
            <a:stretch>
              <a:fillRect/>
            </a:stretch>
          </p:blipFill>
          <p:spPr>
            <a:xfrm>
              <a:off x="7960324" y="2808611"/>
              <a:ext cx="2499380" cy="1608996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8140996" y="3089889"/>
              <a:ext cx="2248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I’d like a pie.</a:t>
              </a:r>
              <a:endPara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31896" y="1894958"/>
            <a:ext cx="2985376" cy="1608996"/>
            <a:chOff x="7960324" y="2808611"/>
            <a:chExt cx="2985376" cy="160899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93" t="27109" r="7922" b="24891"/>
            <a:stretch>
              <a:fillRect/>
            </a:stretch>
          </p:blipFill>
          <p:spPr>
            <a:xfrm>
              <a:off x="7960324" y="2808611"/>
              <a:ext cx="2985376" cy="1608996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7980644" y="3045806"/>
              <a:ext cx="28530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I’d like some rice.</a:t>
              </a:r>
              <a:endPara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3" name="Rhyme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73175" y="7292975"/>
            <a:ext cx="406400" cy="4064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36320" y="190500"/>
            <a:ext cx="9962515" cy="584835"/>
            <a:chOff x="5629344" y="347492"/>
            <a:chExt cx="1435940" cy="584974"/>
          </a:xfrm>
        </p:grpSpPr>
        <p:sp>
          <p:nvSpPr>
            <p:cNvPr id="3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31297" y="347492"/>
              <a:ext cx="1245237" cy="522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>
                  <a:latin typeface="Arial Black" panose="020B0A04020102020204" pitchFamily="34" charset="0"/>
                </a:rPr>
                <a:t>Listen and answer: What would they like?</a:t>
              </a:r>
              <a:endParaRPr lang="zh-CN" altLang="en-US" sz="2800" b="1" dirty="0">
                <a:latin typeface="Arial Black" panose="020B0A04020102020204" pitchFamily="34" charset="0"/>
                <a:ea typeface="华文新魏" panose="0201080004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402" y="-57924"/>
            <a:ext cx="1098804" cy="1098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69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B74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598449" y="652346"/>
            <a:ext cx="10995102" cy="5553308"/>
          </a:xfrm>
          <a:prstGeom prst="roundRect">
            <a:avLst>
              <a:gd name="adj" fmla="val 8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37" b="32982"/>
          <a:stretch>
            <a:fillRect/>
          </a:stretch>
        </p:blipFill>
        <p:spPr>
          <a:xfrm>
            <a:off x="7203167" y="3691054"/>
            <a:ext cx="4437961" cy="257593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876391" y="1200389"/>
            <a:ext cx="4437961" cy="742511"/>
            <a:chOff x="1669709" y="1716724"/>
            <a:chExt cx="4805680" cy="742511"/>
          </a:xfrm>
        </p:grpSpPr>
        <p:sp>
          <p:nvSpPr>
            <p:cNvPr id="15" name="平行四边形 14"/>
            <p:cNvSpPr/>
            <p:nvPr/>
          </p:nvSpPr>
          <p:spPr>
            <a:xfrm>
              <a:off x="1669709" y="1910595"/>
              <a:ext cx="4805680" cy="548640"/>
            </a:xfrm>
            <a:prstGeom prst="parallelogram">
              <a:avLst/>
            </a:prstGeom>
            <a:solidFill>
              <a:srgbClr val="FFE0B2"/>
            </a:solidFill>
            <a:ln w="28575">
              <a:solidFill>
                <a:srgbClr val="8277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41203" y="1716724"/>
              <a:ext cx="4314530" cy="742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would you like?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6716" y="1788336"/>
            <a:ext cx="5341434" cy="4723978"/>
            <a:chOff x="806716" y="1732581"/>
            <a:chExt cx="5341434" cy="472397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32" t="8618" r="13782" b="13496"/>
            <a:stretch>
              <a:fillRect/>
            </a:stretch>
          </p:blipFill>
          <p:spPr>
            <a:xfrm rot="5400000">
              <a:off x="1115444" y="1423853"/>
              <a:ext cx="4723978" cy="534143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49658" y="2134187"/>
              <a:ext cx="4248615" cy="3697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would you like ?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would you like?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I’d like a pie. 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I’d like some rice.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They’re all very nice.</a:t>
              </a:r>
              <a:endPara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753" y="602746"/>
            <a:ext cx="3048006" cy="3048006"/>
          </a:xfrm>
          <a:prstGeom prst="rect">
            <a:avLst/>
          </a:prstGeom>
        </p:spPr>
      </p:pic>
      <p:pic>
        <p:nvPicPr>
          <p:cNvPr id="22" name="rhyme00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14509" y="1368444"/>
            <a:ext cx="406400" cy="406400"/>
          </a:xfrm>
          <a:prstGeom prst="rect">
            <a:avLst/>
          </a:prstGeom>
        </p:spPr>
      </p:pic>
      <p:pic>
        <p:nvPicPr>
          <p:cNvPr id="23" name="rhyme002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10533" y="2068728"/>
            <a:ext cx="406400" cy="406400"/>
          </a:xfrm>
          <a:prstGeom prst="rect">
            <a:avLst/>
          </a:prstGeom>
        </p:spPr>
      </p:pic>
      <p:pic>
        <p:nvPicPr>
          <p:cNvPr id="24" name="rhyme00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74969" y="2952208"/>
            <a:ext cx="406400" cy="406400"/>
          </a:xfrm>
          <a:prstGeom prst="rect">
            <a:avLst/>
          </a:prstGeom>
        </p:spPr>
      </p:pic>
      <p:pic>
        <p:nvPicPr>
          <p:cNvPr id="25" name="rhyme004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51501" y="3701948"/>
            <a:ext cx="406400" cy="406400"/>
          </a:xfrm>
          <a:prstGeom prst="rect">
            <a:avLst/>
          </a:prstGeom>
        </p:spPr>
      </p:pic>
      <p:pic>
        <p:nvPicPr>
          <p:cNvPr id="26" name="rhyme005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10285" y="4402232"/>
            <a:ext cx="406400" cy="406400"/>
          </a:xfrm>
          <a:prstGeom prst="rect">
            <a:avLst/>
          </a:prstGeom>
        </p:spPr>
      </p:pic>
      <p:pic>
        <p:nvPicPr>
          <p:cNvPr id="27" name="rhyme006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05624" y="5335168"/>
            <a:ext cx="406400" cy="4064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95680" y="678180"/>
            <a:ext cx="5153025" cy="584835"/>
            <a:chOff x="5629344" y="347492"/>
            <a:chExt cx="1435940" cy="584974"/>
          </a:xfrm>
        </p:grpSpPr>
        <p:sp>
          <p:nvSpPr>
            <p:cNvPr id="3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76563" y="347492"/>
              <a:ext cx="1239881" cy="522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>
                  <a:latin typeface="Arial Black" panose="020B0A04020102020204" pitchFamily="34" charset="0"/>
                </a:rPr>
                <a:t>Listen and repeat</a:t>
              </a:r>
              <a:endParaRPr lang="zh-CN" altLang="en-US" sz="2800" b="1" dirty="0">
                <a:latin typeface="Arial Black" panose="020B0A04020102020204" pitchFamily="34" charset="0"/>
                <a:ea typeface="华文新魏" panose="020108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762" y="429756"/>
            <a:ext cx="1098804" cy="109880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44578" y="2195022"/>
            <a:ext cx="4248615" cy="369716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would you like ?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would you like?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like a pie. 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like some rice.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They’re all very nice.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82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91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40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40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6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56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B74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598449" y="652346"/>
            <a:ext cx="10995102" cy="5553308"/>
          </a:xfrm>
          <a:prstGeom prst="roundRect">
            <a:avLst>
              <a:gd name="adj" fmla="val 8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37" b="32982"/>
          <a:stretch>
            <a:fillRect/>
          </a:stretch>
        </p:blipFill>
        <p:spPr>
          <a:xfrm>
            <a:off x="7203167" y="3691054"/>
            <a:ext cx="4437961" cy="257593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876391" y="1200389"/>
            <a:ext cx="4437961" cy="742511"/>
            <a:chOff x="1669709" y="1716724"/>
            <a:chExt cx="4805680" cy="742511"/>
          </a:xfrm>
        </p:grpSpPr>
        <p:sp>
          <p:nvSpPr>
            <p:cNvPr id="15" name="平行四边形 14"/>
            <p:cNvSpPr/>
            <p:nvPr/>
          </p:nvSpPr>
          <p:spPr>
            <a:xfrm>
              <a:off x="1669709" y="1910595"/>
              <a:ext cx="4805680" cy="548640"/>
            </a:xfrm>
            <a:prstGeom prst="parallelogram">
              <a:avLst/>
            </a:prstGeom>
            <a:solidFill>
              <a:srgbClr val="FFE0B2"/>
            </a:solidFill>
            <a:ln w="28575">
              <a:solidFill>
                <a:srgbClr val="8277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41203" y="1716724"/>
              <a:ext cx="4314530" cy="742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would you like?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6716" y="1788336"/>
            <a:ext cx="5341434" cy="4723978"/>
            <a:chOff x="806716" y="1732581"/>
            <a:chExt cx="5341434" cy="472397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32" t="8618" r="13782" b="13496"/>
            <a:stretch>
              <a:fillRect/>
            </a:stretch>
          </p:blipFill>
          <p:spPr>
            <a:xfrm rot="5400000">
              <a:off x="1115444" y="1423853"/>
              <a:ext cx="4723978" cy="534143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49658" y="2134187"/>
              <a:ext cx="4248615" cy="3697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would you like ?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would you like?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I’d like_________. 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I’d like_________.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They’re all very nice.</a:t>
              </a:r>
              <a:endPara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753" y="602746"/>
            <a:ext cx="3048006" cy="304800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36320" y="678180"/>
            <a:ext cx="5112385" cy="584835"/>
            <a:chOff x="5629344" y="347492"/>
            <a:chExt cx="1502385" cy="584974"/>
          </a:xfrm>
        </p:grpSpPr>
        <p:sp>
          <p:nvSpPr>
            <p:cNvPr id="3" name="箭头: 五边形 11"/>
            <p:cNvSpPr/>
            <p:nvPr/>
          </p:nvSpPr>
          <p:spPr>
            <a:xfrm>
              <a:off x="5629344" y="347691"/>
              <a:ext cx="1435940" cy="584775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826970" y="347492"/>
              <a:ext cx="1304759" cy="522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>
                  <a:latin typeface="Arial Black" panose="020B0A04020102020204" pitchFamily="34" charset="0"/>
                </a:rPr>
                <a:t>Make a new rhyme</a:t>
              </a:r>
              <a:endParaRPr lang="zh-CN" altLang="en-US" sz="2800" b="1" dirty="0">
                <a:latin typeface="Arial Black" panose="020B0A04020102020204" pitchFamily="34" charset="0"/>
                <a:ea typeface="华文新魏" panose="02010800040101010101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402" y="429756"/>
            <a:ext cx="1098804" cy="1098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5887844"/>
            <a:ext cx="12192000" cy="970156"/>
          </a:xfrm>
          <a:prstGeom prst="rect">
            <a:avLst/>
          </a:prstGeom>
          <a:solidFill>
            <a:srgbClr val="884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https://img8.file.cache.docer.com/storage/1631794419021560084/efe0fff01e6d4c2a09fbd18de46d9e4c.png" descr="&amp;pky47170921281_wps_&amp;39&amp;src_toppic_inpsrchzd1&amp;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4770"/>
            <a:ext cx="12327890" cy="6172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26710" y="1200785"/>
            <a:ext cx="521335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avie" panose="04040805050809020602" charset="0"/>
                <a:cs typeface="Ravie" panose="04040805050809020602" charset="0"/>
              </a:rPr>
              <a:t>Fun at the snack bar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avie" panose="04040805050809020602" charset="0"/>
              <a:cs typeface="Ravie" panose="0404080505080902060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8226,&quot;width&quot;:9381}"/>
</p:tagLst>
</file>

<file path=ppt/tags/tag6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7454*3523*460*4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2598</Words>
  <Application>WPS 演示</Application>
  <PresentationFormat>宽屏</PresentationFormat>
  <Paragraphs>200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Wingdings</vt:lpstr>
      <vt:lpstr>Arial Black</vt:lpstr>
      <vt:lpstr>Times New Roman</vt:lpstr>
      <vt:lpstr>华文新魏</vt:lpstr>
      <vt:lpstr>Arial Unicode MS</vt:lpstr>
      <vt:lpstr>Calibri</vt:lpstr>
      <vt:lpstr>Ravie</vt:lpstr>
      <vt:lpstr>等线</vt:lpstr>
      <vt:lpstr>Comic Sans MS</vt:lpstr>
      <vt:lpstr>Cooper Black</vt:lpstr>
      <vt:lpstr>汉仪霹雳体简</vt:lpstr>
      <vt:lpstr>汉仪星球体简</vt:lpstr>
      <vt:lpstr>汉仪旗黑-55简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霜叶雪火</cp:lastModifiedBy>
  <cp:revision>235</cp:revision>
  <dcterms:created xsi:type="dcterms:W3CDTF">2019-06-19T02:08:00Z</dcterms:created>
  <dcterms:modified xsi:type="dcterms:W3CDTF">2021-11-24T08:26:19Z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2972B8D1E51E4FFA9406E01A6C3B3A49</vt:lpwstr>
  </property>
</Properties>
</file>