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0"/>
  </p:notesMasterIdLst>
  <p:sldIdLst>
    <p:sldId id="257" r:id="rId4"/>
    <p:sldId id="358" r:id="rId5"/>
    <p:sldId id="357" r:id="rId6"/>
    <p:sldId id="353" r:id="rId7"/>
    <p:sldId id="259" r:id="rId8"/>
    <p:sldId id="405" r:id="rId9"/>
    <p:sldId id="354" r:id="rId11"/>
    <p:sldId id="334" r:id="rId12"/>
    <p:sldId id="356" r:id="rId13"/>
    <p:sldId id="388" r:id="rId14"/>
    <p:sldId id="397" r:id="rId15"/>
    <p:sldId id="390" r:id="rId16"/>
    <p:sldId id="381" r:id="rId17"/>
    <p:sldId id="391" r:id="rId18"/>
    <p:sldId id="377" r:id="rId19"/>
    <p:sldId id="294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CFCF"/>
    <a:srgbClr val="C4CDE0"/>
    <a:srgbClr val="C9D0E3"/>
    <a:srgbClr val="99FFCC"/>
    <a:srgbClr val="339966"/>
    <a:srgbClr val="0000FF"/>
    <a:srgbClr val="FF9933"/>
    <a:srgbClr val="3399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65" d="100"/>
          <a:sy n="65" d="100"/>
        </p:scale>
        <p:origin x="-1536" y="-114"/>
      </p:cViewPr>
      <p:guideLst>
        <p:guide orient="horz" pos="2000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D2FF20-8C93-4354-B02A-70A636B6A3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83813C-92BA-4C3C-8E60-F4345B7D23F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26.png"/><Relationship Id="rId7" Type="http://schemas.openxmlformats.org/officeDocument/2006/relationships/image" Target="../media/image25.jpeg"/><Relationship Id="rId6" Type="http://schemas.openxmlformats.org/officeDocument/2006/relationships/tags" Target="../tags/tag3.xml"/><Relationship Id="rId5" Type="http://schemas.microsoft.com/office/2007/relationships/media" Target="file:///C:\Users\Mr.P%20dell\Desktop\U8&#21442;&#32771;&#35838;&#20214;\&#20845;&#19978;U8Period2&#21608;&#25935;&#39062;\U8Stor15.mp3" TargetMode="External"/><Relationship Id="rId4" Type="http://schemas.openxmlformats.org/officeDocument/2006/relationships/audio" Target="file:///C:\Users\Mr.P%20dell\Desktop\U8&#21442;&#32771;&#35838;&#20214;\&#20845;&#19978;U8Period2&#21608;&#25935;&#39062;\U8Stor15.mp3" TargetMode="External"/><Relationship Id="rId3" Type="http://schemas.openxmlformats.org/officeDocument/2006/relationships/image" Target="../media/image9.png"/><Relationship Id="rId2" Type="http://schemas.microsoft.com/office/2007/relationships/media" Target="file:///C:\Users\Mr.P%20dell\Desktop\U8&#21442;&#32771;&#35838;&#20214;\&#20845;&#19978;U8Period2&#21608;&#25935;&#39062;\U8Stor14.mp3" TargetMode="Externa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7.png"/><Relationship Id="rId1" Type="http://schemas.openxmlformats.org/officeDocument/2006/relationships/audio" Target="file:///C:\Users\Mr.P%20dell\Desktop\U8&#21442;&#32771;&#35838;&#20214;\&#20845;&#19978;U8Period2&#21608;&#25935;&#39062;\U8Stor14.mp3" TargetMode="Externa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media" Target="file:///C:\Users\Administrator\Desktop\&#20845;&#19978;U8Period2&#21608;&#25935;&#39062;\&#24405;&#38899;1.m4a" TargetMode="External"/><Relationship Id="rId3" Type="http://schemas.openxmlformats.org/officeDocument/2006/relationships/audio" Target="file:///C:\Users\Administrator\Desktop\&#20845;&#19978;U8Period2&#21608;&#25935;&#39062;\&#24405;&#38899;1.m4a" TargetMode="External"/><Relationship Id="rId2" Type="http://schemas.openxmlformats.org/officeDocument/2006/relationships/image" Target="../media/image15.jpe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media" Target="file:///C:\Users\Administrator\Desktop\&#20845;&#19978;U8Period2&#21608;&#25935;&#39062;\&#24405;&#38899;2.m4a" TargetMode="External"/><Relationship Id="rId4" Type="http://schemas.openxmlformats.org/officeDocument/2006/relationships/audio" Target="file:///C:\Users\Administrator\Desktop\&#20845;&#19978;U8Period2&#21608;&#25935;&#39062;\&#24405;&#38899;2.m4a" TargetMode="External"/><Relationship Id="rId3" Type="http://schemas.openxmlformats.org/officeDocument/2006/relationships/image" Target="../media/image15.jpe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hyperlink" Target="spring%20festival%20&#26377;&#23383;&#24149;&#26377;&#37197;&#38899;.mp4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6.png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jpe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2"/>
          <p:cNvSpPr txBox="1">
            <a:spLocks noChangeArrowheads="1"/>
          </p:cNvSpPr>
          <p:nvPr/>
        </p:nvSpPr>
        <p:spPr bwMode="auto">
          <a:xfrm rot="21240000">
            <a:off x="1077913" y="2312988"/>
            <a:ext cx="6843713" cy="14938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V Boli" panose="02000500030200090000" pitchFamily="2" charset="0"/>
                <a:ea typeface="宋体" panose="02010600030101010101" pitchFamily="2" charset="-122"/>
                <a:cs typeface="+mn-cs"/>
              </a:rPr>
              <a:t>Chinese New Ye</a:t>
            </a:r>
            <a:r>
              <a:rPr kumimoji="0" lang="zh-CN" altLang="en-US" sz="5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V Boli" panose="02000500030200090000" pitchFamily="2" charset="0"/>
                <a:ea typeface="宋体" panose="02010600030101010101" pitchFamily="2" charset="-122"/>
                <a:cs typeface="+mn-cs"/>
              </a:rPr>
              <a:t>ar</a:t>
            </a:r>
            <a:endParaRPr kumimoji="0" lang="zh-CN" altLang="en-US" sz="54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V Boli" panose="02000500030200090000" pitchFamily="2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MV Boli" panose="02000500030200090000" pitchFamily="2" charset="0"/>
                <a:ea typeface="宋体" panose="02010600030101010101" pitchFamily="2" charset="-122"/>
                <a:cs typeface="+mn-cs"/>
              </a:rPr>
              <a:t>(Grammar &amp; Fun time)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FFFFFF"/>
                </a:outerShdw>
              </a:effectLst>
              <a:latin typeface="MV Boli" panose="02000500030200090000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 rot="21240000">
            <a:off x="2590800" y="977900"/>
            <a:ext cx="2635250" cy="9220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V Boli" panose="02000500030200090000" pitchFamily="2" charset="0"/>
                <a:ea typeface="宋体" panose="02010600030101010101" pitchFamily="2" charset="-122"/>
                <a:cs typeface="+mn-cs"/>
              </a:rPr>
              <a:t>Unit 8</a:t>
            </a:r>
            <a:endParaRPr kumimoji="0" lang="zh-CN" altLang="en-US" sz="54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V Boli" panose="0200050003020009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2" name="图片 8" descr="1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" y="517525"/>
            <a:ext cx="1571625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2260918" y="5088573"/>
            <a:ext cx="53435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龙虎塘第二实验小学  周敏颖</a:t>
            </a:r>
            <a:endParaRPr kumimoji="0" lang="zh-CN" altLang="en-US" sz="32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163195" y="332740"/>
            <a:ext cx="2541905" cy="64516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 b="1" dirty="0" smtClean="0"/>
              <a:t>Let’s ask</a:t>
            </a:r>
            <a:endParaRPr lang="en-US" altLang="zh-CN" sz="3600" b="1" dirty="0" smtClean="0"/>
          </a:p>
        </p:txBody>
      </p:sp>
      <p:pic>
        <p:nvPicPr>
          <p:cNvPr id="3" name="U8Stor14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223635" y="584835"/>
            <a:ext cx="495300" cy="495300"/>
          </a:xfrm>
          <a:prstGeom prst="rect">
            <a:avLst/>
          </a:prstGeom>
        </p:spPr>
      </p:pic>
      <p:pic>
        <p:nvPicPr>
          <p:cNvPr id="4" name="U8Stor15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718935" y="584835"/>
            <a:ext cx="495300" cy="495300"/>
          </a:xfrm>
          <a:prstGeom prst="rect">
            <a:avLst/>
          </a:prstGeom>
        </p:spPr>
      </p:pic>
      <p:pic>
        <p:nvPicPr>
          <p:cNvPr id="12291" name="Picture 3" descr="get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00" t="8000" r="8501" b="31999"/>
          <a:stretch>
            <a:fillRect/>
          </a:stretch>
        </p:blipFill>
        <p:spPr>
          <a:xfrm>
            <a:off x="444500" y="4575175"/>
            <a:ext cx="1819910" cy="167068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rcRect l="8600" t="-14335" r="-8600" b="14335"/>
          <a:stretch>
            <a:fillRect/>
          </a:stretch>
        </p:blipFill>
        <p:spPr>
          <a:xfrm rot="16620000">
            <a:off x="975995" y="1499870"/>
            <a:ext cx="2679700" cy="3588385"/>
          </a:xfrm>
          <a:prstGeom prst="cloud">
            <a:avLst/>
          </a:prstGeom>
          <a:ln>
            <a:solidFill>
              <a:srgbClr val="FF0000"/>
            </a:solidFill>
          </a:ln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44500" y="1213391"/>
            <a:ext cx="8178800" cy="398780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solidFill>
              <a:srgbClr val="663300"/>
            </a:solidFill>
            <a:miter lim="800000"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2000" b="1" dirty="0"/>
              <a:t>Anna</a:t>
            </a:r>
            <a:r>
              <a:rPr lang="zh-CN" altLang="en-US" sz="2000" b="1" dirty="0"/>
              <a:t>想知道</a:t>
            </a:r>
            <a:r>
              <a:rPr lang="en-US" altLang="zh-CN" sz="2000" b="1" dirty="0"/>
              <a:t>SuHai</a:t>
            </a:r>
            <a:r>
              <a:rPr lang="zh-CN" altLang="en-US" sz="2000" b="1" dirty="0"/>
              <a:t>一家的新年计划，你能帮她问</a:t>
            </a:r>
            <a:r>
              <a:rPr lang="en-US" altLang="zh-CN" sz="2000" b="1" dirty="0"/>
              <a:t>SuHai</a:t>
            </a:r>
            <a:r>
              <a:rPr lang="zh-CN" altLang="en-US" sz="2000" b="1" dirty="0"/>
              <a:t>一些问题吗？</a:t>
            </a:r>
            <a:endParaRPr lang="zh-CN" altLang="en-US" sz="2000" b="1" dirty="0"/>
          </a:p>
        </p:txBody>
      </p:sp>
      <p:pic>
        <p:nvPicPr>
          <p:cNvPr id="18" name="Picture 10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9" t="39148" r="35578" b="12706"/>
          <a:stretch>
            <a:fillRect/>
          </a:stretch>
        </p:blipFill>
        <p:spPr bwMode="auto">
          <a:xfrm>
            <a:off x="5154295" y="2631440"/>
            <a:ext cx="2212340" cy="18618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 rot="21180000">
            <a:off x="4299585" y="2071370"/>
            <a:ext cx="1369060" cy="728345"/>
          </a:xfrm>
          <a:prstGeom prst="ellipse">
            <a:avLst/>
          </a:prstGeom>
          <a:solidFill>
            <a:schemeClr val="bg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Where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 rot="21180000">
            <a:off x="4387215" y="4563745"/>
            <a:ext cx="1194435" cy="695325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What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 rot="21180000">
            <a:off x="7158990" y="2225675"/>
            <a:ext cx="984885" cy="596900"/>
          </a:xfrm>
          <a:prstGeom prst="ellipse">
            <a:avLst/>
          </a:prstGeom>
          <a:solidFill>
            <a:schemeClr val="bg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Who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 rot="21180000">
            <a:off x="7247890" y="4362450"/>
            <a:ext cx="964565" cy="701675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......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28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163195" y="332740"/>
            <a:ext cx="2915285" cy="64516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 b="1" dirty="0" smtClean="0"/>
              <a:t>Let’s </a:t>
            </a:r>
            <a:r>
              <a:rPr lang="en-US" altLang="zh-CN" sz="3600" b="1" dirty="0" smtClean="0"/>
              <a:t>listen</a:t>
            </a:r>
            <a:endParaRPr lang="en-US" altLang="zh-CN" sz="3600" b="1" dirty="0" smtClean="0"/>
          </a:p>
        </p:txBody>
      </p:sp>
      <p:pic>
        <p:nvPicPr>
          <p:cNvPr id="18" name="Picture 10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9" t="39148" r="35578" b="12706"/>
          <a:stretch>
            <a:fillRect/>
          </a:stretch>
        </p:blipFill>
        <p:spPr bwMode="auto">
          <a:xfrm>
            <a:off x="2941320" y="2962275"/>
            <a:ext cx="2643505" cy="22250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482600" y="1413510"/>
            <a:ext cx="7796530" cy="46037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rgbClr val="663300"/>
            </a:solidFill>
            <a:miter lim="800000"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2400" b="1" dirty="0"/>
              <a:t>Listen to  SuHai and try to answer some questions.</a:t>
            </a:r>
            <a:endParaRPr lang="en-US" altLang="zh-CN" sz="2400" b="1" dirty="0"/>
          </a:p>
        </p:txBody>
      </p:sp>
      <p:pic>
        <p:nvPicPr>
          <p:cNvPr id="3" name="录音1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36845" y="54864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6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40005" y="76200"/>
            <a:ext cx="2403475" cy="52197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guess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7" name="矩形 2"/>
          <p:cNvSpPr/>
          <p:nvPr/>
        </p:nvSpPr>
        <p:spPr>
          <a:xfrm>
            <a:off x="401955" y="4660900"/>
            <a:ext cx="258445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have a big dinner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198" name="矩形 30"/>
          <p:cNvSpPr/>
          <p:nvPr/>
        </p:nvSpPr>
        <p:spPr>
          <a:xfrm>
            <a:off x="608330" y="2721610"/>
            <a:ext cx="306197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buy new clothes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199" name="矩形 5"/>
          <p:cNvSpPr/>
          <p:nvPr/>
        </p:nvSpPr>
        <p:spPr>
          <a:xfrm>
            <a:off x="5958205" y="4661535"/>
            <a:ext cx="242951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get red packets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201" name="矩形 10"/>
          <p:cNvSpPr/>
          <p:nvPr/>
        </p:nvSpPr>
        <p:spPr>
          <a:xfrm>
            <a:off x="6238240" y="3711575"/>
            <a:ext cx="2526030" cy="52197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watch firework</a:t>
            </a:r>
            <a:r>
              <a:rPr lang="en-US" altLang="zh-CN" sz="2800" dirty="0">
                <a:latin typeface="Arial" panose="020B0604020202020204" pitchFamily="34" charset="0"/>
              </a:rPr>
              <a:t>s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202" name="矩形 12"/>
          <p:cNvSpPr/>
          <p:nvPr/>
        </p:nvSpPr>
        <p:spPr>
          <a:xfrm>
            <a:off x="4270058" y="2237105"/>
            <a:ext cx="177292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make jiaozi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203" name="矩形 13"/>
          <p:cNvSpPr/>
          <p:nvPr/>
        </p:nvSpPr>
        <p:spPr>
          <a:xfrm>
            <a:off x="4862830" y="5746115"/>
            <a:ext cx="2221865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visit relatives 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204" name="矩形 14"/>
          <p:cNvSpPr/>
          <p:nvPr/>
        </p:nvSpPr>
        <p:spPr>
          <a:xfrm>
            <a:off x="6238240" y="2992755"/>
            <a:ext cx="238379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clean the house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205" name="矩形 15"/>
          <p:cNvSpPr/>
          <p:nvPr/>
        </p:nvSpPr>
        <p:spPr>
          <a:xfrm>
            <a:off x="1095693" y="5630545"/>
            <a:ext cx="2812415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light firecrackers 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3" name="Picture 7" descr="http://down1.sucaitianxia.com/eps/31/eps9213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2990" t="1135" r="87395" b="72433"/>
          <a:stretch>
            <a:fillRect/>
          </a:stretch>
        </p:blipFill>
        <p:spPr bwMode="auto">
          <a:xfrm>
            <a:off x="3315970" y="2992755"/>
            <a:ext cx="112141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7" descr="http://down1.sucaitianxia.com/eps/31/eps9213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920" t="-936" r="76797" b="78575"/>
          <a:stretch>
            <a:fillRect/>
          </a:stretch>
        </p:blipFill>
        <p:spPr bwMode="auto">
          <a:xfrm>
            <a:off x="4675505" y="2821305"/>
            <a:ext cx="963295" cy="1215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4DA"/>
              </a:clrFrom>
              <a:clrTo>
                <a:srgbClr val="FEF4DA">
                  <a:alpha val="0"/>
                </a:srgbClr>
              </a:clrTo>
            </a:clrChange>
          </a:blip>
          <a:srcRect l="35484" t="19057" r="59616" b="71312"/>
          <a:stretch>
            <a:fillRect/>
          </a:stretch>
        </p:blipFill>
        <p:spPr bwMode="auto">
          <a:xfrm>
            <a:off x="3769995" y="4424680"/>
            <a:ext cx="99885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4DA"/>
              </a:clrFrom>
              <a:clrTo>
                <a:srgbClr val="FEF4DA">
                  <a:alpha val="0"/>
                </a:srgbClr>
              </a:clrTo>
            </a:clrChange>
          </a:blip>
          <a:srcRect l="59259" t="18404" r="35834" b="71875"/>
          <a:stretch>
            <a:fillRect/>
          </a:stretch>
        </p:blipFill>
        <p:spPr bwMode="auto">
          <a:xfrm>
            <a:off x="4437380" y="4330700"/>
            <a:ext cx="1005205" cy="1121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867660" y="76200"/>
            <a:ext cx="5317490" cy="706755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rgbClr val="663300"/>
            </a:solidFill>
            <a:miter lim="800000"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/>
              <a:t>猜一猜</a:t>
            </a:r>
            <a:r>
              <a:rPr lang="en-US" altLang="zh-CN" sz="2000" b="1" dirty="0"/>
              <a:t>SuHai</a:t>
            </a:r>
            <a:r>
              <a:rPr lang="zh-CN" altLang="en-US" sz="2000" b="1" dirty="0"/>
              <a:t>一家春节分别将会做什么呢？说出你猜测的理由哦！</a:t>
            </a:r>
            <a:r>
              <a:rPr lang="en-US" altLang="zh-CN" sz="2000" b="1" dirty="0"/>
              <a:t>4</a:t>
            </a:r>
            <a:r>
              <a:rPr lang="zh-CN" altLang="en-US" sz="2000" b="1" dirty="0"/>
              <a:t>人小组讨论一下吧！</a:t>
            </a:r>
            <a:endParaRPr lang="zh-CN" altLang="en-US" sz="2000" b="1" dirty="0"/>
          </a:p>
        </p:txBody>
      </p:sp>
      <p:sp>
        <p:nvSpPr>
          <p:cNvPr id="5" name="矩形 13"/>
          <p:cNvSpPr/>
          <p:nvPr/>
        </p:nvSpPr>
        <p:spPr>
          <a:xfrm>
            <a:off x="217170" y="3691255"/>
            <a:ext cx="265049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have a  haircut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608330" y="1002665"/>
            <a:ext cx="5144135" cy="101473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rgbClr val="663300"/>
            </a:solidFill>
            <a:miter lim="800000"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2000" b="1" dirty="0"/>
              <a:t>Maybe SuHai’s mother is going to ...</a:t>
            </a:r>
            <a:endParaRPr lang="en-US" altLang="zh-CN" sz="2000" b="1" dirty="0"/>
          </a:p>
          <a:p>
            <a:pPr eaLnBrk="0" hangingPunct="0"/>
            <a:r>
              <a:rPr lang="en-US" altLang="zh-CN" sz="2000" b="1" dirty="0"/>
              <a:t>Maybe SuHai’s father ...</a:t>
            </a:r>
            <a:endParaRPr lang="en-US" altLang="zh-CN" sz="2000" b="1" dirty="0"/>
          </a:p>
          <a:p>
            <a:pPr eaLnBrk="0" hangingPunct="0"/>
            <a:r>
              <a:rPr lang="en-US" altLang="zh-CN" sz="2000" b="1" dirty="0"/>
              <a:t>Maybe SuHai and SuYang ...</a:t>
            </a:r>
            <a:endParaRPr lang="en-US" altLang="zh-CN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40005" y="76200"/>
            <a:ext cx="3456940" cy="52197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Listen and match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7" name="矩形 2"/>
          <p:cNvSpPr/>
          <p:nvPr/>
        </p:nvSpPr>
        <p:spPr>
          <a:xfrm>
            <a:off x="4862830" y="4177665"/>
            <a:ext cx="258445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have a big dinner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198" name="矩形 30"/>
          <p:cNvSpPr/>
          <p:nvPr/>
        </p:nvSpPr>
        <p:spPr>
          <a:xfrm>
            <a:off x="4862830" y="1116965"/>
            <a:ext cx="306197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buy new clothes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199" name="矩形 5"/>
          <p:cNvSpPr/>
          <p:nvPr/>
        </p:nvSpPr>
        <p:spPr>
          <a:xfrm>
            <a:off x="4862830" y="5956300"/>
            <a:ext cx="242951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get red packets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201" name="矩形 10"/>
          <p:cNvSpPr/>
          <p:nvPr/>
        </p:nvSpPr>
        <p:spPr>
          <a:xfrm>
            <a:off x="4862830" y="3498215"/>
            <a:ext cx="2526030" cy="52197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watch firework</a:t>
            </a:r>
            <a:r>
              <a:rPr lang="en-US" altLang="zh-CN" sz="2800" dirty="0">
                <a:latin typeface="Arial" panose="020B0604020202020204" pitchFamily="34" charset="0"/>
              </a:rPr>
              <a:t>s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202" name="矩形 12"/>
          <p:cNvSpPr/>
          <p:nvPr/>
        </p:nvSpPr>
        <p:spPr>
          <a:xfrm>
            <a:off x="4862513" y="1738630"/>
            <a:ext cx="177292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make jiaozi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203" name="矩形 13"/>
          <p:cNvSpPr/>
          <p:nvPr/>
        </p:nvSpPr>
        <p:spPr>
          <a:xfrm>
            <a:off x="4862830" y="5352415"/>
            <a:ext cx="2221865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visit relatives 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204" name="矩形 14"/>
          <p:cNvSpPr/>
          <p:nvPr/>
        </p:nvSpPr>
        <p:spPr>
          <a:xfrm>
            <a:off x="4862830" y="2309495"/>
            <a:ext cx="2474595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clean  the house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205" name="矩形 15"/>
          <p:cNvSpPr/>
          <p:nvPr/>
        </p:nvSpPr>
        <p:spPr>
          <a:xfrm>
            <a:off x="4862513" y="4748530"/>
            <a:ext cx="2812415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light firecrackers 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3" name="Picture 7" descr="http://down1.sucaitianxia.com/eps/31/eps9213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2990" t="1135" r="87395" b="72433"/>
          <a:stretch>
            <a:fillRect/>
          </a:stretch>
        </p:blipFill>
        <p:spPr bwMode="auto">
          <a:xfrm>
            <a:off x="1002030" y="1442720"/>
            <a:ext cx="1294130" cy="145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7" descr="http://down1.sucaitianxia.com/eps/31/eps9213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920" t="-936" r="76797" b="78575"/>
          <a:stretch>
            <a:fillRect/>
          </a:stretch>
        </p:blipFill>
        <p:spPr bwMode="auto">
          <a:xfrm>
            <a:off x="1452245" y="3246120"/>
            <a:ext cx="963295" cy="1215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4DA"/>
              </a:clrFrom>
              <a:clrTo>
                <a:srgbClr val="FEF4DA">
                  <a:alpha val="0"/>
                </a:srgbClr>
              </a:clrTo>
            </a:clrChange>
          </a:blip>
          <a:srcRect l="35484" t="19057" r="59616" b="71312"/>
          <a:stretch>
            <a:fillRect/>
          </a:stretch>
        </p:blipFill>
        <p:spPr bwMode="auto">
          <a:xfrm>
            <a:off x="1002030" y="4927600"/>
            <a:ext cx="928370" cy="102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4DA"/>
              </a:clrFrom>
              <a:clrTo>
                <a:srgbClr val="FEF4DA">
                  <a:alpha val="0"/>
                </a:srgbClr>
              </a:clrTo>
            </a:clrChange>
          </a:blip>
          <a:srcRect l="59259" t="18404" r="35834" b="71875"/>
          <a:stretch>
            <a:fillRect/>
          </a:stretch>
        </p:blipFill>
        <p:spPr bwMode="auto">
          <a:xfrm>
            <a:off x="1764030" y="4844415"/>
            <a:ext cx="920750" cy="1026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750310" y="137795"/>
            <a:ext cx="4899025" cy="39878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rgbClr val="663300"/>
            </a:solidFill>
            <a:miter lim="800000"/>
          </a:ln>
        </p:spPr>
        <p:txBody>
          <a:bodyPr wrap="square">
            <a:spAutoFit/>
          </a:bodyPr>
          <a:p>
            <a:pPr eaLnBrk="0" hangingPunct="0"/>
            <a:r>
              <a:rPr lang="zh-CN" sz="2000" b="1" dirty="0"/>
              <a:t>听录音，连一连</a:t>
            </a:r>
            <a:r>
              <a:rPr lang="en-US" altLang="zh-CN" sz="2000" b="1" dirty="0"/>
              <a:t>SuHai</a:t>
            </a:r>
            <a:r>
              <a:rPr lang="zh-CN" altLang="en-US" sz="2000" b="1" dirty="0"/>
              <a:t>一家新年计划吧！</a:t>
            </a:r>
            <a:endParaRPr lang="zh-CN" altLang="en-US" sz="2000" b="1" dirty="0"/>
          </a:p>
        </p:txBody>
      </p:sp>
      <p:sp>
        <p:nvSpPr>
          <p:cNvPr id="5" name="矩形 13"/>
          <p:cNvSpPr/>
          <p:nvPr/>
        </p:nvSpPr>
        <p:spPr>
          <a:xfrm>
            <a:off x="4862830" y="2880360"/>
            <a:ext cx="2650490" cy="46037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cs typeface="Comic Sans MS" panose="030F0702030302020204" pitchFamily="66" charset="0"/>
              </a:rPr>
              <a:t>have a  haircut</a:t>
            </a:r>
            <a:endParaRPr lang="en-US" altLang="zh-CN" sz="24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" name="录音2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92340" y="49784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74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000000">
            <a:off x="432435" y="3227705"/>
            <a:ext cx="2550795" cy="2535555"/>
          </a:xfrm>
          <a:prstGeom prst="ellipse">
            <a:avLst/>
          </a:prstGeom>
        </p:spPr>
      </p:pic>
      <p:sp>
        <p:nvSpPr>
          <p:cNvPr id="4" name="云形标注 3"/>
          <p:cNvSpPr/>
          <p:nvPr/>
        </p:nvSpPr>
        <p:spPr>
          <a:xfrm rot="300000">
            <a:off x="2806065" y="1556385"/>
            <a:ext cx="5662930" cy="2741295"/>
          </a:xfrm>
          <a:prstGeom prst="cloudCallout">
            <a:avLst/>
          </a:prstGeom>
          <a:solidFill>
            <a:srgbClr val="FF0000">
              <a:alpha val="1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97555" y="2298065"/>
            <a:ext cx="5288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pitchFamily="66" charset="0"/>
                <a:cs typeface="Comic Sans MS" panose="030F0702030302020204" pitchFamily="66" charset="0"/>
              </a:rPr>
              <a:t>Boys and girls,</a:t>
            </a:r>
            <a:endParaRPr lang="en-US" altLang="zh-CN" sz="240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400">
                <a:latin typeface="Comic Sans MS" panose="030F0702030302020204" pitchFamily="66" charset="0"/>
                <a:cs typeface="Comic Sans MS" panose="030F0702030302020204" pitchFamily="66" charset="0"/>
              </a:rPr>
              <a:t> can you tell Anna about your plans for Chinse New Year?</a:t>
            </a:r>
            <a:endParaRPr lang="en-US" altLang="zh-CN" sz="24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39688" y="76200"/>
            <a:ext cx="2959100" cy="64516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talk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314" name="Picture 2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4DA"/>
              </a:clrFrom>
              <a:clrTo>
                <a:srgbClr val="FEF4DA">
                  <a:alpha val="0"/>
                </a:srgbClr>
              </a:clrTo>
            </a:clrChange>
          </a:blip>
          <a:srcRect r="62076" b="5037"/>
          <a:stretch>
            <a:fillRect/>
          </a:stretch>
        </p:blipFill>
        <p:spPr>
          <a:xfrm>
            <a:off x="3227070" y="4766945"/>
            <a:ext cx="1053465" cy="1665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4DA"/>
              </a:clrFrom>
              <a:clrTo>
                <a:srgbClr val="FEF4DA">
                  <a:alpha val="0"/>
                </a:srgbClr>
              </a:clrTo>
            </a:clrChange>
          </a:blip>
          <a:srcRect l="57685" b="4484"/>
          <a:stretch>
            <a:fillRect/>
          </a:stretch>
        </p:blipFill>
        <p:spPr>
          <a:xfrm>
            <a:off x="6186170" y="4711700"/>
            <a:ext cx="1172845" cy="172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AutoShape 6"/>
          <p:cNvSpPr/>
          <p:nvPr/>
        </p:nvSpPr>
        <p:spPr>
          <a:xfrm>
            <a:off x="207010" y="814705"/>
            <a:ext cx="4426585" cy="857250"/>
          </a:xfrm>
          <a:prstGeom prst="wedgeRoundRectCallout">
            <a:avLst>
              <a:gd name="adj1" fmla="val 39514"/>
              <a:gd name="adj2" fmla="val 79208"/>
              <a:gd name="adj3" fmla="val 16667"/>
            </a:avLst>
          </a:prstGeom>
          <a:solidFill>
            <a:srgbClr val="FFFF99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What are you going to do </a:t>
            </a:r>
            <a:endParaRPr lang="en-US" altLang="zh-CN" sz="2400" b="1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at Chinese New Year?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13317" name="AutoShape 5"/>
          <p:cNvSpPr/>
          <p:nvPr/>
        </p:nvSpPr>
        <p:spPr>
          <a:xfrm>
            <a:off x="5337175" y="979805"/>
            <a:ext cx="3044190" cy="527050"/>
          </a:xfrm>
          <a:prstGeom prst="wedgeRoundRectCallout">
            <a:avLst>
              <a:gd name="adj1" fmla="val -44162"/>
              <a:gd name="adj2" fmla="val 83236"/>
              <a:gd name="adj3" fmla="val 16667"/>
            </a:avLst>
          </a:prstGeom>
          <a:solidFill>
            <a:srgbClr val="FFFF99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I’m going to...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13321" name="AutoShape 9"/>
          <p:cNvSpPr/>
          <p:nvPr/>
        </p:nvSpPr>
        <p:spPr>
          <a:xfrm>
            <a:off x="227965" y="2174240"/>
            <a:ext cx="4665980" cy="551815"/>
          </a:xfrm>
          <a:prstGeom prst="wedgeRoundRectCallout">
            <a:avLst>
              <a:gd name="adj1" fmla="val 39880"/>
              <a:gd name="adj2" fmla="val 95296"/>
              <a:gd name="adj3" fmla="val 16667"/>
            </a:avLst>
          </a:prstGeom>
          <a:solidFill>
            <a:srgbClr val="FFFF99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pPr algn="ctr"/>
            <a:r>
              <a:rPr lang="zh-CN" altLang="en-US" sz="2400" b="1" dirty="0">
                <a:latin typeface="Comic Sans MS" panose="030F0702030302020204" pitchFamily="66" charset="0"/>
              </a:rPr>
              <a:t>Wh</a:t>
            </a:r>
            <a:r>
              <a:rPr lang="en-US" altLang="zh-CN" sz="2400" b="1" dirty="0">
                <a:latin typeface="Comic Sans MS" panose="030F0702030302020204" pitchFamily="66" charset="0"/>
              </a:rPr>
              <a:t>o are you going to ...?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3" name="AutoShape 9"/>
          <p:cNvSpPr/>
          <p:nvPr/>
        </p:nvSpPr>
        <p:spPr>
          <a:xfrm>
            <a:off x="207010" y="3143250"/>
            <a:ext cx="4686935" cy="526415"/>
          </a:xfrm>
          <a:prstGeom prst="wedgeRoundRectCallout">
            <a:avLst>
              <a:gd name="adj1" fmla="val 39880"/>
              <a:gd name="adj2" fmla="val 95296"/>
              <a:gd name="adj3" fmla="val 16667"/>
            </a:avLst>
          </a:prstGeom>
          <a:solidFill>
            <a:srgbClr val="FFFF99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Where are you going  ...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5391785" y="2165985"/>
            <a:ext cx="3044190" cy="560070"/>
          </a:xfrm>
          <a:prstGeom prst="wedgeRoundRectCallout">
            <a:avLst>
              <a:gd name="adj1" fmla="val -44162"/>
              <a:gd name="adj2" fmla="val 83236"/>
              <a:gd name="adj3" fmla="val 16667"/>
            </a:avLst>
          </a:prstGeom>
          <a:solidFill>
            <a:srgbClr val="FFFF99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I’m going to...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6" name="AutoShape 5"/>
          <p:cNvSpPr/>
          <p:nvPr/>
        </p:nvSpPr>
        <p:spPr>
          <a:xfrm>
            <a:off x="5391785" y="3155950"/>
            <a:ext cx="3044190" cy="513715"/>
          </a:xfrm>
          <a:prstGeom prst="wedgeRoundRectCallout">
            <a:avLst>
              <a:gd name="adj1" fmla="val -44162"/>
              <a:gd name="adj2" fmla="val 83236"/>
              <a:gd name="adj3" fmla="val 16667"/>
            </a:avLst>
          </a:prstGeom>
          <a:solidFill>
            <a:srgbClr val="FFFF99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I’m going to...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7" name="AutoShape 5"/>
          <p:cNvSpPr/>
          <p:nvPr/>
        </p:nvSpPr>
        <p:spPr>
          <a:xfrm>
            <a:off x="5391785" y="4011930"/>
            <a:ext cx="3044190" cy="513715"/>
          </a:xfrm>
          <a:prstGeom prst="wedgeRoundRectCallout">
            <a:avLst>
              <a:gd name="adj1" fmla="val -44162"/>
              <a:gd name="adj2" fmla="val 83236"/>
              <a:gd name="adj3" fmla="val 16667"/>
            </a:avLst>
          </a:prstGeom>
          <a:solidFill>
            <a:srgbClr val="FFFF99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.......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8" name="AutoShape 9"/>
          <p:cNvSpPr/>
          <p:nvPr/>
        </p:nvSpPr>
        <p:spPr>
          <a:xfrm>
            <a:off x="497205" y="4032885"/>
            <a:ext cx="4267835" cy="526415"/>
          </a:xfrm>
          <a:prstGeom prst="wedgeRoundRectCallout">
            <a:avLst>
              <a:gd name="adj1" fmla="val 39880"/>
              <a:gd name="adj2" fmla="val 95296"/>
              <a:gd name="adj3" fmla="val 16667"/>
            </a:avLst>
          </a:prstGeom>
          <a:solidFill>
            <a:srgbClr val="FFFF99"/>
          </a:solidFill>
          <a:ln w="3810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.....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750310" y="137795"/>
            <a:ext cx="4685665" cy="39878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rgbClr val="663300"/>
            </a:solidFill>
            <a:miter lim="800000"/>
          </a:ln>
        </p:spPr>
        <p:txBody>
          <a:bodyPr wrap="square">
            <a:spAutoFit/>
          </a:bodyPr>
          <a:p>
            <a:pPr eaLnBrk="0" hangingPunct="0"/>
            <a:r>
              <a:rPr lang="en-US" sz="2000" b="1" dirty="0"/>
              <a:t>2</a:t>
            </a:r>
            <a:r>
              <a:rPr lang="zh-CN" altLang="en-US" sz="2000" b="1" dirty="0"/>
              <a:t>人一组，说一说你们的春节计划吧！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0"/>
            <a:ext cx="8964612" cy="666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7"/>
          <p:cNvSpPr txBox="1"/>
          <p:nvPr/>
        </p:nvSpPr>
        <p:spPr>
          <a:xfrm rot="-120000">
            <a:off x="1055688" y="2276475"/>
            <a:ext cx="7218362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Comic Sans MS" panose="030F0702030302020204" pitchFamily="66" charset="0"/>
              </a:rPr>
              <a:t>Homework</a:t>
            </a:r>
            <a:endParaRPr lang="zh-CN" altLang="en-US" sz="28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1.利用在Grammar time学到的句子询问家人和朋友的假日计划。</a:t>
            </a:r>
            <a:endParaRPr lang="zh-CN" altLang="en-US" sz="24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2.为即将到来的圣诞或元旦制定一个计划吧！</a:t>
            </a:r>
            <a:endParaRPr lang="zh-CN" altLang="en-US" sz="2400" dirty="0">
              <a:solidFill>
                <a:srgbClr val="FFFF99"/>
              </a:solidFill>
              <a:latin typeface="Arial" panose="020B0604020202020204" pitchFamily="34" charset="0"/>
            </a:endParaRPr>
          </a:p>
        </p:txBody>
      </p:sp>
      <p:pic>
        <p:nvPicPr>
          <p:cNvPr id="23556" name="图片 10" descr="圣诞树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503" t="5113" r="22244"/>
          <a:stretch>
            <a:fillRect/>
          </a:stretch>
        </p:blipFill>
        <p:spPr>
          <a:xfrm rot="-840000">
            <a:off x="615950" y="371475"/>
            <a:ext cx="1784350" cy="2255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9" descr="New Year’s Day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506" r="10733"/>
          <a:stretch>
            <a:fillRect/>
          </a:stretch>
        </p:blipFill>
        <p:spPr>
          <a:xfrm rot="-60000">
            <a:off x="6154738" y="733425"/>
            <a:ext cx="2119312" cy="154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9" name="Picture 10"/>
          <p:cNvPicPr>
            <a:picLocks noChangeAspect="1"/>
          </p:cNvPicPr>
          <p:nvPr/>
        </p:nvPicPr>
        <p:blipFill>
          <a:blip r:embed="rId1"/>
          <a:srcRect t="10619" r="-1561"/>
          <a:stretch>
            <a:fillRect/>
          </a:stretch>
        </p:blipFill>
        <p:spPr>
          <a:xfrm>
            <a:off x="447675" y="1380490"/>
            <a:ext cx="1543050" cy="1357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33" y="2838133"/>
            <a:ext cx="1771650" cy="1611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665" y="5197475"/>
            <a:ext cx="1986280" cy="12738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12"/>
          <p:cNvPicPr>
            <a:picLocks noChangeAspect="1"/>
          </p:cNvPicPr>
          <p:nvPr/>
        </p:nvPicPr>
        <p:blipFill>
          <a:blip r:embed="rId4"/>
          <a:srcRect t="18854"/>
          <a:stretch>
            <a:fillRect/>
          </a:stretch>
        </p:blipFill>
        <p:spPr>
          <a:xfrm>
            <a:off x="447675" y="3921760"/>
            <a:ext cx="1663700" cy="1367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5" name="Picture 21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12000" b="3999"/>
          <a:stretch>
            <a:fillRect/>
          </a:stretch>
        </p:blipFill>
        <p:spPr>
          <a:xfrm>
            <a:off x="5506085" y="975995"/>
            <a:ext cx="1961515" cy="1399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1" name="Picture 15" descr="http://www.0456zy.com/img/aHR0cDovL3d3dy56ai54aW5odWFuZXQuY29tL3Bob3RvLzIwMTItMDEvMjMveGluXzQ4MzAxMDkyMzE0MTU0ODQxOTgzMzI1LmpwZw==.jpg"/>
          <p:cNvPicPr>
            <a:picLocks noChangeAspect="1"/>
          </p:cNvPicPr>
          <p:nvPr/>
        </p:nvPicPr>
        <p:blipFill>
          <a:blip r:embed="rId6"/>
          <a:srcRect b="7698"/>
          <a:stretch>
            <a:fillRect/>
          </a:stretch>
        </p:blipFill>
        <p:spPr>
          <a:xfrm>
            <a:off x="3105785" y="975995"/>
            <a:ext cx="1628140" cy="1424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TextBox 9"/>
          <p:cNvSpPr txBox="1">
            <a:spLocks noChangeArrowheads="1"/>
          </p:cNvSpPr>
          <p:nvPr/>
        </p:nvSpPr>
        <p:spPr bwMode="auto">
          <a:xfrm>
            <a:off x="76200" y="115888"/>
            <a:ext cx="2819400" cy="64516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talk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5790" y="5340350"/>
            <a:ext cx="603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...</a:t>
            </a:r>
            <a:endParaRPr lang="en-US" altLang="zh-CN" sz="3600" b="1"/>
          </a:p>
        </p:txBody>
      </p:sp>
      <p:sp>
        <p:nvSpPr>
          <p:cNvPr id="9" name="Text Box 14"/>
          <p:cNvSpPr txBox="1"/>
          <p:nvPr/>
        </p:nvSpPr>
        <p:spPr>
          <a:xfrm>
            <a:off x="2199640" y="3044825"/>
            <a:ext cx="49574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3600" b="1" dirty="0">
                <a:latin typeface="Calibri" panose="020F0502020204030204" pitchFamily="34" charset="0"/>
              </a:rPr>
              <a:t>What do people usually do at Chinese New Year?</a:t>
            </a:r>
            <a:endParaRPr lang="en-US" altLang="zh-CN" sz="3600" b="1" dirty="0">
              <a:latin typeface="Calibri" panose="020F0502020204030204" pitchFamily="34" charset="0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1722755" y="2286635"/>
            <a:ext cx="5910580" cy="2910840"/>
          </a:xfrm>
          <a:prstGeom prst="cloud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郎朗-春节序曲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00975" y="57785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16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0" name="TextBox 9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76200" y="115888"/>
            <a:ext cx="2819400" cy="64516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enjoy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内容占位符 3">
            <a:hlinkClick r:id="rId1" tooltip="" action="ppaction://hlinkfile"/>
          </p:cNvPr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770" y="977900"/>
            <a:ext cx="7999095" cy="517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603988" y="1675436"/>
            <a:ext cx="564360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  Chinese </a:t>
            </a:r>
            <a:r>
              <a:rPr lang="zh-CN" altLang="en-US" sz="24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New </a:t>
            </a:r>
            <a:r>
              <a:rPr lang="zh-CN" altLang="en-US" sz="2400" b="1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Year </a:t>
            </a:r>
            <a:r>
              <a:rPr lang="en-US" altLang="zh-CN" sz="2400" b="1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is coming .</a:t>
            </a:r>
            <a:endParaRPr lang="zh-CN" altLang="en-US" sz="2400" dirty="0">
              <a:cs typeface="Comic Sans MS" panose="030F0702030302020204" pitchFamily="66" charset="0"/>
            </a:endParaRPr>
          </a:p>
        </p:txBody>
      </p:sp>
      <p:graphicFrame>
        <p:nvGraphicFramePr>
          <p:cNvPr id="7199" name="Group 3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29945" y="2229803"/>
          <a:ext cx="7192010" cy="4264660"/>
        </p:xfrm>
        <a:graphic>
          <a:graphicData uri="http://schemas.openxmlformats.org/drawingml/2006/table">
            <a:tbl>
              <a:tblPr/>
              <a:tblGrid>
                <a:gridCol w="3229610"/>
                <a:gridCol w="3962400"/>
              </a:tblGrid>
              <a:tr h="548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When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...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is/are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going t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 ...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928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Before Chinese New Year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930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Chinese New Year’s Eve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Chinese New Year’s Day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930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the second day of Chinese New Year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</a:tbl>
          </a:graphicData>
        </a:graphic>
      </p:graphicFrame>
      <p:sp>
        <p:nvSpPr>
          <p:cNvPr id="7192" name="AutoShape 24" descr="图片7"/>
          <p:cNvSpPr>
            <a:spLocks noChangeArrowheads="1"/>
          </p:cNvSpPr>
          <p:nvPr/>
        </p:nvSpPr>
        <p:spPr bwMode="auto">
          <a:xfrm>
            <a:off x="4310063" y="3740150"/>
            <a:ext cx="2806700" cy="917575"/>
          </a:xfrm>
          <a:prstGeom prst="flowChartAlternateProcess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38100">
            <a:solidFill>
              <a:schemeClr val="tx1"/>
            </a:solidFill>
            <a:prstDash val="sysDot"/>
            <a:miter lim="800000"/>
          </a:ln>
          <a:effectLst/>
        </p:spPr>
        <p:txBody>
          <a:bodyPr lIns="90170" tIns="46990" rIns="90170" bIns="46990"/>
          <a:lstStyle/>
          <a:p>
            <a:pPr algn="ctr"/>
            <a:endParaRPr lang="zh-CN" altLang="en-US"/>
          </a:p>
        </p:txBody>
      </p:sp>
      <p:sp>
        <p:nvSpPr>
          <p:cNvPr id="7193" name="AutoShape 25" descr="图片6"/>
          <p:cNvSpPr>
            <a:spLocks noChangeArrowheads="1"/>
          </p:cNvSpPr>
          <p:nvPr/>
        </p:nvSpPr>
        <p:spPr bwMode="auto">
          <a:xfrm>
            <a:off x="4311650" y="2824163"/>
            <a:ext cx="2806700" cy="915987"/>
          </a:xfrm>
          <a:prstGeom prst="flowChartAlternateProcess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38100">
            <a:solidFill>
              <a:schemeClr val="tx1"/>
            </a:solidFill>
            <a:prstDash val="sysDot"/>
            <a:miter lim="800000"/>
          </a:ln>
          <a:effectLst/>
        </p:spPr>
        <p:txBody>
          <a:bodyPr lIns="90170" tIns="46990" rIns="90170" bIns="46990"/>
          <a:lstStyle/>
          <a:p>
            <a:pPr algn="ctr"/>
            <a:endParaRPr lang="zh-CN" altLang="en-US"/>
          </a:p>
        </p:txBody>
      </p:sp>
      <p:sp>
        <p:nvSpPr>
          <p:cNvPr id="7194" name="AutoShape 26" descr="图片8"/>
          <p:cNvSpPr>
            <a:spLocks noChangeArrowheads="1"/>
          </p:cNvSpPr>
          <p:nvPr/>
        </p:nvSpPr>
        <p:spPr bwMode="auto">
          <a:xfrm>
            <a:off x="4310063" y="4657725"/>
            <a:ext cx="2808287" cy="917575"/>
          </a:xfrm>
          <a:prstGeom prst="flowChartAlternateProcess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38100">
            <a:solidFill>
              <a:schemeClr val="tx1"/>
            </a:solidFill>
            <a:prstDash val="sysDot"/>
            <a:miter lim="800000"/>
          </a:ln>
          <a:effectLst/>
        </p:spPr>
        <p:txBody>
          <a:bodyPr lIns="90170" tIns="46990" rIns="90170" bIns="46990"/>
          <a:lstStyle/>
          <a:p>
            <a:pPr algn="ctr"/>
            <a:endParaRPr lang="zh-CN" altLang="en-US"/>
          </a:p>
        </p:txBody>
      </p:sp>
      <p:sp>
        <p:nvSpPr>
          <p:cNvPr id="7195" name="AutoShape 27" descr="图片9"/>
          <p:cNvSpPr>
            <a:spLocks noChangeArrowheads="1"/>
          </p:cNvSpPr>
          <p:nvPr/>
        </p:nvSpPr>
        <p:spPr bwMode="auto">
          <a:xfrm>
            <a:off x="4979988" y="5576888"/>
            <a:ext cx="1554162" cy="917575"/>
          </a:xfrm>
          <a:prstGeom prst="flowChartAlternateProcess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38100">
            <a:solidFill>
              <a:schemeClr val="tx1"/>
            </a:solidFill>
            <a:prstDash val="sysDot"/>
            <a:miter lim="800000"/>
          </a:ln>
          <a:effectLst/>
        </p:spPr>
        <p:txBody>
          <a:bodyPr lIns="90170" tIns="46990" rIns="90170" bIns="46990"/>
          <a:lstStyle/>
          <a:p>
            <a:pPr algn="ctr"/>
            <a:endParaRPr lang="zh-CN" altLang="en-US"/>
          </a:p>
        </p:txBody>
      </p:sp>
      <p:sp>
        <p:nvSpPr>
          <p:cNvPr id="7196" name="TextBox 10"/>
          <p:cNvSpPr txBox="1">
            <a:spLocks noChangeArrowheads="1"/>
          </p:cNvSpPr>
          <p:nvPr/>
        </p:nvSpPr>
        <p:spPr bwMode="auto">
          <a:xfrm>
            <a:off x="2992743" y="1138857"/>
            <a:ext cx="3159125" cy="5245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170" tIns="46990" rIns="90170" bIns="46990">
            <a:spAutoFit/>
          </a:bodyPr>
          <a:lstStyle/>
          <a:p>
            <a:r>
              <a:rPr lang="zh-CN" altLang="en-US" sz="2800" b="1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Anna</a:t>
            </a:r>
            <a:r>
              <a:rPr lang="en-US" altLang="zh-CN" sz="2800" b="1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’</a:t>
            </a:r>
            <a:r>
              <a:rPr lang="zh-CN" altLang="en-US" sz="2800" b="1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s  </a:t>
            </a:r>
            <a:r>
              <a:rPr lang="en-US" altLang="zh-CN" sz="2800" b="1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plan</a:t>
            </a:r>
            <a:endParaRPr lang="zh-CN" altLang="en-US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0" y="280648"/>
            <a:ext cx="2928958" cy="52322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 smtClean="0">
                <a:ea typeface="黑体" panose="02010609060101010101" pitchFamily="49" charset="-122"/>
              </a:rPr>
              <a:t>Think and say</a:t>
            </a:r>
            <a:endParaRPr lang="zh-CN" altLang="en-US" sz="2800" b="1" kern="10" dirty="0">
              <a:ln w="25400">
                <a:solidFill>
                  <a:schemeClr val="tx1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Comic Sans MS" panose="030F0702030302020204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502025" y="280670"/>
            <a:ext cx="5339080" cy="706755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9525">
            <a:solidFill>
              <a:srgbClr val="663300"/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 smtClean="0"/>
              <a:t>根据图片说一说</a:t>
            </a:r>
            <a:r>
              <a:rPr lang="en-US" altLang="zh-CN" sz="2000" b="1" dirty="0" smtClean="0"/>
              <a:t>Anna</a:t>
            </a:r>
            <a:r>
              <a:rPr lang="zh-CN" altLang="en-US" sz="2000" b="1" dirty="0" smtClean="0"/>
              <a:t>一家的春节计划。</a:t>
            </a:r>
            <a:endParaRPr lang="zh-CN" altLang="en-US" sz="2000" b="1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四人小组合作完成，请帮助有困难的同学哦。</a:t>
            </a:r>
            <a:endParaRPr lang="zh-CN" altLang="en-US" sz="2000" b="1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000000">
            <a:off x="-8890" y="813435"/>
            <a:ext cx="1797685" cy="178689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954088" y="1449388"/>
            <a:ext cx="614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I        am</a:t>
            </a:r>
            <a:r>
              <a:rPr lang="zh-CN" altLang="en-US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going  to     buy      </a:t>
            </a:r>
            <a:r>
              <a:rPr lang="zh-CN" altLang="en-US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some flowers</a:t>
            </a:r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954088" y="1906588"/>
            <a:ext cx="614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We    are      going  to     have     </a:t>
            </a:r>
            <a:r>
              <a:rPr lang="zh-CN" altLang="en-US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a big </a:t>
            </a:r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dinner.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954088" y="2363788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He     is</a:t>
            </a:r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        going  to     </a:t>
            </a:r>
            <a:r>
              <a:rPr lang="zh-CN" altLang="en-US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watch   a lion dance.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954088" y="2820988"/>
            <a:ext cx="62118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She    is        going  to     watch   fireworks</a:t>
            </a:r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954088" y="3278188"/>
            <a:ext cx="81438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They a</a:t>
            </a:r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re      going  to     </a:t>
            </a:r>
            <a:r>
              <a:rPr lang="zh-CN" altLang="en-US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make</a:t>
            </a:r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    some </a:t>
            </a:r>
            <a:r>
              <a:rPr lang="zh-CN" altLang="en-US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cakes and </a:t>
            </a:r>
            <a:r>
              <a:rPr lang="zh-CN" altLang="en-US" sz="2400" b="1" i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tangyuan</a:t>
            </a:r>
            <a:r>
              <a:rPr lang="zh-CN" altLang="en-US" sz="2400" b="1" dirty="0">
                <a:latin typeface="Times New Roman" panose="02020603050405020304" pitchFamily="18" charset="0"/>
                <a:sym typeface="Comic Sans MS" panose="030F0702030302020204" pitchFamily="66" charset="0"/>
              </a:rPr>
              <a:t>.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199" name="Rectangle 7"/>
          <p:cNvSpPr/>
          <p:nvPr/>
        </p:nvSpPr>
        <p:spPr>
          <a:xfrm>
            <a:off x="1666875" y="1395413"/>
            <a:ext cx="708025" cy="251936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0" name="Rectangle 8"/>
          <p:cNvSpPr/>
          <p:nvPr/>
        </p:nvSpPr>
        <p:spPr>
          <a:xfrm>
            <a:off x="2546350" y="1395413"/>
            <a:ext cx="1273175" cy="2519362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1" name="Rectangle 9"/>
          <p:cNvSpPr/>
          <p:nvPr/>
        </p:nvSpPr>
        <p:spPr>
          <a:xfrm>
            <a:off x="3984625" y="1397000"/>
            <a:ext cx="974725" cy="2517775"/>
          </a:xfrm>
          <a:prstGeom prst="rect">
            <a:avLst/>
          </a:prstGeom>
          <a:noFill/>
          <a:ln w="381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1914525" y="4089400"/>
            <a:ext cx="631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2546350" y="4089400"/>
            <a:ext cx="1273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going to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4" name="Text Box 12"/>
          <p:cNvSpPr txBox="1"/>
          <p:nvPr/>
        </p:nvSpPr>
        <p:spPr>
          <a:xfrm>
            <a:off x="3984625" y="40894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4670425" y="4138613"/>
            <a:ext cx="3876675" cy="395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表示“将要”、“打算”做某事。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6" name="Text Box 14"/>
          <p:cNvSpPr txBox="1"/>
          <p:nvPr/>
        </p:nvSpPr>
        <p:spPr>
          <a:xfrm>
            <a:off x="1914525" y="4846638"/>
            <a:ext cx="40989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它是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一般将来时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的构成形式！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8207" name="Text Box 7"/>
          <p:cNvSpPr txBox="1"/>
          <p:nvPr/>
        </p:nvSpPr>
        <p:spPr>
          <a:xfrm>
            <a:off x="1924050" y="5462588"/>
            <a:ext cx="4119563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 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be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动词要根据主语而变化！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4"/>
          <p:cNvGrpSpPr/>
          <p:nvPr/>
        </p:nvGrpSpPr>
        <p:grpSpPr>
          <a:xfrm rot="52929">
            <a:off x="4206875" y="481013"/>
            <a:ext cx="1504950" cy="981075"/>
            <a:chOff x="0" y="0"/>
            <a:chExt cx="1828800" cy="1066800"/>
          </a:xfrm>
        </p:grpSpPr>
        <p:sp>
          <p:nvSpPr>
            <p:cNvPr id="7189" name="椭圆 12"/>
            <p:cNvSpPr/>
            <p:nvPr/>
          </p:nvSpPr>
          <p:spPr>
            <a:xfrm>
              <a:off x="0" y="0"/>
              <a:ext cx="1828800" cy="1066800"/>
            </a:xfrm>
            <a:prstGeom prst="ellipse">
              <a:avLst/>
            </a:prstGeom>
            <a:solidFill>
              <a:srgbClr val="FFFF66"/>
            </a:solidFill>
            <a:ln w="25400" cap="flat" cmpd="sng">
              <a:solidFill>
                <a:srgbClr val="89A4A7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190" name="TextBox 13"/>
            <p:cNvSpPr txBox="1"/>
            <p:nvPr/>
          </p:nvSpPr>
          <p:spPr>
            <a:xfrm rot="53437">
              <a:off x="304800" y="152400"/>
              <a:ext cx="129540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28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plan</a:t>
              </a: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s</a:t>
              </a:r>
              <a:endPara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组合 14"/>
          <p:cNvGrpSpPr/>
          <p:nvPr/>
        </p:nvGrpSpPr>
        <p:grpSpPr>
          <a:xfrm rot="-67072">
            <a:off x="6110418" y="447829"/>
            <a:ext cx="1775389" cy="1005840"/>
            <a:chOff x="71151" y="-33054"/>
            <a:chExt cx="1883286" cy="918956"/>
          </a:xfrm>
        </p:grpSpPr>
        <p:sp>
          <p:nvSpPr>
            <p:cNvPr id="7187" name="椭圆 12"/>
            <p:cNvSpPr/>
            <p:nvPr/>
          </p:nvSpPr>
          <p:spPr>
            <a:xfrm>
              <a:off x="71151" y="-33054"/>
              <a:ext cx="1828800" cy="918956"/>
            </a:xfrm>
            <a:prstGeom prst="ellipse">
              <a:avLst/>
            </a:prstGeom>
            <a:solidFill>
              <a:srgbClr val="FFFF66"/>
            </a:solidFill>
            <a:ln w="25400" cap="flat" cmpd="sng">
              <a:solidFill>
                <a:srgbClr val="89A4A7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188" name="TextBox 13"/>
            <p:cNvSpPr txBox="1"/>
            <p:nvPr/>
          </p:nvSpPr>
          <p:spPr>
            <a:xfrm rot="53437">
              <a:off x="125637" y="122949"/>
              <a:ext cx="1828800" cy="645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daily life</a:t>
              </a:r>
              <a:r>
                <a:rPr lang="en-US" altLang="zh-CN" sz="20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(</a:t>
              </a:r>
              <a:r>
                <a:rPr lang="zh-CN" altLang="en-US" sz="20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日常生活）</a:t>
              </a:r>
              <a:endPara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0" y="280648"/>
            <a:ext cx="2928958" cy="52197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 smtClean="0">
                <a:ea typeface="黑体" panose="02010609060101010101" pitchFamily="49" charset="-122"/>
              </a:rPr>
              <a:t>Read and find</a:t>
            </a:r>
            <a:endParaRPr lang="en-US" altLang="zh-CN" sz="2800" b="1" kern="10" dirty="0" smtClean="0">
              <a:ln w="25400">
                <a:solidFill>
                  <a:schemeClr val="tx1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Comic Sans MS" panose="030F07020303020202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98333 0.000093 " pathEditMode="relative" rAng="0" ptsTypes="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animBg="1"/>
      <p:bldP spid="8200" grpId="0" animBg="1"/>
      <p:bldP spid="8201" grpId="0" animBg="1"/>
      <p:bldP spid="8202" grpId="0" bldLvl="0"/>
      <p:bldP spid="8203" grpId="0" bldLvl="0"/>
      <p:bldP spid="8204" grpId="0" bldLvl="0"/>
      <p:bldP spid="8205" grpId="0" bldLvl="0"/>
      <p:bldP spid="8206" grpId="0" bldLvl="0"/>
      <p:bldP spid="82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云形 5"/>
          <p:cNvSpPr/>
          <p:nvPr/>
        </p:nvSpPr>
        <p:spPr>
          <a:xfrm rot="240000">
            <a:off x="-36830" y="2378075"/>
            <a:ext cx="8612505" cy="4270375"/>
          </a:xfrm>
          <a:prstGeom prst="cloud">
            <a:avLst/>
          </a:prstGeom>
          <a:solidFill>
            <a:srgbClr val="FF0000">
              <a:alpha val="18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0" y="342900"/>
            <a:ext cx="2219960" cy="521970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 smtClean="0">
                <a:ea typeface="黑体" panose="02010609060101010101" pitchFamily="49" charset="-122"/>
              </a:rPr>
              <a:t>Let’s PK</a:t>
            </a:r>
            <a:endParaRPr lang="en-US" altLang="zh-CN" sz="2800" b="1" kern="10" dirty="0" smtClean="0">
              <a:ln w="25400">
                <a:solidFill>
                  <a:schemeClr val="tx1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Comic Sans MS" panose="030F0702030302020204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20700000">
            <a:off x="361315" y="978535"/>
            <a:ext cx="501142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Play a game</a:t>
            </a:r>
            <a:endParaRPr lang="en-US" altLang="zh-CN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4850" y="3175000"/>
            <a:ext cx="764413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Comic Sans MS" panose="030F0702030302020204" pitchFamily="66" charset="0"/>
                <a:cs typeface="Comic Sans MS" panose="030F0702030302020204" pitchFamily="66" charset="0"/>
              </a:rPr>
              <a:t>U</a:t>
            </a:r>
            <a:r>
              <a:rPr lang="zh-CN" altLang="en-US" sz="2400">
                <a:latin typeface="Comic Sans MS" panose="030F0702030302020204" pitchFamily="66" charset="0"/>
                <a:cs typeface="Comic Sans MS" panose="030F0702030302020204" pitchFamily="66" charset="0"/>
              </a:rPr>
              <a:t>se be going to do correctly，</a:t>
            </a:r>
            <a:r>
              <a:rPr lang="en-US" altLang="zh-CN" sz="2400">
                <a:latin typeface="Comic Sans MS" panose="030F0702030302020204" pitchFamily="66" charset="0"/>
                <a:cs typeface="Comic Sans MS" panose="030F0702030302020204" pitchFamily="66" charset="0"/>
              </a:rPr>
              <a:t>you can get one        .</a:t>
            </a:r>
            <a:endParaRPr lang="en-US" altLang="zh-CN" sz="240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40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endParaRPr lang="zh-CN" altLang="en-US" sz="240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400">
                <a:latin typeface="Comic Sans MS" panose="030F0702030302020204" pitchFamily="66" charset="0"/>
                <a:cs typeface="Comic Sans MS" panose="030F0702030302020204" pitchFamily="66" charset="0"/>
              </a:rPr>
              <a:t>Don’t </a:t>
            </a:r>
            <a:r>
              <a:rPr lang="en-US" altLang="zh-CN" sz="2400">
                <a:latin typeface="Comic Sans MS" panose="030F0702030302020204" pitchFamily="66" charset="0"/>
                <a:cs typeface="Comic Sans MS" panose="030F0702030302020204" pitchFamily="66" charset="0"/>
              </a:rPr>
              <a:t>use be going to do correctly, I’ll catch you. </a:t>
            </a:r>
            <a:endParaRPr lang="zh-CN" altLang="en-US" sz="240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zh-CN" altLang="en-US" sz="240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如果你能够正确使用“be going to do”，你们组将获得一个红包。如果你没有正确使用，你就会被“抓住”，最后获得红包更多的组获胜哦！</a:t>
            </a:r>
            <a:endParaRPr lang="zh-CN" alt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9665" y="1953260"/>
            <a:ext cx="4940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B050"/>
                </a:solidFill>
              </a:rPr>
              <a:t>Catch</a:t>
            </a:r>
            <a:r>
              <a:rPr lang="en-US" altLang="zh-CN" sz="3200" b="1"/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“be going to do”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pic>
        <p:nvPicPr>
          <p:cNvPr id="2" name="图片 1" descr="IMG_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4529" t="14559" r="24369" b="1475"/>
          <a:stretch>
            <a:fillRect/>
          </a:stretch>
        </p:blipFill>
        <p:spPr>
          <a:xfrm>
            <a:off x="7339965" y="3115310"/>
            <a:ext cx="593725" cy="628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-317" y="23178"/>
            <a:ext cx="2855913" cy="646113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read 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42" name="Picture 3"/>
          <p:cNvPicPr>
            <a:picLocks noChangeAspect="1"/>
          </p:cNvPicPr>
          <p:nvPr/>
        </p:nvPicPr>
        <p:blipFill>
          <a:blip r:embed="rId1"/>
          <a:srcRect l="52536" t="13525" r="15771" b="38969"/>
          <a:stretch>
            <a:fillRect/>
          </a:stretch>
        </p:blipFill>
        <p:spPr>
          <a:xfrm>
            <a:off x="1107440" y="762000"/>
            <a:ext cx="723265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8"/>
          <p:cNvSpPr txBox="1"/>
          <p:nvPr/>
        </p:nvSpPr>
        <p:spPr>
          <a:xfrm>
            <a:off x="2758440" y="116205"/>
            <a:ext cx="6570980" cy="460375"/>
          </a:xfrm>
          <a:prstGeom prst="rect">
            <a:avLst/>
          </a:prstGeom>
          <a:blipFill rotWithShape="1">
            <a:blip r:embed="rId2"/>
          </a:blipFill>
          <a:ln w="9525" cap="flat" cmpd="sng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2400" b="1" dirty="0"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人一组，自由匹配问答句，读一读并找出规律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0165" y="3229610"/>
            <a:ext cx="63392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疑问词</a:t>
            </a:r>
            <a:r>
              <a:rPr lang="en-US" altLang="zh-CN" sz="2000" b="1">
                <a:solidFill>
                  <a:srgbClr val="FF0000"/>
                </a:solidFill>
              </a:rPr>
              <a:t>+be +</a:t>
            </a:r>
            <a:r>
              <a:rPr lang="zh-CN" altLang="en-US" sz="2000" b="1">
                <a:solidFill>
                  <a:srgbClr val="FF0000"/>
                </a:solidFill>
              </a:rPr>
              <a:t>主语</a:t>
            </a:r>
            <a:r>
              <a:rPr lang="en-US" altLang="zh-CN" sz="2000" b="1">
                <a:solidFill>
                  <a:srgbClr val="FF0000"/>
                </a:solidFill>
              </a:rPr>
              <a:t> +going to + do +</a:t>
            </a:r>
            <a:r>
              <a:rPr lang="zh-CN" altLang="en-US" sz="2000" b="1">
                <a:solidFill>
                  <a:srgbClr val="FF0000"/>
                </a:solidFill>
              </a:rPr>
              <a:t>时间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AutoShape 2"/>
          <p:cNvSpPr/>
          <p:nvPr/>
        </p:nvSpPr>
        <p:spPr>
          <a:xfrm>
            <a:off x="720725" y="1498600"/>
            <a:ext cx="7648575" cy="536575"/>
          </a:xfrm>
          <a:prstGeom prst="flowChartAlternateProcess">
            <a:avLst/>
          </a:prstGeom>
          <a:solidFill>
            <a:srgbClr val="FFFF99">
              <a:alpha val="58038"/>
            </a:srgbClr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728663" y="1498600"/>
            <a:ext cx="71326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What are they going to buy at Chinese New Year?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9220" name="Group 4"/>
          <p:cNvGraphicFramePr>
            <a:graphicFrameLocks noGrp="1"/>
          </p:cNvGraphicFramePr>
          <p:nvPr/>
        </p:nvGraphicFramePr>
        <p:xfrm>
          <a:off x="720725" y="2917825"/>
          <a:ext cx="7847013" cy="3416301"/>
        </p:xfrm>
        <a:graphic>
          <a:graphicData uri="http://schemas.openxmlformats.org/drawingml/2006/table">
            <a:tbl>
              <a:tblPr/>
              <a:tblGrid>
                <a:gridCol w="1238250"/>
                <a:gridCol w="1425575"/>
                <a:gridCol w="1079500"/>
                <a:gridCol w="3457575"/>
                <a:gridCol w="646113"/>
              </a:tblGrid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cPr/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cPr/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cPr/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8229" name="Text Box 37"/>
          <p:cNvSpPr txBox="1"/>
          <p:nvPr/>
        </p:nvSpPr>
        <p:spPr>
          <a:xfrm>
            <a:off x="8316913" y="4581525"/>
            <a:ext cx="260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.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9254" name="Group 38"/>
          <p:cNvGraphicFramePr>
            <a:graphicFrameLocks noGrp="1"/>
          </p:cNvGraphicFramePr>
          <p:nvPr/>
        </p:nvGraphicFramePr>
        <p:xfrm>
          <a:off x="728663" y="2276475"/>
          <a:ext cx="7848600" cy="520700"/>
        </p:xfrm>
        <a:graphic>
          <a:graphicData uri="http://schemas.openxmlformats.org/drawingml/2006/table">
            <a:tbl>
              <a:tblPr/>
              <a:tblGrid>
                <a:gridCol w="1296987"/>
                <a:gridCol w="1343025"/>
                <a:gridCol w="1069975"/>
                <a:gridCol w="3457575"/>
                <a:gridCol w="681038"/>
              </a:tblGrid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8244" name="Text Box 52"/>
          <p:cNvSpPr txBox="1"/>
          <p:nvPr/>
        </p:nvSpPr>
        <p:spPr>
          <a:xfrm>
            <a:off x="2074863" y="2276475"/>
            <a:ext cx="1422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 going to</a:t>
            </a:r>
            <a:endParaRPr lang="zh-CN" altLang="zh-CN" sz="2400" b="1" i="1" dirty="0">
              <a:latin typeface="Times New Roman" panose="02020603050405020304" pitchFamily="18" charset="0"/>
            </a:endParaRPr>
          </a:p>
        </p:txBody>
      </p:sp>
      <p:sp>
        <p:nvSpPr>
          <p:cNvPr id="8245" name="Text Box 53"/>
          <p:cNvSpPr txBox="1"/>
          <p:nvPr/>
        </p:nvSpPr>
        <p:spPr>
          <a:xfrm>
            <a:off x="8316913" y="2349500"/>
            <a:ext cx="260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.</a:t>
            </a:r>
            <a:endParaRPr lang="zh-CN" altLang="zh-CN" sz="2400" b="1" i="1" dirty="0">
              <a:latin typeface="Times New Roman" panose="02020603050405020304" pitchFamily="18" charset="0"/>
            </a:endParaRPr>
          </a:p>
        </p:txBody>
      </p:sp>
      <p:sp>
        <p:nvSpPr>
          <p:cNvPr id="9270" name="Text Box 54"/>
          <p:cNvSpPr txBox="1"/>
          <p:nvPr/>
        </p:nvSpPr>
        <p:spPr>
          <a:xfrm>
            <a:off x="784225" y="3141663"/>
            <a:ext cx="6635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I</a:t>
            </a:r>
            <a:r>
              <a:rPr lang="en-US" altLang="zh-CN" sz="2400" b="1" dirty="0">
                <a:latin typeface="Times New Roman" panose="02020603050405020304" pitchFamily="18" charset="0"/>
              </a:rPr>
              <a:t>’m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71" name="Text Box 55"/>
          <p:cNvSpPr txBox="1"/>
          <p:nvPr/>
        </p:nvSpPr>
        <p:spPr>
          <a:xfrm>
            <a:off x="742950" y="3789363"/>
            <a:ext cx="9810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We</a:t>
            </a:r>
            <a:r>
              <a:rPr lang="en-US" altLang="zh-CN" sz="2400" b="1" dirty="0">
                <a:latin typeface="Times New Roman" panose="02020603050405020304" pitchFamily="18" charset="0"/>
              </a:rPr>
              <a:t>’</a:t>
            </a:r>
            <a:r>
              <a:rPr lang="zh-CN" altLang="zh-CN" sz="2400" b="1" dirty="0">
                <a:latin typeface="Times New Roman" panose="02020603050405020304" pitchFamily="18" charset="0"/>
              </a:rPr>
              <a:t>re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72" name="Text Box 56"/>
          <p:cNvSpPr txBox="1"/>
          <p:nvPr/>
        </p:nvSpPr>
        <p:spPr>
          <a:xfrm>
            <a:off x="742950" y="4508500"/>
            <a:ext cx="13319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endParaRPr lang="zh-CN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73" name="Text Box 57"/>
          <p:cNvSpPr txBox="1"/>
          <p:nvPr/>
        </p:nvSpPr>
        <p:spPr>
          <a:xfrm>
            <a:off x="728663" y="5157788"/>
            <a:ext cx="7651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He</a:t>
            </a:r>
            <a:r>
              <a:rPr lang="en-US" altLang="zh-CN" sz="2400" b="1" dirty="0">
                <a:latin typeface="Times New Roman" panose="02020603050405020304" pitchFamily="18" charset="0"/>
              </a:rPr>
              <a:t>’</a:t>
            </a:r>
            <a:r>
              <a:rPr lang="zh-CN" altLang="zh-CN" sz="2400" b="1" dirty="0">
                <a:latin typeface="Times New Roman" panose="02020603050405020304" pitchFamily="18" charset="0"/>
              </a:rPr>
              <a:t>s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74" name="Text Box 58"/>
          <p:cNvSpPr txBox="1"/>
          <p:nvPr/>
        </p:nvSpPr>
        <p:spPr>
          <a:xfrm>
            <a:off x="784225" y="5876925"/>
            <a:ext cx="8683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She</a:t>
            </a:r>
            <a:r>
              <a:rPr lang="en-US" altLang="zh-CN" sz="2400" b="1" dirty="0">
                <a:latin typeface="Times New Roman" panose="02020603050405020304" pitchFamily="18" charset="0"/>
              </a:rPr>
              <a:t>’</a:t>
            </a:r>
            <a:r>
              <a:rPr lang="zh-CN" altLang="zh-CN" sz="2400" b="1" dirty="0">
                <a:latin typeface="Times New Roman" panose="02020603050405020304" pitchFamily="18" charset="0"/>
              </a:rPr>
              <a:t>s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75" name="Text Box 59"/>
          <p:cNvSpPr txBox="1"/>
          <p:nvPr/>
        </p:nvSpPr>
        <p:spPr>
          <a:xfrm>
            <a:off x="2074863" y="4352925"/>
            <a:ext cx="1225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going to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76" name="Text Box 60"/>
          <p:cNvSpPr txBox="1"/>
          <p:nvPr/>
        </p:nvSpPr>
        <p:spPr>
          <a:xfrm>
            <a:off x="3497263" y="3141663"/>
            <a:ext cx="6762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buy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77" name="Text Box 61"/>
          <p:cNvSpPr txBox="1"/>
          <p:nvPr/>
        </p:nvSpPr>
        <p:spPr>
          <a:xfrm>
            <a:off x="3497263" y="3789363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78" name="Text Box 62"/>
          <p:cNvSpPr txBox="1"/>
          <p:nvPr/>
        </p:nvSpPr>
        <p:spPr>
          <a:xfrm>
            <a:off x="3497263" y="4508500"/>
            <a:ext cx="9032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zh-CN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79" name="Text Box 63"/>
          <p:cNvSpPr txBox="1"/>
          <p:nvPr/>
        </p:nvSpPr>
        <p:spPr>
          <a:xfrm>
            <a:off x="3497263" y="5419725"/>
            <a:ext cx="9636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watch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80" name="Text Box 64"/>
          <p:cNvSpPr txBox="1"/>
          <p:nvPr/>
        </p:nvSpPr>
        <p:spPr>
          <a:xfrm>
            <a:off x="4589463" y="3141663"/>
            <a:ext cx="186848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some flowers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81" name="Text Box 65"/>
          <p:cNvSpPr txBox="1"/>
          <p:nvPr/>
        </p:nvSpPr>
        <p:spPr>
          <a:xfrm>
            <a:off x="4589463" y="3789363"/>
            <a:ext cx="175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a big dinner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82" name="Text Box 66"/>
          <p:cNvSpPr txBox="1"/>
          <p:nvPr/>
        </p:nvSpPr>
        <p:spPr>
          <a:xfrm>
            <a:off x="4589463" y="4508500"/>
            <a:ext cx="3673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some cakes and 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tangyuan</a:t>
            </a:r>
            <a:endParaRPr lang="zh-CN" altLang="zh-CN" sz="2400" b="1" i="1" dirty="0">
              <a:latin typeface="Times New Roman" panose="02020603050405020304" pitchFamily="18" charset="0"/>
            </a:endParaRPr>
          </a:p>
        </p:txBody>
      </p:sp>
      <p:sp>
        <p:nvSpPr>
          <p:cNvPr id="9283" name="Text Box 67"/>
          <p:cNvSpPr txBox="1"/>
          <p:nvPr/>
        </p:nvSpPr>
        <p:spPr>
          <a:xfrm>
            <a:off x="4606925" y="5157788"/>
            <a:ext cx="17414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a lion dance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84" name="Text Box 68"/>
          <p:cNvSpPr txBox="1"/>
          <p:nvPr/>
        </p:nvSpPr>
        <p:spPr>
          <a:xfrm>
            <a:off x="4606925" y="5876925"/>
            <a:ext cx="14366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fireworks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85" name="Text Box 69"/>
          <p:cNvSpPr txBox="1"/>
          <p:nvPr/>
        </p:nvSpPr>
        <p:spPr>
          <a:xfrm>
            <a:off x="728663" y="1498600"/>
            <a:ext cx="61198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What is he going to eat at Chinese New Year?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86" name="Text Box 70"/>
          <p:cNvSpPr txBox="1"/>
          <p:nvPr/>
        </p:nvSpPr>
        <p:spPr>
          <a:xfrm>
            <a:off x="742950" y="1498600"/>
            <a:ext cx="75199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latin typeface="Times New Roman" panose="02020603050405020304" pitchFamily="18" charset="0"/>
              </a:rPr>
              <a:t>What is she going to watch on Chinese New Year’s Day?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87" name="Text Box 71"/>
          <p:cNvSpPr txBox="1"/>
          <p:nvPr/>
        </p:nvSpPr>
        <p:spPr>
          <a:xfrm>
            <a:off x="706438" y="1498600"/>
            <a:ext cx="7372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</a:rPr>
              <a:t> What are you going to do on Chinese New Year’s Eve?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288" name="Rectangle 10"/>
          <p:cNvSpPr>
            <a:spLocks noChangeArrowheads="1"/>
          </p:cNvSpPr>
          <p:nvPr/>
        </p:nvSpPr>
        <p:spPr bwMode="auto">
          <a:xfrm>
            <a:off x="374650" y="519113"/>
            <a:ext cx="2679700" cy="609600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Read and match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806 -0.321019 " pathEditMode="relative" rAng="0" ptsTypes="">
                                      <p:cBhvr>
                                        <p:cTn id="6" dur="10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000139 -0.123704 " pathEditMode="relative" rAng="0" ptsTypes="">
                                      <p:cBhvr>
                                        <p:cTn id="10" dur="10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093 L -0.000833 -0.125648 " pathEditMode="relative" rAng="0" ptsTypes="">
                                      <p:cBhvr>
                                        <p:cTn id="14" dur="10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2153 -0.417685 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4167 -0.218148 " pathEditMode="relative" rAng="0" ptsTypes="">
                                      <p:cBhvr>
                                        <p:cTn id="42" dur="10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4653 -0.218148 " pathEditMode="relative" rAng="0" ptsTypes="">
                                      <p:cBhvr>
                                        <p:cTn id="46" dur="10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9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185 L -0.006736 -0.524444 " pathEditMode="relative" rAng="0" ptsTypes="">
                                      <p:cBhvr>
                                        <p:cTn id="69" dur="10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185 L -0.010556 -0.455833 " pathEditMode="relative" rAng="0" ptsTypes="">
                                      <p:cBhvr>
                                        <p:cTn id="73" dur="10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6528 -0.417685 " pathEditMode="relative" rAng="0" ptsTypes="">
                                      <p:cBhvr>
                                        <p:cTn id="77" dur="10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1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201389 -0.524444 " pathEditMode="relative" rAng="0" ptsTypes="">
                                      <p:cBhvr>
                                        <p:cTn id="81" dur="1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" y="-2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9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9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417 -0.150556 " pathEditMode="relative" rAng="0" ptsTypes="">
                                      <p:cBhvr>
                                        <p:cTn id="107" dur="1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2569 -0.321019 " pathEditMode="relative" rAng="0" ptsTypes="">
                                      <p:cBhvr>
                                        <p:cTn id="111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403 -0.322963 " pathEditMode="relative" rAng="0" ptsTypes="">
                                      <p:cBhvr>
                                        <p:cTn id="114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002778 -0.193241 " pathEditMode="relative" rAng="0" ptsTypes="">
                                      <p:cBhvr>
                                        <p:cTn id="118" dur="10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500"/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19" grpId="1"/>
      <p:bldP spid="9270" grpId="0"/>
      <p:bldP spid="9271" grpId="0"/>
      <p:bldP spid="9272" grpId="0"/>
      <p:bldP spid="9272" grpId="1"/>
      <p:bldP spid="9273" grpId="0"/>
      <p:bldP spid="9273" grpId="1"/>
      <p:bldP spid="9274" grpId="0"/>
      <p:bldP spid="9274" grpId="1"/>
      <p:bldP spid="9275" grpId="0" bldLvl="0"/>
      <p:bldP spid="9276" grpId="0"/>
      <p:bldP spid="9276" grpId="1"/>
      <p:bldP spid="9277" grpId="0"/>
      <p:bldP spid="9277" grpId="1"/>
      <p:bldP spid="9278" grpId="0"/>
      <p:bldP spid="9279" grpId="0"/>
      <p:bldP spid="9279" grpId="1"/>
      <p:bldP spid="9280" grpId="0"/>
      <p:bldP spid="9280" grpId="1"/>
      <p:bldP spid="9281" grpId="0"/>
      <p:bldP spid="9281" grpId="1"/>
      <p:bldP spid="9282" grpId="0"/>
      <p:bldP spid="9283" grpId="0"/>
      <p:bldP spid="9283" grpId="1"/>
      <p:bldP spid="9284" grpId="0"/>
      <p:bldP spid="9284" grpId="1"/>
      <p:bldP spid="9285" grpId="0"/>
      <p:bldP spid="9285" grpId="1"/>
      <p:bldP spid="9286" grpId="0"/>
      <p:bldP spid="9286" grpId="1"/>
      <p:bldP spid="92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5017" t="8334" r="6653" b="5916"/>
          <a:stretch>
            <a:fillRect/>
          </a:stretch>
        </p:blipFill>
        <p:spPr>
          <a:xfrm rot="531395">
            <a:off x="4495165" y="1172210"/>
            <a:ext cx="1308100" cy="17697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4" descr="c:\users\dell\appdata\roaming\360se6\User Data\temp\20.jpg"/>
          <p:cNvPicPr>
            <a:picLocks noChangeAspect="1" noChangeArrowheads="1"/>
          </p:cNvPicPr>
          <p:nvPr/>
        </p:nvPicPr>
        <p:blipFill>
          <a:blip r:embed="rId2"/>
          <a:srcRect l="28270" t="2438" r="27945" b="3548"/>
          <a:stretch>
            <a:fillRect/>
          </a:stretch>
        </p:blipFill>
        <p:spPr bwMode="auto">
          <a:xfrm rot="521002">
            <a:off x="1769745" y="1174750"/>
            <a:ext cx="1295400" cy="1742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descr="c:\users\dell\appdata\roaming\360se6\User Data\temp\259551-1403141F405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48184">
            <a:off x="3168015" y="1149985"/>
            <a:ext cx="1319530" cy="17945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283845" y="116205"/>
            <a:ext cx="3042285" cy="583565"/>
          </a:xfrm>
          <a:prstGeom prst="rect">
            <a:avLst/>
          </a:prstGeom>
          <a:solidFill>
            <a:srgbClr val="FFFF66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Play a game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94" name="Picture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320" y="987425"/>
            <a:ext cx="1659890" cy="210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 1"/>
          <p:cNvSpPr/>
          <p:nvPr/>
        </p:nvSpPr>
        <p:spPr>
          <a:xfrm rot="240000">
            <a:off x="395605" y="3321685"/>
            <a:ext cx="7854315" cy="3469640"/>
          </a:xfrm>
          <a:prstGeom prst="cloud">
            <a:avLst/>
          </a:prstGeom>
          <a:solidFill>
            <a:srgbClr val="FF0000">
              <a:alpha val="18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1130" y="3822700"/>
            <a:ext cx="63011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选择一个你最喜欢的节日的卡片。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同桌两人交流节日计划，猜测对方喜欢的是什么节日。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 b="1">
                <a:latin typeface="Comic Sans MS" panose="030F0702030302020204" pitchFamily="66" charset="0"/>
                <a:cs typeface="Comic Sans MS" panose="030F0702030302020204" pitchFamily="66" charset="0"/>
              </a:rPr>
              <a:t>What are you going to do at  this  festival?</a:t>
            </a:r>
            <a:endParaRPr lang="en-US" altLang="zh-CN" sz="2000" b="1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000" b="1">
                <a:latin typeface="Comic Sans MS" panose="030F0702030302020204" pitchFamily="66" charset="0"/>
                <a:cs typeface="Comic Sans MS" panose="030F0702030302020204" pitchFamily="66" charset="0"/>
              </a:rPr>
              <a:t>...</a:t>
            </a:r>
            <a:endParaRPr lang="en-US" altLang="zh-CN" sz="2000" b="1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000" b="1">
                <a:latin typeface="Comic Sans MS" panose="030F0702030302020204" pitchFamily="66" charset="0"/>
                <a:cs typeface="Comic Sans MS" panose="030F0702030302020204" pitchFamily="66" charset="0"/>
              </a:rPr>
              <a:t>Is it ...Festival/Day</a:t>
            </a:r>
            <a:r>
              <a:rPr lang="zh-CN" altLang="en-US" sz="2000" b="1">
                <a:latin typeface="Comic Sans MS" panose="030F0702030302020204" pitchFamily="66" charset="0"/>
                <a:cs typeface="Comic Sans MS" panose="030F0702030302020204" pitchFamily="66" charset="0"/>
              </a:rPr>
              <a:t>？</a:t>
            </a:r>
            <a:endParaRPr lang="zh-CN" altLang="en-US" sz="2000" b="1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000" b="1">
                <a:latin typeface="Comic Sans MS" panose="030F0702030302020204" pitchFamily="66" charset="0"/>
                <a:cs typeface="Comic Sans MS" panose="030F0702030302020204" pitchFamily="66" charset="0"/>
              </a:rPr>
              <a:t>...</a:t>
            </a:r>
            <a:endParaRPr lang="en-US" altLang="zh-CN" sz="20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5"/>
          <a:srcRect r="1430" b="15528"/>
          <a:stretch>
            <a:fillRect/>
          </a:stretch>
        </p:blipFill>
        <p:spPr>
          <a:xfrm rot="21180000">
            <a:off x="5952490" y="1170940"/>
            <a:ext cx="1278890" cy="1790065"/>
          </a:xfrm>
          <a:prstGeom prst="rect">
            <a:avLst/>
          </a:prstGeom>
          <a:ln w="47625">
            <a:solidFill>
              <a:schemeClr val="tx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rcRect t="33607" r="-372" b="31926"/>
          <a:stretch>
            <a:fillRect/>
          </a:stretch>
        </p:blipFill>
        <p:spPr>
          <a:xfrm rot="240000">
            <a:off x="7225030" y="1146810"/>
            <a:ext cx="1403350" cy="1777365"/>
          </a:xfrm>
          <a:prstGeom prst="rect">
            <a:avLst/>
          </a:prstGeom>
          <a:ln w="47625"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</p:bldLst>
  </p:timing>
</p:sld>
</file>

<file path=ppt/tags/tag1.xml><?xml version="1.0" encoding="utf-8"?>
<p:tagLst xmlns:p="http://schemas.openxmlformats.org/presentationml/2006/main">
  <p:tag name="KSO_WM_UNIT_TABLE_BEAUTIFY" val="smartTable{e40067d7-5633-4f6f-a30d-39d2c53b46fc}"/>
</p:tagLst>
</file>

<file path=ppt/tags/tag2.xml><?xml version="1.0" encoding="utf-8"?>
<p:tagLst xmlns:p="http://schemas.openxmlformats.org/presentationml/2006/main">
  <p:tag name="KSO_WM_UNIT_PLACING_PICTURE_USER_VIEWPORT" val="{&quot;height&quot;:4043,&quot;width&quot;:3825}"/>
</p:tagLst>
</file>

<file path=ppt/tags/tag3.xml><?xml version="1.0" encoding="utf-8"?>
<p:tagLst xmlns:p="http://schemas.openxmlformats.org/presentationml/2006/main">
  <p:tag name="KSO_WM_UNIT_PLACING_PICTURE_USER_VIEWPORT" val="{&quot;height&quot;:3600,&quot;width&quot;:6720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2352</Words>
  <Application>WPS 演示</Application>
  <PresentationFormat>全屏显示(4:3)</PresentationFormat>
  <Paragraphs>233</Paragraphs>
  <Slides>16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MV Boli</vt:lpstr>
      <vt:lpstr>华文行楷</vt:lpstr>
      <vt:lpstr>Comic Sans MS</vt:lpstr>
      <vt:lpstr>Times New Roman</vt:lpstr>
      <vt:lpstr>黑体</vt:lpstr>
      <vt:lpstr>Comic Sans MS</vt:lpstr>
      <vt:lpstr>楷体</vt:lpstr>
      <vt:lpstr>Verdana</vt:lpstr>
      <vt:lpstr>微软雅黑</vt:lpstr>
      <vt:lpstr>Arial Unicode MS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Administrator</cp:lastModifiedBy>
  <cp:revision>29</cp:revision>
  <dcterms:created xsi:type="dcterms:W3CDTF">2013-01-25T01:44:00Z</dcterms:created>
  <dcterms:modified xsi:type="dcterms:W3CDTF">2021-12-21T04:09:45Z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21F041FAFCBE402696C8437726B83ED9</vt:lpwstr>
  </property>
</Properties>
</file>