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gif" ContentType="image/gif"/>
  <Default Extension="wmf" ContentType="image/x-w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9"/>
  </p:notesMasterIdLst>
  <p:sldIdLst>
    <p:sldId id="434" r:id="rId4"/>
    <p:sldId id="470" r:id="rId5"/>
    <p:sldId id="553" r:id="rId6"/>
    <p:sldId id="439" r:id="rId7"/>
    <p:sldId id="526" r:id="rId8"/>
    <p:sldId id="501" r:id="rId9"/>
    <p:sldId id="386" r:id="rId10"/>
    <p:sldId id="436" r:id="rId11"/>
    <p:sldId id="338" r:id="rId12"/>
    <p:sldId id="339" r:id="rId13"/>
    <p:sldId id="438" r:id="rId14"/>
    <p:sldId id="267" r:id="rId15"/>
    <p:sldId id="471" r:id="rId16"/>
    <p:sldId id="437" r:id="rId17"/>
    <p:sldId id="291" r:id="rId18"/>
    <p:sldId id="413" r:id="rId19"/>
    <p:sldId id="442" r:id="rId20"/>
    <p:sldId id="415" r:id="rId21"/>
    <p:sldId id="417" r:id="rId22"/>
    <p:sldId id="418" r:id="rId23"/>
    <p:sldId id="419" r:id="rId24"/>
    <p:sldId id="420" r:id="rId25"/>
    <p:sldId id="421" r:id="rId26"/>
    <p:sldId id="422" r:id="rId27"/>
    <p:sldId id="292" r:id="rId28"/>
    <p:sldId id="294" r:id="rId30"/>
    <p:sldId id="293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FF66"/>
    <a:srgbClr val="0033CC"/>
    <a:srgbClr val="0066CC"/>
    <a:srgbClr val="F313A3"/>
    <a:srgbClr val="009900"/>
    <a:srgbClr val="FFCC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948" y="-90"/>
      </p:cViewPr>
      <p:guideLst>
        <p:guide orient="horz" pos="2178"/>
        <p:guide pos="29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19736A-BFA8-4F6C-B527-5E279842C6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56F2DC-C209-47DF-A8AB-587AAE76BC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control" Target="../activeX/activeX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30.wmf"/><Relationship Id="rId5" Type="http://schemas.openxmlformats.org/officeDocument/2006/relationships/control" Target="../activeX/activeX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34.wdp"/><Relationship Id="rId7" Type="http://schemas.openxmlformats.org/officeDocument/2006/relationships/image" Target="../media/image33.png"/><Relationship Id="rId6" Type="http://schemas.microsoft.com/office/2007/relationships/hdphoto" Target="../media/image32.wdp"/><Relationship Id="rId5" Type="http://schemas.openxmlformats.org/officeDocument/2006/relationships/image" Target="../media/image31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2.xml"/><Relationship Id="rId2" Type="http://schemas.openxmlformats.org/officeDocument/2006/relationships/image" Target="../media/image17.jpeg"/><Relationship Id="rId1" Type="http://schemas.openxmlformats.org/officeDocument/2006/relationships/hyperlink" Target="changing%20seasons&#20840;.flv" TargetMode="External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media" Target="../media/media3.mp3"/><Relationship Id="rId8" Type="http://schemas.openxmlformats.org/officeDocument/2006/relationships/audio" Target="../media/media3.mp3"/><Relationship Id="rId7" Type="http://schemas.openxmlformats.org/officeDocument/2006/relationships/image" Target="../media/image35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4" Type="http://schemas.openxmlformats.org/officeDocument/2006/relationships/slideLayout" Target="../slideLayouts/slideLayout7.xml"/><Relationship Id="rId13" Type="http://schemas.microsoft.com/office/2007/relationships/media" Target="../media/media5.mp3"/><Relationship Id="rId12" Type="http://schemas.openxmlformats.org/officeDocument/2006/relationships/audio" Target="../media/media5.mp3"/><Relationship Id="rId11" Type="http://schemas.microsoft.com/office/2007/relationships/media" Target="../media/media4.mp3"/><Relationship Id="rId10" Type="http://schemas.openxmlformats.org/officeDocument/2006/relationships/audio" Target="../media/media4.mp3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media" Target="../media/media6.mp3"/><Relationship Id="rId4" Type="http://schemas.openxmlformats.org/officeDocument/2006/relationships/audio" Target="../media/media6.mp3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hyperlink" Target="changing%20seasons&#20840;.flv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media" Target="../media/media8.mp3"/><Relationship Id="rId8" Type="http://schemas.openxmlformats.org/officeDocument/2006/relationships/audio" Target="../media/media8.mp3"/><Relationship Id="rId7" Type="http://schemas.openxmlformats.org/officeDocument/2006/relationships/image" Target="../media/image35.png"/><Relationship Id="rId6" Type="http://schemas.microsoft.com/office/2007/relationships/media" Target="../media/media7.mp3"/><Relationship Id="rId5" Type="http://schemas.openxmlformats.org/officeDocument/2006/relationships/audio" Target="../media/media7.mp3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hyperlink" Target="changing%20seasons&#20840;.flv" TargetMode="External"/><Relationship Id="rId2" Type="http://schemas.openxmlformats.org/officeDocument/2006/relationships/image" Target="../media/image38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hyperlink" Target="changing%20seasons&#20840;.flv" TargetMode="Externa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27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jpeg"/><Relationship Id="rId1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9.GIF"/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hyperlink" Target="U701.swf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3.jpeg"/><Relationship Id="rId10" Type="http://schemas.openxmlformats.org/officeDocument/2006/relationships/image" Target="../media/image12.GIF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hyperlink" Target="changing%20seasons&#20840;.flv" TargetMode="Externa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hyperlink" Target="changing%20seasons&#20840;.flv" TargetMode="Externa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hyperlink" Target="changing%20seasons&#20840;.flv" TargetMode="Externa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050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16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" name="" r:id="rId2" imgW="7633335" imgH="4871085"/>
        </mc:Choice>
        <mc:Fallback>
          <p:control name="" r:id="rId2" imgW="7633335" imgH="4871085">
            <p:pic>
              <p:nvPicPr>
                <p:cNvPr id="0" name="Host Control  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01040" y="1196975"/>
                  <a:ext cx="7633335" cy="487108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740333" y="44450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323215" y="1201420"/>
            <a:ext cx="8280400" cy="58610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3200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 Whose birthdays are they talking about?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53340" y="-219710"/>
            <a:ext cx="3882390" cy="1319530"/>
            <a:chOff x="152400" y="707454"/>
            <a:chExt cx="4724400" cy="1319183"/>
          </a:xfrm>
        </p:grpSpPr>
        <p:sp>
          <p:nvSpPr>
            <p:cNvPr id="9" name="圆角矩形 8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3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583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3200" b="1" dirty="0">
                  <a:solidFill>
                    <a:srgbClr val="7030A0"/>
                  </a:solidFill>
                </a:rPr>
                <a:t>Watch and find</a:t>
              </a:r>
              <a:endParaRPr lang="zh-CN" altLang="en-US" sz="3200" b="1" dirty="0">
                <a:solidFill>
                  <a:srgbClr val="7030A0"/>
                </a:solidFill>
              </a:endParaRP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1027" name="" r:id="rId5" imgW="7488555" imgH="4319905"/>
        </mc:Choice>
        <mc:Fallback>
          <p:control name="" r:id="rId5" imgW="7488555" imgH="4319905">
            <p:pic>
              <p:nvPicPr>
                <p:cNvPr id="0" name="Host Control  1026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71550" y="1988820"/>
                  <a:ext cx="7488555" cy="43199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884160" y="5876925"/>
            <a:ext cx="1165225" cy="917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3"/>
          <p:cNvGrpSpPr/>
          <p:nvPr/>
        </p:nvGrpSpPr>
        <p:grpSpPr bwMode="auto">
          <a:xfrm>
            <a:off x="-49530" y="-322580"/>
            <a:ext cx="3449955" cy="1127760"/>
            <a:chOff x="152400" y="707454"/>
            <a:chExt cx="4724400" cy="1319183"/>
          </a:xfrm>
        </p:grpSpPr>
        <p:sp>
          <p:nvSpPr>
            <p:cNvPr id="9" name="圆角矩形 8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Look and say 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5" name="TextBox 2"/>
          <p:cNvSpPr txBox="1"/>
          <p:nvPr/>
        </p:nvSpPr>
        <p:spPr>
          <a:xfrm>
            <a:off x="57400" y="1385213"/>
            <a:ext cx="880110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Su Hai’s birthday is on the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of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endParaRPr lang="en-US" altLang="zh-CN" sz="2800" b="1" dirty="0" smtClean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310" l="280" r="9859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55130" y="300355"/>
            <a:ext cx="1899285" cy="129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47" b="89892" l="0" r="8991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55130" y="2433955"/>
            <a:ext cx="1907540" cy="123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26"/>
          <p:cNvSpPr txBox="1"/>
          <p:nvPr/>
        </p:nvSpPr>
        <p:spPr>
          <a:xfrm>
            <a:off x="57400" y="3673435"/>
            <a:ext cx="875792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Mike’s birthday is on the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of </a:t>
            </a:r>
            <a:r>
              <a:rPr lang="en-US" altLang="zh-CN" sz="2800" b="1" u="sng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endParaRPr lang="en-US" altLang="zh-CN" sz="2800" b="1" dirty="0" smtClean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4941557" y="1706151"/>
            <a:ext cx="160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eleventh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7396125" y="1705242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May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4830014" y="3967774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eighth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7203729" y="3967311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April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Text Box 8"/>
          <p:cNvSpPr txBox="1"/>
          <p:nvPr/>
        </p:nvSpPr>
        <p:spPr>
          <a:xfrm>
            <a:off x="3627755" y="71755"/>
            <a:ext cx="44526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Tips:</a:t>
            </a:r>
            <a:r>
              <a:rPr lang="zh-CN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听录音，完成</a:t>
            </a: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Su Hai,Su Yang</a:t>
            </a:r>
            <a:r>
              <a:rPr lang="zh-CN" altLang="en-US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的生日活动。</a:t>
            </a:r>
            <a:endParaRPr lang="zh-CN" altLang="en-US" sz="20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250190" y="-346710"/>
            <a:ext cx="2750184" cy="1125476"/>
            <a:chOff x="152400" y="707454"/>
            <a:chExt cx="3610618" cy="1316511"/>
          </a:xfrm>
        </p:grpSpPr>
        <p:sp>
          <p:nvSpPr>
            <p:cNvPr id="9" name="圆角矩形 8">
              <a:hlinkClick r:id="rId1" action="ppaction://hlinkfile"/>
            </p:cNvPr>
            <p:cNvSpPr/>
            <p:nvPr/>
          </p:nvSpPr>
          <p:spPr bwMode="auto">
            <a:xfrm>
              <a:off x="609250" y="1317279"/>
              <a:ext cx="3153768" cy="609825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3"/>
            <p:cNvSpPr txBox="1">
              <a:spLocks noChangeArrowheads="1"/>
            </p:cNvSpPr>
            <p:nvPr/>
          </p:nvSpPr>
          <p:spPr bwMode="auto">
            <a:xfrm>
              <a:off x="761972" y="1316536"/>
              <a:ext cx="2879162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Listen and fill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273685" y="1134110"/>
          <a:ext cx="8589645" cy="5405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3215"/>
                <a:gridCol w="2863215"/>
                <a:gridCol w="2863215"/>
              </a:tblGrid>
              <a:tr h="737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Name</a:t>
                      </a:r>
                      <a:endParaRPr lang="en-US" altLang="zh-CN" sz="32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Su Hai&amp;Su Yang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Mike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1163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When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2150">
                <a:tc rowSpan="4">
                  <a:txBody>
                    <a:bodyPr/>
                    <a:p>
                      <a:pPr algn="l">
                        <a:buNone/>
                      </a:pPr>
                      <a:endParaRPr lang="en-US" altLang="zh-CN" sz="24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  <a:p>
                      <a:pPr algn="l">
                        <a:buNone/>
                      </a:pPr>
                      <a:endParaRPr lang="en-US" altLang="zh-CN" sz="24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What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0880">
                <a:tc vMerge="1"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2150">
                <a:tc vMerge="1">
                  <a:tcP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0880">
                <a:tc vMerge="1">
                  <a:tcPr>
                    <a:solidFill>
                      <a:srgbClr val="FFFF66"/>
                    </a:solidFill>
                  </a:tcPr>
                </a:tc>
                <a:tc vMerge="1"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37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How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11293" name="Text Box 66"/>
          <p:cNvSpPr txBox="1"/>
          <p:nvPr/>
        </p:nvSpPr>
        <p:spPr>
          <a:xfrm>
            <a:off x="3202305" y="1935480"/>
            <a:ext cx="27393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on the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eleventh</a:t>
            </a:r>
            <a:r>
              <a:rPr lang="en-US" altLang="zh-CN" sz="2400" b="1" dirty="0">
                <a:latin typeface="Comic Sans MS" panose="030F0702030302020204" pitchFamily="66" charset="0"/>
              </a:rPr>
              <a:t> 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of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May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62275" y="3075305"/>
            <a:ext cx="40519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dirty="0">
                <a:latin typeface="Comic Sans MS" panose="030F0702030302020204" pitchFamily="66" charset="0"/>
              </a:rPr>
              <a:t>have a big ______ with parents and grandparents</a:t>
            </a:r>
            <a:endParaRPr lang="en-US" altLang="zh-CN" sz="20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44838" y="3908743"/>
            <a:ext cx="2327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eat ________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5155" y="4492625"/>
            <a:ext cx="302641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_____ ____ Kitty 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the cat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75305" y="5919470"/>
            <a:ext cx="3042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have a _____ time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5" name="Text Box 68"/>
          <p:cNvSpPr txBox="1"/>
          <p:nvPr/>
        </p:nvSpPr>
        <p:spPr>
          <a:xfrm>
            <a:off x="6034405" y="1988820"/>
            <a:ext cx="25190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on the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eighth 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of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April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4446892" y="2950116"/>
            <a:ext cx="10833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dinner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46512" y="3845466"/>
            <a:ext cx="12433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noodles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3202292" y="4585876"/>
            <a:ext cx="767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play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285602" y="4585876"/>
            <a:ext cx="7962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with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4339577" y="5814601"/>
            <a:ext cx="9747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great</a:t>
            </a:r>
            <a:endParaRPr lang="en-US" altLang="zh-CN" sz="2400" b="1" dirty="0" smtClean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2" name="U8Story前半部分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40015" y="6275070"/>
            <a:ext cx="619125" cy="619125"/>
          </a:xfrm>
          <a:prstGeom prst="rect">
            <a:avLst/>
          </a:prstGeom>
        </p:spPr>
      </p:pic>
      <p:sp>
        <p:nvSpPr>
          <p:cNvPr id="4" name="Text Box 8"/>
          <p:cNvSpPr txBox="1"/>
          <p:nvPr/>
        </p:nvSpPr>
        <p:spPr>
          <a:xfrm>
            <a:off x="2770505" y="71755"/>
            <a:ext cx="60928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Su Hai and Su Yang’s birthdays are on the ... .They usually ...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</p:txBody>
      </p:sp>
      <p:grpSp>
        <p:nvGrpSpPr>
          <p:cNvPr id="7" name="组合 13"/>
          <p:cNvGrpSpPr/>
          <p:nvPr/>
        </p:nvGrpSpPr>
        <p:grpSpPr bwMode="auto">
          <a:xfrm>
            <a:off x="-452120" y="-346710"/>
            <a:ext cx="3631565" cy="1125220"/>
            <a:chOff x="152400" y="707454"/>
            <a:chExt cx="4023285" cy="1316511"/>
          </a:xfrm>
        </p:grpSpPr>
        <p:sp>
          <p:nvSpPr>
            <p:cNvPr id="13" name="圆角矩形 12">
              <a:hlinkClick r:id="rId1" action="ppaction://hlinkfile"/>
            </p:cNvPr>
            <p:cNvSpPr/>
            <p:nvPr/>
          </p:nvSpPr>
          <p:spPr bwMode="auto">
            <a:xfrm>
              <a:off x="609250" y="1317279"/>
              <a:ext cx="3153768" cy="609825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14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761812" y="1316536"/>
              <a:ext cx="3413873" cy="5386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400" b="1" dirty="0">
                  <a:solidFill>
                    <a:srgbClr val="7030A0"/>
                  </a:solidFill>
                </a:rPr>
                <a:t>Check the answers</a:t>
              </a:r>
              <a:endParaRPr lang="en-US" altLang="zh-CN" sz="24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1" grpId="0"/>
      <p:bldP spid="17" grpId="0"/>
      <p:bldP spid="6" grpId="0"/>
      <p:bldP spid="8" grpId="0"/>
      <p:bldP spid="10" grpId="0"/>
      <p:bldP spid="11" grpId="0"/>
      <p:bldP spid="4" grpId="0"/>
      <p:bldP spid="31" grpId="1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80" y="908685"/>
            <a:ext cx="8484870" cy="5521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3"/>
          <p:cNvGrpSpPr/>
          <p:nvPr/>
        </p:nvGrpSpPr>
        <p:grpSpPr bwMode="auto">
          <a:xfrm>
            <a:off x="-49530" y="-322580"/>
            <a:ext cx="3449955" cy="1127760"/>
            <a:chOff x="152400" y="707454"/>
            <a:chExt cx="4724400" cy="1319183"/>
          </a:xfrm>
        </p:grpSpPr>
        <p:sp>
          <p:nvSpPr>
            <p:cNvPr id="9" name="圆角矩形 8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Reading time 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pic>
        <p:nvPicPr>
          <p:cNvPr id="3" name="U8Stor01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0" y="242570"/>
            <a:ext cx="515620" cy="433705"/>
          </a:xfrm>
          <a:prstGeom prst="rect">
            <a:avLst/>
          </a:prstGeom>
        </p:spPr>
      </p:pic>
      <p:pic>
        <p:nvPicPr>
          <p:cNvPr id="4" name="U8Stor02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80195" y="764540"/>
            <a:ext cx="457200" cy="492125"/>
          </a:xfrm>
          <a:prstGeom prst="rect">
            <a:avLst/>
          </a:prstGeom>
        </p:spPr>
      </p:pic>
      <p:pic>
        <p:nvPicPr>
          <p:cNvPr id="5" name="U8Stor03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80195" y="1340485"/>
            <a:ext cx="483870" cy="510540"/>
          </a:xfrm>
          <a:prstGeom prst="rect">
            <a:avLst/>
          </a:prstGeom>
        </p:spPr>
      </p:pic>
      <p:pic>
        <p:nvPicPr>
          <p:cNvPr id="6" name="U8Stor04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80830" y="1916430"/>
            <a:ext cx="506095" cy="476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3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68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33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8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Text Box 8"/>
          <p:cNvSpPr txBox="1"/>
          <p:nvPr/>
        </p:nvSpPr>
        <p:spPr>
          <a:xfrm>
            <a:off x="3351530" y="175895"/>
            <a:ext cx="582866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Tips:1.</a:t>
            </a:r>
            <a:r>
              <a:rPr lang="zh-CN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独立阅读文本</a:t>
            </a: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P79</a:t>
            </a:r>
            <a:r>
              <a:rPr lang="zh-CN" altLang="en-US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，完成</a:t>
            </a: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Mike</a:t>
            </a:r>
            <a:r>
              <a:rPr lang="zh-CN" altLang="en-US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的生日活动；</a:t>
            </a:r>
            <a:endParaRPr lang="en-US" altLang="zh-CN" sz="20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      2.</a:t>
            </a:r>
            <a:r>
              <a:rPr lang="zh-CN" altLang="en-US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同桌问答交流表格。</a:t>
            </a:r>
            <a:endParaRPr lang="zh-CN" altLang="en-US" sz="20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49530" y="-322580"/>
            <a:ext cx="3354705" cy="1127760"/>
            <a:chOff x="152400" y="707454"/>
            <a:chExt cx="4724400" cy="1319183"/>
          </a:xfrm>
        </p:grpSpPr>
        <p:sp>
          <p:nvSpPr>
            <p:cNvPr id="9" name="圆角矩形 8">
              <a:hlinkClick r:id="rId1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3"/>
            <p:cNvSpPr txBox="1">
              <a:spLocks noChangeArrowheads="1"/>
            </p:cNvSpPr>
            <p:nvPr/>
          </p:nvSpPr>
          <p:spPr bwMode="auto">
            <a:xfrm>
              <a:off x="761972" y="1316536"/>
              <a:ext cx="2879162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Read and fill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3" name="表格 2"/>
          <p:cNvGraphicFramePr/>
          <p:nvPr/>
        </p:nvGraphicFramePr>
        <p:xfrm>
          <a:off x="168910" y="1134110"/>
          <a:ext cx="8873490" cy="5405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7830"/>
                <a:gridCol w="2957830"/>
                <a:gridCol w="2957830"/>
              </a:tblGrid>
              <a:tr h="737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Name</a:t>
                      </a:r>
                      <a:endParaRPr lang="en-US" altLang="zh-CN" sz="32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Su Hai&amp;Su Yang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Mike</a:t>
                      </a:r>
                      <a:endParaRPr lang="en-US" altLang="zh-CN"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116395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When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2150">
                <a:tc rowSpan="4">
                  <a:txBody>
                    <a:bodyPr/>
                    <a:p>
                      <a:pPr algn="l">
                        <a:buNone/>
                      </a:pPr>
                      <a:endParaRPr lang="en-US" altLang="zh-CN" sz="24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  <a:p>
                      <a:pPr algn="l">
                        <a:buNone/>
                      </a:pPr>
                      <a:endParaRPr lang="en-US" altLang="zh-CN" sz="24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What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0880">
                <a:tc vMerge="1"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2150">
                <a:tc vMerge="1">
                  <a:tcPr>
                    <a:solidFill>
                      <a:srgbClr val="FFFF66"/>
                    </a:solidFill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690880">
                <a:tc vMerge="1">
                  <a:tcPr>
                    <a:solidFill>
                      <a:srgbClr val="FFFF66"/>
                    </a:solidFill>
                  </a:tcPr>
                </a:tc>
                <a:tc vMerge="1"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7378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Comic Sans MS" panose="030F0702030302020204" pitchFamily="66" charset="0"/>
                          <a:cs typeface="Comic Sans MS" panose="030F0702030302020204" pitchFamily="66" charset="0"/>
                        </a:rPr>
                        <a:t>How</a:t>
                      </a:r>
                      <a:endParaRPr lang="en-US" altLang="zh-CN" sz="3200" b="1">
                        <a:latin typeface="Comic Sans MS" panose="030F0702030302020204" pitchFamily="66" charset="0"/>
                        <a:cs typeface="Comic Sans MS" panose="030F0702030302020204" pitchFamily="66" charset="0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11293" name="Text Box 66"/>
          <p:cNvSpPr txBox="1"/>
          <p:nvPr/>
        </p:nvSpPr>
        <p:spPr>
          <a:xfrm>
            <a:off x="3202305" y="1988820"/>
            <a:ext cx="27393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on the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eleventh</a:t>
            </a:r>
            <a:r>
              <a:rPr lang="en-US" altLang="zh-CN" sz="2400" b="1" dirty="0">
                <a:latin typeface="Comic Sans MS" panose="030F0702030302020204" pitchFamily="66" charset="0"/>
              </a:rPr>
              <a:t> 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of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May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94" name="Text Box 68"/>
          <p:cNvSpPr txBox="1"/>
          <p:nvPr/>
        </p:nvSpPr>
        <p:spPr>
          <a:xfrm>
            <a:off x="6034405" y="1988820"/>
            <a:ext cx="25190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on the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eighth 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of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April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29598" y="3252153"/>
            <a:ext cx="274129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have a big dinner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44838" y="3908743"/>
            <a:ext cx="185864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eat noodles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5155" y="4492625"/>
            <a:ext cx="2503805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play with Kitty </a:t>
            </a:r>
            <a:endParaRPr lang="en-US" altLang="zh-CN" sz="2400" b="1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the cat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29915" y="5893435"/>
            <a:ext cx="2868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have a great time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34088" y="3198178"/>
            <a:ext cx="20713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have a party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98845" y="3909060"/>
            <a:ext cx="31673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buy a birthday cake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7223" y="4652963"/>
            <a:ext cx="346265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eat the birthday cake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34088" y="5230813"/>
            <a:ext cx="26339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play some games</a:t>
            </a:r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34405" y="5893435"/>
            <a:ext cx="2828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Comic Sans MS" panose="030F0702030302020204" pitchFamily="66" charset="0"/>
              </a:rPr>
              <a:t>have a lot of fun</a:t>
            </a:r>
            <a:r>
              <a:rPr lang="en-US" altLang="zh-CN" b="1" dirty="0">
                <a:latin typeface="Comic Sans MS" panose="030F0702030302020204" pitchFamily="66" charset="0"/>
              </a:rPr>
              <a:t> </a:t>
            </a:r>
            <a:endParaRPr lang="zh-CN" altLang="en-US" b="1" dirty="0">
              <a:latin typeface="Comic Sans MS" panose="030F0702030302020204" pitchFamily="66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8740" y="2846705"/>
            <a:ext cx="2385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900000">
            <a:off x="6379210" y="3001645"/>
            <a:ext cx="1612900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199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?</a:t>
            </a:r>
            <a:endParaRPr lang="en-US" altLang="zh-CN" sz="199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6" name="钢琴曲 - 轻音乐集 - 缓缓轻柔的音乐 青空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68385" y="63099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95" y="804545"/>
            <a:ext cx="8303260" cy="57677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3"/>
          <p:cNvGrpSpPr/>
          <p:nvPr/>
        </p:nvGrpSpPr>
        <p:grpSpPr bwMode="auto">
          <a:xfrm>
            <a:off x="-49530" y="-322580"/>
            <a:ext cx="3449955" cy="1127760"/>
            <a:chOff x="152400" y="707454"/>
            <a:chExt cx="4724400" cy="1319183"/>
          </a:xfrm>
        </p:grpSpPr>
        <p:sp>
          <p:nvSpPr>
            <p:cNvPr id="9" name="圆角矩形 8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Reading time 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pic>
        <p:nvPicPr>
          <p:cNvPr id="4" name="U8Stor05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52585" y="908685"/>
            <a:ext cx="555625" cy="539750"/>
          </a:xfrm>
          <a:prstGeom prst="rect">
            <a:avLst/>
          </a:prstGeom>
        </p:spPr>
      </p:pic>
      <p:pic>
        <p:nvPicPr>
          <p:cNvPr id="5" name="U8Stor06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58300" y="1556385"/>
            <a:ext cx="549910" cy="485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40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图片 16386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827088" y="909638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竖卷形 16387"/>
          <p:cNvSpPr/>
          <p:nvPr/>
        </p:nvSpPr>
        <p:spPr>
          <a:xfrm>
            <a:off x="250825" y="1917700"/>
            <a:ext cx="2449513" cy="1871663"/>
          </a:xfrm>
          <a:prstGeom prst="verticalScroll">
            <a:avLst>
              <a:gd name="adj" fmla="val 12500"/>
            </a:avLst>
          </a:prstGeom>
          <a:solidFill>
            <a:srgbClr val="FFCCFF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89" name="文本框 16388"/>
          <p:cNvSpPr txBox="1"/>
          <p:nvPr/>
        </p:nvSpPr>
        <p:spPr>
          <a:xfrm>
            <a:off x="649288" y="2166938"/>
            <a:ext cx="190658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Read together</a:t>
            </a:r>
            <a:endParaRPr lang="zh-CN" altLang="en-US" sz="2800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  <a:p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一起读。</a:t>
            </a:r>
            <a:endParaRPr lang="zh-CN" altLang="en-US" sz="2800" b="1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pic>
        <p:nvPicPr>
          <p:cNvPr id="16390" name="图片 16389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3708400" y="909638"/>
            <a:ext cx="1308100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竖卷形 16390"/>
          <p:cNvSpPr/>
          <p:nvPr/>
        </p:nvSpPr>
        <p:spPr>
          <a:xfrm>
            <a:off x="3105150" y="1901825"/>
            <a:ext cx="2447925" cy="1887538"/>
          </a:xfrm>
          <a:prstGeom prst="verticalScroll">
            <a:avLst>
              <a:gd name="adj" fmla="val 12500"/>
            </a:avLst>
          </a:prstGeom>
          <a:solidFill>
            <a:srgbClr val="FFFF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文本框 16391"/>
          <p:cNvSpPr txBox="1"/>
          <p:nvPr/>
        </p:nvSpPr>
        <p:spPr>
          <a:xfrm>
            <a:off x="3502025" y="2149475"/>
            <a:ext cx="1906588" cy="1371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800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Read in roles</a:t>
            </a:r>
            <a:endParaRPr lang="zh-CN" altLang="en-US" sz="2800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  <a:p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分角色读。</a:t>
            </a:r>
            <a:endParaRPr lang="zh-CN" altLang="en-US" sz="2800" b="1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pic>
        <p:nvPicPr>
          <p:cNvPr id="16393" name="图片 16392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6561138" y="892175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竖卷形 16393"/>
          <p:cNvSpPr/>
          <p:nvPr/>
        </p:nvSpPr>
        <p:spPr>
          <a:xfrm>
            <a:off x="5959475" y="1885950"/>
            <a:ext cx="2447925" cy="1885950"/>
          </a:xfrm>
          <a:prstGeom prst="verticalScroll">
            <a:avLst>
              <a:gd name="adj" fmla="val 12500"/>
            </a:avLst>
          </a:prstGeom>
          <a:solidFill>
            <a:srgbClr val="CCFF66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5" name="文本框 16394"/>
          <p:cNvSpPr txBox="1"/>
          <p:nvPr/>
        </p:nvSpPr>
        <p:spPr>
          <a:xfrm>
            <a:off x="6356350" y="2133600"/>
            <a:ext cx="1906588" cy="1371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2800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Follow one.</a:t>
            </a:r>
            <a:endParaRPr lang="zh-CN" altLang="en-US" sz="2800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  <a:p>
            <a:r>
              <a:rPr lang="zh-CN" altLang="en-US" sz="2800" b="1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跟一生读。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96" name="图片 16395" descr="8-14012523331V3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08" t="13846" b="11411"/>
          <a:stretch>
            <a:fillRect/>
          </a:stretch>
        </p:blipFill>
        <p:spPr>
          <a:xfrm>
            <a:off x="3835400" y="3762375"/>
            <a:ext cx="1308100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7" name="竖卷形 16396"/>
          <p:cNvSpPr/>
          <p:nvPr/>
        </p:nvSpPr>
        <p:spPr>
          <a:xfrm>
            <a:off x="3203575" y="4724400"/>
            <a:ext cx="2449513" cy="1887538"/>
          </a:xfrm>
          <a:prstGeom prst="verticalScroll">
            <a:avLst>
              <a:gd name="adj" fmla="val 12500"/>
            </a:avLst>
          </a:prstGeom>
          <a:solidFill>
            <a:srgbClr val="FFFF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8" name="文本框 16397"/>
          <p:cNvSpPr txBox="1"/>
          <p:nvPr/>
        </p:nvSpPr>
        <p:spPr>
          <a:xfrm>
            <a:off x="4060825" y="5075238"/>
            <a:ext cx="1905000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800" dirty="0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...</a:t>
            </a:r>
            <a:endParaRPr lang="zh-CN" altLang="en-US" sz="4800" dirty="0">
              <a:solidFill>
                <a:srgbClr val="CC0099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pic>
        <p:nvPicPr>
          <p:cNvPr id="16399" name="图片 16398" descr="生日蛋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4724083"/>
            <a:ext cx="2089150" cy="184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0" name="图片 16399" descr="生日蛋糕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4483" y="5444808"/>
            <a:ext cx="1352550" cy="1195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1" name="图片 16400" descr="生日蛋糕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5965825"/>
            <a:ext cx="1008062" cy="89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2" name="图片 16401" descr="生日蛋糕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6269038"/>
            <a:ext cx="6477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3" name="图片 16402" descr="生日蛋糕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5825" y="6076950"/>
            <a:ext cx="865188" cy="763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4" name="图片 16403" descr="生日蛋糕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9575" y="5949950"/>
            <a:ext cx="1008063" cy="890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3"/>
          <p:cNvGrpSpPr/>
          <p:nvPr/>
        </p:nvGrpSpPr>
        <p:grpSpPr bwMode="auto">
          <a:xfrm>
            <a:off x="-49530" y="-322580"/>
            <a:ext cx="3449955" cy="1127760"/>
            <a:chOff x="152400" y="707454"/>
            <a:chExt cx="4724400" cy="1319183"/>
          </a:xfrm>
        </p:grpSpPr>
        <p:sp>
          <p:nvSpPr>
            <p:cNvPr id="9" name="圆角矩形 8">
              <a:hlinkClick r:id="rId3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Reading time 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>
    <p:sndAc>
      <p:stSnd>
        <p:snd r:embed="rId6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4" descr="11"/>
          <p:cNvPicPr>
            <a:picLocks noChangeAspect="1"/>
          </p:cNvPicPr>
          <p:nvPr/>
        </p:nvPicPr>
        <p:blipFill>
          <a:blip r:embed="rId1"/>
          <a:srcRect l="14951" t="2356" r="6300" b="46825"/>
          <a:stretch>
            <a:fillRect/>
          </a:stretch>
        </p:blipFill>
        <p:spPr>
          <a:xfrm>
            <a:off x="214313" y="1357313"/>
            <a:ext cx="4360862" cy="3449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 descr="22"/>
          <p:cNvPicPr>
            <a:picLocks noChangeAspect="1"/>
          </p:cNvPicPr>
          <p:nvPr/>
        </p:nvPicPr>
        <p:blipFill>
          <a:blip r:embed="rId2"/>
          <a:srcRect l="7875" t="4720" r="3926" b="39732"/>
          <a:stretch>
            <a:fillRect/>
          </a:stretch>
        </p:blipFill>
        <p:spPr>
          <a:xfrm>
            <a:off x="4638675" y="2428875"/>
            <a:ext cx="4219575" cy="342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500563" y="1500188"/>
            <a:ext cx="477520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Comic Sans MS" panose="030F0702030302020204" pitchFamily="66" charset="0"/>
              </a:rPr>
              <a:t>What’s the difference?</a:t>
            </a:r>
            <a:endParaRPr lang="en-US" altLang="zh-CN" sz="2800" b="1" dirty="0">
              <a:latin typeface="Comic Sans MS" panose="030F0702030302020204" pitchFamily="66" charset="0"/>
            </a:endParaRPr>
          </a:p>
          <a:p>
            <a:r>
              <a:rPr lang="zh-CN" altLang="en-US" sz="2000" b="1" dirty="0">
                <a:latin typeface="Calibri" panose="020F0502020204030204" pitchFamily="34" charset="0"/>
              </a:rPr>
              <a:t>讨论、比较</a:t>
            </a:r>
            <a:r>
              <a:rPr lang="en-US" altLang="zh-CN" sz="2000" b="1" dirty="0">
                <a:latin typeface="Calibri" panose="020F0502020204030204" pitchFamily="34" charset="0"/>
              </a:rPr>
              <a:t>Su hai </a:t>
            </a:r>
            <a:r>
              <a:rPr lang="zh-CN" altLang="en-US" sz="2000" b="1" dirty="0">
                <a:latin typeface="Calibri" panose="020F0502020204030204" pitchFamily="34" charset="0"/>
              </a:rPr>
              <a:t>和</a:t>
            </a:r>
            <a:r>
              <a:rPr lang="en-US" altLang="zh-CN" sz="2000" b="1" dirty="0">
                <a:latin typeface="Calibri" panose="020F0502020204030204" pitchFamily="34" charset="0"/>
              </a:rPr>
              <a:t>Mike</a:t>
            </a:r>
            <a:r>
              <a:rPr lang="zh-CN" altLang="en-US" sz="2000" b="1" dirty="0">
                <a:latin typeface="Calibri" panose="020F0502020204030204" pitchFamily="34" charset="0"/>
              </a:rPr>
              <a:t>过生日的异同。</a:t>
            </a:r>
            <a:endParaRPr lang="zh-CN" altLang="en-US" sz="2000" b="1" dirty="0">
              <a:latin typeface="Calibri" panose="020F050202020403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00625" y="276225"/>
            <a:ext cx="4000500" cy="1081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Tips: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当前的中国生日已经吸纳了很多西方元素，中西方生日文化的差异已经不是很明显了。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2898" y="4509135"/>
            <a:ext cx="8362950" cy="954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Su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Hai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and Su Yang have birthdays with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families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Mike has birthdays with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friends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8" y="5773738"/>
            <a:ext cx="51181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They all have a good time.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42545" y="-187960"/>
            <a:ext cx="3096895" cy="1127760"/>
            <a:chOff x="152400" y="707454"/>
            <a:chExt cx="4724400" cy="1319183"/>
          </a:xfrm>
        </p:grpSpPr>
        <p:sp>
          <p:nvSpPr>
            <p:cNvPr id="2" name="圆角矩形 1">
              <a:hlinkClick r:id="rId3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Try to think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 build="allAtOnce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803198" y="5785803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文本框 18437"/>
          <p:cNvSpPr txBox="1"/>
          <p:nvPr/>
        </p:nvSpPr>
        <p:spPr>
          <a:xfrm>
            <a:off x="107950" y="1100138"/>
            <a:ext cx="8928100" cy="230949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 like SH and SY's birthdays. They're on the _________ of ______.  SH and SY usually ___________________with __________________________. They ____________. Then, they _____________________. They have a ...</a:t>
            </a:r>
            <a:endParaRPr lang="zh-CN" altLang="en-US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6929755" y="1198245"/>
            <a:ext cx="1673225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eleventh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284480" y="1808480"/>
            <a:ext cx="981710" cy="4629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May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4885690" y="1809750"/>
            <a:ext cx="2785745" cy="4629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have a big dinner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185738" y="2271078"/>
            <a:ext cx="5400675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their parents and grandparents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2087563" y="2851468"/>
            <a:ext cx="413861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play with Kitty the cat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6226175" y="2272665"/>
            <a:ext cx="223520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eat noodles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88900" y="3633470"/>
            <a:ext cx="8947150" cy="2863850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 like Mike's birthday. It's on the _______ of ______.  Mike, Helen and Tim always ____________on his birthday. They _________________. Then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, ___________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 come to the party. They _________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____________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_</a:t>
            </a:r>
            <a:r>
              <a:rPr lang="en-US" altLang="zh-CN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__</a:t>
            </a:r>
            <a:r>
              <a:rPr lang="zh-CN" altLang="en-US" sz="24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 and _____________. They have a ...</a:t>
            </a:r>
            <a:endParaRPr lang="zh-CN" altLang="en-US" sz="2400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6" name="文本框 18445"/>
          <p:cNvSpPr txBox="1"/>
          <p:nvPr/>
        </p:nvSpPr>
        <p:spPr>
          <a:xfrm>
            <a:off x="5267960" y="3735388"/>
            <a:ext cx="1279525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eighth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7031673" y="3733800"/>
            <a:ext cx="128111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April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4211955" y="4284345"/>
            <a:ext cx="3090863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have a party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969010" y="4864100"/>
            <a:ext cx="3600450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buy a birthday cake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50" name="文本框 18449"/>
          <p:cNvSpPr txBox="1"/>
          <p:nvPr/>
        </p:nvSpPr>
        <p:spPr>
          <a:xfrm>
            <a:off x="5163503" y="4864100"/>
            <a:ext cx="2640012" cy="458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Mike's friends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51" name="文本框 18450"/>
          <p:cNvSpPr txBox="1"/>
          <p:nvPr/>
        </p:nvSpPr>
        <p:spPr>
          <a:xfrm>
            <a:off x="2489835" y="5323205"/>
            <a:ext cx="4646930" cy="4629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eat the 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birthday cake together </a:t>
            </a:r>
            <a:endParaRPr lang="en-US" altLang="zh-CN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453" name="文本框 18452"/>
          <p:cNvSpPr txBox="1"/>
          <p:nvPr/>
        </p:nvSpPr>
        <p:spPr>
          <a:xfrm>
            <a:off x="186055" y="5914073"/>
            <a:ext cx="3467100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play some games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49530" y="-322580"/>
            <a:ext cx="3449955" cy="1127760"/>
            <a:chOff x="152400" y="707454"/>
            <a:chExt cx="4724400" cy="1319183"/>
          </a:xfrm>
        </p:grpSpPr>
        <p:sp>
          <p:nvSpPr>
            <p:cNvPr id="9" name="圆角矩形 8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762390" y="1316894"/>
              <a:ext cx="3466403" cy="6105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2800" b="1" dirty="0">
                  <a:solidFill>
                    <a:srgbClr val="7030A0"/>
                  </a:solidFill>
                </a:rPr>
                <a:t>Happy retelling</a:t>
              </a:r>
              <a:endParaRPr lang="en-US" altLang="zh-CN" sz="28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31" name="Text Box 8"/>
          <p:cNvSpPr txBox="1"/>
          <p:nvPr/>
        </p:nvSpPr>
        <p:spPr>
          <a:xfrm>
            <a:off x="3239770" y="406400"/>
            <a:ext cx="56756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Tips: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  <a:sym typeface="+mn-ea"/>
              </a:rPr>
              <a:t>同桌合作，每人选择一个你喜欢的生日介绍</a:t>
            </a:r>
            <a:r>
              <a:rPr lang="zh-CN" altLang="en-US" sz="1800" b="1" dirty="0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  <a:sym typeface="+mn-ea"/>
              </a:rPr>
              <a:t>。</a:t>
            </a:r>
            <a:endParaRPr lang="zh-CN" altLang="en-US" sz="18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  <a:ea typeface="楷体_GB231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ldLvl="0"/>
      <p:bldP spid="18440" grpId="0" bldLvl="0"/>
      <p:bldP spid="18441" grpId="0" bldLvl="0"/>
      <p:bldP spid="18442" grpId="0" bldLvl="0"/>
      <p:bldP spid="18444" grpId="0" bldLvl="0"/>
      <p:bldP spid="18443" grpId="0" bldLvl="0"/>
      <p:bldP spid="18446" grpId="0" bldLvl="0"/>
      <p:bldP spid="18447" grpId="0" bldLvl="0"/>
      <p:bldP spid="18448" grpId="0" bldLvl="0"/>
      <p:bldP spid="18449" grpId="0" bldLvl="0"/>
      <p:bldP spid="18450" grpId="0" bldLvl="0"/>
      <p:bldP spid="18451" grpId="0" bldLvl="0"/>
      <p:bldP spid="18453" grpId="0" bldLvl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524750" y="0"/>
            <a:ext cx="1671638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3320946_193746843323_2"/>
          <p:cNvPicPr>
            <a:picLocks noChangeAspect="1"/>
          </p:cNvPicPr>
          <p:nvPr/>
        </p:nvPicPr>
        <p:blipFill>
          <a:blip r:embed="rId2"/>
          <a:srcRect t="14146" r="2245" b="8752"/>
          <a:stretch>
            <a:fillRect/>
          </a:stretch>
        </p:blipFill>
        <p:spPr>
          <a:xfrm>
            <a:off x="11113" y="4652963"/>
            <a:ext cx="5335587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23555"/>
          <p:cNvSpPr txBox="1"/>
          <p:nvPr/>
        </p:nvSpPr>
        <p:spPr>
          <a:xfrm>
            <a:off x="395288" y="1911350"/>
            <a:ext cx="8496300" cy="138620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We all have our birthdays. But in different countries we have different customs.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但是在不同的国家我们又不同的生日习俗。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3557" name="图片 23556" descr="3320946_193746843323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146" r="2245" b="8752"/>
          <a:stretch>
            <a:fillRect/>
          </a:stretch>
        </p:blipFill>
        <p:spPr>
          <a:xfrm>
            <a:off x="4781550" y="5518150"/>
            <a:ext cx="3600450" cy="132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  <p:sndAc>
      <p:stSnd loop="1">
        <p:snd r:embed="rId3" name="轻音乐钢琴曲 - 1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8-14012523331V38"/>
          <p:cNvPicPr>
            <a:picLocks noChangeAspect="1"/>
          </p:cNvPicPr>
          <p:nvPr/>
        </p:nvPicPr>
        <p:blipFill>
          <a:blip r:embed="rId1"/>
          <a:srcRect l="4808" t="16446" b="11411"/>
          <a:stretch>
            <a:fillRect/>
          </a:stretch>
        </p:blipFill>
        <p:spPr>
          <a:xfrm>
            <a:off x="34925" y="19050"/>
            <a:ext cx="1885950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20100414_62025c0dc8aadf610381lftDY6uz0D5T"/>
          <p:cNvPicPr>
            <a:picLocks noChangeAspect="1"/>
          </p:cNvPicPr>
          <p:nvPr/>
        </p:nvPicPr>
        <p:blipFill>
          <a:blip r:embed="rId2"/>
          <a:srcRect t="3511" r="3812" b="6807"/>
          <a:stretch>
            <a:fillRect/>
          </a:stretch>
        </p:blipFill>
        <p:spPr>
          <a:xfrm>
            <a:off x="1690688" y="3286125"/>
            <a:ext cx="7485062" cy="355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900113" y="1701800"/>
            <a:ext cx="7442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Unit 8 Birthdays (1)</a:t>
            </a:r>
            <a:endParaRPr lang="zh-CN" altLang="en-US" sz="5400" dirty="0">
              <a:solidFill>
                <a:srgbClr val="CC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2749550" y="2689225"/>
            <a:ext cx="3760788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800" dirty="0">
                <a:solidFill>
                  <a:srgbClr val="CC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Story time     </a:t>
            </a:r>
            <a:endParaRPr lang="zh-CN" altLang="en-US" sz="4800" dirty="0">
              <a:solidFill>
                <a:srgbClr val="CCCC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8131175" y="0"/>
            <a:ext cx="1063625" cy="83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107950" y="404813"/>
            <a:ext cx="8496300" cy="95567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In Japan, people eat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red bean rice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--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lucky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在日本，人们过生日吃红豆饭--吉祥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4580" name="图片 24579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4572000" y="1771650"/>
            <a:ext cx="3240088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0" y="3862388"/>
            <a:ext cx="3465513" cy="192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60000">
            <a:off x="776288" y="1958975"/>
            <a:ext cx="3641725" cy="212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24582"/>
          <p:cNvPicPr>
            <a:picLocks noChangeAspect="1"/>
          </p:cNvPicPr>
          <p:nvPr/>
        </p:nvPicPr>
        <p:blipFill>
          <a:blip r:embed="rId5"/>
          <a:srcRect b="2234"/>
          <a:stretch>
            <a:fillRect/>
          </a:stretch>
        </p:blipFill>
        <p:spPr>
          <a:xfrm>
            <a:off x="5940425" y="3860800"/>
            <a:ext cx="2655888" cy="2544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5601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8131175" y="0"/>
            <a:ext cx="1063625" cy="83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107950" y="404813"/>
            <a:ext cx="8856663" cy="95567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In Korea, people drink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sea-tent soup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--safety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在韩国，人们过生日喝海带汤--安全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5604" name="图片 25603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684213" y="2565400"/>
            <a:ext cx="360045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256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>
            <a:off x="3598863" y="1944688"/>
            <a:ext cx="4598987" cy="276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5605"/>
          <p:cNvPicPr>
            <a:picLocks noChangeAspect="1"/>
          </p:cNvPicPr>
          <p:nvPr/>
        </p:nvPicPr>
        <p:blipFill>
          <a:blip r:embed="rId4"/>
          <a:srcRect l="19925" t="2467" r="24132" b="7701"/>
          <a:stretch>
            <a:fillRect/>
          </a:stretch>
        </p:blipFill>
        <p:spPr>
          <a:xfrm>
            <a:off x="7235825" y="3789363"/>
            <a:ext cx="1906588" cy="3065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2781300"/>
            <a:ext cx="3838575" cy="2560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">
            <a:off x="3638550" y="1619250"/>
            <a:ext cx="4032250" cy="251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3933825"/>
            <a:ext cx="3810000" cy="285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26628"/>
          <p:cNvSpPr txBox="1"/>
          <p:nvPr/>
        </p:nvSpPr>
        <p:spPr>
          <a:xfrm>
            <a:off x="107950" y="404813"/>
            <a:ext cx="8496300" cy="95567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In Brazil, people eat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candies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--sweet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在巴西，人们过生日吃糖果--甜美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6630" name="图片 26629" descr="8-14012523331V38"/>
          <p:cNvPicPr>
            <a:picLocks noChangeAspect="1"/>
          </p:cNvPicPr>
          <p:nvPr/>
        </p:nvPicPr>
        <p:blipFill>
          <a:blip r:embed="rId4"/>
          <a:srcRect l="4808" t="13846" b="11411"/>
          <a:stretch>
            <a:fillRect/>
          </a:stretch>
        </p:blipFill>
        <p:spPr>
          <a:xfrm>
            <a:off x="8131175" y="0"/>
            <a:ext cx="1063625" cy="836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07950" y="404813"/>
            <a:ext cx="8856663" cy="95567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In Russia, people eat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birthday pies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--healthy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在俄国，人们过生日吃生日馅饼--健康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7651" name="图片 276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2852738"/>
            <a:ext cx="403225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276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60000">
            <a:off x="3994150" y="2001838"/>
            <a:ext cx="3800475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276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4111625"/>
            <a:ext cx="3509962" cy="263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107950" y="763588"/>
            <a:ext cx="8496300" cy="1817370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In lots of western countries, people eat birthday cakes on their birthdays and they put the candles on the cakes. The number of the candles is the person's age.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8675" name="图片 28674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8131175" y="0"/>
            <a:ext cx="1063625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2531170_085628815912_2"/>
          <p:cNvPicPr>
            <a:picLocks noChangeAspect="1"/>
          </p:cNvPicPr>
          <p:nvPr/>
        </p:nvPicPr>
        <p:blipFill>
          <a:blip r:embed="rId2"/>
          <a:srcRect t="27629" b="3630"/>
          <a:stretch>
            <a:fillRect/>
          </a:stretch>
        </p:blipFill>
        <p:spPr>
          <a:xfrm>
            <a:off x="323850" y="3573463"/>
            <a:ext cx="8353425" cy="3252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Picture 2" descr="图片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5" y="-71437"/>
            <a:ext cx="4143375" cy="2786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13"/>
          <p:cNvSpPr txBox="1"/>
          <p:nvPr/>
        </p:nvSpPr>
        <p:spPr>
          <a:xfrm>
            <a:off x="5486400" y="457200"/>
            <a:ext cx="2895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1509" name="Picture 36" descr="u=1283117784,2921872706&amp;fm=21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4705350" y="5429250"/>
            <a:ext cx="4010025" cy="98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0" name="Text Box 5"/>
          <p:cNvSpPr txBox="1"/>
          <p:nvPr/>
        </p:nvSpPr>
        <p:spPr>
          <a:xfrm>
            <a:off x="1000125" y="2012633"/>
            <a:ext cx="6994525" cy="1201420"/>
          </a:xfrm>
          <a:prstGeom prst="rect">
            <a:avLst/>
          </a:prstGeom>
          <a:solidFill>
            <a:schemeClr val="bg1"/>
          </a:solidFill>
          <a:ln w="76200" cap="rnd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p>
            <a:endParaRPr lang="zh-CN" altLang="en-US" sz="3600" b="1" dirty="0">
              <a:solidFill>
                <a:srgbClr val="002060"/>
              </a:solidFill>
              <a:latin typeface="Victorian LET"/>
            </a:endParaRPr>
          </a:p>
          <a:p>
            <a:endParaRPr lang="zh-CN" altLang="en-US" sz="3600" b="1" dirty="0">
              <a:solidFill>
                <a:srgbClr val="002060"/>
              </a:solidFill>
              <a:latin typeface="Victorian LET"/>
            </a:endParaRPr>
          </a:p>
        </p:txBody>
      </p:sp>
      <p:sp>
        <p:nvSpPr>
          <p:cNvPr id="91141" name="Text Box 6"/>
          <p:cNvSpPr txBox="1"/>
          <p:nvPr/>
        </p:nvSpPr>
        <p:spPr>
          <a:xfrm>
            <a:off x="1006475" y="3500438"/>
            <a:ext cx="6994525" cy="649287"/>
          </a:xfrm>
          <a:prstGeom prst="rect">
            <a:avLst/>
          </a:prstGeom>
          <a:solidFill>
            <a:schemeClr val="bg1"/>
          </a:solidFill>
          <a:ln w="76200" cap="rnd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p>
            <a:endParaRPr lang="zh-CN" altLang="en-US" sz="3600" b="1" dirty="0">
              <a:solidFill>
                <a:srgbClr val="002060"/>
              </a:solidFill>
              <a:latin typeface="Victorian LET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571500" y="614363"/>
            <a:ext cx="3738563" cy="1600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Gisha" panose="020B0502040204020203" pitchFamily="34" charset="-79"/>
              </a:rPr>
              <a:t> 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egoe Print" panose="02000600000000000000" charset="0"/>
                <a:ea typeface="宋体" panose="02010600030101010101" pitchFamily="2" charset="-122"/>
                <a:cs typeface="Gisha" panose="020B0502040204020203" pitchFamily="34" charset="-79"/>
              </a:rPr>
              <a:t>Homework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Segoe Print" panose="02000600000000000000" charset="0"/>
              <a:ea typeface="宋体" panose="02010600030101010101" pitchFamily="2" charset="-122"/>
              <a:cs typeface="Gisha" panose="020B0502040204020203" pitchFamily="34" charset="-79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63" y="2384425"/>
            <a:ext cx="7358062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1</a:t>
            </a:r>
            <a:r>
              <a:rPr lang="zh-CN" alt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、</a:t>
            </a: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Listen and read the story, try to read it fluently. 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43000" y="3571875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、</a:t>
            </a: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Finish P80 and try</a:t>
            </a:r>
            <a:r>
              <a:rPr lang="zh-CN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4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to retell the story</a:t>
            </a:r>
            <a:r>
              <a:rPr lang="zh-CN" altLang="en-US" sz="2000" b="1" dirty="0">
                <a:latin typeface="Comic Sans MS" panose="030F0702030302020204" pitchFamily="66" charset="0"/>
              </a:rPr>
              <a:t>.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ldLvl="0" animBg="1"/>
      <p:bldP spid="91141" grpId="0" animBg="1"/>
      <p:bldP spid="22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2530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16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Group 6"/>
          <p:cNvGrpSpPr/>
          <p:nvPr/>
        </p:nvGrpSpPr>
        <p:grpSpPr>
          <a:xfrm>
            <a:off x="452438" y="1282700"/>
            <a:ext cx="8262937" cy="5218113"/>
            <a:chOff x="0" y="0"/>
            <a:chExt cx="4446" cy="3287"/>
          </a:xfrm>
        </p:grpSpPr>
        <p:pic>
          <p:nvPicPr>
            <p:cNvPr id="22536" name="图片 3" descr="图片1_副本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445" cy="3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0" y="227"/>
              <a:ext cx="4446" cy="2676"/>
            </a:xfrm>
            <a:prstGeom prst="rect">
              <a:avLst/>
            </a:prstGeom>
            <a:solidFill>
              <a:srgbClr val="003300">
                <a:alpha val="98000"/>
              </a:srgbClr>
            </a:solidFill>
            <a:ln w="254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Unit 8 Birthday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s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S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torytime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When's your birthday ?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Who                                 when                               what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Su Hai&amp; Su Yang  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on the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313A3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eleventh of May      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have a big dinner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                  eat some noodles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                  play with kitty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Mike                    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on the 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313A3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eighth of April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313A3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313A3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have a party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                  buy a birthday cake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                  eat  the birthday cake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                                                            play some games 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           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532" name="AutoShape 11"/>
          <p:cNvSpPr/>
          <p:nvPr/>
        </p:nvSpPr>
        <p:spPr>
          <a:xfrm>
            <a:off x="1143000" y="500063"/>
            <a:ext cx="4214813" cy="693737"/>
          </a:xfrm>
          <a:prstGeom prst="roundRect">
            <a:avLst>
              <a:gd name="adj" fmla="val 16667"/>
            </a:avLst>
          </a:prstGeom>
          <a:solidFill>
            <a:srgbClr val="FF99CC"/>
          </a:solidFill>
          <a:ln w="38100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3600" b="1" dirty="0">
                <a:latin typeface="Comic Sans MS" panose="030F0702030302020204" pitchFamily="66" charset="0"/>
              </a:rPr>
              <a:t>Blackboard design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3" descr="QQ图片20150118222552"/>
          <p:cNvPicPr>
            <a:picLocks noChangeAspect="1" noChangeArrowheads="1"/>
          </p:cNvPicPr>
          <p:nvPr/>
        </p:nvPicPr>
        <p:blipFill>
          <a:blip r:embed="rId3" cstate="print"/>
          <a:srcRect l="36296" t="14554" r="51799" b="64360"/>
          <a:stretch>
            <a:fillRect/>
          </a:stretch>
        </p:blipFill>
        <p:spPr bwMode="auto">
          <a:xfrm>
            <a:off x="7072330" y="2578721"/>
            <a:ext cx="1284181" cy="127890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QQ图片20150118222552"/>
          <p:cNvPicPr>
            <a:picLocks noChangeAspect="1" noChangeArrowheads="1"/>
          </p:cNvPicPr>
          <p:nvPr/>
        </p:nvPicPr>
        <p:blipFill>
          <a:blip r:embed="rId3" cstate="print"/>
          <a:srcRect l="57831" t="13478" r="29471" b="65436"/>
          <a:stretch>
            <a:fillRect/>
          </a:stretch>
        </p:blipFill>
        <p:spPr bwMode="auto">
          <a:xfrm>
            <a:off x="7072330" y="4143380"/>
            <a:ext cx="1304706" cy="130333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7" descr="2007111523340313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3" y="4786313"/>
            <a:ext cx="2571750" cy="80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3557" name="Picture 3" descr="200906062129247736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AutoShape 4"/>
            <p:cNvSpPr/>
            <p:nvPr/>
          </p:nvSpPr>
          <p:spPr>
            <a:xfrm>
              <a:off x="144" y="192"/>
              <a:ext cx="5472" cy="39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rgbClr val="FF9999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23555" name="Picture 5" descr="Thank you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b="5687"/>
          <a:stretch>
            <a:fillRect/>
          </a:stretch>
        </p:blipFill>
        <p:spPr>
          <a:xfrm>
            <a:off x="304800" y="762000"/>
            <a:ext cx="8642350" cy="580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016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93" name="文本框 10292"/>
          <p:cNvSpPr txBox="1"/>
          <p:nvPr/>
        </p:nvSpPr>
        <p:spPr>
          <a:xfrm>
            <a:off x="181242" y="5227773"/>
            <a:ext cx="194414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en-US" altLang="zh-CN" sz="7200">
                <a:latin typeface="Times New Roman" panose="02020603050405020304" charset="0"/>
                <a:ea typeface="Gulim" panose="020B0600000101010101" pitchFamily="34" charset="-127"/>
              </a:rPr>
              <a:t>…</a:t>
            </a:r>
            <a:endParaRPr lang="en-US" altLang="zh-CN" sz="7200">
              <a:latin typeface="Times New Roman" panose="02020603050405020304" charset="0"/>
              <a:ea typeface="Gulim" panose="020B0600000101010101" pitchFamily="34" charset="-127"/>
            </a:endParaRPr>
          </a:p>
        </p:txBody>
      </p:sp>
      <p:pic>
        <p:nvPicPr>
          <p:cNvPr id="3" name="图片 2" descr="346679_20161121212102646011_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99935" y="336550"/>
            <a:ext cx="1800013" cy="1800013"/>
          </a:xfrm>
          <a:prstGeom prst="rect">
            <a:avLst/>
          </a:prstGeom>
        </p:spPr>
      </p:pic>
      <p:pic>
        <p:nvPicPr>
          <p:cNvPr id="7" name="图片 6" descr="12"/>
          <p:cNvPicPr/>
          <p:nvPr/>
        </p:nvPicPr>
        <p:blipFill>
          <a:blip r:embed="rId3"/>
          <a:stretch>
            <a:fillRect/>
          </a:stretch>
        </p:blipFill>
        <p:spPr>
          <a:xfrm>
            <a:off x="6784340" y="2425065"/>
            <a:ext cx="1800013" cy="1800013"/>
          </a:xfrm>
          <a:prstGeom prst="rect">
            <a:avLst/>
          </a:prstGeom>
        </p:spPr>
      </p:pic>
      <p:pic>
        <p:nvPicPr>
          <p:cNvPr id="8" name="图片 7" descr="view"/>
          <p:cNvPicPr/>
          <p:nvPr/>
        </p:nvPicPr>
        <p:blipFill>
          <a:blip r:embed="rId4"/>
          <a:stretch>
            <a:fillRect/>
          </a:stretch>
        </p:blipFill>
        <p:spPr>
          <a:xfrm>
            <a:off x="7099935" y="4391025"/>
            <a:ext cx="1800013" cy="1800013"/>
          </a:xfrm>
          <a:prstGeom prst="rect">
            <a:avLst/>
          </a:prstGeom>
        </p:spPr>
      </p:pic>
      <p:pic>
        <p:nvPicPr>
          <p:cNvPr id="10" name="图片 9" descr="493695409767317596"/>
          <p:cNvPicPr/>
          <p:nvPr/>
        </p:nvPicPr>
        <p:blipFill>
          <a:blip r:embed="rId5"/>
          <a:stretch>
            <a:fillRect/>
          </a:stretch>
        </p:blipFill>
        <p:spPr>
          <a:xfrm>
            <a:off x="5130165" y="4391025"/>
            <a:ext cx="1800013" cy="1800013"/>
          </a:xfrm>
          <a:prstGeom prst="rect">
            <a:avLst/>
          </a:prstGeom>
        </p:spPr>
      </p:pic>
      <p:sp>
        <p:nvSpPr>
          <p:cNvPr id="5" name="文本框 4">
            <a:hlinkClick r:id="rId6" action="ppaction://hlinkfile"/>
          </p:cNvPr>
          <p:cNvSpPr txBox="1"/>
          <p:nvPr/>
        </p:nvSpPr>
        <p:spPr>
          <a:xfrm>
            <a:off x="180975" y="1203960"/>
            <a:ext cx="2846705" cy="462915"/>
          </a:xfrm>
          <a:prstGeom prst="rect">
            <a:avLst/>
          </a:prstGeom>
          <a:noFill/>
          <a:ln w="50800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>
            <a:lvl1pPr marL="342900" indent="-342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1143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2pPr>
            <a:lvl3pPr marL="342900" indent="5715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3pPr>
            <a:lvl4pPr marL="342900" indent="10287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4pPr>
            <a:lvl5pPr marL="342900" indent="1485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eaLnBrk="1" fontAlgn="base" latinLnBrk="0" hangingPunct="1">
              <a:spcBef>
                <a:spcPct val="0"/>
              </a:spcBef>
              <a:buNone/>
            </a:pP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Western festivals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hlinkClick r:id="rId6" action="ppaction://hlinkfile"/>
          </p:cNvPr>
          <p:cNvSpPr txBox="1"/>
          <p:nvPr/>
        </p:nvSpPr>
        <p:spPr>
          <a:xfrm>
            <a:off x="180975" y="2615565"/>
            <a:ext cx="2160905" cy="1201420"/>
          </a:xfrm>
          <a:prstGeom prst="rect">
            <a:avLst/>
          </a:prstGeom>
          <a:noFill/>
          <a:ln w="50800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>
            <a:lvl1pPr marL="342900" indent="-342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1143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2pPr>
            <a:lvl3pPr marL="342900" indent="5715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3pPr>
            <a:lvl4pPr marL="342900" indent="10287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4pPr>
            <a:lvl5pPr marL="342900" indent="1485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eaLnBrk="1" fontAlgn="base" latinLnBrk="0" hangingPunct="1">
              <a:spcBef>
                <a:spcPct val="0"/>
              </a:spcBef>
              <a:buNone/>
            </a:pP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International 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lvl="0" indent="0" eaLnBrk="1" fontAlgn="base" latinLnBrk="0" hangingPunct="1">
              <a:spcBef>
                <a:spcPct val="0"/>
              </a:spcBef>
              <a:buNone/>
            </a:pP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festivals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0" lvl="0" indent="0" eaLnBrk="1" fontAlgn="base" latinLnBrk="0" hangingPunct="1">
              <a:spcBef>
                <a:spcPct val="0"/>
              </a:spcBef>
              <a:buNone/>
            </a:pPr>
            <a:r>
              <a:rPr lang="zh-CN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国际节日</a:t>
            </a:r>
            <a:endParaRPr lang="zh-CN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" name="文本框 11">
            <a:hlinkClick r:id="rId6" action="ppaction://hlinkfile"/>
          </p:cNvPr>
          <p:cNvSpPr txBox="1"/>
          <p:nvPr/>
        </p:nvSpPr>
        <p:spPr>
          <a:xfrm>
            <a:off x="180975" y="4765040"/>
            <a:ext cx="2846705" cy="462915"/>
          </a:xfrm>
          <a:prstGeom prst="rect">
            <a:avLst/>
          </a:prstGeom>
          <a:noFill/>
          <a:ln w="50800" cap="rnd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>
            <a:lvl1pPr marL="342900" indent="-342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1143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2pPr>
            <a:lvl3pPr marL="342900" indent="5715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3pPr>
            <a:lvl4pPr marL="342900" indent="10287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4pPr>
            <a:lvl5pPr marL="342900" indent="1485900" algn="l" rtl="0" eaLnBrk="0" fontAlgn="ctr" latinLnBrk="1" hangingPunct="0">
              <a:spcBef>
                <a:spcPct val="20000"/>
              </a:spcBef>
              <a:spcAft>
                <a:spcPct val="0"/>
              </a:spcAft>
              <a:buChar char="•"/>
              <a:defRPr sz="3200" b="1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  <a:sym typeface="Arial" panose="020B0604020202020204" pitchFamily="34" charset="0"/>
              </a:defRPr>
            </a:lvl5pPr>
          </a:lstStyle>
          <a:p>
            <a:pPr marL="0" lvl="0" indent="0" eaLnBrk="1" fontAlgn="base" latinLnBrk="0" hangingPunct="1">
              <a:spcBef>
                <a:spcPct val="0"/>
              </a:spcBef>
              <a:buNone/>
            </a:pPr>
            <a:r>
              <a:rPr lang="en-US" altLang="zh-CN" sz="2400" dirty="0">
                <a:latin typeface="Comic Sans MS" panose="030F0702030302020204" pitchFamily="66" charset="0"/>
                <a:ea typeface="宋体" panose="02010600030101010101" pitchFamily="2" charset="-122"/>
              </a:rPr>
              <a:t>Chinese festivals</a:t>
            </a:r>
            <a:endParaRPr lang="en-US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" name="图片 1" descr="01d8615813089fa84a0e282bbf072f"/>
          <p:cNvPicPr/>
          <p:nvPr/>
        </p:nvPicPr>
        <p:blipFill>
          <a:blip r:embed="rId7"/>
          <a:stretch>
            <a:fillRect/>
          </a:stretch>
        </p:blipFill>
        <p:spPr>
          <a:xfrm>
            <a:off x="3175635" y="336550"/>
            <a:ext cx="1800000" cy="1800000"/>
          </a:xfrm>
          <a:prstGeom prst="rect">
            <a:avLst/>
          </a:prstGeom>
        </p:spPr>
      </p:pic>
      <p:pic>
        <p:nvPicPr>
          <p:cNvPr id="4" name="图片 3" descr="t0130c23a593c02e9d7"/>
          <p:cNvPicPr/>
          <p:nvPr/>
        </p:nvPicPr>
        <p:blipFill>
          <a:blip r:embed="rId8"/>
          <a:stretch>
            <a:fillRect/>
          </a:stretch>
        </p:blipFill>
        <p:spPr>
          <a:xfrm>
            <a:off x="2606675" y="2425065"/>
            <a:ext cx="1800013" cy="1800013"/>
          </a:xfrm>
          <a:prstGeom prst="rect">
            <a:avLst/>
          </a:prstGeom>
        </p:spPr>
      </p:pic>
      <p:pic>
        <p:nvPicPr>
          <p:cNvPr id="6" name="图片 5" descr="1524896530880780"/>
          <p:cNvPicPr/>
          <p:nvPr/>
        </p:nvPicPr>
        <p:blipFill>
          <a:blip r:embed="rId9"/>
          <a:stretch>
            <a:fillRect/>
          </a:stretch>
        </p:blipFill>
        <p:spPr>
          <a:xfrm>
            <a:off x="4695190" y="2425065"/>
            <a:ext cx="1800013" cy="1800013"/>
          </a:xfrm>
          <a:prstGeom prst="rect">
            <a:avLst/>
          </a:prstGeom>
        </p:spPr>
      </p:pic>
      <p:pic>
        <p:nvPicPr>
          <p:cNvPr id="9" name="图片 8" descr="t0129a1fad283ba323a"/>
          <p:cNvPicPr/>
          <p:nvPr/>
        </p:nvPicPr>
        <p:blipFill>
          <a:blip r:embed="rId10"/>
          <a:stretch>
            <a:fillRect/>
          </a:stretch>
        </p:blipFill>
        <p:spPr>
          <a:xfrm>
            <a:off x="5128260" y="336550"/>
            <a:ext cx="1800013" cy="1800013"/>
          </a:xfrm>
          <a:prstGeom prst="rect">
            <a:avLst/>
          </a:prstGeom>
        </p:spPr>
      </p:pic>
      <p:pic>
        <p:nvPicPr>
          <p:cNvPr id="13" name="图片 12" descr="4-1P404160H8"/>
          <p:cNvPicPr/>
          <p:nvPr/>
        </p:nvPicPr>
        <p:blipFill>
          <a:blip r:embed="rId11"/>
          <a:stretch>
            <a:fillRect/>
          </a:stretch>
        </p:blipFill>
        <p:spPr>
          <a:xfrm>
            <a:off x="3112770" y="4391025"/>
            <a:ext cx="1800013" cy="180001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4055" y="5199380"/>
            <a:ext cx="3369945" cy="1649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11" descr="c:\users\administrator\appdata\roaming\360se6\User Data\temp\2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" y="2132965"/>
            <a:ext cx="9039225" cy="3451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619885" y="1045210"/>
            <a:ext cx="588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What festivals do you know?</a:t>
            </a:r>
            <a:endParaRPr 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270510" y="-349250"/>
            <a:ext cx="3490595" cy="1319530"/>
            <a:chOff x="152400" y="707454"/>
            <a:chExt cx="4724400" cy="1319183"/>
          </a:xfrm>
        </p:grpSpPr>
        <p:sp>
          <p:nvSpPr>
            <p:cNvPr id="11" name="圆角矩形 10">
              <a:hlinkClick r:id="rId3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3" name="TextBox 3"/>
            <p:cNvSpPr txBox="1">
              <a:spLocks noChangeArrowheads="1"/>
            </p:cNvSpPr>
            <p:nvPr/>
          </p:nvSpPr>
          <p:spPr bwMode="auto">
            <a:xfrm>
              <a:off x="762075" y="1316894"/>
              <a:ext cx="2973420" cy="583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3200" b="1" dirty="0">
                  <a:solidFill>
                    <a:srgbClr val="7030A0"/>
                  </a:solidFill>
                </a:rPr>
                <a:t> Brainstorm</a:t>
              </a:r>
              <a:endParaRPr lang="zh-CN" altLang="en-US" sz="32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555240" y="2924810"/>
            <a:ext cx="43821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I know ...</a:t>
            </a:r>
            <a:endParaRPr 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It’s ...</a:t>
            </a:r>
            <a:endParaRPr 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People usually ...</a:t>
            </a:r>
            <a:endParaRPr lang="en-US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4074160" y="175895"/>
            <a:ext cx="3090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Tips:</a:t>
            </a:r>
            <a:r>
              <a:rPr lang="zh-CN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同桌两人说一说。</a:t>
            </a:r>
            <a:endParaRPr lang="en-US" altLang="zh-CN" sz="20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24" descr="32065296_083523710893_2"/>
          <p:cNvPicPr>
            <a:picLocks noChangeAspect="1"/>
          </p:cNvPicPr>
          <p:nvPr/>
        </p:nvPicPr>
        <p:blipFill>
          <a:blip r:embed="rId1"/>
          <a:srcRect l="35239" t="6683" r="6028" b="28137"/>
          <a:stretch>
            <a:fillRect/>
          </a:stretch>
        </p:blipFill>
        <p:spPr>
          <a:xfrm>
            <a:off x="38735" y="2538730"/>
            <a:ext cx="4824730" cy="38271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87450" y="1268413"/>
            <a:ext cx="312547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Comic Sans MS" panose="030F0702030302020204" pitchFamily="66" charset="0"/>
              </a:rPr>
              <a:t>What date</a:t>
            </a:r>
            <a:r>
              <a:rPr lang="en-US" altLang="zh-CN" sz="2800" b="1" dirty="0">
                <a:latin typeface="楷体_GB2312"/>
                <a:ea typeface="楷体_GB2312"/>
              </a:rPr>
              <a:t> </a:t>
            </a:r>
            <a:r>
              <a:rPr lang="en-US" altLang="zh-CN" sz="2800" b="1" dirty="0">
                <a:latin typeface="Comic Sans MS" panose="030F0702030302020204" pitchFamily="66" charset="0"/>
              </a:rPr>
              <a:t>is it?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450" y="1844675"/>
            <a:ext cx="620395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Comic Sans MS" panose="030F0702030302020204" pitchFamily="66" charset="0"/>
              </a:rPr>
              <a:t>It’s the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eleventh</a:t>
            </a:r>
            <a:r>
              <a:rPr lang="zh-CN" altLang="en-US" sz="2000" b="1" dirty="0">
                <a:solidFill>
                  <a:srgbClr val="FF0000"/>
                </a:solidFill>
                <a:latin typeface="楷体_GB2312"/>
                <a:ea typeface="楷体_GB2312"/>
              </a:rPr>
              <a:t>（第十一）</a:t>
            </a:r>
            <a:r>
              <a:rPr lang="en-US" altLang="zh-CN" sz="2000" b="1" dirty="0">
                <a:latin typeface="楷体_GB2312"/>
                <a:ea typeface="楷体_GB2312"/>
              </a:rPr>
              <a:t> </a:t>
            </a:r>
            <a:r>
              <a:rPr lang="en-US" altLang="zh-CN" sz="2800" b="1" dirty="0">
                <a:latin typeface="Comic Sans MS" panose="030F0702030302020204" pitchFamily="66" charset="0"/>
              </a:rPr>
              <a:t>of June. 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09310" y="2263140"/>
            <a:ext cx="226504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birthday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rot="5400000">
            <a:off x="6577965" y="1789430"/>
            <a:ext cx="71437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4"/>
          <p:cNvGrpSpPr/>
          <p:nvPr/>
        </p:nvGrpSpPr>
        <p:grpSpPr>
          <a:xfrm>
            <a:off x="3929063" y="28258"/>
            <a:ext cx="5035258" cy="1071562"/>
            <a:chOff x="3929058" y="214290"/>
            <a:chExt cx="5035280" cy="1071570"/>
          </a:xfrm>
        </p:grpSpPr>
        <p:sp>
          <p:nvSpPr>
            <p:cNvPr id="5140" name="Rectangle 6"/>
            <p:cNvSpPr/>
            <p:nvPr/>
          </p:nvSpPr>
          <p:spPr>
            <a:xfrm>
              <a:off x="4114822" y="359286"/>
              <a:ext cx="4849516" cy="8299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33CC"/>
                  </a:solidFill>
                  <a:latin typeface="Comic Sans MS" panose="030F0702030302020204" pitchFamily="66" charset="0"/>
                </a:rPr>
                <a:t> It is a great festival for me. </a:t>
              </a:r>
              <a:endParaRPr lang="en-US" altLang="zh-CN" sz="2400" b="1" dirty="0">
                <a:solidFill>
                  <a:srgbClr val="0033CC"/>
                </a:solidFill>
                <a:latin typeface="Comic Sans MS" panose="030F0702030302020204" pitchFamily="66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0033CC"/>
                  </a:solidFill>
                  <a:latin typeface="Comic Sans MS" panose="030F0702030302020204" pitchFamily="66" charset="0"/>
                </a:rPr>
                <a:t> I was born(</a:t>
              </a:r>
              <a:r>
                <a:rPr lang="zh-CN" altLang="en-US" sz="1600" b="1" dirty="0">
                  <a:solidFill>
                    <a:srgbClr val="0033CC"/>
                  </a:solidFill>
                  <a:latin typeface="Comic Sans MS" panose="030F0702030302020204" pitchFamily="66" charset="0"/>
                </a:rPr>
                <a:t>出生</a:t>
              </a:r>
              <a:r>
                <a:rPr lang="en-US" altLang="zh-CN" sz="2400" b="1" dirty="0">
                  <a:solidFill>
                    <a:srgbClr val="0033CC"/>
                  </a:solidFill>
                  <a:latin typeface="Comic Sans MS" panose="030F0702030302020204" pitchFamily="66" charset="0"/>
                </a:rPr>
                <a:t>)on that day.</a:t>
              </a:r>
              <a:r>
                <a:rPr lang="en-US" altLang="zh-CN" sz="2400" dirty="0">
                  <a:solidFill>
                    <a:srgbClr val="0033CC"/>
                  </a:solidFill>
                  <a:latin typeface="Comic Sans MS" panose="030F0702030302020204" pitchFamily="66" charset="0"/>
                </a:rPr>
                <a:t> </a:t>
              </a:r>
              <a:endParaRPr lang="en-US" altLang="zh-CN" sz="2400" dirty="0">
                <a:solidFill>
                  <a:srgbClr val="0033CC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5141" name="Rectangle 9"/>
            <p:cNvSpPr/>
            <p:nvPr/>
          </p:nvSpPr>
          <p:spPr>
            <a:xfrm>
              <a:off x="3929058" y="214290"/>
              <a:ext cx="4929222" cy="1071570"/>
            </a:xfrm>
            <a:prstGeom prst="rect">
              <a:avLst/>
            </a:prstGeom>
            <a:noFill/>
            <a:ln w="920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863465" y="3484245"/>
            <a:ext cx="4142105" cy="1383665"/>
          </a:xfrm>
          <a:prstGeom prst="rect">
            <a:avLst/>
          </a:prstGeom>
          <a:solidFill>
            <a:srgbClr val="CCFF66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dirty="0"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latin typeface="Comic Sans MS" panose="030F0702030302020204" pitchFamily="66" charset="0"/>
              </a:rPr>
              <a:t>Tips</a:t>
            </a:r>
            <a:r>
              <a:rPr lang="zh-CN" altLang="en-US" sz="2400" dirty="0">
                <a:latin typeface="Comic Sans MS" panose="030F0702030302020204" pitchFamily="66" charset="0"/>
              </a:rPr>
              <a:t>：具体的日期可以用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 the </a:t>
            </a:r>
            <a:r>
              <a:rPr lang="zh-CN" altLang="en-US" sz="2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序数词 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of </a:t>
            </a:r>
            <a:r>
              <a:rPr lang="zh-CN" altLang="en-US" sz="2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月份</a:t>
            </a:r>
            <a:r>
              <a:rPr lang="zh-CN" altLang="en-US" sz="2400" b="1" u="sng" dirty="0">
                <a:latin typeface="Comic Sans MS" panose="030F0702030302020204" pitchFamily="66" charset="0"/>
              </a:rPr>
              <a:t>的形式来表达</a:t>
            </a:r>
            <a:r>
              <a:rPr lang="zh-CN" altLang="en-US" sz="2800" b="1" dirty="0">
                <a:latin typeface="Comic Sans MS" panose="030F0702030302020204" pitchFamily="66" charset="0"/>
              </a:rPr>
              <a:t>.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53340" y="-219710"/>
            <a:ext cx="3531870" cy="1319530"/>
            <a:chOff x="152400" y="707454"/>
            <a:chExt cx="4724400" cy="1319183"/>
          </a:xfrm>
        </p:grpSpPr>
        <p:sp>
          <p:nvSpPr>
            <p:cNvPr id="11" name="圆角矩形 10">
              <a:hlinkClick r:id="rId2" action="ppaction://hlinkfile"/>
            </p:cNvPr>
            <p:cNvSpPr/>
            <p:nvPr/>
          </p:nvSpPr>
          <p:spPr bwMode="auto">
            <a:xfrm>
              <a:off x="609600" y="1317040"/>
              <a:ext cx="3733800" cy="609586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1" y="859854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3" name="TextBox 3"/>
            <p:cNvSpPr txBox="1">
              <a:spLocks noChangeArrowheads="1"/>
            </p:cNvSpPr>
            <p:nvPr/>
          </p:nvSpPr>
          <p:spPr bwMode="auto">
            <a:xfrm>
              <a:off x="761750" y="1316894"/>
              <a:ext cx="2751961" cy="583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3200" b="1" dirty="0">
                  <a:solidFill>
                    <a:srgbClr val="7030A0"/>
                  </a:solidFill>
                </a:rPr>
                <a:t> </a:t>
              </a:r>
              <a:r>
                <a:rPr lang="en-US" sz="3200" b="1" dirty="0">
                  <a:solidFill>
                    <a:srgbClr val="7030A0"/>
                  </a:solidFill>
                </a:rPr>
                <a:t>Let's learn</a:t>
              </a:r>
              <a:endParaRPr lang="en-US" sz="32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786380" y="3484245"/>
            <a:ext cx="643890" cy="60579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3347720" y="1268730"/>
            <a:ext cx="1512570" cy="21602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41" grpId="0" bldLvl="0" animBg="1"/>
      <p:bldP spid="41" grpId="1" bldLvl="0" animBg="1"/>
      <p:bldP spid="3" grpId="0" bldLvl="0" animBg="1"/>
      <p:bldP spid="18" grpId="1"/>
      <p:bldP spid="1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8-14012523331V38"/>
          <p:cNvPicPr>
            <a:picLocks noChangeAspect="1"/>
          </p:cNvPicPr>
          <p:nvPr/>
        </p:nvPicPr>
        <p:blipFill>
          <a:blip r:embed="rId1"/>
          <a:srcRect l="4808" t="16446" b="11411"/>
          <a:stretch>
            <a:fillRect/>
          </a:stretch>
        </p:blipFill>
        <p:spPr>
          <a:xfrm>
            <a:off x="34925" y="19050"/>
            <a:ext cx="1885950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20100414_62025c0dc8aadf610381lftDY6uz0D5T"/>
          <p:cNvPicPr>
            <a:picLocks noChangeAspect="1"/>
          </p:cNvPicPr>
          <p:nvPr/>
        </p:nvPicPr>
        <p:blipFill>
          <a:blip r:embed="rId2"/>
          <a:srcRect t="3511" r="3812" b="6807"/>
          <a:stretch>
            <a:fillRect/>
          </a:stretch>
        </p:blipFill>
        <p:spPr>
          <a:xfrm>
            <a:off x="1690688" y="3286125"/>
            <a:ext cx="7485062" cy="355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900113" y="1701800"/>
            <a:ext cx="7442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Unit 8 Birthdays (1)</a:t>
            </a:r>
            <a:endParaRPr lang="zh-CN" altLang="en-US" sz="5400" dirty="0">
              <a:solidFill>
                <a:srgbClr val="CC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2749550" y="2689225"/>
            <a:ext cx="3760788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r>
              <a:rPr lang="zh-CN" altLang="en-US" sz="4800" dirty="0">
                <a:solidFill>
                  <a:srgbClr val="CC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charset="0"/>
              </a:rPr>
              <a:t>Story time     </a:t>
            </a:r>
            <a:endParaRPr lang="zh-CN" altLang="en-US" sz="4800" dirty="0">
              <a:solidFill>
                <a:srgbClr val="CCCC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6" y="-27326"/>
            <a:ext cx="2643206" cy="5835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Try  to say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78000" y="1928495"/>
            <a:ext cx="5232400" cy="3716109"/>
          </a:xfrm>
          <a:prstGeom prst="sun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altLang="zh-CN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Birthdays</a:t>
            </a:r>
            <a:endParaRPr lang="en-US" alt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3" name="图片 22" descr="20071211172528438_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68950" y="4750435"/>
            <a:ext cx="1224915" cy="1029970"/>
          </a:xfrm>
          <a:prstGeom prst="ellips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78"/>
          <a:stretch>
            <a:fillRect/>
          </a:stretch>
        </p:blipFill>
        <p:spPr>
          <a:xfrm>
            <a:off x="2181860" y="2301875"/>
            <a:ext cx="1270000" cy="1080770"/>
          </a:xfrm>
          <a:prstGeom prst="ellipse">
            <a:avLst/>
          </a:prstGeom>
          <a:ln w="28575" cap="rnd">
            <a:solidFill>
              <a:schemeClr val="accent3">
                <a:lumMod val="75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图片 26" descr="200708200021476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54250" y="4678045"/>
            <a:ext cx="1254760" cy="941705"/>
          </a:xfrm>
          <a:prstGeom prst="ellipse">
            <a:avLst/>
          </a:prstGeom>
          <a:ln w="28575" cap="rnd">
            <a:solidFill>
              <a:schemeClr val="bg2">
                <a:lumMod val="50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575" y="5182235"/>
            <a:ext cx="1185545" cy="939165"/>
          </a:xfrm>
          <a:prstGeom prst="ellipse">
            <a:avLst/>
          </a:prstGeom>
          <a:ln w="28575" cap="rnd">
            <a:solidFill>
              <a:schemeClr val="accent6">
                <a:lumMod val="60000"/>
                <a:lumOff val="40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4572">
            <a:off x="6160135" y="3496945"/>
            <a:ext cx="1190625" cy="980440"/>
          </a:xfrm>
          <a:prstGeom prst="ellipse">
            <a:avLst/>
          </a:prstGeom>
          <a:ln w="28575" cap="rnd">
            <a:solidFill>
              <a:schemeClr val="accent4">
                <a:lumMod val="60000"/>
                <a:lumOff val="40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图片 29" descr="u=3841218246,3706673651&amp;fm=21&amp;gp=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2540" y="1861820"/>
            <a:ext cx="1320800" cy="859790"/>
          </a:xfrm>
          <a:prstGeom prst="ellipse">
            <a:avLst/>
          </a:prstGeom>
          <a:ln w="19050" cap="rnd">
            <a:solidFill>
              <a:srgbClr val="FFFF99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4074147" y="1725917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" name="图片 31" descr="sy_20100913071730391015.jpg"/>
          <p:cNvPicPr>
            <a:picLocks noChangeAspect="1"/>
          </p:cNvPicPr>
          <p:nvPr/>
        </p:nvPicPr>
        <p:blipFill>
          <a:blip r:embed="rId7"/>
          <a:srcRect b="5901"/>
          <a:stretch>
            <a:fillRect/>
          </a:stretch>
        </p:blipFill>
        <p:spPr>
          <a:xfrm>
            <a:off x="1317625" y="3437255"/>
            <a:ext cx="1404620" cy="1014095"/>
          </a:xfrm>
          <a:prstGeom prst="ellipse">
            <a:avLst/>
          </a:prstGeom>
          <a:ln w="19050" cap="rnd">
            <a:solidFill>
              <a:srgbClr val="CC99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238885" y="574675"/>
            <a:ext cx="71589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>
              <a:solidFill>
                <a:schemeClr val="tx1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楷体" panose="02010600040101010101" pitchFamily="2" charset="-122"/>
              </a:rPr>
              <a:t>What can we do on our birthdays?</a:t>
            </a:r>
            <a:endParaRPr lang="en-US" altLang="zh-CN" sz="2800" b="1" dirty="0" smtClean="0">
              <a:solidFill>
                <a:schemeClr val="tx1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solidFill>
                <a:schemeClr val="tx1"/>
              </a:solidFill>
              <a:latin typeface="Comic Sans MS" panose="030F0702030302020204" pitchFamily="66" charset="0"/>
              <a:ea typeface="华文楷体" panose="02010600040101010101" pitchFamily="2" charset="-122"/>
            </a:endParaRPr>
          </a:p>
        </p:txBody>
      </p:sp>
      <p:pic>
        <p:nvPicPr>
          <p:cNvPr id="20" name="图片 19" descr="birthday_cake.jpg"/>
          <p:cNvPicPr>
            <a:picLocks noChangeAspect="1"/>
          </p:cNvPicPr>
          <p:nvPr/>
        </p:nvPicPr>
        <p:blipFill>
          <a:blip r:embed="rId8"/>
          <a:srcRect l="6282"/>
          <a:stretch>
            <a:fillRect/>
          </a:stretch>
        </p:blipFill>
        <p:spPr>
          <a:xfrm>
            <a:off x="5494020" y="2239010"/>
            <a:ext cx="1153795" cy="925830"/>
          </a:xfrm>
          <a:prstGeom prst="ellipse">
            <a:avLst/>
          </a:prstGeom>
          <a:ln w="28575" cap="rnd">
            <a:solidFill>
              <a:schemeClr val="accent2">
                <a:lumMod val="60000"/>
                <a:lumOff val="40000"/>
              </a:schemeClr>
            </a:solidFill>
            <a:prstDash val="dashDot"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 Box 8"/>
          <p:cNvSpPr txBox="1"/>
          <p:nvPr/>
        </p:nvSpPr>
        <p:spPr>
          <a:xfrm>
            <a:off x="4074160" y="175895"/>
            <a:ext cx="3090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Tips:</a:t>
            </a:r>
            <a:r>
              <a:rPr lang="zh-CN" altLang="zh-CN" sz="2000" b="1" dirty="0">
                <a:solidFill>
                  <a:srgbClr val="000000"/>
                </a:solidFill>
                <a:latin typeface="Comic Sans MS" panose="030F0702030302020204" pitchFamily="66" charset="0"/>
                <a:ea typeface="楷体_GB2312"/>
              </a:rPr>
              <a:t>四人小组说一说。</a:t>
            </a:r>
            <a:endParaRPr lang="en-US" altLang="zh-CN" sz="2000" b="1" dirty="0">
              <a:solidFill>
                <a:srgbClr val="000000"/>
              </a:solidFill>
              <a:latin typeface="Comic Sans MS" panose="030F0702030302020204" pitchFamily="66" charset="0"/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885113" y="0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3320946_193746843323_2"/>
          <p:cNvPicPr>
            <a:picLocks noChangeAspect="1"/>
          </p:cNvPicPr>
          <p:nvPr/>
        </p:nvPicPr>
        <p:blipFill>
          <a:blip r:embed="rId2"/>
          <a:srcRect t="14146" r="2245" b="8752"/>
          <a:stretch>
            <a:fillRect/>
          </a:stretch>
        </p:blipFill>
        <p:spPr>
          <a:xfrm>
            <a:off x="34925" y="5530850"/>
            <a:ext cx="3673475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4416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4416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grpSp>
        <p:nvGrpSpPr>
          <p:cNvPr id="6150" name="组合 6149"/>
          <p:cNvGrpSpPr>
            <a:grpSpLocks noChangeAspect="1"/>
          </p:cNvGrpSpPr>
          <p:nvPr/>
        </p:nvGrpSpPr>
        <p:grpSpPr>
          <a:xfrm>
            <a:off x="1169670" y="1732915"/>
            <a:ext cx="7023100" cy="3580130"/>
            <a:chOff x="0" y="0"/>
            <a:chExt cx="11060" cy="3854"/>
          </a:xfrm>
        </p:grpSpPr>
        <p:pic>
          <p:nvPicPr>
            <p:cNvPr id="6151" name="图片 6150" descr="QQ图片20150520212237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1061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图片 61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3" y="2"/>
              <a:ext cx="7031" cy="6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61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64" y="542"/>
              <a:ext cx="6211" cy="6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856615" y="375920"/>
            <a:ext cx="7282180" cy="955675"/>
          </a:xfrm>
          <a:prstGeom prst="rect">
            <a:avLst/>
          </a:prstGeom>
          <a:noFill/>
          <a:ln w="38100" cap="rnd" cmpd="sng">
            <a:solidFill>
              <a:srgbClr val="FF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p>
            <a:r>
              <a:rPr lang="en-US" altLang="zh-CN" sz="2800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Today Miss Li and her students are also talking about birthdays.</a:t>
            </a:r>
            <a:endParaRPr lang="en-US" altLang="zh-CN" sz="2800" b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>
    <p:sndAc>
      <p:stSnd>
        <p:snd r:embed="rId5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8-14012523331V38"/>
          <p:cNvPicPr>
            <a:picLocks noChangeAspect="1"/>
          </p:cNvPicPr>
          <p:nvPr/>
        </p:nvPicPr>
        <p:blipFill>
          <a:blip r:embed="rId1"/>
          <a:srcRect l="4808" t="13846" b="11411"/>
          <a:stretch>
            <a:fillRect/>
          </a:stretch>
        </p:blipFill>
        <p:spPr>
          <a:xfrm>
            <a:off x="7885113" y="0"/>
            <a:ext cx="1309687" cy="1028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4416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4416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grpSp>
        <p:nvGrpSpPr>
          <p:cNvPr id="6150" name="组合 6149"/>
          <p:cNvGrpSpPr>
            <a:grpSpLocks noChangeAspect="1"/>
          </p:cNvGrpSpPr>
          <p:nvPr/>
        </p:nvGrpSpPr>
        <p:grpSpPr>
          <a:xfrm>
            <a:off x="827405" y="2420620"/>
            <a:ext cx="7023100" cy="2018030"/>
            <a:chOff x="0" y="0"/>
            <a:chExt cx="11060" cy="3854"/>
          </a:xfrm>
        </p:grpSpPr>
        <p:pic>
          <p:nvPicPr>
            <p:cNvPr id="6151" name="图片 6150" descr="QQ图片20150520212237_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061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图片 61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3" y="2"/>
              <a:ext cx="7031" cy="6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61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4" y="542"/>
              <a:ext cx="6211" cy="6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4" name="圆角矩形标注 6153"/>
          <p:cNvSpPr/>
          <p:nvPr/>
        </p:nvSpPr>
        <p:spPr>
          <a:xfrm rot="360000">
            <a:off x="934720" y="4588510"/>
            <a:ext cx="6809740" cy="1028700"/>
          </a:xfrm>
          <a:prstGeom prst="wedgeRoundRectCallout">
            <a:avLst>
              <a:gd name="adj1" fmla="val -23824"/>
              <a:gd name="adj2" fmla="val -103884"/>
              <a:gd name="adj3" fmla="val 16667"/>
            </a:avLst>
          </a:prstGeom>
          <a:solidFill>
            <a:schemeClr val="accent1">
              <a:alpha val="100000"/>
            </a:schemeClr>
          </a:soli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p>
            <a:pPr algn="ctr"/>
            <a:r>
              <a:rPr lang="zh-CN" altLang="en-US" sz="3600" b="1" dirty="0">
                <a:solidFill>
                  <a:srgbClr val="CC0099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3600" b="1" dirty="0">
                <a:solidFill>
                  <a:srgbClr val="CC0099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Whose? </a:t>
            </a:r>
            <a:r>
              <a:rPr lang="zh-CN" altLang="en-US" sz="3600" b="1" dirty="0">
                <a:solidFill>
                  <a:srgbClr val="CC0099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When?  What?</a:t>
            </a:r>
            <a:r>
              <a:rPr lang="en-US" altLang="zh-CN" sz="3600" b="1" dirty="0">
                <a:solidFill>
                  <a:srgbClr val="CC0099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How?</a:t>
            </a:r>
            <a:r>
              <a:rPr lang="zh-CN" altLang="en-US" sz="3600" b="1" dirty="0">
                <a:solidFill>
                  <a:srgbClr val="CC0099"/>
                </a:solidFill>
                <a:latin typeface="Arial Black" panose="020B0A04020102020204" charset="0"/>
                <a:cs typeface="Arial Black" panose="020B0A04020102020204" charset="0"/>
              </a:rPr>
              <a:t> </a:t>
            </a:r>
            <a:endParaRPr lang="zh-CN" altLang="en-US" sz="3600" b="1" dirty="0">
              <a:solidFill>
                <a:srgbClr val="CC0099"/>
              </a:solidFill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6156" name="流程图: 终止 6155"/>
          <p:cNvSpPr/>
          <p:nvPr/>
        </p:nvSpPr>
        <p:spPr>
          <a:xfrm>
            <a:off x="395605" y="980440"/>
            <a:ext cx="7629525" cy="1223963"/>
          </a:xfrm>
          <a:prstGeom prst="flowChartTerminator">
            <a:avLst/>
          </a:prstGeom>
          <a:solidFill>
            <a:srgbClr val="CCFFCC">
              <a:alpha val="100000"/>
            </a:srgbClr>
          </a:solidFill>
          <a:ln w="57150" cap="rnd" cmpd="sng">
            <a:solidFill>
              <a:srgbClr val="FFFF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p>
            <a:pPr algn="ctr"/>
            <a:r>
              <a:rPr lang="zh-CN" altLang="en-US" sz="3600" b="1" dirty="0">
                <a:solidFill>
                  <a:srgbClr val="CC0066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What do you want to know </a:t>
            </a:r>
            <a:endParaRPr lang="zh-CN" altLang="en-US" sz="3600" b="1" dirty="0">
              <a:solidFill>
                <a:srgbClr val="CC0066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zh-CN" altLang="en-US" sz="3600" b="1" dirty="0">
                <a:solidFill>
                  <a:srgbClr val="CC0066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about their birthdays</a:t>
            </a:r>
            <a:endParaRPr lang="zh-CN" altLang="en-US" sz="3600" b="1" dirty="0">
              <a:solidFill>
                <a:srgbClr val="CC0066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157" name="文本框 6156"/>
          <p:cNvSpPr txBox="1"/>
          <p:nvPr/>
        </p:nvSpPr>
        <p:spPr>
          <a:xfrm rot="1080000">
            <a:off x="6665595" y="1438275"/>
            <a:ext cx="806450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Arial Black" panose="020B0A04020102020204" charset="0"/>
              </a:rPr>
              <a:t>?</a:t>
            </a:r>
            <a:endParaRPr lang="zh-CN" altLang="en-US" sz="6600" dirty="0">
              <a:solidFill>
                <a:srgbClr val="FF0000"/>
              </a:solidFill>
              <a:latin typeface="Arial Black" panose="020B0A04020102020204" charset="0"/>
            </a:endParaRPr>
          </a:p>
        </p:txBody>
      </p:sp>
      <p:grpSp>
        <p:nvGrpSpPr>
          <p:cNvPr id="33795" name="组合 13"/>
          <p:cNvGrpSpPr/>
          <p:nvPr/>
        </p:nvGrpSpPr>
        <p:grpSpPr bwMode="auto">
          <a:xfrm>
            <a:off x="-231140" y="-386715"/>
            <a:ext cx="2922844" cy="1316990"/>
            <a:chOff x="152400" y="707454"/>
            <a:chExt cx="3692014" cy="1316644"/>
          </a:xfrm>
        </p:grpSpPr>
        <p:sp>
          <p:nvSpPr>
            <p:cNvPr id="9" name="圆角矩形 8">
              <a:hlinkClick r:id="rId4" action="ppaction://hlinkfile"/>
            </p:cNvPr>
            <p:cNvSpPr/>
            <p:nvPr/>
          </p:nvSpPr>
          <p:spPr bwMode="auto">
            <a:xfrm>
              <a:off x="609600" y="1316894"/>
              <a:ext cx="2814587" cy="609440"/>
            </a:xfrm>
            <a:prstGeom prst="roundRect">
              <a:avLst/>
            </a:prstGeom>
            <a:solidFill>
              <a:srgbClr val="FFFF00">
                <a:alpha val="81000"/>
              </a:srgbClr>
            </a:solidFill>
            <a:ln w="111125">
              <a:solidFill>
                <a:srgbClr val="261A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0" hangingPunct="0">
                <a:defRPr/>
              </a:pPr>
              <a:endParaRPr lang="zh-CN" altLang="en-US" sz="280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33811" name="Picture 14" descr="c:\users\administrator\appdata\roaming\360se6\User Data\temp\259659-14011519532910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3815" y="857315"/>
              <a:ext cx="990599" cy="1166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5" descr="c:\users\administrator\appdata\roaming\360se6\User Data\temp\20081385050339_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" y="707454"/>
              <a:ext cx="921887" cy="1316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3" name="TextBox 3"/>
            <p:cNvSpPr txBox="1">
              <a:spLocks noChangeArrowheads="1"/>
            </p:cNvSpPr>
            <p:nvPr/>
          </p:nvSpPr>
          <p:spPr bwMode="auto">
            <a:xfrm>
              <a:off x="762075" y="1316894"/>
              <a:ext cx="2548425" cy="583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en-US" altLang="zh-CN" sz="3200" b="1" dirty="0">
                  <a:solidFill>
                    <a:srgbClr val="7030A0"/>
                  </a:solidFill>
                </a:rPr>
                <a:t>Try to ask</a:t>
              </a:r>
              <a:endParaRPr lang="zh-CN" altLang="en-US" sz="3200" b="1" dirty="0">
                <a:solidFill>
                  <a:srgbClr val="7030A0"/>
                </a:solidFill>
              </a:endParaRPr>
            </a:p>
          </p:txBody>
        </p:sp>
      </p:grpSp>
    </p:spTree>
  </p:cSld>
  <p:clrMapOvr>
    <a:masterClrMapping/>
  </p:clrMapOvr>
  <p:transition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 animBg="1"/>
      <p:bldP spid="6157" grpId="0" bldLvl="0"/>
      <p:bldP spid="6156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9066,&quot;width&quot;:12169}"/>
</p:tagLst>
</file>

<file path=ppt/tags/tag2.xml><?xml version="1.0" encoding="utf-8"?>
<p:tagLst xmlns:p="http://schemas.openxmlformats.org/presentationml/2006/main">
  <p:tag name="KSO_WM_UNIT_TABLE_BEAUTIFY" val="smartTable{ccb8831e-bb21-4112-b9c0-b98b7426dc8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3939</Words>
  <Application>WPS 演示</Application>
  <PresentationFormat/>
  <Paragraphs>299</Paragraphs>
  <Slides>27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Arial Black</vt:lpstr>
      <vt:lpstr>Comic Sans MS</vt:lpstr>
      <vt:lpstr>楷体_GB2312</vt:lpstr>
      <vt:lpstr>新宋体</vt:lpstr>
      <vt:lpstr>Times New Roman</vt:lpstr>
      <vt:lpstr>华文楷体</vt:lpstr>
      <vt:lpstr>微软雅黑</vt:lpstr>
      <vt:lpstr>Arial Unicode MS</vt:lpstr>
      <vt:lpstr>楷体_GB2312</vt:lpstr>
      <vt:lpstr>Meiryo</vt:lpstr>
      <vt:lpstr>Victorian LET</vt:lpstr>
      <vt:lpstr>Segoe Print</vt:lpstr>
      <vt:lpstr>Gisha</vt:lpstr>
      <vt:lpstr>Gulim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Amy</cp:lastModifiedBy>
  <cp:revision>117</cp:revision>
  <dcterms:created xsi:type="dcterms:W3CDTF">2021-04-28T02:32:00Z</dcterms:created>
  <dcterms:modified xsi:type="dcterms:W3CDTF">2021-06-07T12:47:57Z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B6D1B80E27D64AC79B83FE8F49014CEF</vt:lpwstr>
  </property>
  <property fmtid="{D5CDD505-2E9C-101B-9397-08002B2CF9AE}" pid="3" name="KSOProductBuildVer">
    <vt:lpwstr>2052-11.1.0.10495</vt:lpwstr>
  </property>
</Properties>
</file>