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0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2D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F4753-6B52-4859-AD97-83C52BADF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6CA1-84E3-46AB-89B9-C13DA0552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rgbClr val="F2DCA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F402-05ED-4ED1-8DE7-E6F716653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DBCA-B50C-4F02-A236-44D2A3EA21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9550" y="1450340"/>
            <a:ext cx="8728075" cy="156845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zh-CN" altLang="en-US" sz="9600" spc="800" dirty="0">
                <a:solidFill>
                  <a:srgbClr val="353130"/>
                </a:solidFill>
                <a:latin typeface="叶根友特色简体升级版" panose="02010601030101010101" pitchFamily="2" charset="-122"/>
                <a:ea typeface="叶根友特色简体升级版" panose="02010601030101010101" pitchFamily="2" charset="-122"/>
              </a:rPr>
              <a:t>操场上守望</a:t>
            </a:r>
            <a:endParaRPr lang="zh-CN" altLang="en-US" sz="9600" spc="800" dirty="0">
              <a:solidFill>
                <a:srgbClr val="353130"/>
              </a:solidFill>
              <a:latin typeface="叶根友特色简体升级版" panose="02010601030101010101" pitchFamily="2" charset="-122"/>
              <a:ea typeface="叶根友特色简体升级版" panose="02010601030101010101" pitchFamily="2" charset="-122"/>
            </a:endParaRPr>
          </a:p>
        </p:txBody>
      </p:sp>
      <p:pic>
        <p:nvPicPr>
          <p:cNvPr id="18" name="《回乡偶书》mp3音频朗读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060314" y="3018645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20560" y="4924425"/>
            <a:ext cx="4610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ym typeface="+mn-ea"/>
              </a:rPr>
              <a:t>常州市新北区新桥实验小学     张楠  </a:t>
            </a:r>
            <a:endParaRPr lang="zh-CN" altLang="en-US" dirty="0">
              <a:sym typeface="+mn-ea"/>
            </a:endParaRPr>
          </a:p>
          <a:p>
            <a:r>
              <a:rPr lang="en-US" altLang="zh-CN"/>
              <a:t>                                             </a:t>
            </a:r>
            <a:endParaRPr lang="en-US" altLang="zh-CN"/>
          </a:p>
          <a:p>
            <a:r>
              <a:rPr lang="en-US" altLang="zh-CN"/>
              <a:t>                                              2021.12.05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910455" y="3628390"/>
            <a:ext cx="6641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乐</a:t>
            </a:r>
            <a:r>
              <a:rPr lang="zh-CN" altLang="en-US" sz="40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·</a:t>
            </a:r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动体育的思考与实践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620" y="-1767205"/>
            <a:ext cx="2117725" cy="5875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0230" y="763905"/>
            <a:ext cx="3211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二、读后心得</a:t>
            </a:r>
            <a:endParaRPr lang="zh-CN" altLang="en-US" sz="3600"/>
          </a:p>
        </p:txBody>
      </p:sp>
      <p:sp>
        <p:nvSpPr>
          <p:cNvPr id="8" name="椭圆 7"/>
          <p:cNvSpPr/>
          <p:nvPr/>
        </p:nvSpPr>
        <p:spPr>
          <a:xfrm>
            <a:off x="2994025" y="3225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融合教育教学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994025" y="470217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个人教学特色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512435" y="513016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自我成长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229225" y="396113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爱读书、写作、研究</a:t>
            </a: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953250" y="3225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爱思考、勇实践</a:t>
            </a: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47615" y="261747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明确专业发展</a:t>
            </a: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529830" y="449072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成长规划</a:t>
            </a: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402445" y="5200015"/>
            <a:ext cx="1102360" cy="6711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......</a:t>
            </a:r>
            <a:endParaRPr lang="en-US" altLang="zh-CN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60420" y="2662555"/>
            <a:ext cx="5760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向上发展   未来可期</a:t>
            </a:r>
            <a:endParaRPr lang="zh-CN" altLang="en-US"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48958" y="2392421"/>
            <a:ext cx="6494085" cy="1862048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11500" spc="800" dirty="0">
                <a:solidFill>
                  <a:srgbClr val="353130"/>
                </a:solidFill>
                <a:latin typeface="叶根友特色简体升级版" panose="02010601030101010101" pitchFamily="2" charset="-122"/>
                <a:ea typeface="叶根友特色简体升级版" panose="02010601030101010101" pitchFamily="2" charset="-122"/>
              </a:rPr>
              <a:t>感谢观看</a:t>
            </a:r>
            <a:endParaRPr lang="zh-CN" altLang="en-US" sz="11500" spc="800" dirty="0">
              <a:solidFill>
                <a:srgbClr val="353130"/>
              </a:solidFill>
              <a:latin typeface="叶根友特色简体升级版" panose="02010601030101010101" pitchFamily="2" charset="-122"/>
              <a:ea typeface="叶根友特色简体升级版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934460"/>
            <a:ext cx="4558352" cy="368816"/>
            <a:chOff x="0" y="1934460"/>
            <a:chExt cx="4558352" cy="368816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0" y="2303276"/>
              <a:ext cx="4558352" cy="0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3245082" y="1934460"/>
              <a:ext cx="309880" cy="368300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endParaRPr lang="en-US" altLang="zh-CN" spc="600" dirty="0">
                <a:solidFill>
                  <a:srgbClr val="585658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33649" y="4554725"/>
            <a:ext cx="4558351" cy="368816"/>
            <a:chOff x="7633649" y="4554725"/>
            <a:chExt cx="4558351" cy="368816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7633649" y="4554725"/>
              <a:ext cx="4558351" cy="0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8454297" y="4555241"/>
              <a:ext cx="309880" cy="368300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>
              <a:defPPr>
                <a:defRPr lang="zh-CN"/>
              </a:defPPr>
              <a:lvl1pPr algn="ctr">
                <a:defRPr spc="600">
                  <a:solidFill>
                    <a:srgbClr val="585658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650" y="-1297305"/>
            <a:ext cx="1485900" cy="51079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03725" y="755650"/>
            <a:ext cx="4361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600" dirty="0">
                <a:solidFill>
                  <a:srgbClr val="353130"/>
                </a:solidFill>
                <a:latin typeface="汉仪新蒂唐朝体" panose="02000500000000000000" pitchFamily="2" charset="-122"/>
                <a:ea typeface="汉仪新蒂唐朝体" panose="02000500000000000000" pitchFamily="2" charset="-122"/>
                <a:sym typeface="+mn-ea"/>
              </a:rPr>
              <a:t>作者简介</a:t>
            </a:r>
            <a:endParaRPr lang="zh-CN" altLang="en-US" sz="4800" spc="600" dirty="0">
              <a:solidFill>
                <a:srgbClr val="353130"/>
              </a:solidFill>
              <a:latin typeface="汉仪新蒂唐朝体" panose="02000500000000000000" pitchFamily="2" charset="-122"/>
              <a:ea typeface="汉仪新蒂唐朝体" panose="02000500000000000000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2229485"/>
            <a:ext cx="3599815" cy="36264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29150" y="1999615"/>
            <a:ext cx="6910705" cy="4939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/>
              <a:t>钱亢,男,1977年生,中共党员,本科毕业于南京体育学院,中小学高级教师,教龄</a:t>
            </a:r>
            <a:r>
              <a:rPr lang="en-US" altLang="zh-CN"/>
              <a:t>20</a:t>
            </a:r>
            <a:r>
              <a:rPr lang="zh-CN" altLang="en-US"/>
              <a:t>年,常州市学科带头人,江苏省首届“省教学名师”,获“华英奖”、“常州市优秀教育工作者”等荣誉称号,现任常州市第二实验小学课程部副部长。曾获常州市体育教师基本功比赛一等奖、全国第五届中小学体育优秀课评比一等奖;工作以来在《中国学校体育》、《体育教学》、《江苏教育》等省级以上刊物发表论文40余篇;第十届、第十一届中运会科报会获二三等奖,省、市、区级论文获奖近20篇;主持多个省、市级课题研究。负责学校体育课程基地获“江苏省小学特色文化建设项目”和“2017年活力校园优秀案例评比校园文化创新奖”;主编《学科.育人—常州市第二实验小学国家课程校本实施指导纲要(体育1-6年级)》等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04716" y="557070"/>
            <a:ext cx="5195877" cy="2031652"/>
            <a:chOff x="3510950" y="1021102"/>
            <a:chExt cx="5195877" cy="2031652"/>
          </a:xfrm>
        </p:grpSpPr>
        <p:sp>
          <p:nvSpPr>
            <p:cNvPr id="5" name="文本框 4"/>
            <p:cNvSpPr txBox="1"/>
            <p:nvPr/>
          </p:nvSpPr>
          <p:spPr>
            <a:xfrm>
              <a:off x="4871210" y="1436764"/>
              <a:ext cx="2475357" cy="1200329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zh-CN" altLang="en-US" sz="72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目 录</a:t>
              </a:r>
              <a:endParaRPr lang="zh-CN" altLang="en-US" sz="72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50"/>
            <a:stretch>
              <a:fillRect/>
            </a:stretch>
          </p:blipFill>
          <p:spPr>
            <a:xfrm rot="5400000">
              <a:off x="3175254" y="1356798"/>
              <a:ext cx="2031652" cy="136026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50"/>
            <a:stretch>
              <a:fillRect/>
            </a:stretch>
          </p:blipFill>
          <p:spPr>
            <a:xfrm rot="16200000" flipH="1">
              <a:off x="7010871" y="1356798"/>
              <a:ext cx="2031652" cy="1360260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4300220" y="2774950"/>
            <a:ext cx="382587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ym typeface="+mn-ea"/>
              </a:rPr>
              <a:t>一、内容概要</a:t>
            </a:r>
            <a:endParaRPr lang="zh-CN" altLang="en-US" sz="3600">
              <a:sym typeface="+mn-ea"/>
            </a:endParaRPr>
          </a:p>
          <a:p>
            <a:endParaRPr lang="zh-CN" altLang="en-US" sz="3600">
              <a:sym typeface="+mn-ea"/>
            </a:endParaRPr>
          </a:p>
          <a:p>
            <a:r>
              <a:rPr lang="zh-CN" altLang="en-US" sz="3600">
                <a:sym typeface="+mn-ea"/>
              </a:rPr>
              <a:t>二、读后心得</a:t>
            </a:r>
            <a:endParaRPr lang="zh-CN" altLang="en-US" sz="3600"/>
          </a:p>
          <a:p>
            <a:endParaRPr lang="zh-CN" altLang="en-US" sz="3600"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8270" y="-1685925"/>
            <a:ext cx="1465580" cy="5558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25010" y="770890"/>
            <a:ext cx="3066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一、内容概要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4158615" y="2019300"/>
            <a:ext cx="45618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、教学新得</a:t>
            </a:r>
            <a:endParaRPr lang="zh-CN" altLang="en-US" sz="3600"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/>
              <a:t>2</a:t>
            </a:r>
            <a:r>
              <a:rPr lang="zh-CN" altLang="en-US" sz="3600"/>
              <a:t>、教无定法</a:t>
            </a:r>
            <a:endParaRPr lang="zh-CN" altLang="en-US" sz="3600"/>
          </a:p>
          <a:p>
            <a:pPr algn="ctr">
              <a:lnSpc>
                <a:spcPct val="150000"/>
              </a:lnSpc>
            </a:pPr>
            <a:r>
              <a:rPr lang="en-US" altLang="zh-CN" sz="3600"/>
              <a:t>3</a:t>
            </a:r>
            <a:r>
              <a:rPr lang="zh-CN" altLang="en-US" sz="3600"/>
              <a:t>、求真探微</a:t>
            </a:r>
            <a:endParaRPr lang="zh-CN" altLang="en-US" sz="3600"/>
          </a:p>
          <a:p>
            <a:pPr algn="ctr">
              <a:lnSpc>
                <a:spcPct val="150000"/>
              </a:lnSpc>
            </a:pPr>
            <a:r>
              <a:rPr lang="en-US" altLang="zh-CN" sz="3600"/>
              <a:t>4</a:t>
            </a:r>
            <a:r>
              <a:rPr lang="zh-CN" altLang="en-US" sz="3600"/>
              <a:t>、爱的教育</a:t>
            </a:r>
            <a:endParaRPr lang="zh-CN" altLang="en-US" sz="3600"/>
          </a:p>
          <a:p>
            <a:pPr algn="ctr">
              <a:lnSpc>
                <a:spcPct val="150000"/>
              </a:lnSpc>
            </a:pPr>
            <a:r>
              <a:rPr lang="en-US" altLang="zh-CN" sz="3600"/>
              <a:t>5</a:t>
            </a:r>
            <a:r>
              <a:rPr lang="zh-CN" altLang="en-US" sz="3600"/>
              <a:t>、且行且思</a:t>
            </a:r>
            <a:endParaRPr lang="zh-CN" altLang="en-US" sz="36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8800" y="2094230"/>
            <a:ext cx="3599815" cy="4096385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6130" y="1037590"/>
            <a:ext cx="105333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、教学新得：介绍部分教学案例，从侧面反映  </a:t>
            </a:r>
            <a:r>
              <a:rPr lang="en-US" altLang="zh-CN" sz="3600">
                <a:sym typeface="+mn-ea"/>
              </a:rPr>
              <a:t>“</a:t>
            </a:r>
            <a:r>
              <a:rPr lang="zh-CN" altLang="en-US" sz="3600">
                <a:sym typeface="+mn-ea"/>
              </a:rPr>
              <a:t>乐</a:t>
            </a:r>
            <a:r>
              <a:rPr lang="zh-CN" altLang="en-US" sz="3600"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  <a:sym typeface="+mn-ea"/>
              </a:rPr>
              <a:t>·</a:t>
            </a:r>
            <a:r>
              <a:rPr lang="zh-CN" altLang="en-US" sz="3600">
                <a:sym typeface="+mn-ea"/>
              </a:rPr>
              <a:t>动</a:t>
            </a:r>
            <a:r>
              <a:rPr lang="en-US" altLang="zh-CN" sz="3600">
                <a:sym typeface="+mn-ea"/>
              </a:rPr>
              <a:t>”</a:t>
            </a:r>
            <a:r>
              <a:rPr lang="zh-CN" altLang="en-US" sz="3600">
                <a:sym typeface="+mn-ea"/>
              </a:rPr>
              <a:t>体育的课堂活动</a:t>
            </a:r>
            <a:r>
              <a:rPr lang="en-US" altLang="zh-CN" sz="3600">
                <a:sym typeface="+mn-ea"/>
              </a:rPr>
              <a:t>”</a:t>
            </a:r>
            <a:endParaRPr lang="en-US" altLang="zh-CN" sz="3600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29205" y="345884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平衡性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547110" y="456184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安全逃生与自我救助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481830" y="345884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愤怒情绪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262245" y="456184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耐久跑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69100" y="345884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游戏改编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31975" y="456184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趣味田径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32320" y="4627880"/>
            <a:ext cx="1581150" cy="12839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注意力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455660" y="3937635"/>
            <a:ext cx="143764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信息技术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0820" y="916940"/>
            <a:ext cx="9685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2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、教无定法：选择部分发表的教学设计，以窥</a:t>
            </a:r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“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乐</a:t>
            </a:r>
            <a:r>
              <a:rPr lang="zh-CN" altLang="en-US" sz="3600">
                <a:solidFill>
                  <a:schemeClr val="tx1"/>
                </a:solidFill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+mn-ea"/>
              </a:rPr>
              <a:t>·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动</a:t>
            </a:r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”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体育的魅力。</a:t>
            </a:r>
            <a:endParaRPr lang="zh-CN" altLang="en-US" sz="3600">
              <a:solidFill>
                <a:schemeClr val="tx1"/>
              </a:solidFill>
              <a:uFillTx/>
              <a:ea typeface="等线" panose="02010600030101010101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57780" y="292798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跳跃练习</a:t>
            </a: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705350" y="292798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垒球</a:t>
            </a: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513320" y="292798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站立式起跑</a:t>
            </a: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094470" y="442976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接力跑</a:t>
            </a: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466465" y="4391660"/>
            <a:ext cx="1581150" cy="12071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废旧篮球的开发</a:t>
            </a: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111875" y="4309110"/>
            <a:ext cx="1581150" cy="1150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器材开发的三宜三忌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0820" y="916940"/>
            <a:ext cx="9685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3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、求真探微：选择一部分的</a:t>
            </a:r>
            <a:r>
              <a:rPr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体育课程建设、队伍建设、课堂教学等方面的文章。</a:t>
            </a:r>
            <a:endParaRPr lang="zh-CN" altLang="en-US" sz="3600">
              <a:solidFill>
                <a:schemeClr val="tx1"/>
              </a:solidFill>
              <a:uFillTx/>
              <a:ea typeface="等线" panose="0201060003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94935" y="401383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成长记录袋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924935" y="299339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合作性学习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308215" y="4094480"/>
            <a:ext cx="1581150" cy="1254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看、</a:t>
            </a:r>
            <a:endParaRPr lang="zh-CN" altLang="en-US"/>
          </a:p>
          <a:p>
            <a:pPr algn="ctr"/>
            <a:r>
              <a:rPr lang="zh-CN" altLang="en-US"/>
              <a:t>评课的新模式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10335" y="416242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借班上课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240780" y="299339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管理学的课堂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187700" y="418020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学习目标的制定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179435" y="299339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同题异构</a:t>
            </a: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927860" y="2844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磨课的误区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411970" y="4660265"/>
            <a:ext cx="1102360" cy="6711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......</a:t>
            </a:r>
            <a:endParaRPr lang="en-US" altLang="zh-CN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0820" y="916940"/>
            <a:ext cx="9685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4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、爱的教育：</a:t>
            </a:r>
            <a:r>
              <a:rPr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选择了若干篇关于作者对教育的理解及教育观的文章。</a:t>
            </a:r>
            <a:endParaRPr sz="3600">
              <a:solidFill>
                <a:schemeClr val="tx1"/>
              </a:solidFill>
              <a:uFillTx/>
              <a:ea typeface="等线" panose="02010600030101010101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23870" y="322643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体验残疾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431540" y="455803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安全保障</a:t>
            </a: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683885" y="449135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特殊学生的教育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091430" y="306895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单亲家庭的教育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158990" y="322643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家庭教育与学校教育</a:t>
            </a: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116570" y="455803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敲打也是爱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0820" y="916940"/>
            <a:ext cx="96850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5</a:t>
            </a:r>
            <a:r>
              <a:rPr lang="zh-CN" altLang="en-US"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、且行且思：</a:t>
            </a:r>
            <a:r>
              <a:rPr sz="3600">
                <a:solidFill>
                  <a:schemeClr val="tx1"/>
                </a:solidFill>
                <a:uFillTx/>
                <a:ea typeface="等线" panose="02010600030101010101" charset="-122"/>
                <a:sym typeface="+mn-ea"/>
              </a:rPr>
              <a:t>选择了作者不同时期撰写的文章，描绘的是操场之外的作者。</a:t>
            </a:r>
            <a:endParaRPr sz="3600">
              <a:solidFill>
                <a:schemeClr val="tx1"/>
              </a:solidFill>
              <a:uFillTx/>
              <a:ea typeface="等线" panose="02010600030101010101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054860" y="3098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从汶川到北京</a:t>
            </a: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54860" y="446976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新基础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课堂教学反思</a:t>
            </a:r>
            <a:endParaRPr lang="zh-CN" altLang="en-US"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81755" y="409321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体育课堂</a:t>
            </a:r>
            <a:r>
              <a:rPr lang="en-US" altLang="zh-CN"/>
              <a:t>“</a:t>
            </a:r>
            <a:r>
              <a:rPr lang="zh-CN" altLang="en-US"/>
              <a:t>大练兵</a:t>
            </a:r>
            <a:r>
              <a:rPr lang="en-US" altLang="zh-CN"/>
              <a:t>”</a:t>
            </a:r>
            <a:endParaRPr lang="en-US" altLang="zh-CN"/>
          </a:p>
        </p:txBody>
      </p:sp>
      <p:sp>
        <p:nvSpPr>
          <p:cNvPr id="8" name="椭圆 7"/>
          <p:cNvSpPr/>
          <p:nvPr/>
        </p:nvSpPr>
        <p:spPr>
          <a:xfrm>
            <a:off x="8177530" y="4267835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体育常识</a:t>
            </a: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51350" y="2844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寻求专业发展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55970" y="41529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裘法祖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044055" y="3098800"/>
            <a:ext cx="1581150" cy="11690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《先生》读后感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688.9763779527557,&quot;width&quot;:5669.2913385826769}"/>
</p:tagLst>
</file>

<file path=ppt/tags/tag2.xml><?xml version="1.0" encoding="utf-8"?>
<p:tagLst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WPS 演示</Application>
  <PresentationFormat>宽屏</PresentationFormat>
  <Paragraphs>133</Paragraphs>
  <Slides>12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叶根友特色简体升级版</vt:lpstr>
      <vt:lpstr>汉仪全唐诗简</vt:lpstr>
      <vt:lpstr>汉仪新蒂唐朝体</vt:lpstr>
      <vt:lpstr>微软雅黑</vt:lpstr>
      <vt:lpstr>Arial Unicode MS</vt:lpstr>
      <vt:lpstr>等线 Light</vt:lpstr>
      <vt:lpstr>等线</vt:lpstr>
      <vt:lpstr>Calibri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高志远</dc:creator>
  <cp:lastModifiedBy>不可</cp:lastModifiedBy>
  <cp:revision>62</cp:revision>
  <dcterms:created xsi:type="dcterms:W3CDTF">2017-08-17T08:21:00Z</dcterms:created>
  <dcterms:modified xsi:type="dcterms:W3CDTF">2021-12-05T01:23:03Z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