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15142" r:id="rId3"/>
    <p:sldId id="15143" r:id="rId5"/>
    <p:sldId id="15168" r:id="rId6"/>
    <p:sldId id="15160" r:id="rId7"/>
    <p:sldId id="15144" r:id="rId8"/>
    <p:sldId id="15146" r:id="rId9"/>
    <p:sldId id="15147" r:id="rId10"/>
    <p:sldId id="15153" r:id="rId11"/>
    <p:sldId id="15148" r:id="rId12"/>
    <p:sldId id="15154" r:id="rId13"/>
    <p:sldId id="15157" r:id="rId14"/>
  </p:sldIdLst>
  <p:sldSz cx="12192000" cy="685800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CDDFD1"/>
    <a:srgbClr val="1F2DA8"/>
    <a:srgbClr val="4EAE04"/>
    <a:srgbClr val="B7B7B7"/>
    <a:srgbClr val="F06402"/>
    <a:srgbClr val="F1615D"/>
    <a:srgbClr val="FF8243"/>
    <a:srgbClr val="F151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6340" autoAdjust="0"/>
  </p:normalViewPr>
  <p:slideViewPr>
    <p:cSldViewPr>
      <p:cViewPr>
        <p:scale>
          <a:sx n="100" d="100"/>
          <a:sy n="100" d="100"/>
        </p:scale>
        <p:origin x="648" y="324"/>
      </p:cViewPr>
      <p:guideLst>
        <p:guide pos="3814"/>
        <p:guide orient="horz" pos="2122"/>
      </p:guideLst>
    </p:cSldViewPr>
  </p:slideViewPr>
  <p:outlineViewPr>
    <p:cViewPr>
      <p:scale>
        <a:sx n="100" d="100"/>
        <a:sy n="100" d="100"/>
      </p:scale>
      <p:origin x="0" y="-980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56" y="3266994"/>
            <a:ext cx="4408757" cy="3592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07624" cy="359093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702335" y="712350"/>
            <a:ext cx="10787332" cy="542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667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51" y="-3338"/>
            <a:ext cx="9129963" cy="6142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8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8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8" y="6356746"/>
            <a:ext cx="2742448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8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" Target="slide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0"/>
          <p:cNvSpPr>
            <a:spLocks noChangeArrowheads="1"/>
          </p:cNvSpPr>
          <p:nvPr/>
        </p:nvSpPr>
        <p:spPr bwMode="auto">
          <a:xfrm>
            <a:off x="3502963" y="3934829"/>
            <a:ext cx="761177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常州市实验初级中学天宁分校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潘海波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8885" y="2114550"/>
            <a:ext cx="69907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0000"/>
                </a:solidFill>
                <a:latin typeface="经典行楷简" panose="02010609000101010101" charset="-122"/>
                <a:ea typeface="经典行楷简" panose="02010609000101010101" charset="-122"/>
                <a:cs typeface="经典行楷简" panose="02010609000101010101" charset="-122"/>
              </a:rPr>
              <a:t>平</a:t>
            </a:r>
            <a:r>
              <a:rPr lang="en-US" altLang="zh-CN" sz="8800" b="1">
                <a:solidFill>
                  <a:srgbClr val="FF0000"/>
                </a:solidFill>
                <a:latin typeface="经典行楷简" panose="02010609000101010101" charset="-122"/>
                <a:ea typeface="经典行楷简" panose="02010609000101010101" charset="-122"/>
                <a:cs typeface="经典行楷简" panose="02010609000101010101" charset="-122"/>
              </a:rPr>
              <a:t> </a:t>
            </a:r>
            <a:r>
              <a:rPr lang="zh-CN" altLang="en-US" sz="8800" b="1">
                <a:solidFill>
                  <a:srgbClr val="FF0000"/>
                </a:solidFill>
                <a:latin typeface="经典行楷简" panose="02010609000101010101" charset="-122"/>
                <a:ea typeface="经典行楷简" panose="02010609000101010101" charset="-122"/>
                <a:cs typeface="经典行楷简" panose="02010609000101010101" charset="-122"/>
              </a:rPr>
              <a:t>均</a:t>
            </a:r>
            <a:r>
              <a:rPr lang="en-US" altLang="zh-CN" sz="8800" b="1">
                <a:solidFill>
                  <a:srgbClr val="FF0000"/>
                </a:solidFill>
                <a:latin typeface="经典行楷简" panose="02010609000101010101" charset="-122"/>
                <a:ea typeface="经典行楷简" panose="02010609000101010101" charset="-122"/>
                <a:cs typeface="经典行楷简" panose="02010609000101010101" charset="-122"/>
              </a:rPr>
              <a:t> </a:t>
            </a:r>
            <a:r>
              <a:rPr lang="zh-CN" altLang="en-US" sz="8800" b="1">
                <a:solidFill>
                  <a:srgbClr val="FF0000"/>
                </a:solidFill>
                <a:latin typeface="经典行楷简" panose="02010609000101010101" charset="-122"/>
                <a:ea typeface="经典行楷简" panose="02010609000101010101" charset="-122"/>
                <a:cs typeface="经典行楷简" panose="02010609000101010101" charset="-122"/>
              </a:rPr>
              <a:t>数</a:t>
            </a:r>
            <a:endParaRPr lang="zh-CN" altLang="en-US" sz="8800" b="1">
              <a:solidFill>
                <a:srgbClr val="FF0000"/>
              </a:solidFill>
              <a:latin typeface="经典行楷简" panose="02010609000101010101" charset="-122"/>
              <a:ea typeface="经典行楷简" panose="02010609000101010101" charset="-122"/>
              <a:cs typeface="经典行楷简" panose="02010609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6745" y="1124585"/>
            <a:ext cx="5608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九年级上册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第三章第一节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7_VT[T(J%1CKPRL7@LGNY7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760" y="1709420"/>
            <a:ext cx="2720340" cy="379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929890" y="2724150"/>
            <a:ext cx="76041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4905" y="697865"/>
            <a:ext cx="10119995" cy="1770380"/>
          </a:xfrm>
          <a:prstGeom prst="rect">
            <a:avLst/>
          </a:prstGeom>
          <a:noFill/>
          <a:ln w="28575" cmpd="thickThin">
            <a:noFill/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某电视台要招聘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名记者，甲、乙、丙三人应聘参加了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项素质测试，成绩如下（单位：分）：</a:t>
            </a:r>
            <a:endParaRPr lang="en-US" altLang="zh-CN" sz="2800" b="1"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800" b="1"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81275" y="1917700"/>
          <a:ext cx="79527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185"/>
                <a:gridCol w="1988185"/>
                <a:gridCol w="1988185"/>
                <a:gridCol w="1988185"/>
              </a:tblGrid>
              <a:tr h="51816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采访写作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计算机操作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创意设计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甲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乙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丙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78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9" name="内容占位符 7"/>
          <p:cNvSpPr txBox="1"/>
          <p:nvPr/>
        </p:nvSpPr>
        <p:spPr>
          <a:xfrm>
            <a:off x="1198880" y="4077335"/>
            <a:ext cx="107403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）如果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采访写作、计算机操作和创意设计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的成绩按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5:2:3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计算．那么谁将被录取？</a:t>
            </a:r>
            <a:endParaRPr lang="en-US" altLang="zh-C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  <a:hlinkClick r:id="rId2" action="ppaction://hlinksldjump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sp>
        <p:nvSpPr>
          <p:cNvPr id="19486" name="矩形 9245"/>
          <p:cNvSpPr/>
          <p:nvPr>
            <p:custDataLst>
              <p:tags r:id="rId3"/>
            </p:custDataLst>
          </p:nvPr>
        </p:nvSpPr>
        <p:spPr>
          <a:xfrm>
            <a:off x="911860" y="5005070"/>
            <a:ext cx="108172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indent="304800" eaLnBrk="0" hangingPunct="0">
              <a:lnSpc>
                <a:spcPct val="100000"/>
              </a:lnSpc>
            </a:pP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>
                <a:latin typeface="宋体" panose="02010600030101010101" pitchFamily="2" charset="-122"/>
              </a:rPr>
              <a:t>如果电视台需要一个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对计算机操作相对熟练</a:t>
            </a:r>
            <a:r>
              <a:rPr lang="zh-CN" altLang="en-US" sz="2800" b="1">
                <a:latin typeface="宋体" panose="02010600030101010101" pitchFamily="2" charset="-122"/>
              </a:rPr>
              <a:t>的人员，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indent="304800" eaLnBrk="0" hangingPunct="0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 ①</a:t>
            </a:r>
            <a:r>
              <a:rPr lang="zh-CN" altLang="en-US" sz="2800" b="1">
                <a:latin typeface="宋体" panose="02010600030101010101" pitchFamily="2" charset="-122"/>
              </a:rPr>
              <a:t>请你设计一个比例方案，使之有利于电视台的招聘．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" name="矩形 9245"/>
          <p:cNvSpPr/>
          <p:nvPr>
            <p:custDataLst>
              <p:tags r:id="rId4"/>
            </p:custDataLst>
          </p:nvPr>
        </p:nvSpPr>
        <p:spPr>
          <a:xfrm>
            <a:off x="1828165" y="5993448"/>
            <a:ext cx="111258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indent="304800" eaLnBrk="0" hangingPunct="0">
              <a:lnSpc>
                <a:spcPct val="100000"/>
              </a:lnSpc>
            </a:pP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②若甲非常想被录取，他的计算机操作成绩至少要多少分？</a:t>
            </a:r>
            <a:endParaRPr lang="en-US" altLang="zh-CN" sz="2800" b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20280" y="2403475"/>
            <a:ext cx="51879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486" grpId="0"/>
      <p:bldP spid="4" grpId="0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59560" y="764540"/>
            <a:ext cx="218503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课堂小结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6" name="Rectangle 2"/>
          <p:cNvSpPr>
            <a:spLocks noGrp="1"/>
          </p:cNvSpPr>
          <p:nvPr/>
        </p:nvSpPr>
        <p:spPr>
          <a:xfrm>
            <a:off x="2207260" y="1628775"/>
            <a:ext cx="7910830" cy="18929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．今天，我们学习了什么内容？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有哪些表现形式？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．算术平均数与加权平均数有什么联系？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174240" y="2132965"/>
          <a:ext cx="7804785" cy="1311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0085"/>
                <a:gridCol w="1951355"/>
                <a:gridCol w="1950085"/>
                <a:gridCol w="1953260"/>
              </a:tblGrid>
              <a:tr h="655955"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平时成绩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期中成绩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期末成绩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学期成绩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604895" y="1340485"/>
            <a:ext cx="4943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600" b="1"/>
              <a:t>小明同学数学成绩单</a:t>
            </a:r>
            <a:endParaRPr lang="zh-CN" altLang="zh-CN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2639695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84065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27800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18920" y="3669665"/>
            <a:ext cx="7604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）你能算出三项成绩的平均数吗？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188595"/>
            <a:ext cx="218503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情境感悟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1495" y="4293235"/>
            <a:ext cx="7836535" cy="530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一般地，若有</a:t>
            </a:r>
            <a:r>
              <a:rPr lang="en-US" altLang="zh-CN" sz="2800" b="1" i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个数，分别是</a:t>
            </a:r>
            <a:r>
              <a:rPr lang="en-US" altLang="zh-CN" sz="2800" b="1" i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b="1" baseline="-25000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i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b="1" baseline="-25000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zh-CN" altLang="en-US" sz="28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i="1" err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b="1" i="1" baseline="-25000" err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4400" b="1" baseline="-25000" err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4400" b="1" baseline="-25000" err="1">
              <a:solidFill>
                <a:srgbClr val="1D41D5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05940" y="4867910"/>
            <a:ext cx="9319260" cy="972820"/>
            <a:chOff x="2844" y="7666"/>
            <a:chExt cx="14676" cy="1532"/>
          </a:xfrm>
        </p:grpSpPr>
        <p:sp>
          <p:nvSpPr>
            <p:cNvPr id="4" name="文本框 3"/>
            <p:cNvSpPr txBox="1"/>
            <p:nvPr/>
          </p:nvSpPr>
          <p:spPr>
            <a:xfrm>
              <a:off x="2844" y="7666"/>
              <a:ext cx="1467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sz="1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r>
                <a:rPr lang="zh-CN" altLang="en-US" sz="28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则</a:t>
              </a:r>
              <a:r>
                <a:rPr lang="en-US" altLang="zh-CN" sz="28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            </a:t>
              </a:r>
              <a:r>
                <a:rPr lang="zh-CN" altLang="en-US" sz="28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叫做这组数据的</a:t>
              </a:r>
              <a:r>
                <a:rPr lang="zh-CN" altLang="en-US" sz="40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楷体" panose="02010609060101010101" charset="-122"/>
                </a:rPr>
                <a:t>算术平均数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。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3137" y="8008"/>
                  <a:ext cx="5828" cy="119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𝒙</m:t>
                            </m:r>
                          </m:e>
                        </m:acc>
                        <m:r>
                          <a:rPr lang="en-US" altLang="zh-CN" sz="2400" b="1" i="1">
                            <a:solidFill>
                              <a:srgbClr val="1D41D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⋯+</m:t>
                            </m:r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rgbClr val="1D41D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b="1" i="1">
                                <a:solidFill>
                                  <a:srgbClr val="1D41D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𝒏</m:t>
                            </m:r>
                          </m:den>
                        </m:f>
                      </m:oMath>
                    </m:oMathPara>
                  </a14:m>
                  <a:endParaRPr lang="en-US" altLang="zh-CN" sz="2400" b="1" i="1">
                    <a:solidFill>
                      <a:srgbClr val="1D41D5"/>
                    </a:solidFill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" y="8008"/>
                  <a:ext cx="5828" cy="119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174240" y="2132965"/>
          <a:ext cx="7804785" cy="1311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0085"/>
                <a:gridCol w="1951355"/>
                <a:gridCol w="1950085"/>
                <a:gridCol w="1953260"/>
              </a:tblGrid>
              <a:tr h="655955"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平时成绩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期中成绩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期末成绩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学期成绩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604895" y="1340485"/>
            <a:ext cx="4943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600" b="1"/>
              <a:t>小明同学数学成绩单</a:t>
            </a:r>
            <a:endParaRPr lang="zh-CN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8548370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FZTimes-BoldItalic" panose="02000803000000000000" charset="0"/>
              </a:rPr>
              <a:t>81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cs typeface="FZTimes-BoldItalic" panose="02000803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9695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84065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27800" y="2853055"/>
            <a:ext cx="101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2410" y="3724910"/>
            <a:ext cx="9543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）老师给的学期成绩是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，你知道老师是怎么算的吗？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188595"/>
            <a:ext cx="218503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情境感悟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/>
        </p:nvSpPr>
        <p:spPr>
          <a:xfrm>
            <a:off x="996950" y="1068705"/>
            <a:ext cx="10577195" cy="31680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  在实际生活中，一组数据中的每个数据，它们的重要程度并不相同，有时有的数据比其它数据更为重要，所以我们在计算平均数时，根据重要程度，给每个数据一个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权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权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(</a:t>
            </a: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weight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)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衡量各个数据“重要程度”的数值。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762" name="图片 117761" descr="1232913_162606013_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3450" b="5211"/>
          <a:stretch>
            <a:fillRect/>
          </a:stretch>
        </p:blipFill>
        <p:spPr>
          <a:xfrm>
            <a:off x="407035" y="977265"/>
            <a:ext cx="6736080" cy="475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1" name="文本框 96260"/>
          <p:cNvSpPr txBox="1"/>
          <p:nvPr/>
        </p:nvSpPr>
        <p:spPr>
          <a:xfrm>
            <a:off x="7678420" y="3642043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solidFill>
                  <a:srgbClr val="1D41D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——《</a:t>
            </a:r>
            <a:r>
              <a:rPr lang="zh-CN" altLang="en-US" sz="3200" b="1" dirty="0">
                <a:solidFill>
                  <a:srgbClr val="1D41D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孟子</a:t>
            </a:r>
            <a:r>
              <a:rPr lang="en-US" altLang="zh-CN" sz="3200" b="1">
                <a:solidFill>
                  <a:srgbClr val="1D41D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3200" b="1" dirty="0">
                <a:solidFill>
                  <a:srgbClr val="1D41D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梁惠王上</a:t>
            </a:r>
            <a:r>
              <a:rPr lang="en-US" altLang="zh-CN" sz="3200" b="1">
                <a:solidFill>
                  <a:srgbClr val="1D41D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3200" b="1" dirty="0">
              <a:solidFill>
                <a:srgbClr val="1D41D5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6262" name="文本框 96261"/>
          <p:cNvSpPr txBox="1"/>
          <p:nvPr/>
        </p:nvSpPr>
        <p:spPr>
          <a:xfrm>
            <a:off x="7173595" y="2489518"/>
            <a:ext cx="5309870" cy="11068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，然后知轻重。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188595"/>
            <a:ext cx="218503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生活领悟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8395" y="1707515"/>
            <a:ext cx="1060323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一般地，若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个数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的权分别是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8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…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800" i="1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 sz="28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6005" y="2715576"/>
            <a:ext cx="10603230" cy="1003300"/>
            <a:chOff x="386512" y="2016857"/>
            <a:chExt cx="9892030" cy="100330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6512" y="2077501"/>
              <a:ext cx="989203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                                           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叫做这</a:t>
              </a:r>
              <a:r>
                <a:rPr lang="en-US" altLang="zh-CN" sz="2800" i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个数的</a:t>
              </a:r>
              <a:r>
                <a:rPr lang="zh-CN" altLang="en-US" sz="40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加权平均数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．</a:t>
              </a:r>
              <a:endParaRPr lang="zh-CN" altLang="en-US" sz="28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36"/>
            <p:cNvGraphicFramePr>
              <a:graphicFrameLocks noChangeAspect="1"/>
            </p:cNvGraphicFramePr>
            <p:nvPr/>
          </p:nvGraphicFramePr>
          <p:xfrm>
            <a:off x="856794" y="2016857"/>
            <a:ext cx="3465512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1" imgW="3467100" imgH="1003300" progId="Equation.DSMT4">
                    <p:embed/>
                  </p:oleObj>
                </mc:Choice>
                <mc:Fallback>
                  <p:oleObj name="Equation" r:id="rId1" imgW="3467100" imgH="1003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56794" y="2016857"/>
                          <a:ext cx="3465512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本框 1"/>
          <p:cNvSpPr txBox="1"/>
          <p:nvPr/>
        </p:nvSpPr>
        <p:spPr>
          <a:xfrm>
            <a:off x="983615" y="188595"/>
            <a:ext cx="218503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概念体悟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0710" y="4032250"/>
            <a:ext cx="7969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</a:rPr>
              <a:t>算术平均数是加权平均数的特殊情况．</a:t>
            </a:r>
            <a:endParaRPr lang="zh-CN" altLang="en-US" sz="3200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42645" y="869950"/>
            <a:ext cx="105105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．某次歌咏比赛中，选手张华的唱功、音乐常识、综合知识成绩分别为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分、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分、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分，若这三项按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2:2:1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的比例计算比赛成绩，则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唱功、音乐常识、综合知识成绩的权分别为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，张华的最后成绩为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52675" y="3546475"/>
          <a:ext cx="6276975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450"/>
                <a:gridCol w="1569720"/>
                <a:gridCol w="1567815"/>
                <a:gridCol w="1570990"/>
              </a:tblGrid>
              <a:tr h="640080"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阅读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作文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听力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口语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 fontAlgn="b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26135" y="4871720"/>
            <a:ext cx="105270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现在，老师根据这四项比赛的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重要程度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，将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阅读、作文、听力和口语分别按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30%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30%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的比例计算他的竞赛成绩，则小明这四项比赛成绩的权分别是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，小明的竞赛成绩为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105" y="260350"/>
            <a:ext cx="218503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应用体悟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6135" y="2636520"/>
            <a:ext cx="105105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．学校举办了一次英语竞赛，比赛项目包括阅读、作文、听力和口语四部分，小明竞赛成绩如下：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91170" y="1722755"/>
            <a:ext cx="66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22740" y="1706245"/>
            <a:ext cx="66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99065" y="1706245"/>
            <a:ext cx="66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1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6380" y="2136775"/>
            <a:ext cx="66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82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85355" y="5724525"/>
            <a:ext cx="944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30%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29650" y="5732780"/>
            <a:ext cx="944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30%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02190" y="5724525"/>
            <a:ext cx="944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20%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1225" y="6092825"/>
            <a:ext cx="944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20%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49850" y="6138545"/>
            <a:ext cx="944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Euclid Fraktur" panose="03010601010101010101" charset="0"/>
              </a:rPr>
              <a:t>81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Euclid Fraktur" panose="03010601010101010101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1"/>
          <p:cNvSpPr/>
          <p:nvPr/>
        </p:nvSpPr>
        <p:spPr>
          <a:xfrm>
            <a:off x="979805" y="631825"/>
            <a:ext cx="9940925" cy="21539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．为了解某市九年级学生开展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综合与实践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活动的情况，抽样调查了该市部分九年级学生上学期参加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综合与实践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活动的天数，并根据调查所得的数据绘制条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5000"/>
              </a:lnSpc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形统计图如图所示．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519545" y="1722755"/>
            <a:ext cx="5328769" cy="2392255"/>
            <a:chOff x="3318" y="5843"/>
            <a:chExt cx="7926" cy="3607"/>
          </a:xfrm>
        </p:grpSpPr>
        <p:grpSp>
          <p:nvGrpSpPr>
            <p:cNvPr id="58" name="组合 57"/>
            <p:cNvGrpSpPr/>
            <p:nvPr/>
          </p:nvGrpSpPr>
          <p:grpSpPr>
            <a:xfrm>
              <a:off x="3318" y="5843"/>
              <a:ext cx="7926" cy="3607"/>
              <a:chOff x="3318" y="5843"/>
              <a:chExt cx="7926" cy="360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9411" y="8845"/>
                <a:ext cx="1833" cy="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latin typeface="黑体" panose="02010609060101010101" charset="-122"/>
                    <a:ea typeface="黑体" panose="02010609060101010101" charset="-122"/>
                  </a:rPr>
                  <a:t>天数</a:t>
                </a:r>
                <a:r>
                  <a:rPr lang="en-US" altLang="zh-CN" sz="2000">
                    <a:latin typeface="黑体" panose="02010609060101010101" charset="-122"/>
                    <a:ea typeface="黑体" panose="02010609060101010101" charset="-122"/>
                  </a:rPr>
                  <a:t>/</a:t>
                </a:r>
                <a:r>
                  <a:rPr lang="zh-CN" altLang="zh-CN" sz="2000">
                    <a:latin typeface="黑体" panose="02010609060101010101" charset="-122"/>
                    <a:ea typeface="黑体" panose="02010609060101010101" charset="-122"/>
                  </a:rPr>
                  <a:t>天</a:t>
                </a:r>
                <a:endParaRPr lang="zh-CN" altLang="zh-CN" sz="200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3318" y="5843"/>
                <a:ext cx="6869" cy="3387"/>
                <a:chOff x="3318" y="5843"/>
                <a:chExt cx="6869" cy="3387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4317" y="5968"/>
                  <a:ext cx="5870" cy="2880"/>
                  <a:chOff x="3812" y="6008"/>
                  <a:chExt cx="5870" cy="2880"/>
                </a:xfrm>
              </p:grpSpPr>
              <p:grpSp>
                <p:nvGrpSpPr>
                  <p:cNvPr id="25" name="组合 24"/>
                  <p:cNvGrpSpPr/>
                  <p:nvPr/>
                </p:nvGrpSpPr>
                <p:grpSpPr>
                  <a:xfrm>
                    <a:off x="3812" y="6008"/>
                    <a:ext cx="5871" cy="2881"/>
                    <a:chOff x="3597" y="5968"/>
                    <a:chExt cx="5871" cy="2881"/>
                  </a:xfrm>
                </p:grpSpPr>
                <p:cxnSp>
                  <p:nvCxnSpPr>
                    <p:cNvPr id="21" name="直接箭头连接符 20"/>
                    <p:cNvCxnSpPr/>
                    <p:nvPr/>
                  </p:nvCxnSpPr>
                  <p:spPr>
                    <a:xfrm flipV="1">
                      <a:off x="3597" y="5968"/>
                      <a:ext cx="10" cy="2881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接箭头连接符 21"/>
                    <p:cNvCxnSpPr/>
                    <p:nvPr/>
                  </p:nvCxnSpPr>
                  <p:spPr>
                    <a:xfrm flipV="1">
                      <a:off x="3597" y="8802"/>
                      <a:ext cx="5871" cy="47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3812" y="8569"/>
                    <a:ext cx="55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/>
                  <p:cNvCxnSpPr/>
                  <p:nvPr/>
                </p:nvCxnSpPr>
                <p:spPr>
                  <a:xfrm>
                    <a:off x="3812" y="8233"/>
                    <a:ext cx="55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/>
                  <p:cNvCxnSpPr/>
                  <p:nvPr/>
                </p:nvCxnSpPr>
                <p:spPr>
                  <a:xfrm>
                    <a:off x="3812" y="7871"/>
                    <a:ext cx="55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/>
                  <p:cNvCxnSpPr/>
                  <p:nvPr/>
                </p:nvCxnSpPr>
                <p:spPr>
                  <a:xfrm>
                    <a:off x="3812" y="7550"/>
                    <a:ext cx="55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/>
                  <p:nvPr/>
                </p:nvCxnSpPr>
                <p:spPr>
                  <a:xfrm>
                    <a:off x="3812" y="7174"/>
                    <a:ext cx="55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3812" y="6813"/>
                    <a:ext cx="5556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9350" y="6805"/>
                    <a:ext cx="4" cy="20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组合 55"/>
                <p:cNvGrpSpPr/>
                <p:nvPr/>
              </p:nvGrpSpPr>
              <p:grpSpPr>
                <a:xfrm>
                  <a:off x="3318" y="5843"/>
                  <a:ext cx="2488" cy="3387"/>
                  <a:chOff x="3318" y="5843"/>
                  <a:chExt cx="2488" cy="3387"/>
                </a:xfrm>
              </p:grpSpPr>
              <p:sp>
                <p:nvSpPr>
                  <p:cNvPr id="37" name="文本框 36"/>
                  <p:cNvSpPr txBox="1"/>
                  <p:nvPr/>
                </p:nvSpPr>
                <p:spPr>
                  <a:xfrm>
                    <a:off x="3911" y="8629"/>
                    <a:ext cx="1009" cy="6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>
                        <a:latin typeface="黑体" panose="02010609060101010101" charset="-122"/>
                        <a:ea typeface="黑体" panose="02010609060101010101" charset="-122"/>
                      </a:rPr>
                      <a:t>0</a:t>
                    </a:r>
                    <a:endParaRPr lang="en-US" altLang="zh-CN" sz="2000">
                      <a:latin typeface="黑体" panose="02010609060101010101" charset="-122"/>
                      <a:ea typeface="黑体" panose="02010609060101010101" charset="-122"/>
                    </a:endParaRPr>
                  </a:p>
                </p:txBody>
              </p:sp>
              <p:grpSp>
                <p:nvGrpSpPr>
                  <p:cNvPr id="55" name="组合 54"/>
                  <p:cNvGrpSpPr/>
                  <p:nvPr/>
                </p:nvGrpSpPr>
                <p:grpSpPr>
                  <a:xfrm>
                    <a:off x="3318" y="5843"/>
                    <a:ext cx="2488" cy="2997"/>
                    <a:chOff x="3318" y="5843"/>
                    <a:chExt cx="2488" cy="2997"/>
                  </a:xfrm>
                </p:grpSpPr>
                <p:sp>
                  <p:nvSpPr>
                    <p:cNvPr id="35" name="文本框 34"/>
                    <p:cNvSpPr txBox="1"/>
                    <p:nvPr/>
                  </p:nvSpPr>
                  <p:spPr>
                    <a:xfrm>
                      <a:off x="3318" y="5843"/>
                      <a:ext cx="2488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人数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/</a:t>
                      </a:r>
                      <a:r>
                        <a:rPr lang="zh-CN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天</a:t>
                      </a:r>
                      <a:endParaRPr lang="zh-CN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38" name="文本框 37"/>
                    <p:cNvSpPr txBox="1"/>
                    <p:nvPr/>
                  </p:nvSpPr>
                  <p:spPr>
                    <a:xfrm>
                      <a:off x="3696" y="8239"/>
                      <a:ext cx="1010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lang="en-US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39" name="文本框 38"/>
                    <p:cNvSpPr txBox="1"/>
                    <p:nvPr/>
                  </p:nvSpPr>
                  <p:spPr>
                    <a:xfrm>
                      <a:off x="3697" y="7926"/>
                      <a:ext cx="1010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20</a:t>
                      </a:r>
                      <a:endParaRPr lang="en-US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40" name="文本框 39"/>
                    <p:cNvSpPr txBox="1"/>
                    <p:nvPr/>
                  </p:nvSpPr>
                  <p:spPr>
                    <a:xfrm>
                      <a:off x="3697" y="7560"/>
                      <a:ext cx="1011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30</a:t>
                      </a:r>
                      <a:endParaRPr lang="en-US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41" name="文本框 40"/>
                    <p:cNvSpPr txBox="1"/>
                    <p:nvPr/>
                  </p:nvSpPr>
                  <p:spPr>
                    <a:xfrm>
                      <a:off x="3697" y="7235"/>
                      <a:ext cx="1012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  <a:endParaRPr lang="en-US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42" name="文本框 41"/>
                    <p:cNvSpPr txBox="1"/>
                    <p:nvPr/>
                  </p:nvSpPr>
                  <p:spPr>
                    <a:xfrm>
                      <a:off x="3697" y="6856"/>
                      <a:ext cx="1013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50</a:t>
                      </a:r>
                      <a:endParaRPr lang="en-US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43" name="文本框 42"/>
                    <p:cNvSpPr txBox="1"/>
                    <p:nvPr/>
                  </p:nvSpPr>
                  <p:spPr>
                    <a:xfrm>
                      <a:off x="3698" y="6490"/>
                      <a:ext cx="1013" cy="6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60</a:t>
                      </a:r>
                      <a:endParaRPr lang="en-US" altLang="zh-CN" sz="20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p:txBody>
                </p:sp>
              </p:grpSp>
            </p:grpSp>
          </p:grpSp>
          <p:sp>
            <p:nvSpPr>
              <p:cNvPr id="44" name="文本框 43"/>
              <p:cNvSpPr txBox="1"/>
              <p:nvPr/>
            </p:nvSpPr>
            <p:spPr>
              <a:xfrm>
                <a:off x="4705" y="8849"/>
                <a:ext cx="847" cy="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2</a:t>
                </a:r>
                <a:r>
                  <a:rPr lang="zh-CN" altLang="en-US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天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552" y="8849"/>
                <a:ext cx="847" cy="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</a:t>
                </a:r>
                <a:r>
                  <a:rPr lang="zh-CN" altLang="en-US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天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399" y="8849"/>
                <a:ext cx="847" cy="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4</a:t>
                </a:r>
                <a:r>
                  <a:rPr lang="zh-CN" altLang="en-US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天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7246" y="8849"/>
                <a:ext cx="847" cy="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5</a:t>
                </a:r>
                <a:r>
                  <a:rPr lang="zh-CN" altLang="en-US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天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8188" y="8849"/>
                <a:ext cx="847" cy="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6</a:t>
                </a:r>
                <a:r>
                  <a:rPr lang="zh-CN" altLang="en-US" sz="20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天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4932" y="8529"/>
              <a:ext cx="340" cy="29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652" y="6773"/>
              <a:ext cx="340" cy="204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806" y="7831"/>
              <a:ext cx="340" cy="9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500" y="7133"/>
              <a:ext cx="340" cy="168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349" y="7133"/>
              <a:ext cx="340" cy="166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5" name="Rectangle 21"/>
          <p:cNvSpPr/>
          <p:nvPr/>
        </p:nvSpPr>
        <p:spPr>
          <a:xfrm>
            <a:off x="1012825" y="2851150"/>
            <a:ext cx="5525770" cy="1076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求这些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学生参加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综合与实践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活动的平均天数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ectangle 21"/>
          <p:cNvSpPr/>
          <p:nvPr/>
        </p:nvSpPr>
        <p:spPr>
          <a:xfrm>
            <a:off x="1155065" y="5146040"/>
            <a:ext cx="9589770" cy="5384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l">
              <a:lnSpc>
                <a:spcPct val="125000"/>
              </a:lnSpc>
              <a:buFont typeface="Arial" panose="020B0604020202020204" pitchFamily="34" charset="0"/>
            </a:pPr>
            <a:r>
              <a:rPr 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答：这些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学生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平均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参加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综合与实践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天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0580" y="4462145"/>
            <a:ext cx="1581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4.5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（天）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4279900"/>
            <a:ext cx="6766560" cy="798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929890" y="2724150"/>
            <a:ext cx="76041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4905" y="697865"/>
            <a:ext cx="10119995" cy="1210945"/>
          </a:xfrm>
          <a:prstGeom prst="rect">
            <a:avLst/>
          </a:prstGeom>
          <a:noFill/>
          <a:ln w="28575" cmpd="thickThin">
            <a:noFill/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某电视台要招聘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名记者，甲、乙、丙三人应聘参加了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项素质测试，成绩如下（单位：分）：</a:t>
            </a:r>
            <a:endParaRPr lang="en-US" altLang="zh-CN" sz="2800" b="1"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52040" y="1916430"/>
          <a:ext cx="79527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185"/>
                <a:gridCol w="1988185"/>
                <a:gridCol w="1988185"/>
                <a:gridCol w="1988185"/>
              </a:tblGrid>
              <a:tr h="51816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采访写作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计算机操作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创意设计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solidFill>
                      <a:srgbClr val="144D73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甲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乙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丙</a:t>
                      </a:r>
                      <a:endParaRPr lang="zh-CN" altLang="en-US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40404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78</a:t>
                      </a:r>
                      <a:endParaRPr lang="en-US" altLang="zh-CN" sz="2800" b="1">
                        <a:solidFill>
                          <a:srgbClr val="40404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内容占位符 7"/>
          <p:cNvSpPr txBox="1"/>
          <p:nvPr/>
        </p:nvSpPr>
        <p:spPr>
          <a:xfrm>
            <a:off x="1112520" y="3992245"/>
            <a:ext cx="107403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）如果计算三项成绩的算术平均数，那么谁将被录取？</a:t>
            </a:r>
            <a:endParaRPr lang="en-US" altLang="zh-C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7"/>
          <p:cNvSpPr txBox="1"/>
          <p:nvPr/>
        </p:nvSpPr>
        <p:spPr>
          <a:xfrm>
            <a:off x="1096010" y="4621530"/>
            <a:ext cx="107403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）如果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采访写作、计算机操作和创意设计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的成绩按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3:3:3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计算，</a:t>
            </a:r>
            <a:r>
              <a:rPr lang="zh-CN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那么谁将被录取？</a:t>
            </a:r>
            <a:endParaRPr lang="en-US" altLang="zh-C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TABLE_BEAUTIFY" val="smartTable{d4de8246-23ea-4005-b113-1a2c962ffb19}"/>
  <p:tag name="TABLE_ENDDRAG_ORIGIN_RECT" val="495*85"/>
  <p:tag name="TABLE_ENDDRAG_RECT" val="202*279*495*85"/>
</p:tagLst>
</file>

<file path=ppt/tags/tag11.xml><?xml version="1.0" encoding="utf-8"?>
<p:tagLst xmlns:p="http://schemas.openxmlformats.org/presentationml/2006/main">
  <p:tag name="KSO_WM_UNIT_TABLE_BEAUTIFY" val="smartTable{376ba447-cbec-49a1-acdc-0a9b8fe77099}"/>
  <p:tag name="TABLE_ENCOLOR" val="#FFFFFF"/>
  <p:tag name="TABLE_SKINIDX" val="0"/>
  <p:tag name="TABLE_ENDDRAG_ORIGIN_RECT" val="160*166"/>
  <p:tag name="TABLE_ENDDRAG_RECT" val="793*147*160*166"/>
</p:tagLst>
</file>

<file path=ppt/tags/tag12.xml><?xml version="1.0" encoding="utf-8"?>
<p:tagLst xmlns:p="http://schemas.openxmlformats.org/presentationml/2006/main">
  <p:tag name="KSO_WM_UNIT_TABLE_BEAUTIFY" val="smartTable{376ba447-cbec-49a1-acdc-0a9b8fe77099}"/>
  <p:tag name="TABLE_ENCOLOR" val="#FFFFFF"/>
  <p:tag name="TABLE_SKINIDX" val="0"/>
  <p:tag name="TABLE_ENDDRAG_ORIGIN_RECT" val="626*117"/>
  <p:tag name="TABLE_ENDDRAG_RECT" val="202*156*626*117"/>
</p:tagLst>
</file>

<file path=ppt/tags/tag13.xml><?xml version="1.0" encoding="utf-8"?>
<p:tagLst xmlns:p="http://schemas.openxmlformats.org/presentationml/2006/main">
  <p:tag name="AS_UNIQUEID" val="56"/>
</p:tagLst>
</file>

<file path=ppt/tags/tag14.xml><?xml version="1.0" encoding="utf-8"?>
<p:tagLst xmlns:p="http://schemas.openxmlformats.org/presentationml/2006/main">
  <p:tag name="AS_UNIQUEID" val="56"/>
</p:tagLst>
</file>

<file path=ppt/tags/tag15.xml><?xml version="1.0" encoding="utf-8"?>
<p:tagLst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0u1h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0u1hJuOc88l4AAABjAAAAHAAAAHVuaXZlcnNhbC9sb2NhbF9zZXR0aW5ncy54bWwNyr0OQEAMAODdUzTd/W0Gx2a04AEaGpH0WnFHeHu3fcPX9q8XePgKh6nDuqgQWFfbDt0dLvOQNwghkm4kpuxQDaHvslZsJZk4xhQDnEIfXzP7hMgj+TSHWwTLLvsB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S7WEm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Cuu1hJ6GRO6OgvAADpWwAAFwAAAHVuaXZlcnNhbC91bml2ZXJzYWwucG5n7XwLVFNX2qgd+9t2BkudmY5EHmlLW2tpwRCUV0jq0EKtD1REtAKpjRitQoSAEMjD1inYGoj4CsgjpagU0KRoJQTysLUmQEKCWoyakKghOTwMMTmGcPK8CdqROnbd+9/7z733X0vXcoXss79vf+9Hzt77qzWrk+f+ccEfZ82aNXf5h++vmzXrP+JmzZqd9/wc78jPtXM2ej+eIa5L/vsstjxo1PvlWfyyVctmzWpn/Mm55T+831/Y/eEm4qxZL170/X9GQvhu66xZm6nL31+2vjjLOERgnMGTtJSs1Kz3st57veGHdV+3olucp1vrkt99bdmqFV+9si5w4by0Bc3zXnn16psftHz1/j/uHPso6vPW/T9seP+jnfta937z15Wpgc+HF0w4ou9ejaVA1ePVm0oVo+fZEPkkY1Jmj965zRR72d2+zRGcnopxmxmcLJrL2gZ33ytXUu/tg8/y/av7sn3ztouyY7E28UBNWFv87OnBpl3Hm8YbwWSMfS0p0Teyl3gsBywZcdI8Js/R6GnIzmdvxGhvJ197xvd4xbEKMJgGMWmbsl7wPdz9wtk8YVPXH3x/3zoUEKdY4/4LRLufTFufJTFDrud88PGJACyyIGEX1eNDMTHxlV893D5Qrhm+ynL/0GhAnA7ock8xPFPvCq1nCEe5CV90k6nYqZ/mswmeoxzySb5beGbKpbCNLkSbv7J0ZVCvFtajJg67u/Q8GSC9+wsQO4zQsLV4HwW9Ja8lAimuX1IyXT9FOH8K1F1UuNSKzATrL6nKVtU5wqUBq8J9A9MdcgI5olcyaE6dkimYunNAb9S+CHeNJLOuP39UYVzKsJ7nUIz2jmR4HJgQqDJHmwBLqqiIqF3oUgONIJ5qwLNZqmJPXrncUSz0LnxBpftqbr2q/ZV9vQr3XUUWYzuov7/BO/JqRChefAk6y72aI+lVdRpx+qUwStv4hk1LCgwOYvxfDS7Em3Km9hrFvxw3fJod/2XjX7zoKnWaMnnPwcikr/waMK6rGApF1VMdmcsct7g7c0OwaEsVg59HGj7apOviY2hq89scfv2y4X1w5y1rjiWPeCMgT5ytEzajuQ7Lnrn1JAwTMJo/UmjtZ7RdwncuFoZLVYlsuK2/UNcBLeHQg5T6nUu1BP5nUbbe7+OyVsVho7V4lEIguYFWZqBr4QsJHrfJ4w5kHGZ4RB6bhyoFmCoDWpeHu/QS/7MRme3anoEgbTSohxoW0NwgJVIosQQRu8kshkTK0fEAWxgXLkrhGYvrArQrBnXDlo9yo9HudzivcULic0vLZIwqYJ0r1mdCcqXAOVKyNaqnByE+Sf8SXLyU8Q0v1+8vumQ8Ej0sJJWqw5X9s/WdmZpKczu4Z05Vngq1Gr1HA1e8Cif4HW9GcfNUju+9JIk+qOH0HzQTyGzcfemHR8ctPPw96SvV4+BONlypNzqPj7vHaS6O0gQY1TTql1vZgQwkOilcWkhC83LVe1BUjbBfRwficpG18DACQOwH+13ILAMO6FJvC+nNz8yNR5symIxotsi/rUxOpkOlUSKDojRcYUvxCheiBtikyhhbsHcpvyYdVCnpVy6yBTISNHAGUggHS9ckyFe1NiIZCTQCgBDjAB3Q3o18nYGQ77teKfCZE1T6bSJe/Dn9+ar0tRW3d9JDYX8ty1NlsD5/temnAHgZ/S+8IfImjWL/ca4EVzme70BsHzaLja/ZVOgNE6VjxO4UL1Vn/L7SHa2GgYbLiMRP2IrdUVuDFoR+MsFq3OFs8OehmQqbVFfpuZUSgvMyLC/GEIBJLqkO4m0wSI5rKxVkA5JAZ/LIqGZ+AqMNMecadHZhjn6gxqQy/7HPeRzj4JHjLRXLIvO1GUs1ctuAVykKnMGBd587aLqUgQ4JFceu9bJp4Xck4sMDQ4GDa5cwKCrkVvpJnmtSsdgXO2AT+mQlcruMo1mQmDTnqzMZrGU76KG4t3qvL/ZnJmrgNhVVDU3y+slao+NiiyLHEZNypbWRGOLo6AgdDvgL8cY7oVvYiveOIyIZ8XN6MhpUw2lVKkf2Lzep9B4XwJUQZcYJS8xmEJeDsakxlj3hcMYSUcLwWShWU340ET/nJ7PgOBa0yvQ6Bc19Gv/XIG0oFNKn4uWSTXQJnc+S1GBfCOaZpjBzt/FWWWOieykdWglvl8O6gBtoGLdQ2QoV1KkTksJJE7x3FIXxDT4bBowad4Xcb47u6HpYSn4t6RWZSofWKfNuFJ9M37oxyPYVytC5y5EHrMXF7996+obwbJgSL4vR8ypUmnJiUJwkLA5QDe889DmS83MQ46jU4qiXKFQwjCQgbhjNmwhPBDLh+J3U00aAenWgRqJ119aRPgAmp3UT69XDMrGAz5JKXooR2REWq9woMYpVF4vVPba+qbh0LQ0iHhpvk/B6Jx1xlusqracOw7vbgf+wQVLMJmXxVjV4yBhfHOUPqQZqLr/CZKR/kP1+zXPlpKmebxYzXtENfqJDiPdXPfMaNxgexkAkMfKGViXiQ0KVwB6dC3G3zqIWO2y3g8rlfhk8xZQ9Wy0Li0Y6s1+SFeq0N4O4/Tn5DnU4t7cQWmLSbhsJ4vgl6PM6DIoianzugrjQJsMUsg6oai9STwpPh8SBQAJNLtnr5WagZtxgquDXOwzjDSq9MS9zF7wItVp4CrRhqf0OqCSdQTz82YgaPVmMUSAYLEmIqFmnqwRiGghom5ksxtFBX+bp9EvZOiKbWpxUtkm8jx5Milcy4H+qIKFkhbCXxYXg94eqFs3+uTPX7286qq5LjYETMlgSFiEQ9qFYNzypi2XZ1RPSrxvDsLWIBRssJAJ2Wayb0uf3Je4f3gDqpYnOydkaEMTExwTBufYA0HQjYLFkbwlTcuM4RmsEGhwMoFYKSPocsGiJxIiWH/7+jo3mbui3bdTAQ7HhcO1sUqkTUthuTjXIQWkhrifIIOkfqLZJ1vBtLi6lrna9Vpl3FSfRwCIxWtRk56pcDMZXoOx2N/QM9B4+/+nIHfKTE658gFTml+lfq6X5Mng3sqDh1UTlRYPNVxjcmvCr9+XuC5eQBdNJfL5iYDqxZ6ASF04nePPvTeAXOUdZ7tGXp5++8Z8G/09OuJAfIbh/ZTCMw8+33tzJyVy+Tv5F3Quxga1I3dIHE9Zh7VeYbOrURTj6ePTro5y+GweR38bFx5Wt9j79pEU0dUBUHLXjwyubpbC19cHB09i/P/J6YRo+WTK95DtvLM8cvHEZMU3HiuXr0gv3FDxEfeiXtKcg/3+AjEaWWAfTOQ00N9Rm4wMJSo2VXZQpAOtNqDDSah2k5xlixwMeAZ8EI/bdvpqCyaw8ALyjuHGdRG8914Qbedb77NgVyCZDKo4k3nmjh6jUpz9aXS4iOhFWVR8Rc3J+VvHty5vjymdCpc/dzxxmZw+j9NQu0cwH3OAXI/ozF4QCmaZmx5l/Gt+iehq4PUZKu+G8NB9LLmjjcphYKmTnrVcgclWofI0XjWcmmmgG7RyxraQyr7YjFMgxNS+ZyQ4hftaLwAZrUFPbglgCEXOmbeYyg88H+J7hOLVJ8gFo/UyOPnuWPo0ztTQUP0JulVdWTteaGz8CsEv+IOalJUi+G/s9oHbj0t8Dqu429sDiWL8RT8XevNw0BSKpCBabCKQ+0nCcp3XeYvmZsdikrvHfA1r9ezDoF+tTZpiBsy3pQgy3FZiKKUDPFA9nwTM6dWuDTvdkThj/KeQBChS4kkRKfjITcdl3f3niIoiu8estYMuTFDMRjmuWN4/dHQmI8wbnvScL3Gmhn9RtHiTSc7jB8YVPYgW3fmjb7yyUlzr0ewtxBO2pTyZbuer3SFCtr6j/rVa4wbPKARbNffldjdvrCF9aYsU5qsrHJnnNlTkS3v841v6m22907cQ9Tnozi2p/V3f7ZI/XueiPYbKpiYqjoU9wx3QsxTrW0tzwdvnPxGNAHcCWch4xnZkE89N63DbmvjuxfcQl+SEzyHi9ZYZ/LB+bYcGHuh6tfOgE+78bSAJPCPUTsnzdK8H80nRMxCidHy9hp3AF9TMVcX+4ZIIHsDWQvEh4KTUlodBqkUZgugZJRwHn633vQewiwfgY5FVyQW+tVEJSlGqIrj3CN6Mrango5Th/BmEpbESBPHuW7AJz3r2g0kNNd5AKFNF63xtcS0z92Xcpt7+cz9ZqSj9obgRRbTPBPhtZyXKoAXaEoi0O1BlhzvxNuZisG9VY0H1QVRH5R28z2WX8MAbLTF8vVzIkC5SArtJCbVB2rrpZGgLFQEHiQlV+ZghBmNKHkyeaJvMASRC2bS2aSV6tsyOOVRoU74qVqSkdM5nuG/D23zAgn5TU2dMWGMq5L/s+es5PeBZl0o4QW3Hfy9pe99kMFhudFRzHlj5fbSNmTrC4RNXakGhLMW8VG44DioXQkn1bbChLO0il1mPEGQ07J+KZ6SUGRDIUgDsoI8JsMDhSybDkia2kuoxoKgqt2ImSZGDQHnJIydkZvrwwXdyBCJJHCivgo/ILTJWMs122O4YNrzCH6ydxu1byUIzDUst1cH+1pN8oORjToHiL2y8J1NvX2lD5FLFYEDlmQDeZgwBvrUwF7x2P/LQSiBJuAK0kp3oho9uVsa5hfDIygTojhvUerXr3YkZZx6ZweKI+wGQQU/K7X92HC18BLdFlZQ1VNxIcG2FOg8PQAS3R2xFvn/I2bdH9Cv1SBQ41sapiC5HfGqkochfvQDUj+nIDmXqc3ghBw8RgG6chxWod1M1w0IYMXLWqbcEdCzVrUax/SVXV7qg5F9VLOdUyHV1yUxORn9ln1RmPjBtu51HDh8DO/oEaAzxNQTEoQiuAqAZPR94m9LXiD0Y3JK1LBGaY/5XDYU2bo8+mJWaI+caAariy0q9EhYiYjc0ais2aF+vZWNzHoDHS1xvsqhfrSxWhQ3tGZJIQzpiMoxIT+9owXAWNvHqRItuNmDriGI4dVtJbVPCTnIkmCWemJ60OjiOKIIkAHEfNMXSZ/9h7BL4Qvg8nlvBZqpN+FJ6rmIaSv2XzrgFLkuwtvgp+yA2OuzpVZYNIDINEtgYGTVU59PYjNpBsQCBnm4rdJHoGJiQsdNR5/vLh3zhtZKQ89NM08cWxpTAg8t4H4m7o6FFeStbJGDarnE//HOYRF/KGAt5ORV9zUkOKQuDI1wxLdWm1Xt5stVptGIMpGRLejOpX7HA4udiL6lw6q2o8n7UWvboBz5YCWXPbSpz/rcPaU5D/yyBj55VZpVHZj/VFv6yIEBRYm+CukcsnXl1OS5OX1c37Z2yRUiApVmh320Se7TcPnmgbR76KTyzcpi6bxjirs3h6mVm37sDipn80PoCfJmhWeMN/0YTizWR9GJZnnygSlU53g1drS11WpXbq5vD4fYxb4nlLVFlkhhQ091gRzVbEQd9v9M909XGcfYPdWtfExT4gepgoB7Ioq2JefMBvRln8kADuvPVcurfNXActMZK9fWT4cz+W3xGYKCar8hv7zd1+DztJDsW4k7Etvv7KIhw+68dNFTT/tVlDmygVneSHE/wKS/gWnNHXj/ZxTNcIbgPh2D5t4mRLCqXV+XHejYcVWUmkXuJp45jufjk/661yYXk4RpxFEXTuepTgnfoIJlZ3e8TzY6PE7AQVTCwynPnPrOosbR5UxliwMM4cNPU1zBUsZagz45/AWaXG85adQf4u0VlqINZ5Z76UE8zs/TUdqVZhhG6hTcAJsk2FUcmujQ9pap7sJ1DBMW+bwj/G9QrIOjgu9bYq+mSm84RRDxWikt7gwuF4B8IgNiarbMnRQ+yzNvOkfZIrch3jmFs8877FugaxAnfVBNZ5Ccsf1Jt/9Kfes3f1GHO72IfGwerBwotOBJfBtAGMonQoeiUXG/8rT2NsfVqRqUTZ/aBY6T2nQDtG/oaBvUS8UaoBG36lgUo/o3bzgIZuarxI80unazuf9XnexClV2iRak8URue2bhWLYM21bOMg5tyPIt/+k14M6gzE9i6S3W3hkJ2K1+zbcfbtpxXg+JQTPMSOQn1Fd41hawSjWGi8C4wmo5tRhbeQQ1dW58qFCu49UIUM/KZP7fX4xAC35vljViOTCGeZfUlMysb4Okp+3KSutBkskUQUtGfAmM7UhPevluK7RPTpdvyUjxXiSmVVyVTnlNSVC7FihIf1neZPBm6nCopNZrrt4znPSgMThgI+IjryhYrozLlxqrYo8XinFe+M+bn0wE8CdMNE8Doa1T+7cfApUVkqzHzh4Vw4sWPINxFNQJi6fxCwyARb60dGOREBdXAjs+UQ2Ui0Fx1fp7QEVNhz15OgqbumVfoywIa9zwf1cXEgc8uPcCHgiEBCFzK9UvT9H4sfYEY/eVrcSKhSS/eqhAFB/juRXH6EAah05tK3ucAuhptJrQv0PTKhQJW6LlVTzcvivIROVPL96XWwFjQCeUulxuQmrQQaHNpIIf/s5gSpgn6HYOjzVfo80Uoft3yQ4lM+/YjnMcg7XhpvK5PRmUunSOTLnW86ANZIwDNGl4x8iHku3y2lJvF+lr1o6R/LZiZXgGthgDqELNSQZiM3aEYfWrOK2oXIhszWCaj6gP1i0GTcgu1CzBeHNsIl4equkc8fA3TJ5K1md101vsJkJBUkNiVb8UemnvwqPGVNwyhvCXEoC4/K5rqFi+TnJu16viMF0hIDf1KRvPeUstn/dSDS9XK9SAWlN4EiNtIPb3Ub/eZCVHl7+0GQ7Khp3O+BTy0k0p6OeFJ+4RYMubyQ6Vd/qJNcJXUOHJyQYt3nQG3k4R0I1Of37tmnguDtTayczGtKLK1s/z0OJkzH2y9GZmrn1YFs0N79WTXBUw7ZcnRT9mfb1b5cKr2hf7Mm+z+OzpMAzRPp+3PYVuj2D20nYRPwCxuWhieXc4D+YPosvqJyXHxUO97yILxvwY+ncEMISRR2mZIQwkAUGcEE/Iz6r8DgmHTSmVFUVO2YIZAVMJA6L9nZno+N5kSKDKwPNOI7rpPMTRFjX9uLogg35rCgNPEeboiNt4LbRJdS6ENvRCq8viNvevNqJwumcnynUBLfgO/eQLHeE35LnEDBsnbNN97yBWOhESrMXP6hMh847t9tRH1eu3e3Q3d0Rv27brtNJ8vt3zymyMHJU9Unn/E4i6Q3bcp3r8qTrCKP0qvFtXTu8mX/o7IJ7uTudpXWgqKJmLdHvgIqGJIYsS03qGdMO0uksEt34/HEVQ8KhqwASPf1QZSQV3VKFRDtv+zNp23gPo/eiIUJK/lTpdo1NaDv62+E7GBl4UP+yYJC1Wc56GGVt2knMsz8b9Vq/M251vvthlOzyuAdF9nT9/mSTz6ch4BiIf1iwupie/SlL7uTFs+y/NPdhuuuiH5bI1+5/7k/+Jsg84rVY6daHs4+jHTcUx0JDuOClCGq7E5RCkQ9ktGMVh2/5KPZWXrwC4yFDABN86PNXutwQxgP4lk6E29f85onw3pcRR7zIdBJlxIFfC4IOweTNnUqP+idvRl/fEMjd8mtxUGu/7U8rtp6MoLSgHlUGN8cj3Hci+v4tdUeLYPrFtIlq6073stc36HGyPH+JqSYTgFKUdrz0Ub90XumxYz3jY6Vah2bQnzZ1MZn5Ydw6SCO3FQuVtkfrfsbh31lxxTwuVLb9c/mb0oFFCfQHmrqk+t/8Uk/zveQmWe8ciMhyTb/9RLtGU7C+wodacAA9rdPd5skSb7uiFLmt0fx6vQ7/10OVVzw+7YyFwqGeQW/62mz3MYLp0lOnJXDrjtEak4ifcwnj1mGEIZsjf966u5dD0t9QrZ3TiGI63w5uJDP0jrdpbJFXlfwdPytYIL8VqaQYkCxSwWj/dDW09wBXqfOrh0Uhf5Bl03vvWfbwz4JtWNeYdeDt4JNmV8HVg7H+jUO2umkRdRaXJsgHamgLF3NG1MekAC1+8eyVc2qvu2u/IKXd7Aw3tL+p1E/q3Louejxsky8vg+0il5HAZCzM/FiRYFNbizGiQ8TNbrrWkFb/Ty46OSOyC4ewhAWfRv5j22nYRVwu69X8I+lNH7ADucH6PKRm60jv3prbyKbVGoVeZ7Z8JD+iGm4XS6SOVzM/g0BKLeYil1c/k0IDrYkYX7xtr6wQFNXUqBjwIkUbgouxN1Tl8/+IxHnjpk2BA3T0LUg9Qtz2EXGoOL4ivWs58/g0kk/OKnUv1u9wvkVK6uV/m8//lEgt1B9EbAvZGpkkV+K/hyXiJzCe7SUaeXYaLJGohQa/JfFrcyMy/w6BtRhlKaYL7fb/kjTMeeB/8wmc1HI5fT8YtiRZJ+lLFTPNoYZz0Mu1sPz8TeLj5qZ7iy7K99zqNRIWEPM99FYibH23OTkOsAgQQkarxYUQDzyGyy8M9iY3uwDWJJuUyJB9Wzt73/t47mFeLv8mErd9AsMcz69dG7KQWSEZqlxGqgQlzPB2xNZKzHiTXy0U0ldYpepXEpAzafsa9hqoG4a9geO/RuR/ivS4DQHYT0OWEVVqGv+P74oMQlxPXbJibVZ9rPgyIr9Soqr8Rmc23F6oOF8ig6g8Su5VQdzqj9PcKw2lO/yOl06KV/9q1HGFI7LqSLGctPWG8AtiyHbDMoTeax9+lTCMpO19ogrSAitx/wiy9eIYaxcSGJ8v0ZPo8wqOSNRZxyS1LGIILr7sI2CNu86gMBzESKGQGtFzulPtV6c9O4Mv8Dbbb9Qnk6xm1B4550jDr0xFJDYXQBXt4Kkq5K9mzmxMLQn4L/uinH535CvnL5ceqtwolIAC4Yy3D6UCt308XWu/xmVjjf8RlPr48/8Wr03WK30FTRvNQfAYB0VT8z13xljOw7R8qzfdze/cDWXJbQVCLpigeQTyS5bWPcnlaFwTRdgE1/2rF5bp/yUYS9CT7fkBz1S+8dtxZjrxp4sHTVbBo9h/s23B+3txN2fG/FbEszGnfjsl8Q7HdV4k/jFNZApSZT3iy5hW8WrVq3fjtdCLz1l7U6hnnRTg+uTMcP+Z3wuJQDssDv44xp8GSLvK5OU7OI9Sz2Sr+ODigpDaRnDLYwS97lcv2TZCrn6K+inqp6j/l1FPxiQCvlCwc7Bws8cocnG5UzI8GhQXqlRFVJeSJuA734Q2ipxSEdk1uQpuCmcp7k0UiRwVknqTx99zG8PvEDgz7s6MPYMBfy6T4+ILR5w/L0TnuQBDKsu+nuTa0BcTGzj7dmay9MNBfXRvZyxavgoewZLmYFhbhApUrhxuOiIREGYGo/QlZf9oBK+vhsV5pDQoIp3mBmjevj7nOb4AgwPXVKej3dcIrmvWD2Oy3o0t+4nPUumXttiv81axFYWkujxoT3GQt9M2WCAdfTx/EztQkZ3h23KmNl8/R6A5VOksjxPgEM5R1NAeUHfmh5mZIw33YUAcw3ikkcj/MzH+lnE5eGE+DrUSWsLMfoVOL4e9ILIJTJk0unOE5K0/oKlFXBYmaWtG0Oxd4uuQRCcxplL7JfB9W0+YoeGX26Binqf4tJnkz/N0mlDbDUY1mlGlokuJLBSXLMvbpGEn/eLoeML6ee4KOenC+AnzmGSLX/ki0bb9K3FT0jXVW3ajkpZU5mbXBTHiky7zM+fWkyZAUX3Nj/lkNOwVrvJSMa1aNAdUgZJAJgCdcMZNiFwxbU9Q0+bYgg1MSWf4xU/m/JQHFV/aKpZmoP2/0KE3Q3lW/vF8/joi/evBgVjs30AgdQmGO4b2IsUxpCB1sFPx0ROUJSeN1Om7/Kpxd4NsvOVz5PzXovbhNZwyuV8jKNLF0tC6pfWQF0n03PpoCrXN+K8klR5K9O2vdN3QsNrzhvY8L3upJo/IZ8FxiuIa7tWAP5ebm27j+DLGGWDwG1L3gjgJQ8xIp2z7a7CC5oxn6ZL1IEosssVKc8RhyeBkJw2dZSUUGCA6wBy/gupgn32SmMvk/K58d57F70C04NM801G6rktNC/kL8tltnwTp9+CKZS/FijDDED3y7UqAKan3COR5jgx0bu2P+V5N1jIQrUnyng9rJNLvYmkJkbsMlgwMtgFYjG6GoDNPVGvZ6nDlY0lyywhqaSJw8QlW2D8ALX6CnJAF6JVPUIBfvf/Vp6ifon6K+v8EdVXjYZ09kKYjHHm8nrV60193kLci7rXZfzPezqCcDvrgX8eNBJqqLe72LUtCw2/q6jE7iPF4u3yPFRvx3J9vndWXxmt1/6Ym4pdFLgfNY4qN2cF+VAKk9r00WW8il++zDy/EQCNFH9uXP0JVf2haMDc3zMAB8wm2JefppKeT/hcmeYsnsFbrNAz+KYK/26omKjJLIT0TnkkkTm8c0fh2agiABBNv8u45BbrLYAxTOMIVOCGFKhgF5UBR7yMjL/zIV1Fmj5DHWprZ5fL5WLK5ZITf/73t/tUULGMfL2XY6Mci4EkhRbA3ABV+mOzbOqPVTMqLhODlzcxNj5yieesIqqP7xXqYo4FkqEk2uU7kXpeGvUesdcZFM+iwuZLnuygnt04UXS3UWaB2pLDSQecmg5Kvasvk5Drz14OI7XKuYiAeM1HMV+9xl8gUFKErNv0xxvM8FXI/KpeUtjXrco1Kn3ydmx0ka3ufSCm7BA026LrobbyJTFOJMhCXrQlhAksVGI/TSomMMuj0FtRqdqAeN4yGAng0qxr5oaHLnGGZDHhHYgR3alJ4Q1PF0EbciGzjcd9eeIqYiAIeRZS4N7xdge+Ht1cjLmom046lwRZKXqk2R9gCE7eIr5Dosu+qVcNK9UIlI/KIQZeNqouAX8T3UUBzkrfCyckXXV4VmiPugSRjRBGCvSERb1Wnoq9N6vq5CcrHFqmPK6i8PLE0FJ+Wtahm2WLcFrGML1hSdgnxljyNCaBBTpOZil5NF+sI0u9qPs/n3yH6tYJGiYQTgiPzMxq4XLngUYeyutfbtTT71cPcYgZRe0ottPv7V8BtmhcPEnFrgvRGVFY4i+aH1g07v5bzzNSslprPC9dXHFHl16IUZBk0qSPpdx4cB8QSFdq2omVGfIssCFFllsvNTTdgc5F35uq6Pvs+KHS4OHtr34ex4itGxgWFsgIeqlAt0m1Biyct/D8Q6dXeulSnozuG3YMDNZLjEqk6lyxUNSL1vMrLS1g61Gm5AqEgxH/dgHvM/ifiCrbxpT3co5GvV3K52XelPcx5iyNnyTGTaHF/BtdVNeXH0FHBsEhAChbrtHo1uhxy+VWRnOaNoK7CEgMS+13ETQ1XOynUYAVCVClRVzbDsrkM4sRjblBa5wmoqnzMpJcmNnc8Ng9Z8Nnm/+mkUnUj0cmUcIcKeHLRv2oEpKU5T3FBLEyZ/QTnPjWPKFQPkHiP4eweH4B8b34Y1brBWtwAf9Ry3wkqsNgQ3xtP10ZHzb+4C/byDYHLIo3AihLE/XyPb/eaPace/7iES0fIvl1vDSVjLePYctLUL1DabzHlXBqogW9ilcunDNEiEkUg5zzGki2hQHjvpz+lK1CgzKoaHUzHLiloID22zurguDbPyJpCUlm/b1+jHfP3I58jlYqLzf+CzishyP+Peu112f5Yz+ba6MwGCzZLMVCTXjzGf7RZbuyIt8/e0zfQgkt/miOeTvp/OSl7ZLjTfZVmT2FQm0+y1j89mfAU5CnIU5CnIE9BnoI8BXkK8hTkKchTkKcgT0GegjwF+beB+PYvM075LS/ZGRv66JflktGTTDb1fhM84XjUv1z2wIugQdJ03/FO+KrAQwWFlDeHd30np6sW/5svqfBOKJX4U+/tC5u+S2vFtv+yc0+a5YlAkcgx1IaZ2ofptFdopyra/Mm3Zqf7NlMrVjekN2Ab8A0EK2maGo0huPXm3vAPGmhOjcmlqe9oVS+1wWycEMe6YUgLbCgCGsFA7ZR40LfX+1jKZIYeMpDSWf4+YGDUt5f4hrBnIm9rWx+wgSI/pzZc2dOp6jGN5qA93V3gAGRm0PjkL4BwRbedHKL03cvl2xIkuvcn0W7rUQ5Z/y7TcxnuujxYjr7fuBMO9SRr8hNsgO/uA91Oz2gKzb5K2S+K4A2Rh94R4XV7fJsuNQVDnc4OESfaBSP9Gd7UPfQcZurHIQWY1+/xVx+egrekYs8bfdxllPG3G5c7KaMZFN8RLYxpU27qkO15S6njBLa62MvYuvRhlGkMJAXB6NSxZupYCaqVrS0Za2nW5G9KupLRsPZdqgFPNdiVRmMnHLqJvyVTOgHqBKAJiEe+Wak9MHWD5boRmDymjhAZhLyhznBaeGSIocs8SdZ+ZMUPLyfTBSo9sV8HKPLZLJPthNoW9iN4nRsblOCV317pwfm7UaAMqdeSKk/Y1fhBSuXrIkmK5VJcUUhc28LCRa0KYD2sLDJGr/RLHszZButtnfc251at5CTqWk4IQ8LkOFALDIN0WDQ4ucdP9l29to1fn1fibKhoLFCH00LEYWRkkJwjnL57Jf+d4Fw7Mn9M0gMs1mi6M9GAGYCEZfKXOc+K+ts6HhLE2tDmZhOjBgF02wQxChKw0bbUgLiUKOrPto6LW8vOkk53fZVewD6sPWw0Zc750dkV/A04WXw+W9yDiNq2OIj7lRl4NfTO5GANiWayTZ7ChDZT6fx6TPOQUXwrFjt5Yghom19Opo/hFCjfgiCT1t1uL5XPS2N5TncpLg+bOClj2vGoAvQpRFyast/yNQ96ufAofacubZ9aNGbL9atXXY4gECQ/BXDhYtwGrqns51o3HTUh6TQauwBbTKtJ4lhDubupkPXoY9f0VXVwHNoikvLSKHO3eeX8FuanLIq7KHuEvBJX0MquzSk/tUl8JoMwnNFmF5TGl8vHzBcHSKWDkoY0G8//wUeLFqrXLiLQAgclc2bNisEnuxmm9a2cH72Er3V5fScLWtL5p0QAt6AptXDoIDxZOLoUFgsSQjd4lobawjBUNEMKii7XSCWMZomTUCDPd5ibtAi3S5axNGTndUd0nO1XTjQTjaDvPOWgV2+sLIHTIl3I+A0tLSV1VchWxlyv/3o1xFMcpXFjz46NL/YqbSvNspC2jhqcO54TGMcdmuySrKWgGeNLE/FJMjOhJDcbFeiZV70l/r08jKVQfiuaSrCUIsQyv68gSu9LCeIRBNmgRDwvt/XqZLM/FV+C0Kr2vGsuWKweN6zQZzZIVUsK3GMc99ig7yxDstaIGfX33POXqva0MhLaJq7yRnknxizfoSe9UulIFc05N4ab7bs8kEDWBa5wl84BTtk/lrU6gja5/YYVf7ee75zrlVjf9qg5J2p30XYVB2DOCgcTQlJWC69Bl+8FXDR0huvudIZzvg1iKjyIbxFfVKr6RUW4IzI9VEh4X2YqLSTV2RGWahxK0E+8EbgZnm51BcReyCLpjyZrR9OVhHTOiHN4IYZEyQzXOuBCr+G1OtSvwxcq3khTagtI6+GlG4bwKt9O6PF5nV3GnDR4oDemBum120+7s4iBpMaeDdTPdmewRCa5Um+qFkG1IuiYiNjPrdGbvtUhWll8KU7f5ewSsFMp73otK44UDgUBUjFRBlTZQNKw6yO2QhlBUGAlPTqDxVlPEiquLcIeuJ3nFqxOXLjb5DXYgMRP+5ZtHHrTEmok+u4y7Jv3vf36OaORcGh2bKJuuzCXj6GeeUDoEUXOEeD76Lt7Hug+10JAbqA1887ULsBh3ZVFqZBjmy0G6t7JhtNS1O6EHOeROwHzTN/aS7wiL0gCr1eLiApmPw2uPTYOFk1EeQRRTfgFWIZg0l1JC2x2l9aXrb6lSdMyIBojCWZrVflFn0+IaWMk1BK6zysn94Cco9MCPGH2+MmxtU5/QwsOb233ph95rzcQso7SWLwDUWJuz4VY7NIyOWQ6CHtDkhJQ+XlkP+PckqzqSNHHkbZVULeKrFK1Ct88N4auX4sW5d1YlQh0CiMnDiviaRHBiaY9A8FYrYAztMiCb7Ifv+vN7Ta2nRrEuSL7sTt6uMIj2X5k35LyHKvnSBq8tEPg2sXJo1h3nvQKbQytgtN6PKXHFEtWu+ZNPrC9wwvN2E0pqqocfl8kIT0RT548xxIIyXTaDsLpQE5+XXI/ojXXs7po86By64ahZmQ0GkgtkwdgJXkOo3LxxM4RGatibOdZb72h7h5z5B3xbGlhww1w/epST8Qma7s3bJcJxNbBh7JZb8F821xZt/ZB2FnnyjSw17nZ1T++K95bM79y2E7aL10zX6WiS1qOSwTmtwfMRecRz2qUKXfSbKMnyGxSLuS0/L2xtkyeo2rPp3fvoH45ctcbpr8TvlnqVx/v9u22SVegHXet8P2bwqWFg5S93FYhPHnQExgltergy0LSuAemCfErrRhvw4Y9CBtn6pYN6o8+lMeYKbKoMFWHOYEs60SsO+W3F1p+ETJt1Fn89pyDBo/jXunn8Ahj7tiOhAcSOWzhS4B6BXiqkehG4RyfnoCSrxFd5KFPRpyenG5jIaPJTn4bhgDLraPNLKFdj3Xr27CO89jSw1j7SWyXPZ4GmDK04lsvCLzi+yHhfUKkW/J6mjL5X2SnTnJLkJ7Z5yhHgVUc+2n0Um+VFAtdeA69xk0xhF9xfi1HGObi9gdG/ABr0k6amloCx8VhQWDROTNuXOWJhDLXYw97Y/7qBSzJ1KJePkus3MbHaDmRnnPEHW7b8nKzlXIlEe/e5Z2WUCavMJGB+HSayeQSjCOQtDUEi0rkUim5vTlE1lj7XtZ3QrikseTqCi1XzJg9rByzP4hq389whAKxZ/cJ0l0Zh0QrdXz3kF4ZHp06Ta+mpyM4DucMJjqwmaL+jdGiyPsdtGbBcuuSGp+yzSQZp2dlESxOQnsrmlv/nMZ4IGeGtfGq0ne5nQoPOTZ3Q75K3Vzyzq2F3mgBid5Bexir3tDubBrzJCyYjrqpMI9JMzNQAEsNnE1uyRsmhufH1lzsA1sEA0XmQL12R26YsWLX4EAs9S6qwhyhN20knT6TJwrgDK/kuhZdql2PZfhkeJwFOovGjAOxtMrEMhmZYjm/n1/voCtKHX844QiIA/HeqOItzg/79szYk68Ar4JL3de09s3pHoPWWdvmO66HnG+YPlLv+eoPucdme12Yd2DMgTB45t891Y7U4nAyKafUc4E4bQa5h/aVkNVj9tpwxgNTuIbaI0/jnpmWKQ/ynd630GQLI783zq2ESnNyD4tS+pn4TqleZ2oiOd4EXZHOCqnk+eLWsXGENw31gjepCZbQuzwyfwFSyVBsCeP2Kl8nELC7okIW0tLhzAqOSVcpTHS/M6x432odCYhbCDH89NrhumRZD2GCNuXvuf2xRpPlYXjMGKE92TMCP5q4AOAssBWfG3Pow72K6NkSI/75iCf9LS3u4hT3vSSI2haCf2AiDUHs2NNt4+sKH+QXINxy/saGIbb9uq9mHvHd+tonUgZlWs9Xp9liuzDQYcwi0d+45o659YTyMbDGNSRyFHGwl5YwqjexuRc3htcSDjOvuvtFULQ2Pz48ccld87ZBmzRzvZaR6NZyzIQm9XrxgNliT/hNvXLGGINqzd38QPnW52j3ntNrcypP2+N8+feG76yxZXz35jJ5b2pKgvXUM8jWLe90cB2+u06ZXJ0z7WIIYQNFpP7A6oqRhi0Eaa/IMH0NFmqWnaqC/8cDPikPPnLUUfmnxiYflkW+a7AgW21Tq9Cb/NHJRz199hbMWbRXwmXy8pYFk/8U4JMLtckKb6nQ7hbIV6Q+KNXGvD3GZw9KqxP2y1bn5mLVlneY/Vxz0zjzzK/oNjgZ69FJXktqeM53JapUdHmjKwHY36qgecW/f7pEYnkyYXELRZM7RRvckv1un4wJ9E9JpaUUN+59jAfEeE6Z6dK1c0v5m6yu/PlQ9NJWU+/C0aWeynLgGd8NpBucgtGg9SyHr1BF9YpEGtJIhvmjE47dtenRFDfIEoUUdiRuAwgeo4hijfDoRe8kR8lVNKfXhN5tCiFM2jxubYQIO3FHSLv/CqOesZZyt2Yac6zlLz8MenuA1zxvZltJivzaMWFylVY3BqIH68vlKzJ/IXS/6NlHu+fPpo4yqS1BUWG8nInUhL/dS7cQctQSz4d6hMliKi4O8ZoX87YQ+7plT3f/hsLh9A6N5EDBBKog6w78bDf5tnDyPCfTs7neVKp19G0hThm1buO4ariDl2LdOH3Fc3jEcMyd6yTVmbHvcAR0s6O4Su4loJOT/tpQeWrW0JHbkZ4sPHVrtCg3WU6zp3hGrYz7hrhQX1t7wcU7ETy2dKIrLeG+whO+ekEc/GvfvbDpvosyOL6tNdG92Tx213Tf+P3v9rC2St+RkHc4j26TNtvHOcz06U4644tddaYpb0OZMeNCad2YR9H2AHrFkRxkpn/9qFfOns2al6YxB2VfDRIgCk75bmxOxzhv+0vjn5nmdd+u6huRnta2No9/w9HZbPoh4nrf+PIPVr/P/vsnX/wPUEsDBBQAAgAIAK67WEnWRSspTQAAAGsAAAAbAAAAdW5pdmVyc2FsL3VuaXZlcnNhbC5wbmcueG1ss7GvyM1RKEstKs7Mz7NVMtQzULK34+WyKShKLctMLVeoAIoBBSFASaHSVsnECMEtz0wpyQCqMDA2QwhmpGamZ5TYKpmbm8MF9YFmAgBQSwECAAAUAAIACABDlFdHDcAxHsABAADaAwAADwAAAAAAAAABAAAAAAAAAAAAbm9uZS9wbGF5ZXIueG1sUEsBAgAAFAACAAgAtLtYST08L9HBAAAA5QEAABoAAAAAAAAAAQAAAAAA7QEAAHVuaXZlcnNhbC9pMThuX3ByZXNldHMueG1sUEsBAgAAFAACAAgAtLtYSbjnPPJeAAAAYwAAABwAAAAAAAAAAQAAAAAA5gIAAHVuaXZlcnNhbC9sb2NhbF9zZXR0aW5ncy54bWxQSwECAAAUAAIACABElFdHI7RO+/sCAACwCAAAFAAAAAAAAAABAAAAAAB+AwAAdW5pdmVyc2FsL3BsYXllci54bWxQSwECAAAUAAIACAC0u1hJt34rbWQBAADvAgAAKQAAAAAAAAABAAAAAACrBgAAdW5pdmVyc2FsL3NraW5fY3VzdG9taXphdGlvbl9zZXR0aW5ncy54bWxQSwECAAAUAAIACACuu1hJ6GRO6OgvAADpWwAAFwAAAAAAAAAAAAAAAABWCAAAdW5pdmVyc2FsL3VuaXZlcnNhbC5wbmdQSwECAAAUAAIACACuu1hJ1kUrKU0AAABrAAAAGwAAAAAAAAABAAAAAABzOAAAdW5pdmVyc2FsL3VuaXZlcnNhbC5wbmcueG1sUEsFBgAAAAAHAAcA9gEAAPk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清新教师教学计划述职PPT模板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TABLE_BEAUTIFY" val="smartTable{d4de8246-23ea-4005-b113-1a2c962ffb19}"/>
  <p:tag name="TABLE_ENDDRAG_ORIGIN_RECT" val="614*103"/>
  <p:tag name="TABLE_ENDDRAG_RECT" val="159*167*614*103"/>
</p:tagLst>
</file>

<file path=ppt/tags/tag7.xml><?xml version="1.0" encoding="utf-8"?>
<p:tagLst xmlns:p="http://schemas.openxmlformats.org/presentationml/2006/main">
  <p:tag name="KSO_WM_UNIT_TABLE_BEAUTIFY" val="smartTable{d4de8246-23ea-4005-b113-1a2c962ffb19}"/>
  <p:tag name="TABLE_ENDDRAG_ORIGIN_RECT" val="614*103"/>
  <p:tag name="TABLE_ENDDRAG_RECT" val="159*167*614*103"/>
</p:tagLst>
</file>

<file path=ppt/tags/tag8.xml><?xml version="1.0" encoding="utf-8"?>
<p:tagLst xmlns:p="http://schemas.openxmlformats.org/presentationml/2006/main">
  <p:tag name="KSO_WM_UNIT_PLACING_PICTURE_USER_VIEWPORT" val="{&quot;height&quot;:10892.500787401576,&quot;width&quot;:15137.500787401574}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1_自定义设计方案">
  <a:themeElements>
    <a:clrScheme name="0106商务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615D"/>
      </a:accent1>
      <a:accent2>
        <a:srgbClr val="007E97"/>
      </a:accent2>
      <a:accent3>
        <a:srgbClr val="F1615D"/>
      </a:accent3>
      <a:accent4>
        <a:srgbClr val="007E97"/>
      </a:accent4>
      <a:accent5>
        <a:srgbClr val="F1615D"/>
      </a:accent5>
      <a:accent6>
        <a:srgbClr val="007E97"/>
      </a:accent6>
      <a:hlink>
        <a:srgbClr val="F1615D"/>
      </a:hlink>
      <a:folHlink>
        <a:srgbClr val="007E9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WPS 演示</Application>
  <PresentationFormat>自定义</PresentationFormat>
  <Paragraphs>240</Paragraphs>
  <Slides>11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楷体</vt:lpstr>
      <vt:lpstr>字魂105号-简雅黑</vt:lpstr>
      <vt:lpstr>黑体</vt:lpstr>
      <vt:lpstr>经典行楷简</vt:lpstr>
      <vt:lpstr>Times New Roman</vt:lpstr>
      <vt:lpstr>Cambria Math</vt:lpstr>
      <vt:lpstr>FZTimes-BoldItalic</vt:lpstr>
      <vt:lpstr>Euclid Fraktur</vt:lpstr>
      <vt:lpstr>微软雅黑</vt:lpstr>
      <vt:lpstr>Arial Unicode MS</vt:lpstr>
      <vt:lpstr>1_自定义设计方案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清新教师教学计划述职PPT模板</dc:title>
  <dc:creator/>
  <cp:lastModifiedBy>波波</cp:lastModifiedBy>
  <cp:revision>165</cp:revision>
  <dcterms:created xsi:type="dcterms:W3CDTF">2017-10-11T07:33:00Z</dcterms:created>
  <dcterms:modified xsi:type="dcterms:W3CDTF">2021-05-19T03:04:32Z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61D91B7A756D4939BCABC63D806AD450</vt:lpwstr>
  </property>
  <property fmtid="{D5CDD505-2E9C-101B-9397-08002B2CF9AE}" pid="4" name="KSOSaveFontToCloudKey">
    <vt:lpwstr>509897977_btnclosed</vt:lpwstr>
  </property>
</Properties>
</file>