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1251" r:id="rId2"/>
    <p:sldId id="1245" r:id="rId3"/>
    <p:sldId id="414" r:id="rId4"/>
    <p:sldId id="636" r:id="rId5"/>
    <p:sldId id="1140" r:id="rId6"/>
    <p:sldId id="1260" r:id="rId7"/>
    <p:sldId id="1254" r:id="rId8"/>
    <p:sldId id="1255" r:id="rId9"/>
    <p:sldId id="1096" r:id="rId10"/>
    <p:sldId id="1256" r:id="rId11"/>
    <p:sldId id="1207" r:id="rId12"/>
    <p:sldId id="1208" r:id="rId13"/>
    <p:sldId id="1257" r:id="rId14"/>
    <p:sldId id="1099" r:id="rId15"/>
    <p:sldId id="1258" r:id="rId16"/>
    <p:sldId id="1101" r:id="rId17"/>
    <p:sldId id="1259" r:id="rId18"/>
    <p:sldId id="1244" r:id="rId19"/>
    <p:sldId id="1261" r:id="rId20"/>
    <p:sldId id="1025" r:id="rId21"/>
    <p:sldId id="1114" r:id="rId22"/>
    <p:sldId id="1080" r:id="rId23"/>
    <p:sldId id="1247" r:id="rId24"/>
    <p:sldId id="1248" r:id="rId25"/>
    <p:sldId id="1249" r:id="rId26"/>
    <p:sldId id="1250" r:id="rId27"/>
    <p:sldId id="1115" r:id="rId28"/>
    <p:sldId id="778" r:id="rId29"/>
    <p:sldId id="780" r:id="rId30"/>
    <p:sldId id="781" r:id="rId31"/>
    <p:sldId id="783" r:id="rId32"/>
    <p:sldId id="782" r:id="rId33"/>
    <p:sldId id="1095" r:id="rId34"/>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1820">
          <p15:clr>
            <a:srgbClr val="A4A3A4"/>
          </p15:clr>
        </p15:guide>
        <p15:guide id="2" pos="403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翟宏帅" initials="翟宏帅/运营科技" lastIdx="1" clrIdx="0"/>
  <p:cmAuthor id="1" name="王常胜" initials="王" lastIdx="1" clrIdx="0"/>
  <p:cmAuthor id="2" name="Pueschner, Franziska {FA~Shanghai}" initials="P"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70C1"/>
    <a:srgbClr val="009900"/>
    <a:srgbClr val="0000FF"/>
    <a:srgbClr val="663300"/>
    <a:srgbClr val="CC00FF"/>
    <a:srgbClr val="21FF21"/>
    <a:srgbClr val="002F8E"/>
    <a:srgbClr val="00FF00"/>
    <a:srgbClr val="00B050"/>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p:restoredTop sz="91865" autoAdjust="0"/>
  </p:normalViewPr>
  <p:slideViewPr>
    <p:cSldViewPr snapToGrid="0" showGuides="1">
      <p:cViewPr varScale="1">
        <p:scale>
          <a:sx n="62" d="100"/>
          <a:sy n="62" d="100"/>
        </p:scale>
        <p:origin x="-172" y="-72"/>
      </p:cViewPr>
      <p:guideLst>
        <p:guide orient="horz" pos="1820"/>
        <p:guide pos="4038"/>
      </p:guideLst>
    </p:cSldViewPr>
  </p:slideViewPr>
  <p:notesTextViewPr>
    <p:cViewPr>
      <p:scale>
        <a:sx n="1" d="1"/>
        <a:sy n="1" d="1"/>
      </p:scale>
      <p:origin x="0" y="0"/>
    </p:cViewPr>
  </p:notesTextViewPr>
  <p:sorterViewPr showFormatting="0">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A4132EA-1D99-481C-82CF-4725DC270781}"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t>2021/9/6</a:t>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algn="r" eaLnBrk="1" hangingPunct="1">
              <a:buNone/>
            </a:pPr>
            <a:fld id="{9A0DB2DC-4C9A-4742-B13C-FB6460FD3503}" type="slidenum">
              <a:rPr lang="zh-CN" altLang="en-US" sz="1200" dirty="0">
                <a:latin typeface="Calibri" panose="020F0502020204030204" pitchFamily="34" charset="0"/>
              </a:rPr>
              <a:t>‹#›</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136492286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212082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ln>
            <a:solidFill>
              <a:srgbClr val="000000">
                <a:alpha val="100000"/>
              </a:srgbClr>
            </a:solidFill>
            <a:miter lim="800000"/>
          </a:ln>
        </p:spPr>
      </p:sp>
      <p:sp>
        <p:nvSpPr>
          <p:cNvPr id="68611" name="备注占位符 2"/>
          <p:cNvSpPr>
            <a:spLocks noGrp="1"/>
          </p:cNvSpPr>
          <p:nvPr>
            <p:ph type="body" idx="1"/>
          </p:nvPr>
        </p:nvSpPr>
        <p:spPr>
          <a:noFill/>
          <a:ln>
            <a:noFill/>
          </a:ln>
        </p:spPr>
        <p:txBody>
          <a:bodyPr wrap="square" lIns="91440" tIns="45720" rIns="91440" bIns="45720" anchor="t"/>
          <a:lstStyle/>
          <a:p>
            <a:pPr lvl="0"/>
            <a:r>
              <a:rPr lang="zh-CN" altLang="en-US" b="1" dirty="0">
                <a:latin typeface="微软雅黑" panose="020B0503020204020204" pitchFamily="34" charset="-122"/>
                <a:ea typeface="微软雅黑" panose="020B0503020204020204" pitchFamily="34" charset="-122"/>
              </a:rPr>
              <a:t>为了让改革发展成果更多更公平惠及全体人民，</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lvl="0" algn="r" eaLnBrk="1" hangingPunct="1">
              <a:buNone/>
            </a:pPr>
            <a:fld id="{9A0DB2DC-4C9A-4742-B13C-FB6460FD3503}" type="slidenum">
              <a:rPr lang="zh-CN" altLang="en-US" sz="1200" dirty="0">
                <a:latin typeface="Calibri" panose="020F0502020204030204" pitchFamily="34" charset="0"/>
              </a:rPr>
              <a:t>25</a:t>
            </a:fld>
            <a:endParaRPr lang="zh-CN" altLang="en-US" sz="1200"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solidFill>
              <a:srgbClr val="000000">
                <a:alpha val="100000"/>
              </a:srgbClr>
            </a:solidFill>
            <a:miter lim="800000"/>
          </a:ln>
        </p:spPr>
      </p:sp>
      <p:sp>
        <p:nvSpPr>
          <p:cNvPr id="69635" name="备注占位符 2"/>
          <p:cNvSpPr>
            <a:spLocks noGrp="1"/>
          </p:cNvSpPr>
          <p:nvPr>
            <p:ph type="body" idx="1"/>
          </p:nvPr>
        </p:nvSpPr>
        <p:spPr>
          <a:noFill/>
          <a:ln>
            <a:noFill/>
          </a:ln>
        </p:spPr>
        <p:txBody>
          <a:bodyPr wrap="square" lIns="91440" tIns="45720" rIns="91440" bIns="45720" anchor="t"/>
          <a:lstStyle/>
          <a:p>
            <a:pPr lvl="0"/>
            <a:r>
              <a:rPr lang="zh-CN" altLang="en-US" b="1" dirty="0">
                <a:latin typeface="微软雅黑" panose="020B0503020204020204" pitchFamily="34" charset="-122"/>
                <a:ea typeface="微软雅黑" panose="020B0503020204020204" pitchFamily="34" charset="-122"/>
              </a:rPr>
              <a:t>为了让改革发展成果更多更公平惠及全体人民，</a:t>
            </a: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lvl="0" algn="r" eaLnBrk="1" hangingPunct="1">
              <a:buNone/>
            </a:pPr>
            <a:fld id="{9A0DB2DC-4C9A-4742-B13C-FB6460FD3503}" type="slidenum">
              <a:rPr lang="zh-CN" altLang="en-US" sz="1200" dirty="0">
                <a:latin typeface="Calibri" panose="020F0502020204030204" pitchFamily="34" charset="0"/>
              </a:rPr>
              <a:t>26</a:t>
            </a:fld>
            <a:endParaRPr lang="zh-CN" altLang="en-US" sz="1200"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a:solidFill>
              <a:srgbClr val="000000"/>
            </a:solidFill>
            <a:miter/>
          </a:ln>
        </p:spPr>
      </p:sp>
      <p:sp>
        <p:nvSpPr>
          <p:cNvPr id="53251" name="备注占位符 2"/>
          <p:cNvSpPr>
            <a:spLocks noGrp="1"/>
          </p:cNvSpPr>
          <p:nvPr>
            <p:ph type="body" idx="1"/>
          </p:nvPr>
        </p:nvSpPr>
        <p:spPr>
          <a:noFill/>
          <a:ln>
            <a:noFill/>
          </a:ln>
        </p:spPr>
        <p:txBody>
          <a:bodyPr wrap="square" lIns="91440" tIns="45720" rIns="91440" bIns="45720" anchor="t"/>
          <a:lstStyle/>
          <a:p>
            <a:pPr lvl="0"/>
            <a:r>
              <a:rPr lang="zh-CN" altLang="en-US" b="1" dirty="0">
                <a:solidFill>
                  <a:schemeClr val="bg1"/>
                </a:solidFill>
                <a:ea typeface="微软雅黑" panose="020B0503020204020204" pitchFamily="34" charset="-122"/>
              </a:rPr>
              <a:t>（发展思想）</a:t>
            </a:r>
          </a:p>
          <a:p>
            <a:pPr lvl="0"/>
            <a:r>
              <a:rPr lang="zh-CN" altLang="en-US" b="1" dirty="0">
                <a:solidFill>
                  <a:schemeClr val="bg1"/>
                </a:solidFill>
                <a:ea typeface="微软雅黑" panose="020B0503020204020204" pitchFamily="34" charset="-122"/>
              </a:rPr>
              <a:t>（党的奋斗目标）</a:t>
            </a:r>
            <a:endParaRPr lang="en-US" altLang="zh-CN" b="1" dirty="0">
              <a:solidFill>
                <a:schemeClr val="bg1"/>
              </a:solidFill>
              <a:ea typeface="微软雅黑" panose="020B0503020204020204" pitchFamily="34" charset="-122"/>
            </a:endParaRPr>
          </a:p>
          <a:p>
            <a:pPr lvl="0"/>
            <a:r>
              <a:rPr lang="zh-CN" altLang="en-US" b="1" dirty="0">
                <a:solidFill>
                  <a:schemeClr val="bg1"/>
                </a:solidFill>
                <a:ea typeface="微软雅黑" panose="020B0503020204020204" pitchFamily="34" charset="-122"/>
              </a:rPr>
              <a:t>（发展根本目的</a:t>
            </a:r>
            <a:r>
              <a:rPr lang="en-US" altLang="zh-CN" b="1" dirty="0">
                <a:solidFill>
                  <a:schemeClr val="bg1"/>
                </a:solidFill>
                <a:ea typeface="微软雅黑" panose="020B0503020204020204" pitchFamily="34" charset="-122"/>
              </a:rPr>
              <a:t>)</a:t>
            </a:r>
            <a:endParaRPr lang="zh-CN" altLang="en-US" b="1" dirty="0">
              <a:solidFill>
                <a:schemeClr val="bg1"/>
              </a:solidFill>
              <a:ea typeface="微软雅黑" panose="020B0503020204020204" pitchFamily="34" charset="-122"/>
            </a:endParaRPr>
          </a:p>
          <a:p>
            <a:pPr lvl="0"/>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lvl="0" algn="r" eaLnBrk="1" hangingPunct="1">
              <a:buNone/>
            </a:pPr>
            <a:fld id="{9A0DB2DC-4C9A-4742-B13C-FB6460FD3503}" type="slidenum">
              <a:rPr lang="zh-CN" altLang="en-US" sz="1200" dirty="0">
                <a:latin typeface="Calibri" panose="020F0502020204030204" pitchFamily="34" charset="0"/>
              </a:rPr>
              <a:t>27</a:t>
            </a:fld>
            <a:endParaRPr lang="zh-CN" altLang="en-US" sz="1200"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ln>
            <a:solidFill>
              <a:srgbClr val="000000"/>
            </a:solidFill>
            <a:miter/>
          </a:ln>
        </p:spPr>
      </p:sp>
      <p:sp>
        <p:nvSpPr>
          <p:cNvPr id="54275"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lvl="0" algn="r" eaLnBrk="1" hangingPunct="1">
              <a:buNone/>
            </a:pPr>
            <a:fld id="{9A0DB2DC-4C9A-4742-B13C-FB6460FD3503}" type="slidenum">
              <a:rPr lang="zh-CN" altLang="en-US" sz="1200" dirty="0">
                <a:latin typeface="Calibri" panose="020F0502020204030204" pitchFamily="34" charset="0"/>
              </a:rPr>
              <a:t>32</a:t>
            </a:fld>
            <a:endParaRPr lang="zh-CN" altLang="en-US" sz="1200"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ln>
            <a:solidFill>
              <a:srgbClr val="000000">
                <a:alpha val="100000"/>
              </a:srgbClr>
            </a:solidFill>
            <a:miter lim="800000"/>
          </a:ln>
        </p:spPr>
      </p:sp>
      <p:sp>
        <p:nvSpPr>
          <p:cNvPr id="55299"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38916"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latin typeface="Calibri" panose="020F0502020204030204" pitchFamily="34" charset="0"/>
              </a:rPr>
              <a:t>33</a:t>
            </a:fld>
            <a:endParaRPr lang="zh-CN" altLang="en-US"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idx="2"/>
          </p:nvPr>
        </p:nvSpPr>
        <p:spPr>
          <a:ln>
            <a:solidFill>
              <a:srgbClr val="000000">
                <a:alpha val="100000"/>
              </a:srgbClr>
            </a:solidFill>
            <a:miter lim="800000"/>
          </a:ln>
        </p:spPr>
      </p:sp>
      <p:sp>
        <p:nvSpPr>
          <p:cNvPr id="35843" name="文本占位符 2"/>
          <p:cNvSpPr>
            <a:spLocks noGrp="1"/>
          </p:cNvSpPr>
          <p:nvPr>
            <p:ph type="body" idx="3"/>
          </p:nvPr>
        </p:nvSpPr>
        <p:spPr bwMode="auto"/>
        <p:txBody>
          <a:bodyPr wrap="square" lIns="91440" tIns="45720" rIns="91440" bIns="45720" numCol="1" rtlCol="0" anchor="t" anchorCtr="0" compatLnSpc="1"/>
          <a:lstStyle/>
          <a:p>
            <a:pPr marL="285750" marR="0" lvl="0" indent="-285750" algn="l" defTabSz="914400" rtl="0" eaLnBrk="1" fontAlgn="base" latinLnBrk="0" hangingPunct="1">
              <a:lnSpc>
                <a:spcPct val="15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idx="2"/>
          </p:nvPr>
        </p:nvSpPr>
        <p:spPr>
          <a:ln>
            <a:solidFill>
              <a:srgbClr val="000000">
                <a:alpha val="100000"/>
              </a:srgbClr>
            </a:solidFill>
            <a:miter lim="800000"/>
          </a:ln>
        </p:spPr>
      </p:sp>
      <p:sp>
        <p:nvSpPr>
          <p:cNvPr id="34819" name="文本占位符 2"/>
          <p:cNvSpPr>
            <a:spLocks noGrp="1"/>
          </p:cNvSpPr>
          <p:nvPr>
            <p:ph type="body" idx="3"/>
          </p:nvPr>
        </p:nvSpPr>
        <p:spPr bwMode="auto"/>
        <p:txBody>
          <a:bodyPr wrap="square" lIns="91440" tIns="45720" rIns="91440" bIns="45720" numCol="1" rtlCol="0"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lang="zh-CN" altLang="en-US" b="1">
                <a:sym typeface="+mn-ea"/>
              </a:rPr>
              <a:t>展现了中国发展的</a:t>
            </a:r>
            <a:r>
              <a:rPr lang="en-US" altLang="zh-CN" b="1">
                <a:sym typeface="+mn-ea"/>
              </a:rPr>
              <a:t>“</a:t>
            </a:r>
            <a:r>
              <a:rPr lang="zh-CN" altLang="en-US" b="1">
                <a:sym typeface="+mn-ea"/>
              </a:rPr>
              <a:t>喜</a:t>
            </a:r>
            <a:r>
              <a:rPr lang="en-US" altLang="zh-CN" b="1">
                <a:sym typeface="+mn-ea"/>
              </a:rPr>
              <a:t>”</a:t>
            </a:r>
            <a:r>
              <a:rPr lang="zh-CN" altLang="en-US" b="1">
                <a:sym typeface="+mn-ea"/>
              </a:rPr>
              <a:t>，但也呈现了</a:t>
            </a:r>
            <a:r>
              <a:rPr lang="en-US" altLang="zh-CN" b="1">
                <a:sym typeface="+mn-ea"/>
              </a:rPr>
              <a:t>“</a:t>
            </a:r>
            <a:r>
              <a:rPr lang="zh-CN" altLang="en-US" b="1">
                <a:sym typeface="+mn-ea"/>
              </a:rPr>
              <a:t>忧</a:t>
            </a:r>
            <a:r>
              <a:rPr lang="en-US" altLang="zh-CN" b="1">
                <a:sym typeface="+mn-ea"/>
              </a:rPr>
              <a:t>”</a:t>
            </a:r>
            <a:r>
              <a:rPr lang="zh-CN" altLang="en-US" b="1">
                <a:sym typeface="+mn-ea"/>
              </a:rPr>
              <a:t>。对我国未来发展是不可避免的现实挑战。</a:t>
            </a:r>
            <a:endParaRPr kumimoji="0" lang="zh-CN" altLang="en-US" sz="1200" b="1" i="0" u="none" strike="noStrike" kern="1200" cap="none" spc="0" normalizeH="0" baseline="0" noProof="0" dirty="0">
              <a:ln>
                <a:noFill/>
              </a:ln>
              <a:solidFill>
                <a:srgbClr val="FF0000"/>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rgbClr val="FF0000"/>
                </a:solidFill>
                <a:effectLst/>
                <a:uLnTx/>
                <a:uFillTx/>
                <a:latin typeface="宋体" panose="02010600030101010101" pitchFamily="2" charset="-122"/>
                <a:ea typeface="+mn-ea"/>
                <a:cs typeface="+mn-cs"/>
              </a:rPr>
              <a:t>发展不平衡，</a:t>
            </a:r>
            <a:r>
              <a:rPr kumimoji="0" lang="zh-CN" altLang="en-US" sz="1200" b="1" i="0" u="none" strike="noStrike" kern="1200" cap="none" spc="0" normalizeH="0" baseline="0" noProof="0" dirty="0">
                <a:ln>
                  <a:noFill/>
                </a:ln>
                <a:solidFill>
                  <a:srgbClr val="0000FF"/>
                </a:solidFill>
                <a:effectLst/>
                <a:uLnTx/>
                <a:uFillTx/>
                <a:latin typeface="宋体" panose="02010600030101010101" pitchFamily="2" charset="-122"/>
                <a:ea typeface="+mn-ea"/>
                <a:cs typeface="+mn-cs"/>
              </a:rPr>
              <a:t>主要反映在依然存在</a:t>
            </a:r>
            <a:r>
              <a:rPr kumimoji="0" lang="zh-CN" altLang="en-US" sz="1200" b="1" i="0" u="none" strike="noStrike" kern="1200" cap="none" spc="0" normalizeH="0" baseline="0" noProof="0" dirty="0">
                <a:ln>
                  <a:noFill/>
                </a:ln>
                <a:solidFill>
                  <a:srgbClr val="0070C0"/>
                </a:solidFill>
                <a:effectLst/>
                <a:uLnTx/>
                <a:uFillTx/>
                <a:latin typeface="宋体" panose="02010600030101010101" pitchFamily="2" charset="-122"/>
                <a:ea typeface="+mn-ea"/>
                <a:cs typeface="+mn-cs"/>
              </a:rPr>
              <a:t>地区、城乡、行业、领域发展不平衡，不同群体收入差距依然较大等</a:t>
            </a:r>
            <a:r>
              <a:rPr kumimoji="0" lang="zh-CN" altLang="en-US" sz="1200" b="1" i="0" u="none" strike="noStrike" kern="1200" cap="none" spc="0" normalizeH="0" baseline="0" noProof="0" dirty="0">
                <a:ln>
                  <a:noFill/>
                </a:ln>
                <a:solidFill>
                  <a:srgbClr val="0000FF"/>
                </a:solidFill>
                <a:effectLst/>
                <a:uLnTx/>
                <a:uFillTx/>
                <a:latin typeface="宋体" panose="02010600030101010101" pitchFamily="2" charset="-122"/>
                <a:ea typeface="+mn-ea"/>
                <a:cs typeface="+mn-cs"/>
              </a:rPr>
              <a:t>问题。</a:t>
            </a:r>
          </a:p>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rgbClr val="0000FF"/>
                </a:solidFill>
                <a:effectLst/>
                <a:uLnTx/>
                <a:uFillTx/>
                <a:latin typeface="宋体" panose="02010600030101010101" pitchFamily="2" charset="-122"/>
                <a:ea typeface="+mn-ea"/>
                <a:cs typeface="+mn-cs"/>
              </a:rPr>
              <a:t> </a:t>
            </a:r>
            <a:r>
              <a:rPr kumimoji="0" lang="zh-CN" altLang="en-US" sz="1200" b="1" i="0" u="none" strike="noStrike" kern="1200" cap="none" spc="0" normalizeH="0" baseline="0" noProof="0" dirty="0">
                <a:ln>
                  <a:noFill/>
                </a:ln>
                <a:solidFill>
                  <a:srgbClr val="FF0000"/>
                </a:solidFill>
                <a:effectLst/>
                <a:uLnTx/>
                <a:uFillTx/>
                <a:latin typeface="宋体" panose="02010600030101010101" pitchFamily="2" charset="-122"/>
                <a:ea typeface="+mn-ea"/>
                <a:cs typeface="+mn-cs"/>
              </a:rPr>
              <a:t>发展不充分，</a:t>
            </a:r>
            <a:r>
              <a:rPr kumimoji="0" lang="zh-CN" altLang="en-US" sz="1200" b="1" i="0" u="none" strike="noStrike" kern="1200" cap="none" spc="0" normalizeH="0" baseline="0" noProof="0" dirty="0">
                <a:ln>
                  <a:noFill/>
                </a:ln>
                <a:solidFill>
                  <a:srgbClr val="0000FF"/>
                </a:solidFill>
                <a:effectLst/>
                <a:uLnTx/>
                <a:uFillTx/>
                <a:latin typeface="宋体" panose="02010600030101010101" pitchFamily="2" charset="-122"/>
                <a:ea typeface="+mn-ea"/>
                <a:cs typeface="+mn-cs"/>
              </a:rPr>
              <a:t>主要是经济文化发展还不够充分，社会财富还不够丰富，公共服务供给、优质教育资源、医疗卫生资源、养老服务资源不足</a:t>
            </a:r>
            <a:endParaRPr kumimoji="0" lang="en-US" altLang="zh-CN" sz="1200" b="1" i="0" u="none" strike="noStrike" kern="1200" cap="none" spc="0" normalizeH="0" baseline="0" noProof="0" dirty="0">
              <a:ln>
                <a:noFill/>
              </a:ln>
              <a:solidFill>
                <a:srgbClr val="0000FF"/>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rgbClr val="0000FF"/>
                </a:solidFill>
                <a:effectLst/>
                <a:uLnTx/>
                <a:uFillTx/>
                <a:latin typeface="宋体" panose="02010600030101010101" pitchFamily="2" charset="-122"/>
                <a:ea typeface="+mn-ea"/>
                <a:cs typeface="+mn-cs"/>
              </a:rPr>
              <a:t>硬 需要：</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defRPr/>
            </a:pPr>
            <a:r>
              <a:rPr kumimoji="0" lang="zh-CN" altLang="en-US" sz="1200" b="1" i="0" u="none" strike="noStrike" kern="120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更好的教育</a:t>
            </a:r>
            <a:endParaRPr kumimoji="0" lang="en-US" altLang="zh-CN" sz="1200" b="1" i="0" u="none" strike="noStrike" kern="120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cs typeface="+mn-cs"/>
              <a:sym typeface="楷体" panose="02010609060101010101" pitchFamily="49" charset="-122"/>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defRPr/>
            </a:pPr>
            <a:r>
              <a:rPr kumimoji="0" lang="zh-CN" altLang="en-US" sz="1200" b="1" i="0" u="none" strike="noStrike" kern="120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更稳定的工作</a:t>
            </a:r>
            <a:endParaRPr kumimoji="0" lang="en-US" altLang="zh-CN" sz="1200" b="1" i="0" u="none" strike="noStrike" kern="120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cs typeface="+mn-cs"/>
              <a:sym typeface="楷体" panose="02010609060101010101" pitchFamily="49" charset="-122"/>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defRPr/>
            </a:pPr>
            <a:r>
              <a:rPr kumimoji="0" lang="zh-CN" altLang="en-US" sz="1200" b="1" i="0" u="none" strike="noStrike" kern="120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更满意的收入</a:t>
            </a:r>
            <a:endParaRPr kumimoji="0" lang="en-US" altLang="zh-CN" sz="1200" b="1" i="0" u="none" strike="noStrike" kern="120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cs typeface="+mn-cs"/>
              <a:sym typeface="楷体" panose="02010609060101010101" pitchFamily="49" charset="-122"/>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defRPr/>
            </a:pPr>
            <a:r>
              <a:rPr kumimoji="0" lang="zh-CN" altLang="en-US" sz="1200" b="1" i="0" u="none" strike="noStrike" kern="120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更可靠的社会保障</a:t>
            </a:r>
            <a:endParaRPr kumimoji="0" lang="en-US" altLang="zh-CN" sz="1200" b="1" i="0" u="none" strike="noStrike" kern="120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cs typeface="+mn-cs"/>
              <a:sym typeface="楷体" panose="02010609060101010101" pitchFamily="49" charset="-122"/>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defRPr/>
            </a:pPr>
            <a:r>
              <a:rPr kumimoji="0" lang="zh-CN" altLang="en-US" sz="1200" b="1" i="0" u="none" strike="noStrike" kern="120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更高水平的医疗卫生服务</a:t>
            </a:r>
            <a:endParaRPr kumimoji="0" lang="en-US" altLang="zh-CN" sz="1200" b="1" i="0" u="none" strike="noStrike" kern="120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cs typeface="+mn-cs"/>
              <a:sym typeface="楷体" panose="02010609060101010101" pitchFamily="49" charset="-122"/>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defRPr/>
            </a:pPr>
            <a:r>
              <a:rPr kumimoji="0" lang="zh-CN" altLang="en-US" sz="1200" b="1" i="0" u="none" strike="noStrike" kern="120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更舒适的居住条件</a:t>
            </a:r>
            <a:endParaRPr kumimoji="0" lang="en-US" altLang="zh-CN" sz="1200" b="1" i="0" u="none" strike="noStrike" kern="120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cs typeface="+mn-cs"/>
              <a:sym typeface="楷体" panose="02010609060101010101" pitchFamily="49" charset="-122"/>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defRPr/>
            </a:pPr>
            <a:r>
              <a:rPr kumimoji="0" lang="zh-CN" altLang="en-US" sz="1200" b="1" i="0" u="none" strike="noStrike" kern="120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更优美的环境</a:t>
            </a:r>
            <a:endParaRPr kumimoji="0" lang="en-US" altLang="zh-CN" sz="1200" b="1" i="0" u="none" strike="noStrike" kern="120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cs typeface="+mn-cs"/>
              <a:sym typeface="楷体" panose="02010609060101010101" pitchFamily="49" charset="-122"/>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None/>
              <a:defRPr/>
            </a:pPr>
            <a:r>
              <a:rPr kumimoji="0" lang="zh-CN" altLang="en-US" sz="1200" b="1" i="0" u="none" strike="noStrike" kern="1200" cap="none" spc="0" normalizeH="0" baseline="0" noProof="0" dirty="0">
                <a:ln>
                  <a:noFill/>
                </a:ln>
                <a:solidFill>
                  <a:srgbClr val="0070C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软需要：</a:t>
            </a:r>
            <a:endParaRPr kumimoji="0" lang="zh-CN" altLang="en-US" sz="1200" b="1" i="0" u="none" strike="noStrike" kern="1200" cap="none" spc="0" normalizeH="0" baseline="0" noProof="0" dirty="0">
              <a:ln>
                <a:noFill/>
              </a:ln>
              <a:solidFill>
                <a:srgbClr val="0070C0"/>
              </a:solidFill>
              <a:effectLst/>
              <a:uLnTx/>
              <a:uFillTx/>
              <a:latin typeface="+mn-lt"/>
              <a:ea typeface="+mn-ea"/>
              <a:cs typeface="+mn-cs"/>
              <a:sym typeface="宋体" panose="02010600030101010101" pitchFamily="2" charset="-122"/>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defRPr/>
            </a:pPr>
            <a:r>
              <a:rPr kumimoji="0" lang="zh-CN" altLang="en-US" sz="1200" b="1" i="0" u="none" strike="noStrike" kern="1200" cap="none" spc="0" normalizeH="0" baseline="0" noProof="0" dirty="0">
                <a:ln>
                  <a:noFill/>
                </a:ln>
                <a:solidFill>
                  <a:srgbClr val="7030A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民主法治</a:t>
            </a:r>
            <a:endParaRPr kumimoji="0" lang="en-US" altLang="zh-CN" sz="1200" b="1" i="0" u="none" strike="noStrike" kern="1200" cap="none" spc="0" normalizeH="0" baseline="0" noProof="0" dirty="0">
              <a:ln>
                <a:noFill/>
              </a:ln>
              <a:solidFill>
                <a:srgbClr val="7030A0"/>
              </a:solidFill>
              <a:effectLst/>
              <a:uLnTx/>
              <a:uFillTx/>
              <a:latin typeface="楷体" panose="02010609060101010101" pitchFamily="49" charset="-122"/>
              <a:ea typeface="楷体" panose="02010609060101010101" pitchFamily="49" charset="-122"/>
              <a:cs typeface="+mn-cs"/>
              <a:sym typeface="楷体" panose="02010609060101010101" pitchFamily="49" charset="-122"/>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defRPr/>
            </a:pPr>
            <a:r>
              <a:rPr kumimoji="0" lang="zh-CN" altLang="en-US" sz="1200" b="1" i="0" u="none" strike="noStrike" kern="1200" cap="none" spc="0" normalizeH="0" baseline="0" noProof="0" dirty="0">
                <a:ln>
                  <a:noFill/>
                </a:ln>
                <a:solidFill>
                  <a:srgbClr val="7030A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公平正义</a:t>
            </a:r>
            <a:endParaRPr kumimoji="0" lang="en-US" altLang="zh-CN" sz="1200" b="1" i="0" u="none" strike="noStrike" kern="1200" cap="none" spc="0" normalizeH="0" baseline="0" noProof="0" dirty="0">
              <a:ln>
                <a:noFill/>
              </a:ln>
              <a:solidFill>
                <a:srgbClr val="7030A0"/>
              </a:solidFill>
              <a:effectLst/>
              <a:uLnTx/>
              <a:uFillTx/>
              <a:latin typeface="楷体" panose="02010609060101010101" pitchFamily="49" charset="-122"/>
              <a:ea typeface="楷体" panose="02010609060101010101" pitchFamily="49" charset="-122"/>
              <a:cs typeface="+mn-cs"/>
              <a:sym typeface="楷体" panose="02010609060101010101" pitchFamily="49" charset="-122"/>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defRPr/>
            </a:pPr>
            <a:r>
              <a:rPr kumimoji="0" lang="zh-CN" altLang="en-US" sz="1200" b="1" i="0" u="none" strike="noStrike" kern="1200" cap="none" spc="0" normalizeH="0" baseline="0" noProof="0" dirty="0">
                <a:ln>
                  <a:noFill/>
                </a:ln>
                <a:solidFill>
                  <a:srgbClr val="7030A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共同富裕</a:t>
            </a:r>
            <a:endParaRPr kumimoji="0" lang="en-US" altLang="zh-CN" sz="1200" b="1" i="0" u="none" strike="noStrike" kern="1200" cap="none" spc="0" normalizeH="0" baseline="0" noProof="0" dirty="0">
              <a:ln>
                <a:noFill/>
              </a:ln>
              <a:solidFill>
                <a:srgbClr val="7030A0"/>
              </a:solidFill>
              <a:effectLst/>
              <a:uLnTx/>
              <a:uFillTx/>
              <a:latin typeface="楷体" panose="02010609060101010101" pitchFamily="49" charset="-122"/>
              <a:ea typeface="楷体" panose="02010609060101010101" pitchFamily="49" charset="-122"/>
              <a:cs typeface="+mn-cs"/>
              <a:sym typeface="楷体" panose="02010609060101010101" pitchFamily="49" charset="-122"/>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defRPr/>
            </a:pPr>
            <a:r>
              <a:rPr kumimoji="0" lang="zh-CN" altLang="en-US" sz="1200" b="1" i="0" u="none" strike="noStrike" kern="1200" cap="none" spc="0" normalizeH="0" baseline="0" noProof="0" dirty="0">
                <a:ln>
                  <a:noFill/>
                </a:ln>
                <a:solidFill>
                  <a:srgbClr val="7030A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人的全面发展</a:t>
            </a:r>
            <a:endParaRPr kumimoji="0" lang="en-US" altLang="zh-CN" sz="1200" b="1" i="0" u="none" strike="noStrike" kern="1200" cap="none" spc="0" normalizeH="0" baseline="0" noProof="0" dirty="0">
              <a:ln>
                <a:noFill/>
              </a:ln>
              <a:solidFill>
                <a:srgbClr val="7030A0"/>
              </a:solidFill>
              <a:effectLst/>
              <a:uLnTx/>
              <a:uFillTx/>
              <a:latin typeface="楷体" panose="02010609060101010101" pitchFamily="49" charset="-122"/>
              <a:ea typeface="楷体" panose="02010609060101010101" pitchFamily="49" charset="-122"/>
              <a:cs typeface="+mn-cs"/>
              <a:sym typeface="楷体" panose="02010609060101010101" pitchFamily="49" charset="-122"/>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defRPr/>
            </a:pPr>
            <a:r>
              <a:rPr kumimoji="0" lang="zh-CN" altLang="en-US" sz="1200" b="1" i="0" u="none" strike="noStrike" kern="1200" cap="none" spc="0" normalizeH="0" baseline="0" noProof="0" dirty="0">
                <a:ln>
                  <a:noFill/>
                </a:ln>
                <a:solidFill>
                  <a:srgbClr val="7030A0"/>
                </a:solidFill>
                <a:effectLst/>
                <a:uLnTx/>
                <a:uFillTx/>
                <a:latin typeface="楷体" panose="02010609060101010101" pitchFamily="49" charset="-122"/>
                <a:ea typeface="楷体" panose="02010609060101010101" pitchFamily="49" charset="-122"/>
                <a:cs typeface="+mn-cs"/>
                <a:sym typeface="楷体" panose="02010609060101010101" pitchFamily="49" charset="-122"/>
              </a:rPr>
              <a:t>社会全面进步</a:t>
            </a:r>
          </a:p>
          <a:p>
            <a:pPr marL="0" marR="0" lvl="0" indent="0" algn="l" defTabSz="914400" rtl="0" eaLnBrk="1" fontAlgn="base" latinLnBrk="0" hangingPunct="1">
              <a:lnSpc>
                <a:spcPct val="13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rgbClr val="0070C0"/>
                </a:solidFill>
                <a:effectLst/>
                <a:uLnTx/>
                <a:uFillTx/>
                <a:latin typeface="黑体" panose="02010609060101010101" pitchFamily="49" charset="-122"/>
                <a:ea typeface="黑体" panose="02010609060101010101" pitchFamily="49" charset="-122"/>
                <a:cs typeface="+mn-cs"/>
              </a:rPr>
              <a:t>人民对物质文化生活提出更高要求；</a:t>
            </a:r>
          </a:p>
          <a:p>
            <a:pPr marL="0" marR="0" lvl="0" indent="0" algn="l" defTabSz="914400" rtl="0" eaLnBrk="1" fontAlgn="base" latinLnBrk="0" hangingPunct="1">
              <a:lnSpc>
                <a:spcPct val="13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rgbClr val="7030A0"/>
                </a:solidFill>
                <a:effectLst/>
                <a:uLnTx/>
                <a:uFillTx/>
                <a:latin typeface="黑体" panose="02010609060101010101" pitchFamily="49" charset="-122"/>
                <a:ea typeface="黑体" panose="02010609060101010101" pitchFamily="49" charset="-122"/>
                <a:cs typeface="+mn-cs"/>
              </a:rPr>
              <a:t>在民主、法治、公平、正义、安全、生态环境等方面的要求日益增长</a:t>
            </a:r>
            <a:r>
              <a:rPr kumimoji="0" lang="zh-CN" altLang="en-US" sz="1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endParaRPr kumimoji="0" lang="en-US" altLang="zh-CN" sz="1200" b="1"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a:p>
            <a:pPr marL="0" marR="0" lvl="0" indent="0" algn="l" defTabSz="914400" rtl="0" eaLnBrk="1" fontAlgn="base" latinLnBrk="0" hangingPunct="1">
              <a:lnSpc>
                <a:spcPct val="13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对经济、社会发展提出</a:t>
            </a:r>
            <a:r>
              <a:rPr kumimoji="0" lang="zh-CN" altLang="en-US" sz="1200" b="1" i="0" u="none" strike="noStrike" kern="1200" cap="none" spc="0" normalizeH="0" baseline="0" noProof="0" dirty="0">
                <a:ln>
                  <a:noFill/>
                </a:ln>
                <a:solidFill>
                  <a:srgbClr val="FF99CC"/>
                </a:solidFill>
                <a:effectLst/>
                <a:uLnTx/>
                <a:uFillTx/>
                <a:latin typeface="黑体" panose="02010609060101010101" pitchFamily="49" charset="-122"/>
                <a:ea typeface="黑体" panose="02010609060101010101" pitchFamily="49" charset="-122"/>
                <a:cs typeface="+mn-cs"/>
              </a:rPr>
              <a:t>更全面</a:t>
            </a:r>
            <a:r>
              <a:rPr kumimoji="0" lang="zh-CN" altLang="en-US" sz="1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1200" b="1" i="0" u="none" strike="noStrike" kern="1200" cap="none" spc="0" normalizeH="0" baseline="0" noProof="0" dirty="0">
                <a:ln>
                  <a:noFill/>
                </a:ln>
                <a:solidFill>
                  <a:srgbClr val="FF99CC"/>
                </a:solidFill>
                <a:effectLst/>
                <a:uLnTx/>
                <a:uFillTx/>
                <a:latin typeface="黑体" panose="02010609060101010101" pitchFamily="49" charset="-122"/>
                <a:ea typeface="黑体" panose="02010609060101010101" pitchFamily="49" charset="-122"/>
                <a:cs typeface="+mn-cs"/>
              </a:rPr>
              <a:t>更高</a:t>
            </a:r>
            <a:r>
              <a:rPr kumimoji="0" lang="zh-CN" altLang="en-US" sz="12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要求；</a:t>
            </a:r>
          </a:p>
          <a:p>
            <a:pPr marL="0" marR="0" lvl="0" indent="0" algn="l" defTabSz="914400" rtl="0" eaLnBrk="1" fontAlgn="base" latinLnBrk="0" hangingPunct="1">
              <a:lnSpc>
                <a:spcPct val="13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随着人们生活水平显著提高，对美好生活的向往更加强烈，人民群众的需要呈</a:t>
            </a:r>
            <a:r>
              <a:rPr kumimoji="0" lang="zh-CN" altLang="en-US" sz="12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现多样化、多层次、多方面</a:t>
            </a:r>
            <a:r>
              <a:rPr kumimoji="0" lang="zh-CN" altLang="en-US" sz="12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的特点。</a:t>
            </a:r>
            <a:endParaRPr kumimoji="0" lang="zh-CN" altLang="en-US" sz="1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30000"/>
              </a:lnSpc>
              <a:spcBef>
                <a:spcPct val="30000"/>
              </a:spcBef>
              <a:spcAft>
                <a:spcPct val="0"/>
              </a:spcAft>
              <a:buClrTx/>
              <a:buSzTx/>
              <a:buFontTx/>
              <a:buNone/>
              <a:defRPr/>
            </a:pPr>
            <a:r>
              <a:rPr kumimoji="0" lang="zh-CN" altLang="en-US" sz="1200" b="1"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百姓关注的十大热点：</a:t>
            </a:r>
          </a:p>
          <a:p>
            <a:pPr marL="0" marR="0" lvl="0" indent="0" algn="l" defTabSz="914400" rtl="0" eaLnBrk="1" fontAlgn="base" latinLnBrk="0" hangingPunct="1">
              <a:lnSpc>
                <a:spcPct val="130000"/>
              </a:lnSpc>
              <a:spcBef>
                <a:spcPct val="30000"/>
              </a:spcBef>
              <a:spcAft>
                <a:spcPct val="0"/>
              </a:spcAft>
              <a:buClrTx/>
              <a:buSzTx/>
              <a:buFontTx/>
              <a:buNone/>
              <a:defRPr/>
            </a:pPr>
            <a:r>
              <a:rPr kumimoji="0" lang="zh-CN" altLang="en-US" sz="1200" b="1"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食品安全、生态环境、社会公平、房价调控、劳动就业、</a:t>
            </a:r>
            <a:endParaRPr kumimoji="0" lang="en-US" altLang="zh-CN" sz="1200" b="1"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a:p>
            <a:pPr marL="0" marR="0" lvl="0" indent="0" algn="l" defTabSz="914400" rtl="0" eaLnBrk="1" fontAlgn="base" latinLnBrk="0" hangingPunct="1">
              <a:lnSpc>
                <a:spcPct val="130000"/>
              </a:lnSpc>
              <a:spcBef>
                <a:spcPct val="30000"/>
              </a:spcBef>
              <a:spcAft>
                <a:spcPct val="0"/>
              </a:spcAft>
              <a:buClrTx/>
              <a:buSzTx/>
              <a:buFontTx/>
              <a:buNone/>
              <a:defRPr/>
            </a:pPr>
            <a:r>
              <a:rPr kumimoji="0" lang="zh-CN" altLang="en-US" sz="1200" b="1" i="0" u="none" strike="noStrike" kern="1200" cap="none" spc="0" normalizeH="0" baseline="0" noProof="1">
                <a:ln>
                  <a:noFill/>
                </a:ln>
                <a:solidFill>
                  <a:schemeClr val="tx1"/>
                </a:solidFill>
                <a:effectLst/>
                <a:uLnTx/>
                <a:uFillTx/>
                <a:latin typeface="+mn-lt"/>
                <a:ea typeface="微软雅黑" panose="020B0503020204020204" pitchFamily="34" charset="-122"/>
                <a:cs typeface="+mn-cs"/>
              </a:rPr>
              <a:t>贫富差距、教育改革、医患关系、反腐倡廉、干群关系</a:t>
            </a:r>
          </a:p>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“美好生活需要”内容更广泛，原来的“硬需求”并没有消失，呈现出升级态势，新生的“软需求”则呈现多样化多层次多方面的特点</a:t>
            </a:r>
            <a:endParaRPr kumimoji="0" lang="en-US" altLang="zh-CN" sz="1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lt"/>
                <a:ea typeface="+mn-ea"/>
                <a:cs typeface="+mn-cs"/>
              </a:rPr>
              <a:t>中国特色社会主义进入新时代，我国社会主要矛盾已经转化为人民日益增长的美好生活需要和不平衡不充分的发展之间的矛盾</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。我国稳定解决了十几亿人的温饱问题，总体上实现小康，不久将全面建成小康社会，</a:t>
            </a:r>
            <a:r>
              <a:rPr kumimoji="0" lang="zh-CN" altLang="en-US" sz="1200" b="1" i="0" u="none" strike="noStrike" kern="1200" cap="none" spc="0" normalizeH="0" baseline="0" noProof="0" dirty="0">
                <a:ln>
                  <a:noFill/>
                </a:ln>
                <a:solidFill>
                  <a:schemeClr val="tx1"/>
                </a:solidFill>
                <a:effectLst/>
                <a:uLnTx/>
                <a:uFillTx/>
                <a:latin typeface="+mn-lt"/>
                <a:ea typeface="+mn-ea"/>
                <a:cs typeface="+mn-cs"/>
              </a:rPr>
              <a:t>人民美好生活需要</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日益广泛，不仅对</a:t>
            </a:r>
            <a:r>
              <a:rPr kumimoji="0" lang="zh-CN" altLang="en-US" sz="1200" b="1" i="0" u="none" strike="noStrike" kern="1200" cap="none" spc="0" normalizeH="0" baseline="0" noProof="0" dirty="0">
                <a:ln>
                  <a:noFill/>
                </a:ln>
                <a:solidFill>
                  <a:schemeClr val="tx1"/>
                </a:solidFill>
                <a:effectLst/>
                <a:uLnTx/>
                <a:uFillTx/>
                <a:latin typeface="+mn-lt"/>
                <a:ea typeface="+mn-ea"/>
                <a:cs typeface="+mn-cs"/>
              </a:rPr>
              <a:t>物质文化生活</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提出了</a:t>
            </a:r>
            <a:r>
              <a:rPr kumimoji="0" lang="zh-CN" altLang="en-US" sz="1200" b="1" i="0" u="none" strike="noStrike" kern="1200" cap="none" spc="0" normalizeH="0" baseline="0" noProof="0" dirty="0">
                <a:ln>
                  <a:noFill/>
                </a:ln>
                <a:solidFill>
                  <a:schemeClr val="tx1"/>
                </a:solidFill>
                <a:effectLst/>
                <a:uLnTx/>
                <a:uFillTx/>
                <a:latin typeface="+mn-lt"/>
                <a:ea typeface="+mn-ea"/>
                <a:cs typeface="+mn-cs"/>
              </a:rPr>
              <a:t>更高要求</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，而且在</a:t>
            </a:r>
            <a:r>
              <a:rPr kumimoji="0" lang="zh-CN" altLang="en-US" sz="1200" b="1" i="0" u="none" strike="noStrike" kern="1200" cap="none" spc="0" normalizeH="0" baseline="0" noProof="0" dirty="0">
                <a:ln>
                  <a:noFill/>
                </a:ln>
                <a:solidFill>
                  <a:schemeClr val="tx1"/>
                </a:solidFill>
                <a:effectLst/>
                <a:uLnTx/>
                <a:uFillTx/>
                <a:latin typeface="+mn-lt"/>
                <a:ea typeface="+mn-ea"/>
                <a:cs typeface="+mn-cs"/>
              </a:rPr>
              <a:t>民主、法治、公平、正义、安全、环境等方面的要求日益增长</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。同时，我国社会生产力水平总体上显著提高，社会生产能力在很多方面进入世界前列，</a:t>
            </a:r>
            <a:r>
              <a:rPr kumimoji="0" lang="zh-CN" altLang="en-US" sz="1200" b="1" i="0" u="none" strike="noStrike" kern="1200" cap="none" spc="0" normalizeH="0" baseline="0" noProof="0" dirty="0">
                <a:ln>
                  <a:noFill/>
                </a:ln>
                <a:solidFill>
                  <a:schemeClr val="tx1"/>
                </a:solidFill>
                <a:effectLst/>
                <a:uLnTx/>
                <a:uFillTx/>
                <a:latin typeface="+mn-lt"/>
                <a:ea typeface="+mn-ea"/>
                <a:cs typeface="+mn-cs"/>
              </a:rPr>
              <a:t>更加突出的问题是发展不平衡不充分</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，这已经成为满足人民日益增长的美好生活需要的主要制约因素。</a:t>
            </a:r>
          </a:p>
          <a:p>
            <a:pPr marL="0" marR="0" lvl="0" indent="0" algn="l" defTabSz="914400" rtl="0" eaLnBrk="1" fontAlgn="base" latinLnBrk="0" hangingPunct="1">
              <a:lnSpc>
                <a:spcPct val="100000"/>
              </a:lnSpc>
              <a:spcBef>
                <a:spcPct val="30000"/>
              </a:spcBef>
              <a:spcAft>
                <a:spcPct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必须认识到，我国社会主要矛盾的变化是关系全局的历史性变化，对党和国家工作提出了许多新要求。我们要在继续推动发展的基础上，着力解决好发展不平衡不充分问题，大力提升发展质量和效益，更好满足人民在经济、政治、文化、社会、生态等方面日益增长的需要，更好推动人的全面发展、社会全面进步。</a:t>
            </a:r>
          </a:p>
          <a:p>
            <a:pPr marL="0" marR="0" lvl="0" indent="0" algn="l" defTabSz="914400" rtl="0" eaLnBrk="1" fontAlgn="base" latinLnBrk="0" hangingPunct="1">
              <a:lnSpc>
                <a:spcPct val="100000"/>
              </a:lnSpc>
              <a:spcBef>
                <a:spcPct val="30000"/>
              </a:spcBef>
              <a:spcAft>
                <a:spcPct val="0"/>
              </a:spcAft>
              <a:buClrTx/>
              <a:buSzTx/>
              <a:buFontTx/>
              <a:buNone/>
              <a:defRPr/>
            </a:pPr>
            <a:r>
              <a:rPr kumimoji="0" lang="en-US" altLang="zh-CN" sz="12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必须认识到，我国社会主要矛盾的变化，没有改变我们对我国社会主义所处历史阶段的判断，我国</a:t>
            </a:r>
            <a:r>
              <a:rPr kumimoji="0" lang="zh-CN" altLang="en-US" sz="1200" b="1" i="0" u="none" strike="noStrike" kern="1200" cap="none" spc="0" normalizeH="0" baseline="0" noProof="0" dirty="0">
                <a:ln>
                  <a:noFill/>
                </a:ln>
                <a:solidFill>
                  <a:schemeClr val="tx1"/>
                </a:solidFill>
                <a:effectLst/>
                <a:uLnTx/>
                <a:uFillTx/>
                <a:latin typeface="+mn-lt"/>
                <a:ea typeface="+mn-ea"/>
                <a:cs typeface="+mn-cs"/>
              </a:rPr>
              <a:t>仍处于并将长期处于社会主义初级阶段的基本国情没有变</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，我国是</a:t>
            </a:r>
            <a:r>
              <a:rPr kumimoji="0" lang="zh-CN" altLang="en-US" sz="1200" b="1" i="0" u="none" strike="noStrike" kern="1200" cap="none" spc="0" normalizeH="0" baseline="0" noProof="0" dirty="0">
                <a:ln>
                  <a:noFill/>
                </a:ln>
                <a:solidFill>
                  <a:schemeClr val="tx1"/>
                </a:solidFill>
                <a:effectLst/>
                <a:uLnTx/>
                <a:uFillTx/>
                <a:latin typeface="+mn-lt"/>
                <a:ea typeface="+mn-ea"/>
                <a:cs typeface="+mn-cs"/>
              </a:rPr>
              <a:t>世界最大发展中国家的国际地位没有变</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全党要牢牢把握社会主义初级阶段这个基本国情，牢牢立足社会主义初级阶段这个最大实际，牢牢坚持党的基本路线这个党和国家的生命线、人民的幸福线，领导和团结全国各族人民，以经济建设为中心，坚持四项基本原则，坚持改革开放，自力更生，艰苦创业，为把我国建设成为</a:t>
            </a:r>
            <a:r>
              <a:rPr kumimoji="0" lang="zh-CN" altLang="en-US" sz="1200" b="1" i="0" u="none" strike="noStrike" kern="1200" cap="none" spc="0" normalizeH="0" baseline="0" noProof="0" dirty="0">
                <a:ln>
                  <a:noFill/>
                </a:ln>
                <a:solidFill>
                  <a:schemeClr val="tx1"/>
                </a:solidFill>
                <a:effectLst/>
                <a:uLnTx/>
                <a:uFillTx/>
                <a:latin typeface="+mn-lt"/>
                <a:ea typeface="+mn-ea"/>
                <a:cs typeface="+mn-cs"/>
              </a:rPr>
              <a:t>富强民主文明和谐美丽的社会主义现代化强国</a:t>
            </a:r>
            <a:r>
              <a:rPr kumimoji="0" lang="zh-CN" altLang="en-US" sz="1200" b="0" i="0" u="none" strike="noStrike" kern="1200" cap="none" spc="0" normalizeH="0" baseline="0" noProof="0" dirty="0">
                <a:ln>
                  <a:noFill/>
                </a:ln>
                <a:solidFill>
                  <a:schemeClr val="tx1"/>
                </a:solidFill>
                <a:effectLst/>
                <a:uLnTx/>
                <a:uFillTx/>
                <a:latin typeface="+mn-lt"/>
                <a:ea typeface="+mn-ea"/>
                <a:cs typeface="+mn-cs"/>
              </a:rPr>
              <a:t>而奋斗。</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a:ln>
            <a:solidFill>
              <a:srgbClr val="000000">
                <a:alpha val="100000"/>
              </a:srgbClr>
            </a:solidFill>
            <a:miter lim="800000"/>
          </a:ln>
        </p:spPr>
      </p:sp>
      <p:sp>
        <p:nvSpPr>
          <p:cNvPr id="3" name="备注占位符 2"/>
          <p:cNvSpPr>
            <a:spLocks noGrp="1"/>
          </p:cNvSpPr>
          <p:nvPr>
            <p:ph type="body" idx="1"/>
          </p:nvPr>
        </p:nvSpPr>
        <p:spPr/>
        <p:txBody>
          <a:bodyPr lIns="91440" tIns="45720" rIns="91440" bIns="45720" rtlCol="0">
            <a:normAutofit/>
          </a:bodyPr>
          <a:lstStyle/>
          <a:p>
            <a:pPr marL="285750" marR="0" lvl="0" indent="-285750" algn="l" defTabSz="914400" rtl="0" eaLnBrk="1" fontAlgn="base" latinLnBrk="0" hangingPunct="1">
              <a:lnSpc>
                <a:spcPct val="120000"/>
              </a:lnSpc>
              <a:spcBef>
                <a:spcPct val="30000"/>
              </a:spcBef>
              <a:spcAft>
                <a:spcPct val="0"/>
              </a:spcAft>
              <a:buClrTx/>
              <a:buSzTx/>
              <a:buFont typeface="Wingdings" panose="05000000000000000000" pitchFamily="2" charset="2"/>
              <a:buNone/>
              <a:defRPr/>
            </a:pPr>
            <a:r>
              <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见</a:t>
            </a:r>
            <a:r>
              <a:rPr kumimoji="0" lang="en-US" altLang="zh-CN"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8-18</a:t>
            </a:r>
            <a:r>
              <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中共中央、国务院</a:t>
            </a:r>
            <a:r>
              <a:rPr kumimoji="0" lang="en-US" altLang="zh-CN"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关于支持深圳建设中国特色社会主义先行示</a:t>
            </a:r>
            <a:endParaRPr kumimoji="0" lang="en-US" altLang="zh-CN"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20000"/>
              </a:lnSpc>
              <a:spcBef>
                <a:spcPct val="30000"/>
              </a:spcBef>
              <a:spcAft>
                <a:spcPct val="0"/>
              </a:spcAft>
              <a:buClrTx/>
              <a:buSzTx/>
              <a:buFont typeface="Wingdings" panose="05000000000000000000" pitchFamily="2" charset="2"/>
              <a:buNone/>
              <a:defRPr/>
            </a:pPr>
            <a:r>
              <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范区的意见</a:t>
            </a:r>
            <a:r>
              <a:rPr kumimoji="0" lang="en-US" altLang="zh-CN"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民生幸福标杆</a:t>
            </a:r>
            <a:endParaRPr kumimoji="0" lang="zh-CN" altLang="en-US" sz="1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20000"/>
              </a:lnSpc>
              <a:spcBef>
                <a:spcPct val="30000"/>
              </a:spcBef>
              <a:spcAft>
                <a:spcPct val="0"/>
              </a:spcAft>
              <a:buClrTx/>
              <a:buSzTx/>
              <a:buFont typeface="Wingdings" panose="05000000000000000000" pitchFamily="2" charset="2"/>
              <a:buNone/>
              <a:defRPr/>
            </a:pPr>
            <a:endParaRPr kumimoji="0" lang="en-US" altLang="zh-CN"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20000"/>
              </a:lnSpc>
              <a:spcBef>
                <a:spcPct val="30000"/>
              </a:spcBef>
              <a:spcAft>
                <a:spcPct val="0"/>
              </a:spcAft>
              <a:buClrTx/>
              <a:buSzTx/>
              <a:buFont typeface="Wingdings" panose="05000000000000000000" pitchFamily="2" charset="2"/>
              <a:buNone/>
              <a:defRPr/>
            </a:pPr>
            <a:r>
              <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习近平指出的人民需要的</a:t>
            </a:r>
            <a:r>
              <a:rPr kumimoji="0" lang="zh-CN" altLang="en-US" sz="1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八“更”</a:t>
            </a:r>
            <a:endParaRPr kumimoji="0" lang="zh-CN" altLang="en-US" sz="1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20000"/>
              </a:lnSpc>
              <a:spcBef>
                <a:spcPct val="30000"/>
              </a:spcBef>
              <a:spcAft>
                <a:spcPct val="0"/>
              </a:spcAft>
              <a:buClrTx/>
              <a:buSzTx/>
              <a:buFont typeface="Wingdings" panose="05000000000000000000" pitchFamily="2" charset="2"/>
              <a:buChar char="Ø"/>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更好的教育</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20000"/>
              </a:lnSpc>
              <a:spcBef>
                <a:spcPct val="30000"/>
              </a:spcBef>
              <a:spcAft>
                <a:spcPct val="0"/>
              </a:spcAft>
              <a:buClrTx/>
              <a:buSzTx/>
              <a:buFont typeface="Wingdings" panose="05000000000000000000" pitchFamily="2" charset="2"/>
              <a:buChar char="Ø"/>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更稳定的工作</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20000"/>
              </a:lnSpc>
              <a:spcBef>
                <a:spcPct val="30000"/>
              </a:spcBef>
              <a:spcAft>
                <a:spcPct val="0"/>
              </a:spcAft>
              <a:buClrTx/>
              <a:buSzTx/>
              <a:buFont typeface="Wingdings" panose="05000000000000000000" pitchFamily="2" charset="2"/>
              <a:buChar char="Ø"/>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更满意的收入</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20000"/>
              </a:lnSpc>
              <a:spcBef>
                <a:spcPct val="30000"/>
              </a:spcBef>
              <a:spcAft>
                <a:spcPct val="0"/>
              </a:spcAft>
              <a:buClrTx/>
              <a:buSzTx/>
              <a:buFont typeface="Wingdings" panose="05000000000000000000" pitchFamily="2" charset="2"/>
              <a:buChar char="Ø"/>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更可靠的社会保障</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20000"/>
              </a:lnSpc>
              <a:spcBef>
                <a:spcPct val="30000"/>
              </a:spcBef>
              <a:spcAft>
                <a:spcPct val="0"/>
              </a:spcAft>
              <a:buClrTx/>
              <a:buSzTx/>
              <a:buFont typeface="Wingdings" panose="05000000000000000000" pitchFamily="2" charset="2"/>
              <a:buChar char="Ø"/>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更高水平的医疗卫生服务</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20000"/>
              </a:lnSpc>
              <a:spcBef>
                <a:spcPct val="30000"/>
              </a:spcBef>
              <a:spcAft>
                <a:spcPct val="0"/>
              </a:spcAft>
              <a:buClrTx/>
              <a:buSzTx/>
              <a:buFont typeface="Wingdings" panose="05000000000000000000" pitchFamily="2" charset="2"/>
              <a:buChar char="Ø"/>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更舒适的居住条件</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20000"/>
              </a:lnSpc>
              <a:spcBef>
                <a:spcPct val="30000"/>
              </a:spcBef>
              <a:spcAft>
                <a:spcPct val="0"/>
              </a:spcAft>
              <a:buClrTx/>
              <a:buSzTx/>
              <a:buFont typeface="Wingdings" panose="05000000000000000000" pitchFamily="2" charset="2"/>
              <a:buChar char="Ø"/>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更优美的环境</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20000"/>
              </a:lnSpc>
              <a:spcBef>
                <a:spcPct val="30000"/>
              </a:spcBef>
              <a:spcAft>
                <a:spcPct val="0"/>
              </a:spcAft>
              <a:buClrTx/>
              <a:buSzTx/>
              <a:buFont typeface="Wingdings" panose="05000000000000000000" pitchFamily="2" charset="2"/>
              <a:buChar char="Ø"/>
              <a:defRPr/>
            </a:pPr>
            <a:r>
              <a:rPr kumimoji="0" lang="zh-CN" altLang="en-US"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更丰富的精神文化生活</a:t>
            </a:r>
            <a:endParaRPr kumimoji="0" lang="en-US"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灯片编号占位符 3"/>
          <p:cNvSpPr txBox="1">
            <a:spLocks noGrp="1"/>
          </p:cNvSpPr>
          <p:nvPr>
            <p:ph type="sldNum" sz="quarter"/>
          </p:nvPr>
        </p:nvSpPr>
        <p:spPr>
          <a:noFill/>
        </p:spPr>
        <p:txBody>
          <a:bodyPr lIns="91440" tIns="45720" rIns="91440" bIns="45720" rtlCol="0" anchor="b"/>
          <a:lstStyle/>
          <a:p>
            <a:pPr lvl="0" algn="r" eaLnBrk="1" hangingPunct="1">
              <a:buNone/>
            </a:pPr>
            <a:fld id="{9A0DB2DC-4C9A-4742-B13C-FB6460FD3503}" type="slidenum">
              <a:rPr lang="zh-CN" altLang="en-US" sz="1200" dirty="0">
                <a:latin typeface="Calibri" panose="020F0502020204030204" pitchFamily="34" charset="0"/>
              </a:rPr>
              <a:t>7</a:t>
            </a:fld>
            <a:endParaRPr lang="zh-CN" altLang="en-US" sz="1200" dirty="0">
              <a:latin typeface="Calibri" panose="020F0502020204030204" pitchFamily="34" charset="0"/>
            </a:endParaRPr>
          </a:p>
        </p:txBody>
      </p:sp>
    </p:spTree>
    <p:extLst>
      <p:ext uri="{BB962C8B-B14F-4D97-AF65-F5344CB8AC3E}">
        <p14:creationId xmlns:p14="http://schemas.microsoft.com/office/powerpoint/2010/main" val="190137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ln>
            <a:solidFill>
              <a:srgbClr val="000000"/>
            </a:solidFill>
            <a:miter/>
          </a:ln>
        </p:spPr>
      </p:sp>
      <p:sp>
        <p:nvSpPr>
          <p:cNvPr id="48131"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lvl="0" algn="r" eaLnBrk="1" hangingPunct="1">
              <a:buNone/>
            </a:pPr>
            <a:fld id="{9A0DB2DC-4C9A-4742-B13C-FB6460FD3503}" type="slidenum">
              <a:rPr lang="zh-CN" altLang="en-US" sz="1200" dirty="0">
                <a:latin typeface="Calibri" panose="020F0502020204030204" pitchFamily="34" charset="0"/>
              </a:rPr>
              <a:t>12</a:t>
            </a:fld>
            <a:endParaRPr lang="zh-CN" altLang="en-US" sz="1200"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0" hangingPunct="0"/>
            <a:r>
              <a:rPr lang="zh-CN" altLang="en-US" b="1" dirty="0">
                <a:latin typeface="黑体" pitchFamily="49" charset="-122"/>
                <a:ea typeface="黑体" pitchFamily="49" charset="-122"/>
              </a:rPr>
              <a:t>有利于全体人民在共建共享中不断提高生活水平和生活质量；</a:t>
            </a:r>
            <a:endParaRPr lang="en-US" altLang="zh-CN" b="1" dirty="0">
              <a:latin typeface="黑体" pitchFamily="49" charset="-122"/>
              <a:ea typeface="黑体" pitchFamily="49" charset="-122"/>
            </a:endParaRPr>
          </a:p>
          <a:p>
            <a:pPr eaLnBrk="0" hangingPunct="0"/>
            <a:r>
              <a:rPr lang="zh-CN" altLang="en-US" b="1" dirty="0">
                <a:latin typeface="黑体" pitchFamily="49" charset="-122"/>
                <a:ea typeface="黑体" pitchFamily="49" charset="-122"/>
              </a:rPr>
              <a:t>有利于调动人民的积极性、创造性，增强发展动力、增进人民团结，朝着共同富裕方向稳步前进，建设现代化强国；</a:t>
            </a:r>
            <a:endParaRPr lang="en-US" altLang="zh-CN" b="1" dirty="0">
              <a:latin typeface="黑体" pitchFamily="49" charset="-122"/>
              <a:ea typeface="黑体" pitchFamily="49" charset="-122"/>
            </a:endParaRPr>
          </a:p>
          <a:p>
            <a:pPr eaLnBrk="0" hangingPunct="0"/>
            <a:r>
              <a:rPr lang="zh-CN" altLang="en-US" b="1" dirty="0">
                <a:latin typeface="黑体" pitchFamily="49" charset="-122"/>
                <a:ea typeface="黑体" pitchFamily="49" charset="-122"/>
              </a:rPr>
              <a:t>有利于维护社会公平正义，构建和谐社会。</a:t>
            </a:r>
          </a:p>
          <a:p>
            <a:endParaRPr lang="zh-CN" altLang="en-US" dirty="0"/>
          </a:p>
        </p:txBody>
      </p:sp>
    </p:spTree>
    <p:extLst>
      <p:ext uri="{BB962C8B-B14F-4D97-AF65-F5344CB8AC3E}">
        <p14:creationId xmlns:p14="http://schemas.microsoft.com/office/powerpoint/2010/main" val="3594775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a:solidFill>
              <a:srgbClr val="000000"/>
            </a:solidFill>
            <a:miter/>
          </a:ln>
        </p:spPr>
      </p:sp>
      <p:sp>
        <p:nvSpPr>
          <p:cNvPr id="49155" name="备注占位符 2"/>
          <p:cNvSpPr>
            <a:spLocks noGrp="1"/>
          </p:cNvSpPr>
          <p:nvPr>
            <p:ph type="body" idx="1"/>
          </p:nvPr>
        </p:nvSpPr>
        <p:spPr>
          <a:noFill/>
          <a:ln>
            <a:noFill/>
          </a:ln>
        </p:spPr>
        <p:txBody>
          <a:bodyPr wrap="square" lIns="91440" tIns="45720" rIns="91440" bIns="45720" anchor="t"/>
          <a:lstStyle/>
          <a:p>
            <a:pPr lvl="0"/>
            <a:r>
              <a:rPr lang="zh-CN" altLang="en-US" b="1" dirty="0">
                <a:latin typeface="微软雅黑" panose="020B0503020204020204" pitchFamily="34" charset="-122"/>
                <a:ea typeface="微软雅黑" panose="020B0503020204020204" pitchFamily="34" charset="-122"/>
              </a:rPr>
              <a:t>我国经济发展还面临发展不平衡、城镇化水平不高、城乡发展不平衡不协调等问题。实施乡村振兴战略，可以促进区域协调发展，通过中国特色新型城镇化道路，推动城乡发展一体化。</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城乡、中国、共享</a:t>
            </a:r>
          </a:p>
          <a:p>
            <a:pPr lvl="0"/>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lvl="0" algn="r" eaLnBrk="1" hangingPunct="1">
              <a:buNone/>
            </a:pPr>
            <a:fld id="{9A0DB2DC-4C9A-4742-B13C-FB6460FD3503}" type="slidenum">
              <a:rPr lang="zh-CN" altLang="en-US" sz="1200" dirty="0">
                <a:latin typeface="Calibri" panose="020F0502020204030204" pitchFamily="34" charset="0"/>
              </a:rPr>
              <a:t>14</a:t>
            </a:fld>
            <a:endParaRPr lang="zh-CN" altLang="en-US" sz="1200"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0" hangingPunct="0"/>
            <a:r>
              <a:rPr lang="zh-CN" altLang="en-US" b="1" dirty="0">
                <a:latin typeface="黑体" pitchFamily="49" charset="-122"/>
                <a:ea typeface="黑体" pitchFamily="49" charset="-122"/>
              </a:rPr>
              <a:t>有利于全体人民在共建共享中不断提高生活水平和生活质量；</a:t>
            </a:r>
            <a:endParaRPr lang="en-US" altLang="zh-CN" b="1" dirty="0">
              <a:latin typeface="黑体" pitchFamily="49" charset="-122"/>
              <a:ea typeface="黑体" pitchFamily="49" charset="-122"/>
            </a:endParaRPr>
          </a:p>
          <a:p>
            <a:pPr eaLnBrk="0" hangingPunct="0"/>
            <a:r>
              <a:rPr lang="zh-CN" altLang="en-US" b="1" dirty="0">
                <a:latin typeface="黑体" pitchFamily="49" charset="-122"/>
                <a:ea typeface="黑体" pitchFamily="49" charset="-122"/>
              </a:rPr>
              <a:t>有利于调动人民的积极性、创造性，增强发展动力、增进人民团结，朝着共同富裕方向稳步前进，建设现代化强国；</a:t>
            </a:r>
            <a:endParaRPr lang="en-US" altLang="zh-CN" b="1" dirty="0">
              <a:latin typeface="黑体" pitchFamily="49" charset="-122"/>
              <a:ea typeface="黑体" pitchFamily="49" charset="-122"/>
            </a:endParaRPr>
          </a:p>
          <a:p>
            <a:pPr eaLnBrk="0" hangingPunct="0"/>
            <a:r>
              <a:rPr lang="zh-CN" altLang="en-US" b="1" dirty="0">
                <a:latin typeface="黑体" pitchFamily="49" charset="-122"/>
                <a:ea typeface="黑体" pitchFamily="49" charset="-122"/>
              </a:rPr>
              <a:t>有利于维护社会公平正义，构建和谐社会。</a:t>
            </a:r>
          </a:p>
          <a:p>
            <a:endParaRPr lang="zh-CN" altLang="en-US" dirty="0"/>
          </a:p>
        </p:txBody>
      </p:sp>
    </p:spTree>
    <p:extLst>
      <p:ext uri="{BB962C8B-B14F-4D97-AF65-F5344CB8AC3E}">
        <p14:creationId xmlns:p14="http://schemas.microsoft.com/office/powerpoint/2010/main" val="2123772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ln>
            <a:solidFill>
              <a:srgbClr val="000000"/>
            </a:solidFill>
            <a:miter/>
          </a:ln>
        </p:spPr>
      </p:sp>
      <p:sp>
        <p:nvSpPr>
          <p:cNvPr id="52227" name="备注占位符 2"/>
          <p:cNvSpPr>
            <a:spLocks noGrp="1"/>
          </p:cNvSpPr>
          <p:nvPr>
            <p:ph type="body" idx="1"/>
          </p:nvPr>
        </p:nvSpPr>
        <p:spPr>
          <a:noFill/>
          <a:ln>
            <a:noFill/>
          </a:ln>
        </p:spPr>
        <p:txBody>
          <a:bodyPr wrap="square" lIns="91440" tIns="45720" rIns="91440" bIns="45720" anchor="t"/>
          <a:lstStyle/>
          <a:p>
            <a:pPr lvl="0"/>
            <a:r>
              <a:rPr lang="zh-CN" altLang="en-US" sz="1400" b="1" dirty="0">
                <a:solidFill>
                  <a:srgbClr val="FF0000"/>
                </a:solidFill>
                <a:latin typeface="微软雅黑" panose="020B0503020204020204" pitchFamily="34" charset="-122"/>
                <a:ea typeface="微软雅黑" panose="020B0503020204020204" pitchFamily="34" charset="-122"/>
              </a:rPr>
              <a:t>共享理念的内涵：</a:t>
            </a:r>
          </a:p>
          <a:p>
            <a:pPr lvl="0"/>
            <a:r>
              <a:rPr lang="zh-CN" altLang="en-US" dirty="0">
                <a:latin typeface="微软雅黑" panose="020B0503020204020204" pitchFamily="34" charset="-122"/>
                <a:ea typeface="微软雅黑" panose="020B0503020204020204" pitchFamily="34" charset="-122"/>
              </a:rPr>
              <a:t>党和政府坚持以人民为中心的发展思想，强调人人参与、人人尽力、人人享有，让人民群众共享发展成果，引领全体人民携手买入全面小康社会，朝着共同富裕方向稳步前进。</a:t>
            </a:r>
          </a:p>
          <a:p>
            <a:pPr lvl="0"/>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lvl="0" algn="r" eaLnBrk="1" hangingPunct="1">
              <a:buNone/>
            </a:pPr>
            <a:fld id="{9A0DB2DC-4C9A-4742-B13C-FB6460FD3503}" type="slidenum">
              <a:rPr lang="zh-CN" altLang="en-US" sz="1200" dirty="0">
                <a:latin typeface="Calibri" panose="020F0502020204030204" pitchFamily="34" charset="0"/>
              </a:rPr>
              <a:t>20</a:t>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5EFBEFE-3A33-4E37-A18A-A947CE0CB06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2021/9/6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5EFBEFE-3A33-4E37-A18A-A947CE0CB06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2021/9/6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5EFBEFE-3A33-4E37-A18A-A947CE0CB06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2021/9/6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1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324410" y="327678"/>
            <a:ext cx="7389223" cy="523150"/>
          </a:xfrm>
        </p:spPr>
        <p:txBody>
          <a:bodyPr>
            <a:noAutofit/>
          </a:bodyPr>
          <a:lstStyle>
            <a:lvl1pPr>
              <a:defRPr sz="3200">
                <a:latin typeface="黑体" panose="02010609060101010101" pitchFamily="49" charset="-122"/>
                <a:ea typeface="黑体" panose="02010609060101010101" pitchFamily="49" charset="-122"/>
              </a:defRPr>
            </a:lvl1pPr>
          </a:lstStyle>
          <a:p>
            <a:r>
              <a:rPr lang="zh-CN" altLang="en-US"/>
              <a:t>单击此处编辑母版标题样式</a:t>
            </a:r>
            <a:endParaRPr lang="en-US" dirty="0"/>
          </a:p>
        </p:txBody>
      </p:sp>
      <p:sp>
        <p:nvSpPr>
          <p:cNvPr id="7" name="Date Placeholder 3"/>
          <p:cNvSpPr>
            <a:spLocks noGrp="1"/>
          </p:cNvSpPr>
          <p:nvPr>
            <p:ph type="dt" sz="half" idx="2"/>
          </p:nvPr>
        </p:nvSpPr>
        <p:spPr>
          <a:xfrm>
            <a:off x="838200" y="6434138"/>
            <a:ext cx="2743200" cy="365125"/>
          </a:xfrm>
          <a:prstGeom prst="rect">
            <a:avLst/>
          </a:prstGeom>
        </p:spPr>
        <p:txBody>
          <a:bodyPr vert="horz" lIns="274320" tIns="45720" rIns="91440" bIns="45720" rtlCol="0" anchor="ctr"/>
          <a:lstStyle>
            <a:lvl1pPr fontAlgn="base">
              <a:spcBef>
                <a:spcPct val="0"/>
              </a:spcBef>
              <a:spcAft>
                <a:spcPct val="0"/>
              </a:spcAft>
              <a:defRPr>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4"/>
          <p:cNvSpPr>
            <a:spLocks noGrp="1"/>
          </p:cNvSpPr>
          <p:nvPr>
            <p:ph type="ftr" sz="quarter" idx="3"/>
          </p:nvPr>
        </p:nvSpPr>
        <p:spPr>
          <a:xfrm>
            <a:off x="4038600" y="6434138"/>
            <a:ext cx="4114800" cy="365125"/>
          </a:xfrm>
          <a:prstGeom prst="rect">
            <a:avLst/>
          </a:prstGeom>
        </p:spPr>
        <p:txBody>
          <a:bodyPr vert="horz" lIns="91440" tIns="45720" rIns="91440" bIns="45720" rtlCol="0" anchor="ctr"/>
          <a:lstStyle>
            <a:lvl1pPr fontAlgn="base">
              <a:spcBef>
                <a:spcPct val="0"/>
              </a:spcBef>
              <a:spcAft>
                <a:spcPct val="0"/>
              </a:spcAft>
              <a:defRPr>
                <a:solidFill>
                  <a:schemeClr val="tx1"/>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 name="Slide Number Placeholder 5"/>
          <p:cNvSpPr>
            <a:spLocks noGrp="1"/>
          </p:cNvSpPr>
          <p:nvPr>
            <p:ph type="sldNum" sz="quarter" idx="4"/>
          </p:nvPr>
        </p:nvSpPr>
        <p:spPr>
          <a:xfrm>
            <a:off x="8610600" y="6434138"/>
            <a:ext cx="2743200" cy="365125"/>
          </a:xfrm>
          <a:prstGeom prst="rect">
            <a:avLst/>
          </a:prstGeom>
        </p:spPr>
        <p:txBody>
          <a:bodyPr vert="horz" lIns="45720" tIns="45720" rIns="45720" bIns="45720" rtlCol="0" anchor="ctr"/>
          <a:lstStyle/>
          <a:p>
            <a:pPr algn="r">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cSld name="5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324409" y="327678"/>
            <a:ext cx="7389223" cy="523150"/>
          </a:xfrm>
        </p:spPr>
        <p:txBody>
          <a:bodyPr>
            <a:noAutofit/>
          </a:bodyPr>
          <a:lstStyle>
            <a:lvl1pPr>
              <a:defRPr sz="3200">
                <a:latin typeface="黑体" panose="02010609060101010101" pitchFamily="49" charset="-122"/>
                <a:ea typeface="黑体" panose="02010609060101010101" pitchFamily="49" charset="-122"/>
              </a:defRPr>
            </a:lvl1pPr>
          </a:lstStyle>
          <a:p>
            <a:r>
              <a:rPr lang="zh-CN" altLang="en-US" noProof="1"/>
              <a:t>单击此处编辑母版标题样式</a:t>
            </a:r>
            <a:endParaRPr lang="en-US" noProof="1"/>
          </a:p>
        </p:txBody>
      </p:sp>
      <p:sp>
        <p:nvSpPr>
          <p:cNvPr id="7" name="Date Placeholder 3"/>
          <p:cNvSpPr>
            <a:spLocks noGrp="1"/>
          </p:cNvSpPr>
          <p:nvPr>
            <p:ph type="dt" sz="half" idx="2"/>
          </p:nvPr>
        </p:nvSpPr>
        <p:spPr bwMode="auto">
          <a:xfrm>
            <a:off x="838200" y="6434138"/>
            <a:ext cx="2743200" cy="365125"/>
          </a:xfrm>
          <a:prstGeom prst="rect">
            <a:avLst/>
          </a:prstGeom>
        </p:spPr>
        <p:txBody>
          <a:bodyPr vert="horz" wrap="square" lIns="274320" tIns="45720" rIns="91440" bIns="45720" numCol="1" rtlCol="0" anchor="ctr" anchorCtr="0" compatLnSpc="1"/>
          <a:lstStyle>
            <a:lvl1pPr fontAlgn="base">
              <a:spcBef>
                <a:spcPct val="0"/>
              </a:spcBef>
              <a:spcAft>
                <a:spcPct val="0"/>
              </a:spcAft>
              <a:defRPr sz="1200">
                <a:solidFill>
                  <a:schemeClr val="tx1"/>
                </a:solidFill>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4"/>
          <p:cNvSpPr>
            <a:spLocks noGrp="1"/>
          </p:cNvSpPr>
          <p:nvPr>
            <p:ph type="ftr" sz="quarter" idx="3"/>
          </p:nvPr>
        </p:nvSpPr>
        <p:spPr>
          <a:xfrm>
            <a:off x="4038600" y="6434138"/>
            <a:ext cx="4114800" cy="365125"/>
          </a:xfrm>
          <a:prstGeom prst="rect">
            <a:avLst/>
          </a:prstGeom>
        </p:spPr>
        <p:txBody>
          <a:bodyPr vert="horz" lIns="91440" tIns="45720" rIns="91440" bIns="45720" rtlCol="0" anchor="ctr"/>
          <a:lstStyle>
            <a:lvl1pPr algn="ctr" fontAlgn="base">
              <a:spcBef>
                <a:spcPct val="0"/>
              </a:spcBef>
              <a:spcAft>
                <a:spcPct val="0"/>
              </a:spcAft>
              <a:buFontTx/>
              <a:buNone/>
              <a:defRPr sz="1200" b="0">
                <a:solidFill>
                  <a:schemeClr val="tx1"/>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 name="Slide Number Placeholder 5"/>
          <p:cNvSpPr>
            <a:spLocks noGrp="1"/>
          </p:cNvSpPr>
          <p:nvPr>
            <p:ph type="sldNum" sz="quarter" idx="4"/>
          </p:nvPr>
        </p:nvSpPr>
        <p:spPr bwMode="auto">
          <a:xfrm>
            <a:off x="8610600" y="6434138"/>
            <a:ext cx="2743200" cy="365125"/>
          </a:xfrm>
          <a:prstGeom prst="rect">
            <a:avLst/>
          </a:prstGeom>
        </p:spPr>
        <p:txBody>
          <a:bodyPr vert="horz" wrap="square" lIns="45720" tIns="45720" rIns="45720" bIns="45720" numCol="1" rtlCol="0" anchor="ctr" anchorCtr="0" compatLnSpc="1"/>
          <a:lstStyle/>
          <a:p>
            <a:pPr algn="r">
              <a:buNone/>
            </a:pPr>
            <a:fld id="{9A0DB2DC-4C9A-4742-B13C-FB6460FD3503}" type="slidenum">
              <a:rPr lang="zh-CN" altLang="en-US" dirty="0">
                <a:latin typeface="Arial Unicode MS"/>
                <a:ea typeface="Arial Unicode MS"/>
              </a:rPr>
              <a:t>‹#›</a:t>
            </a:fld>
            <a:endParaRPr lang="zh-CN" altLang="en-US" dirty="0">
              <a:latin typeface="Arial Unicode MS"/>
              <a:ea typeface="Arial Unicode MS"/>
            </a:endParaRPr>
          </a:p>
        </p:txBody>
      </p:sp>
    </p:spTree>
  </p:cSld>
  <p:clrMapOvr>
    <a:masterClrMapping/>
  </p:clrMapOvr>
  <p:transition>
    <p:cover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文本框 19"/>
          <p:cNvSpPr txBox="1">
            <a:spLocks noChangeArrowheads="1"/>
          </p:cNvSpPr>
          <p:nvPr/>
        </p:nvSpPr>
        <p:spPr bwMode="auto">
          <a:xfrm>
            <a:off x="9691688" y="6581775"/>
            <a:ext cx="1198563" cy="230188"/>
          </a:xfrm>
          <a:prstGeom prst="rect">
            <a:avLst/>
          </a:prstGeom>
          <a:noFill/>
          <a:ln>
            <a:noFill/>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 typeface="Arial" panose="020B0604020202020204" pitchFamily="34" charset="0"/>
              <a:buNone/>
              <a:defRPr/>
            </a:pPr>
            <a:r>
              <a:rPr kumimoji="0" lang="zh-CN" altLang="en-US" sz="900" b="0" i="0" u="none" strike="noStrike" kern="1200" cap="none" spc="0" normalizeH="0" baseline="0" noProof="0">
                <a:ln>
                  <a:noFill/>
                </a:ln>
                <a:solidFill>
                  <a:srgbClr val="8CC5B1"/>
                </a:solidFill>
                <a:effectLst/>
                <a:uLnTx/>
                <a:uFillTx/>
                <a:latin typeface="微软雅黑" panose="020B0503020204020204" pitchFamily="34" charset="-122"/>
                <a:ea typeface="微软雅黑" panose="020B0503020204020204" pitchFamily="34" charset="-122"/>
                <a:cs typeface="+mn-cs"/>
              </a:rPr>
              <a:t>上   下精品教学资源</a:t>
            </a:r>
          </a:p>
        </p:txBody>
      </p:sp>
      <p:sp>
        <p:nvSpPr>
          <p:cNvPr id="8" name="日期占位符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eaLnBrk="0" fontAlgn="base" hangingPunct="0">
              <a:spcBef>
                <a:spcPct val="0"/>
              </a:spcBef>
              <a:spcAft>
                <a:spcPct val="0"/>
              </a:spcAft>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页脚占位符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eaLnBrk="0" fontAlgn="base" hangingPunct="0">
              <a:spcBef>
                <a:spcPct val="0"/>
              </a:spcBef>
              <a:spcAft>
                <a:spcPct val="0"/>
              </a:spcAft>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灯片编号占位符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a:buFont typeface="Arial" panose="020B0604020202020204" pitchFamily="34" charset="0"/>
              <a:buNone/>
            </a:pPr>
            <a:fld id="{9A0DB2DC-4C9A-4742-B13C-FB6460FD3503}" type="slidenum">
              <a:rPr lang="en-US" altLang="en-US" dirty="0">
                <a:latin typeface="Calibri" panose="020F0502020204030204" pitchFamily="34" charset="0"/>
              </a:rPr>
              <a:t>‹#›</a:t>
            </a:fld>
            <a:endParaRPr lang="en-US" altLang="en-US" dirty="0">
              <a:latin typeface="Calibri" panose="020F0502020204030204" pitchFamily="34" charset="0"/>
            </a:endParaRPr>
          </a:p>
        </p:txBody>
      </p:sp>
    </p:spTree>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教学设计（静态）">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3"/>
          <p:cNvSpPr>
            <a:spLocks noChangeArrowheads="1"/>
          </p:cNvSpPr>
          <p:nvPr/>
        </p:nvSpPr>
        <p:spPr bwMode="auto">
          <a:xfrm>
            <a:off x="1693863" y="600075"/>
            <a:ext cx="1530350" cy="282575"/>
          </a:xfrm>
          <a:prstGeom prst="rect">
            <a:avLst/>
          </a:prstGeom>
          <a:noFill/>
          <a:ln>
            <a:noFill/>
          </a:ln>
        </p:spPr>
        <p:txBody>
          <a:bodyPr wrap="none" lIns="68582" tIns="34292" rIns="68582" bIns="34292">
            <a:spAutoFit/>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Teaching Design</a:t>
            </a:r>
            <a:endParaRPr kumimoji="0" lang="zh-CN" altLang="en-US" sz="14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6"/>
          <p:cNvGrpSpPr/>
          <p:nvPr/>
        </p:nvGrpSpPr>
        <p:grpSpPr>
          <a:xfrm>
            <a:off x="334579" y="254793"/>
            <a:ext cx="835735"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9" name="六边形 8"/>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a:ea typeface="+mn-ea"/>
                <a:cs typeface="+mn-cs"/>
              </a:endParaRPr>
            </a:p>
          </p:txBody>
        </p:sp>
        <p:sp>
          <p:nvSpPr>
            <p:cNvPr id="10" name="六边形 9"/>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a:ea typeface="+mn-ea"/>
                <a:cs typeface="+mn-cs"/>
              </a:endParaRPr>
            </a:p>
          </p:txBody>
        </p:sp>
      </p:grpSp>
      <p:grpSp>
        <p:nvGrpSpPr>
          <p:cNvPr id="5124" name="6"/>
          <p:cNvGrpSpPr/>
          <p:nvPr userDrawn="1"/>
        </p:nvGrpSpPr>
        <p:grpSpPr>
          <a:xfrm>
            <a:off x="690563" y="385763"/>
            <a:ext cx="661987" cy="1200150"/>
            <a:chOff x="7314523" y="1440019"/>
            <a:chExt cx="2081664" cy="5686619"/>
          </a:xfrm>
        </p:grpSpPr>
        <p:grpSp>
          <p:nvGrpSpPr>
            <p:cNvPr id="5132" name="组合 10"/>
            <p:cNvGrpSpPr/>
            <p:nvPr/>
          </p:nvGrpSpPr>
          <p:grpSpPr>
            <a:xfrm flipH="1">
              <a:off x="7314523" y="1440019"/>
              <a:ext cx="2081664" cy="2081664"/>
              <a:chOff x="2848130" y="1860030"/>
              <a:chExt cx="3807502" cy="3807503"/>
            </a:xfrm>
          </p:grpSpPr>
          <p:sp>
            <p:nvSpPr>
              <p:cNvPr id="14" name="六边形 13"/>
              <p:cNvSpPr/>
              <p:nvPr/>
            </p:nvSpPr>
            <p:spPr>
              <a:xfrm>
                <a:off x="2848130" y="1860030"/>
                <a:ext cx="3807502" cy="3811022"/>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a:ea typeface="+mn-ea"/>
                  <a:cs typeface="+mn-cs"/>
                </a:endParaRPr>
              </a:p>
            </p:txBody>
          </p:sp>
          <p:sp>
            <p:nvSpPr>
              <p:cNvPr id="15" name="六边形 14"/>
              <p:cNvSpPr/>
              <p:nvPr/>
            </p:nvSpPr>
            <p:spPr>
              <a:xfrm>
                <a:off x="2939437" y="1942579"/>
                <a:ext cx="3624888" cy="3645923"/>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a:ea typeface="+mn-ea"/>
                  <a:cs typeface="+mn-cs"/>
                </a:endParaRPr>
              </a:p>
            </p:txBody>
          </p:sp>
        </p:grpSp>
        <p:sp>
          <p:nvSpPr>
            <p:cNvPr id="13" name="文本框 36"/>
            <p:cNvSpPr txBox="1"/>
            <p:nvPr/>
          </p:nvSpPr>
          <p:spPr>
            <a:xfrm>
              <a:off x="7908570" y="1447539"/>
              <a:ext cx="978433" cy="5679099"/>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latin typeface="+mn-lt"/>
                <a:ea typeface="+mn-ea"/>
                <a:cs typeface="+mn-cs"/>
              </a:endParaRPr>
            </a:p>
          </p:txBody>
        </p:sp>
      </p:grpSp>
      <p:sp>
        <p:nvSpPr>
          <p:cNvPr id="16" name="标题 1"/>
          <p:cNvSpPr txBox="1"/>
          <p:nvPr/>
        </p:nvSpPr>
        <p:spPr>
          <a:xfrm>
            <a:off x="1433513" y="249238"/>
            <a:ext cx="1355725" cy="438150"/>
          </a:xfrm>
          <a:prstGeom prst="rect">
            <a:avLst/>
          </a:prstGeom>
          <a:noFill/>
          <a:ln>
            <a:noFill/>
          </a:ln>
        </p:spPr>
        <p:txBody>
          <a:bodyPr wrap="none" lIns="68582" tIns="34292" rIns="68582" bIns="34292"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教学设计</a:t>
            </a:r>
          </a:p>
        </p:txBody>
      </p:sp>
      <p:cxnSp>
        <p:nvCxnSpPr>
          <p:cNvPr id="17" name="直接连接符 16"/>
          <p:cNvCxnSpPr/>
          <p:nvPr/>
        </p:nvCxnSpPr>
        <p:spPr>
          <a:xfrm>
            <a:off x="687388" y="898525"/>
            <a:ext cx="108172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E5B27FA-C311-4555-840B-EF4061940A0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2021/9/6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9"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0"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教学过程（静态）">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矩形 3"/>
          <p:cNvSpPr>
            <a:spLocks noChangeArrowheads="1"/>
          </p:cNvSpPr>
          <p:nvPr/>
        </p:nvSpPr>
        <p:spPr bwMode="auto">
          <a:xfrm>
            <a:off x="1668463" y="600075"/>
            <a:ext cx="1581150" cy="282575"/>
          </a:xfrm>
          <a:prstGeom prst="rect">
            <a:avLst/>
          </a:prstGeom>
          <a:noFill/>
          <a:ln>
            <a:noFill/>
          </a:ln>
        </p:spPr>
        <p:txBody>
          <a:bodyPr wrap="none" lIns="68582" tIns="34292" rIns="68582" bIns="34292">
            <a:spAutoFit/>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Teaching Process</a:t>
            </a:r>
            <a:endParaRPr kumimoji="0" lang="zh-CN" altLang="en-US" sz="14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endParaRPr>
          </a:p>
        </p:txBody>
      </p:sp>
      <p:grpSp>
        <p:nvGrpSpPr>
          <p:cNvPr id="8" name="组合 6"/>
          <p:cNvGrpSpPr/>
          <p:nvPr/>
        </p:nvGrpSpPr>
        <p:grpSpPr>
          <a:xfrm>
            <a:off x="334579" y="254793"/>
            <a:ext cx="835735"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9" name="六边形 8"/>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gency FB"/>
                <a:ea typeface="+mn-ea"/>
                <a:cs typeface="+mn-cs"/>
              </a:endParaRPr>
            </a:p>
          </p:txBody>
        </p:sp>
        <p:sp>
          <p:nvSpPr>
            <p:cNvPr id="10" name="六边形 9"/>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gency FB"/>
                <a:ea typeface="+mn-ea"/>
                <a:cs typeface="+mn-cs"/>
              </a:endParaRPr>
            </a:p>
          </p:txBody>
        </p:sp>
      </p:grpSp>
      <p:grpSp>
        <p:nvGrpSpPr>
          <p:cNvPr id="6148" name="6"/>
          <p:cNvGrpSpPr/>
          <p:nvPr userDrawn="1"/>
        </p:nvGrpSpPr>
        <p:grpSpPr>
          <a:xfrm>
            <a:off x="690563" y="385763"/>
            <a:ext cx="661987" cy="1200150"/>
            <a:chOff x="7314523" y="1440019"/>
            <a:chExt cx="2081664" cy="5686619"/>
          </a:xfrm>
        </p:grpSpPr>
        <p:grpSp>
          <p:nvGrpSpPr>
            <p:cNvPr id="6156" name="组合 10"/>
            <p:cNvGrpSpPr/>
            <p:nvPr/>
          </p:nvGrpSpPr>
          <p:grpSpPr>
            <a:xfrm flipH="1">
              <a:off x="7314523" y="1440019"/>
              <a:ext cx="2081664" cy="2081664"/>
              <a:chOff x="2848130" y="1860030"/>
              <a:chExt cx="3807502" cy="3807503"/>
            </a:xfrm>
          </p:grpSpPr>
          <p:sp>
            <p:nvSpPr>
              <p:cNvPr id="14" name="六边形 13"/>
              <p:cNvSpPr/>
              <p:nvPr/>
            </p:nvSpPr>
            <p:spPr>
              <a:xfrm>
                <a:off x="2848130" y="1860030"/>
                <a:ext cx="3807502" cy="3811022"/>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a:ea typeface="+mn-ea"/>
                  <a:cs typeface="+mn-cs"/>
                </a:endParaRPr>
              </a:p>
            </p:txBody>
          </p:sp>
          <p:sp>
            <p:nvSpPr>
              <p:cNvPr id="15" name="六边形 14"/>
              <p:cNvSpPr/>
              <p:nvPr/>
            </p:nvSpPr>
            <p:spPr>
              <a:xfrm>
                <a:off x="2939437" y="1942579"/>
                <a:ext cx="3624888" cy="3645923"/>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7200" b="0" i="0" u="none" strike="noStrike" kern="0" cap="none" spc="0" normalizeH="0" baseline="0" noProof="0">
                  <a:ln>
                    <a:noFill/>
                  </a:ln>
                  <a:solidFill>
                    <a:srgbClr val="E94744"/>
                  </a:solidFill>
                  <a:effectLst/>
                  <a:uLnTx/>
                  <a:uFillTx/>
                  <a:latin typeface="Agency FB"/>
                  <a:ea typeface="+mn-ea"/>
                  <a:cs typeface="+mn-cs"/>
                </a:endParaRPr>
              </a:p>
            </p:txBody>
          </p:sp>
        </p:grpSp>
        <p:sp>
          <p:nvSpPr>
            <p:cNvPr id="13" name="文本框 36"/>
            <p:cNvSpPr txBox="1"/>
            <p:nvPr/>
          </p:nvSpPr>
          <p:spPr>
            <a:xfrm>
              <a:off x="7908570" y="1447539"/>
              <a:ext cx="978433" cy="5679099"/>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7200"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latin typeface="+mn-lt"/>
                <a:ea typeface="+mn-ea"/>
                <a:cs typeface="+mn-cs"/>
              </a:endParaRPr>
            </a:p>
          </p:txBody>
        </p:sp>
      </p:grpSp>
      <p:sp>
        <p:nvSpPr>
          <p:cNvPr id="16" name="标题 1"/>
          <p:cNvSpPr txBox="1"/>
          <p:nvPr/>
        </p:nvSpPr>
        <p:spPr>
          <a:xfrm>
            <a:off x="1433513" y="249238"/>
            <a:ext cx="1355725" cy="438150"/>
          </a:xfrm>
          <a:prstGeom prst="rect">
            <a:avLst/>
          </a:prstGeom>
          <a:noFill/>
          <a:ln>
            <a:noFill/>
          </a:ln>
        </p:spPr>
        <p:txBody>
          <a:bodyPr wrap="none" lIns="68582" tIns="34292" rIns="68582" bIns="34292"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教学过程</a:t>
            </a:r>
          </a:p>
        </p:txBody>
      </p:sp>
      <p:cxnSp>
        <p:nvCxnSpPr>
          <p:cNvPr id="17" name="直接连接符 16"/>
          <p:cNvCxnSpPr/>
          <p:nvPr/>
        </p:nvCxnSpPr>
        <p:spPr>
          <a:xfrm>
            <a:off x="687388" y="898525"/>
            <a:ext cx="1081722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Date Placeholder 1"/>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44C6B2F1-D664-43B5-AA0B-06F7D3E7854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2021/9/6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9"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0" name="Slide Number Placeholder 3"/>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p>
            <a:pPr algn="r">
              <a:buNone/>
            </a:pPr>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幻灯片">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Picture 2" descr="D:\1—11\素材收集3.28\优翼图标\微信图片_20190307152813.png"/>
          <p:cNvPicPr>
            <a:picLocks noChangeAspect="1"/>
          </p:cNvPicPr>
          <p:nvPr userDrawn="1"/>
        </p:nvPicPr>
        <p:blipFill>
          <a:blip r:embed="rId3"/>
          <a:stretch>
            <a:fillRect/>
          </a:stretch>
        </p:blipFill>
        <p:spPr>
          <a:xfrm>
            <a:off x="11049000" y="252413"/>
            <a:ext cx="868363" cy="298450"/>
          </a:xfrm>
          <a:prstGeom prst="rect">
            <a:avLst/>
          </a:prstGeom>
          <a:noFill/>
          <a:ln w="9525">
            <a:noFill/>
          </a:ln>
        </p:spPr>
      </p:pic>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1DC676D-33F3-474B-8201-A0EE49655413}"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2021/9/6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5EFBEFE-3A33-4E37-A18A-A947CE0CB06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2021/9/6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5EFBEFE-3A33-4E37-A18A-A947CE0CB06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2021/9/6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5EFBEFE-3A33-4E37-A18A-A947CE0CB06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2021/9/6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5EFBEFE-3A33-4E37-A18A-A947CE0CB06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2021/9/6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5EFBEFE-3A33-4E37-A18A-A947CE0CB06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2021/9/6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5EFBEFE-3A33-4E37-A18A-A947CE0CB06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2021/9/6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5EFBEFE-3A33-4E37-A18A-A947CE0CB06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2021/9/6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5EFBEFE-3A33-4E37-A18A-A947CE0CB06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2021/9/6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5EFBEFE-3A33-4E37-A18A-A947CE0CB065}"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2021/9/6</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hangingPunct="1">
              <a:buNone/>
            </a:pPr>
            <a:fld id="{9A0DB2DC-4C9A-4742-B13C-FB6460FD3503}" type="slidenum">
              <a:rPr lang="zh-CN" altLang="en-US" dirty="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split orient="ver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26032;&#24120;&#24577;.mp4"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20320;&#22909;&#65292;&#25105;&#26159;&#20013;&#22269;&#65281;2.mp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6571F6E-9BEB-453B-A46D-39842B4049ED}"/>
              </a:ext>
            </a:extLst>
          </p:cNvPr>
          <p:cNvSpPr>
            <a:spLocks noGrp="1"/>
          </p:cNvSpPr>
          <p:nvPr>
            <p:ph type="title"/>
          </p:nvPr>
        </p:nvSpPr>
        <p:spPr/>
        <p:txBody>
          <a:bodyPr/>
          <a:lstStyle/>
          <a:p>
            <a:r>
              <a:rPr lang="zh-CN" altLang="en-US" b="1" dirty="0"/>
              <a:t>改革开放以来，人民生活水平不断提高。</a:t>
            </a:r>
          </a:p>
        </p:txBody>
      </p:sp>
      <p:grpSp>
        <p:nvGrpSpPr>
          <p:cNvPr id="4" name="组合 1">
            <a:extLst>
              <a:ext uri="{FF2B5EF4-FFF2-40B4-BE49-F238E27FC236}">
                <a16:creationId xmlns:a16="http://schemas.microsoft.com/office/drawing/2014/main" xmlns="" id="{6C713E18-0601-4D7D-8F00-F435AE7F1E37}"/>
              </a:ext>
            </a:extLst>
          </p:cNvPr>
          <p:cNvGrpSpPr/>
          <p:nvPr/>
        </p:nvGrpSpPr>
        <p:grpSpPr bwMode="auto">
          <a:xfrm>
            <a:off x="1083655" y="3293319"/>
            <a:ext cx="8850993" cy="1038225"/>
            <a:chOff x="35" y="4386"/>
            <a:chExt cx="14329" cy="1636"/>
          </a:xfrm>
          <a:solidFill>
            <a:srgbClr val="FF0000"/>
          </a:solidFill>
        </p:grpSpPr>
        <p:sp>
          <p:nvSpPr>
            <p:cNvPr id="5" name="右箭头 2">
              <a:extLst>
                <a:ext uri="{FF2B5EF4-FFF2-40B4-BE49-F238E27FC236}">
                  <a16:creationId xmlns:a16="http://schemas.microsoft.com/office/drawing/2014/main" xmlns="" id="{D71E7095-835A-4091-BC6D-0DE1A6A8B8BC}"/>
                </a:ext>
              </a:extLst>
            </p:cNvPr>
            <p:cNvSpPr/>
            <p:nvPr/>
          </p:nvSpPr>
          <p:spPr>
            <a:xfrm>
              <a:off x="35" y="5257"/>
              <a:ext cx="14329" cy="765"/>
            </a:xfrm>
            <a:prstGeom prst="rightArrow">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矩形 5">
              <a:extLst>
                <a:ext uri="{FF2B5EF4-FFF2-40B4-BE49-F238E27FC236}">
                  <a16:creationId xmlns:a16="http://schemas.microsoft.com/office/drawing/2014/main" xmlns="" id="{FBBCBB8F-80A6-41A9-8609-81B19C6C3A71}"/>
                </a:ext>
              </a:extLst>
            </p:cNvPr>
            <p:cNvSpPr/>
            <p:nvPr/>
          </p:nvSpPr>
          <p:spPr>
            <a:xfrm>
              <a:off x="1780" y="4386"/>
              <a:ext cx="530" cy="1068"/>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a:extLst>
                <a:ext uri="{FF2B5EF4-FFF2-40B4-BE49-F238E27FC236}">
                  <a16:creationId xmlns:a16="http://schemas.microsoft.com/office/drawing/2014/main" xmlns="" id="{066CA27E-38EB-494D-BB72-2577A033D992}"/>
                </a:ext>
              </a:extLst>
            </p:cNvPr>
            <p:cNvSpPr/>
            <p:nvPr/>
          </p:nvSpPr>
          <p:spPr>
            <a:xfrm>
              <a:off x="7542" y="4386"/>
              <a:ext cx="530" cy="1068"/>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9" name="文本框 9">
            <a:extLst>
              <a:ext uri="{FF2B5EF4-FFF2-40B4-BE49-F238E27FC236}">
                <a16:creationId xmlns:a16="http://schemas.microsoft.com/office/drawing/2014/main" xmlns="" id="{77E27990-BF68-4E74-B252-424A2BFCDE35}"/>
              </a:ext>
            </a:extLst>
          </p:cNvPr>
          <p:cNvSpPr txBox="1">
            <a:spLocks noChangeArrowheads="1"/>
          </p:cNvSpPr>
          <p:nvPr/>
        </p:nvSpPr>
        <p:spPr bwMode="auto">
          <a:xfrm>
            <a:off x="1710623" y="4274097"/>
            <a:ext cx="1249060" cy="461665"/>
          </a:xfrm>
          <a:prstGeom prst="rect">
            <a:avLst/>
          </a:prstGeom>
          <a:noFill/>
          <a:ln w="9525">
            <a:noFill/>
            <a:miter lim="800000"/>
          </a:ln>
        </p:spPr>
        <p:txBody>
          <a:bodyPr wrap="none">
            <a:spAutoFit/>
          </a:bodyPr>
          <a:lstStyle/>
          <a:p>
            <a:r>
              <a:rPr lang="en-US" altLang="zh-CN" sz="2400" b="1" dirty="0">
                <a:latin typeface="微软雅黑" panose="020B0503020204020204" pitchFamily="34" charset="-122"/>
                <a:ea typeface="微软雅黑" panose="020B0503020204020204" pitchFamily="34" charset="-122"/>
              </a:rPr>
              <a:t>2000</a:t>
            </a:r>
            <a:r>
              <a:rPr lang="zh-CN" altLang="en-US" sz="2400" b="1" dirty="0">
                <a:latin typeface="微软雅黑" panose="020B0503020204020204" pitchFamily="34" charset="-122"/>
                <a:ea typeface="微软雅黑" panose="020B0503020204020204" pitchFamily="34" charset="-122"/>
              </a:rPr>
              <a:t>年</a:t>
            </a:r>
          </a:p>
        </p:txBody>
      </p:sp>
      <p:sp>
        <p:nvSpPr>
          <p:cNvPr id="10" name="文本框 9">
            <a:extLst>
              <a:ext uri="{FF2B5EF4-FFF2-40B4-BE49-F238E27FC236}">
                <a16:creationId xmlns:a16="http://schemas.microsoft.com/office/drawing/2014/main" xmlns="" id="{6841322F-A80B-4239-AB36-CB255DF48ED3}"/>
              </a:ext>
            </a:extLst>
          </p:cNvPr>
          <p:cNvSpPr txBox="1">
            <a:spLocks noChangeArrowheads="1"/>
          </p:cNvSpPr>
          <p:nvPr/>
        </p:nvSpPr>
        <p:spPr bwMode="auto">
          <a:xfrm>
            <a:off x="5298251" y="4268024"/>
            <a:ext cx="1249060" cy="461665"/>
          </a:xfrm>
          <a:prstGeom prst="rect">
            <a:avLst/>
          </a:prstGeom>
          <a:noFill/>
          <a:ln w="9525">
            <a:noFill/>
            <a:miter lim="800000"/>
          </a:ln>
        </p:spPr>
        <p:txBody>
          <a:bodyPr wrap="none">
            <a:spAutoFit/>
          </a:bodyPr>
          <a:lstStyle/>
          <a:p>
            <a:r>
              <a:rPr lang="en-US" altLang="zh-CN" sz="2400" b="1" dirty="0">
                <a:latin typeface="微软雅黑" panose="020B0503020204020204" pitchFamily="34" charset="-122"/>
                <a:ea typeface="微软雅黑" panose="020B0503020204020204" pitchFamily="34" charset="-122"/>
              </a:rPr>
              <a:t>2020</a:t>
            </a:r>
            <a:r>
              <a:rPr lang="zh-CN" altLang="en-US" sz="2400" b="1" dirty="0">
                <a:latin typeface="微软雅黑" panose="020B0503020204020204" pitchFamily="34" charset="-122"/>
                <a:ea typeface="微软雅黑" panose="020B0503020204020204" pitchFamily="34" charset="-122"/>
              </a:rPr>
              <a:t>年</a:t>
            </a:r>
          </a:p>
        </p:txBody>
      </p:sp>
      <p:sp>
        <p:nvSpPr>
          <p:cNvPr id="11" name="文本框 10">
            <a:extLst>
              <a:ext uri="{FF2B5EF4-FFF2-40B4-BE49-F238E27FC236}">
                <a16:creationId xmlns:a16="http://schemas.microsoft.com/office/drawing/2014/main" xmlns="" id="{62885287-B877-4F4F-866B-4EECF8628EE6}"/>
              </a:ext>
            </a:extLst>
          </p:cNvPr>
          <p:cNvSpPr txBox="1">
            <a:spLocks noChangeArrowheads="1"/>
          </p:cNvSpPr>
          <p:nvPr/>
        </p:nvSpPr>
        <p:spPr bwMode="auto">
          <a:xfrm>
            <a:off x="8518876" y="4240887"/>
            <a:ext cx="1415772" cy="461665"/>
          </a:xfrm>
          <a:prstGeom prst="rect">
            <a:avLst/>
          </a:prstGeom>
          <a:noFill/>
          <a:ln w="9525">
            <a:noFill/>
            <a:miter lim="800000"/>
          </a:ln>
        </p:spPr>
        <p:txBody>
          <a:bodyPr wrap="none">
            <a:spAutoFit/>
          </a:bodyPr>
          <a:lstStyle/>
          <a:p>
            <a:r>
              <a:rPr lang="zh-CN" altLang="en-US" sz="2400" b="1" dirty="0">
                <a:latin typeface="微软雅黑" panose="020B0503020204020204" pitchFamily="34" charset="-122"/>
                <a:ea typeface="微软雅黑" panose="020B0503020204020204" pitchFamily="34" charset="-122"/>
              </a:rPr>
              <a:t>最终走向</a:t>
            </a:r>
          </a:p>
        </p:txBody>
      </p:sp>
      <p:sp>
        <p:nvSpPr>
          <p:cNvPr id="13" name="椭圆 12">
            <a:extLst>
              <a:ext uri="{FF2B5EF4-FFF2-40B4-BE49-F238E27FC236}">
                <a16:creationId xmlns:a16="http://schemas.microsoft.com/office/drawing/2014/main" xmlns="" id="{BDA38051-F7F9-4644-9C79-621BDB895DC8}"/>
              </a:ext>
            </a:extLst>
          </p:cNvPr>
          <p:cNvSpPr/>
          <p:nvPr/>
        </p:nvSpPr>
        <p:spPr>
          <a:xfrm>
            <a:off x="1459782" y="1772237"/>
            <a:ext cx="1653070" cy="1449199"/>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solidFill>
                  <a:schemeClr val="tx1"/>
                </a:solidFill>
                <a:latin typeface="微软雅黑" panose="020B0503020204020204" pitchFamily="34" charset="-122"/>
                <a:ea typeface="微软雅黑" panose="020B0503020204020204" pitchFamily="34" charset="-122"/>
              </a:rPr>
              <a:t>总体小康</a:t>
            </a:r>
          </a:p>
        </p:txBody>
      </p:sp>
      <p:sp>
        <p:nvSpPr>
          <p:cNvPr id="14" name="椭圆 13">
            <a:extLst>
              <a:ext uri="{FF2B5EF4-FFF2-40B4-BE49-F238E27FC236}">
                <a16:creationId xmlns:a16="http://schemas.microsoft.com/office/drawing/2014/main" xmlns="" id="{1F1E45AE-5AA3-4833-A733-165E2A2A8ECD}"/>
              </a:ext>
            </a:extLst>
          </p:cNvPr>
          <p:cNvSpPr/>
          <p:nvPr/>
        </p:nvSpPr>
        <p:spPr>
          <a:xfrm>
            <a:off x="5096246" y="1767404"/>
            <a:ext cx="1653070" cy="1449199"/>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solidFill>
                  <a:schemeClr val="tx1"/>
                </a:solidFill>
                <a:latin typeface="微软雅黑" panose="020B0503020204020204" pitchFamily="34" charset="-122"/>
                <a:ea typeface="微软雅黑" panose="020B0503020204020204" pitchFamily="34" charset="-122"/>
              </a:rPr>
              <a:t>全面小康</a:t>
            </a:r>
          </a:p>
        </p:txBody>
      </p:sp>
      <p:sp>
        <p:nvSpPr>
          <p:cNvPr id="15" name="椭圆 14">
            <a:extLst>
              <a:ext uri="{FF2B5EF4-FFF2-40B4-BE49-F238E27FC236}">
                <a16:creationId xmlns:a16="http://schemas.microsoft.com/office/drawing/2014/main" xmlns="" id="{1F331DE7-7E82-4138-9DCE-3CC620496F1B}"/>
              </a:ext>
            </a:extLst>
          </p:cNvPr>
          <p:cNvSpPr/>
          <p:nvPr/>
        </p:nvSpPr>
        <p:spPr>
          <a:xfrm>
            <a:off x="8518876" y="1844120"/>
            <a:ext cx="1653070" cy="1449199"/>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solidFill>
                  <a:schemeClr val="tx1"/>
                </a:solidFill>
                <a:latin typeface="微软雅黑" panose="020B0503020204020204" pitchFamily="34" charset="-122"/>
                <a:ea typeface="微软雅黑" panose="020B0503020204020204" pitchFamily="34" charset="-122"/>
              </a:rPr>
              <a:t>共同富裕</a:t>
            </a:r>
          </a:p>
        </p:txBody>
      </p:sp>
      <p:sp>
        <p:nvSpPr>
          <p:cNvPr id="17" name="矩形 16">
            <a:extLst>
              <a:ext uri="{FF2B5EF4-FFF2-40B4-BE49-F238E27FC236}">
                <a16:creationId xmlns:a16="http://schemas.microsoft.com/office/drawing/2014/main" xmlns="" id="{B174BA42-8D75-456A-804F-5E56E8E5D931}"/>
              </a:ext>
            </a:extLst>
          </p:cNvPr>
          <p:cNvSpPr/>
          <p:nvPr/>
        </p:nvSpPr>
        <p:spPr>
          <a:xfrm>
            <a:off x="1439901" y="4956174"/>
            <a:ext cx="8494748" cy="15307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spcBef>
                <a:spcPct val="50000"/>
              </a:spcBef>
              <a:buClr>
                <a:schemeClr val="folHlink"/>
              </a:buClr>
              <a:buSzPct val="60000"/>
            </a:pPr>
            <a:r>
              <a:rPr lang="zh-CN" altLang="en-US" sz="3600" b="1" dirty="0">
                <a:solidFill>
                  <a:srgbClr val="FF0000"/>
                </a:solidFill>
                <a:latin typeface="微软雅黑" panose="020B0503020204020204" pitchFamily="34" charset="-122"/>
                <a:ea typeface="微软雅黑" panose="020B0503020204020204" pitchFamily="34" charset="-122"/>
              </a:rPr>
              <a:t>共同富裕</a:t>
            </a:r>
            <a:r>
              <a:rPr lang="zh-CN" altLang="en-US" sz="2400" b="1" dirty="0">
                <a:latin typeface="Times New Roman" panose="02020603050405020304" pitchFamily="18" charset="0"/>
                <a:ea typeface="黑体" panose="02010609060101010101" pitchFamily="49" charset="-122"/>
              </a:rPr>
              <a:t>是中国特色社会主义的根本原则（最终目标）　　</a:t>
            </a:r>
            <a:endParaRPr lang="zh-CN" altLang="en-US" sz="2400" dirty="0"/>
          </a:p>
        </p:txBody>
      </p:sp>
    </p:spTree>
    <p:extLst>
      <p:ext uri="{BB962C8B-B14F-4D97-AF65-F5344CB8AC3E}">
        <p14:creationId xmlns:p14="http://schemas.microsoft.com/office/powerpoint/2010/main" val="166554432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000" fill="hold">
                                          <p:stCondLst>
                                            <p:cond delay="0"/>
                                          </p:stCondLst>
                                        </p:cTn>
                                        <p:tgtEl>
                                          <p:spTgt spid="13"/>
                                        </p:tgtEl>
                                        <p:attrNameLst>
                                          <p:attrName>style.visibility</p:attrName>
                                        </p:attrNameLst>
                                      </p:cBhvr>
                                      <p:to>
                                        <p:strVal val="visible"/>
                                      </p:to>
                                    </p:set>
                                    <p:animEffect transition="in" filter="blinds(horizontal)">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000" fill="hold">
                                          <p:stCondLst>
                                            <p:cond delay="0"/>
                                          </p:stCondLst>
                                        </p:cTn>
                                        <p:tgtEl>
                                          <p:spTgt spid="14"/>
                                        </p:tgtEl>
                                        <p:attrNameLst>
                                          <p:attrName>style.visibility</p:attrName>
                                        </p:attrNameLst>
                                      </p:cBhvr>
                                      <p:to>
                                        <p:strVal val="visible"/>
                                      </p:to>
                                    </p:set>
                                    <p:animEffect transition="in" filter="blinds(horizontal)">
                                      <p:cBhvr>
                                        <p:cTn id="24" dur="1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000" fill="hold">
                                          <p:stCondLst>
                                            <p:cond delay="0"/>
                                          </p:stCondLst>
                                        </p:cTn>
                                        <p:tgtEl>
                                          <p:spTgt spid="15"/>
                                        </p:tgtEl>
                                        <p:attrNameLst>
                                          <p:attrName>style.visibility</p:attrName>
                                        </p:attrNameLst>
                                      </p:cBhvr>
                                      <p:to>
                                        <p:strVal val="visible"/>
                                      </p:to>
                                    </p:set>
                                    <p:animEffect transition="in" filter="blinds(horizontal)">
                                      <p:cBhvr>
                                        <p:cTn id="35" dur="10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animBg="1"/>
      <p:bldP spid="14" grpId="0" animBg="1"/>
      <p:bldP spid="15"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xmlns="" id="{F112FCF0-ABD7-45A8-8D11-546783FAC96D}"/>
              </a:ext>
            </a:extLst>
          </p:cNvPr>
          <p:cNvGraphicFramePr>
            <a:graphicFrameLocks noGrp="1"/>
          </p:cNvGraphicFramePr>
          <p:nvPr>
            <p:extLst>
              <p:ext uri="{D42A27DB-BD31-4B8C-83A1-F6EECF244321}">
                <p14:modId xmlns:p14="http://schemas.microsoft.com/office/powerpoint/2010/main" val="2622622527"/>
              </p:ext>
            </p:extLst>
          </p:nvPr>
        </p:nvGraphicFramePr>
        <p:xfrm>
          <a:off x="175266" y="155750"/>
          <a:ext cx="4055090" cy="5943600"/>
        </p:xfrm>
        <a:graphic>
          <a:graphicData uri="http://schemas.openxmlformats.org/drawingml/2006/table">
            <a:tbl>
              <a:tblPr firstRow="1" bandRow="1">
                <a:tableStyleId>{5940675A-B579-460E-94D1-54222C63F5DA}</a:tableStyleId>
              </a:tblPr>
              <a:tblGrid>
                <a:gridCol w="804400">
                  <a:extLst>
                    <a:ext uri="{9D8B030D-6E8A-4147-A177-3AD203B41FA5}">
                      <a16:colId xmlns:a16="http://schemas.microsoft.com/office/drawing/2014/main" xmlns="" val="20000"/>
                    </a:ext>
                  </a:extLst>
                </a:gridCol>
                <a:gridCol w="3250690">
                  <a:extLst>
                    <a:ext uri="{9D8B030D-6E8A-4147-A177-3AD203B41FA5}">
                      <a16:colId xmlns:a16="http://schemas.microsoft.com/office/drawing/2014/main" xmlns="" val="20001"/>
                    </a:ext>
                  </a:extLst>
                </a:gridCol>
              </a:tblGrid>
              <a:tr h="396240">
                <a:tc>
                  <a:txBody>
                    <a:bodyPr/>
                    <a:lstStyle/>
                    <a:p>
                      <a:pPr algn="ctr"/>
                      <a:r>
                        <a:rPr lang="zh-CN" altLang="en-US" sz="2000" b="1" dirty="0"/>
                        <a:t>年份</a:t>
                      </a:r>
                    </a:p>
                  </a:txBody>
                  <a:tcPr/>
                </a:tc>
                <a:tc>
                  <a:txBody>
                    <a:bodyPr/>
                    <a:lstStyle/>
                    <a:p>
                      <a:pPr algn="ctr"/>
                      <a:r>
                        <a:rPr lang="zh-CN" altLang="en-US" sz="2000" b="1" dirty="0"/>
                        <a:t>中国</a:t>
                      </a:r>
                      <a:r>
                        <a:rPr lang="en-US" altLang="zh-CN" sz="2000" b="1" dirty="0"/>
                        <a:t>GDP</a:t>
                      </a:r>
                      <a:r>
                        <a:rPr lang="zh-CN" altLang="en-US" sz="2000" b="1" dirty="0"/>
                        <a:t>年度增长率</a:t>
                      </a:r>
                    </a:p>
                  </a:txBody>
                  <a:tcPr/>
                </a:tc>
                <a:extLst>
                  <a:ext uri="{0D108BD9-81ED-4DB2-BD59-A6C34878D82A}">
                    <a16:rowId xmlns:a16="http://schemas.microsoft.com/office/drawing/2014/main" xmlns="" val="10000"/>
                  </a:ext>
                </a:extLst>
              </a:tr>
              <a:tr h="396240">
                <a:tc>
                  <a:txBody>
                    <a:bodyPr/>
                    <a:lstStyle/>
                    <a:p>
                      <a:pPr algn="ctr"/>
                      <a:r>
                        <a:rPr lang="en-US" altLang="zh-CN" sz="2000" b="1" dirty="0"/>
                        <a:t>2017</a:t>
                      </a:r>
                      <a:endParaRPr lang="zh-CN" altLang="en-US" sz="2000" b="1" dirty="0"/>
                    </a:p>
                  </a:txBody>
                  <a:tcPr/>
                </a:tc>
                <a:tc>
                  <a:txBody>
                    <a:bodyPr/>
                    <a:lstStyle/>
                    <a:p>
                      <a:pPr algn="ctr"/>
                      <a:r>
                        <a:rPr lang="en-US" altLang="zh-CN" sz="2000" b="1" dirty="0"/>
                        <a:t>6.9%</a:t>
                      </a:r>
                      <a:endParaRPr lang="zh-CN" altLang="en-US" sz="2000" b="1" dirty="0"/>
                    </a:p>
                  </a:txBody>
                  <a:tcPr/>
                </a:tc>
                <a:extLst>
                  <a:ext uri="{0D108BD9-81ED-4DB2-BD59-A6C34878D82A}">
                    <a16:rowId xmlns:a16="http://schemas.microsoft.com/office/drawing/2014/main" xmlns="" val="10001"/>
                  </a:ext>
                </a:extLst>
              </a:tr>
              <a:tr h="396240">
                <a:tc>
                  <a:txBody>
                    <a:bodyPr/>
                    <a:lstStyle/>
                    <a:p>
                      <a:pPr algn="ctr"/>
                      <a:r>
                        <a:rPr lang="en-US" altLang="zh-CN" sz="2000" b="1" dirty="0"/>
                        <a:t>2016</a:t>
                      </a:r>
                      <a:endParaRPr lang="zh-CN" altLang="en-US" sz="2000" b="1" dirty="0"/>
                    </a:p>
                  </a:txBody>
                  <a:tcPr/>
                </a:tc>
                <a:tc>
                  <a:txBody>
                    <a:bodyPr/>
                    <a:lstStyle/>
                    <a:p>
                      <a:pPr algn="ctr"/>
                      <a:r>
                        <a:rPr lang="en-US" altLang="zh-CN" sz="2000" b="1" dirty="0"/>
                        <a:t>6.7%</a:t>
                      </a:r>
                      <a:endParaRPr lang="zh-CN" altLang="en-US" sz="2000" b="1" dirty="0"/>
                    </a:p>
                  </a:txBody>
                  <a:tcPr/>
                </a:tc>
                <a:extLst>
                  <a:ext uri="{0D108BD9-81ED-4DB2-BD59-A6C34878D82A}">
                    <a16:rowId xmlns:a16="http://schemas.microsoft.com/office/drawing/2014/main" xmlns="" val="10002"/>
                  </a:ext>
                </a:extLst>
              </a:tr>
              <a:tr h="396240">
                <a:tc>
                  <a:txBody>
                    <a:bodyPr/>
                    <a:lstStyle/>
                    <a:p>
                      <a:pPr algn="ctr"/>
                      <a:r>
                        <a:rPr lang="en-US" altLang="zh-CN" sz="2000" b="1" dirty="0"/>
                        <a:t>2015</a:t>
                      </a:r>
                      <a:endParaRPr lang="zh-CN" altLang="en-US" sz="2000" b="1" dirty="0"/>
                    </a:p>
                  </a:txBody>
                  <a:tcPr/>
                </a:tc>
                <a:tc>
                  <a:txBody>
                    <a:bodyPr/>
                    <a:lstStyle/>
                    <a:p>
                      <a:pPr algn="ctr"/>
                      <a:r>
                        <a:rPr lang="en-US" altLang="zh-CN" sz="2000" b="1" dirty="0"/>
                        <a:t>6.9%</a:t>
                      </a:r>
                      <a:endParaRPr lang="zh-CN" altLang="en-US" sz="2000" b="1" dirty="0"/>
                    </a:p>
                  </a:txBody>
                  <a:tcPr/>
                </a:tc>
                <a:extLst>
                  <a:ext uri="{0D108BD9-81ED-4DB2-BD59-A6C34878D82A}">
                    <a16:rowId xmlns:a16="http://schemas.microsoft.com/office/drawing/2014/main" xmlns="" val="10003"/>
                  </a:ext>
                </a:extLst>
              </a:tr>
              <a:tr h="396240">
                <a:tc>
                  <a:txBody>
                    <a:bodyPr/>
                    <a:lstStyle/>
                    <a:p>
                      <a:pPr algn="ctr"/>
                      <a:r>
                        <a:rPr lang="en-US" altLang="zh-CN" sz="2000" b="1" dirty="0"/>
                        <a:t>2014</a:t>
                      </a:r>
                      <a:endParaRPr lang="zh-CN" altLang="en-US" sz="2000" b="1" dirty="0"/>
                    </a:p>
                  </a:txBody>
                  <a:tcPr/>
                </a:tc>
                <a:tc>
                  <a:txBody>
                    <a:bodyPr/>
                    <a:lstStyle/>
                    <a:p>
                      <a:pPr algn="ctr"/>
                      <a:r>
                        <a:rPr lang="en-US" altLang="zh-CN" sz="2000" b="1" dirty="0"/>
                        <a:t>7.3%</a:t>
                      </a:r>
                      <a:endParaRPr lang="zh-CN" altLang="en-US" sz="2000" b="1" dirty="0"/>
                    </a:p>
                  </a:txBody>
                  <a:tcPr/>
                </a:tc>
                <a:extLst>
                  <a:ext uri="{0D108BD9-81ED-4DB2-BD59-A6C34878D82A}">
                    <a16:rowId xmlns:a16="http://schemas.microsoft.com/office/drawing/2014/main" xmlns="" val="10004"/>
                  </a:ext>
                </a:extLst>
              </a:tr>
              <a:tr h="396240">
                <a:tc>
                  <a:txBody>
                    <a:bodyPr/>
                    <a:lstStyle/>
                    <a:p>
                      <a:pPr algn="ctr"/>
                      <a:r>
                        <a:rPr lang="en-US" altLang="zh-CN" sz="2000" b="1" dirty="0"/>
                        <a:t>2013</a:t>
                      </a:r>
                      <a:endParaRPr lang="zh-CN" altLang="en-US" sz="2000" b="1" dirty="0"/>
                    </a:p>
                  </a:txBody>
                  <a:tcPr/>
                </a:tc>
                <a:tc>
                  <a:txBody>
                    <a:bodyPr/>
                    <a:lstStyle/>
                    <a:p>
                      <a:pPr algn="ctr"/>
                      <a:r>
                        <a:rPr lang="en-US" altLang="zh-CN" sz="2000" b="1" dirty="0"/>
                        <a:t>7.76%</a:t>
                      </a:r>
                      <a:endParaRPr lang="zh-CN" altLang="en-US" sz="2000" b="1" dirty="0"/>
                    </a:p>
                  </a:txBody>
                  <a:tcPr/>
                </a:tc>
                <a:extLst>
                  <a:ext uri="{0D108BD9-81ED-4DB2-BD59-A6C34878D82A}">
                    <a16:rowId xmlns:a16="http://schemas.microsoft.com/office/drawing/2014/main" xmlns="" val="10005"/>
                  </a:ext>
                </a:extLst>
              </a:tr>
              <a:tr h="396240">
                <a:tc>
                  <a:txBody>
                    <a:bodyPr/>
                    <a:lstStyle/>
                    <a:p>
                      <a:pPr algn="ctr"/>
                      <a:r>
                        <a:rPr lang="en-US" altLang="zh-CN" sz="2000" b="1" dirty="0"/>
                        <a:t>2012</a:t>
                      </a:r>
                      <a:endParaRPr lang="zh-CN" altLang="en-US" sz="2000" b="1" dirty="0"/>
                    </a:p>
                  </a:txBody>
                  <a:tcPr/>
                </a:tc>
                <a:tc>
                  <a:txBody>
                    <a:bodyPr/>
                    <a:lstStyle/>
                    <a:p>
                      <a:pPr algn="ctr"/>
                      <a:r>
                        <a:rPr lang="en-US" altLang="zh-CN" sz="2000" b="1" dirty="0"/>
                        <a:t>7.86%</a:t>
                      </a:r>
                      <a:endParaRPr lang="zh-CN" altLang="en-US" sz="2000" b="1" dirty="0"/>
                    </a:p>
                  </a:txBody>
                  <a:tcPr/>
                </a:tc>
                <a:extLst>
                  <a:ext uri="{0D108BD9-81ED-4DB2-BD59-A6C34878D82A}">
                    <a16:rowId xmlns:a16="http://schemas.microsoft.com/office/drawing/2014/main" xmlns="" val="10006"/>
                  </a:ext>
                </a:extLst>
              </a:tr>
              <a:tr h="396240">
                <a:tc>
                  <a:txBody>
                    <a:bodyPr/>
                    <a:lstStyle/>
                    <a:p>
                      <a:pPr algn="ctr"/>
                      <a:r>
                        <a:rPr lang="en-US" altLang="zh-CN" sz="2000" b="1" dirty="0"/>
                        <a:t>2011</a:t>
                      </a:r>
                      <a:endParaRPr lang="zh-CN" altLang="en-US" sz="2000" b="1" dirty="0"/>
                    </a:p>
                  </a:txBody>
                  <a:tcPr/>
                </a:tc>
                <a:tc>
                  <a:txBody>
                    <a:bodyPr/>
                    <a:lstStyle/>
                    <a:p>
                      <a:pPr algn="ctr"/>
                      <a:r>
                        <a:rPr lang="en-US" altLang="zh-CN" sz="2000" b="1" dirty="0"/>
                        <a:t>9.54%</a:t>
                      </a:r>
                      <a:endParaRPr lang="zh-CN" altLang="en-US" sz="2000" b="1" dirty="0"/>
                    </a:p>
                  </a:txBody>
                  <a:tcPr/>
                </a:tc>
                <a:extLst>
                  <a:ext uri="{0D108BD9-81ED-4DB2-BD59-A6C34878D82A}">
                    <a16:rowId xmlns:a16="http://schemas.microsoft.com/office/drawing/2014/main" xmlns="" val="10007"/>
                  </a:ext>
                </a:extLst>
              </a:tr>
              <a:tr h="396240">
                <a:tc>
                  <a:txBody>
                    <a:bodyPr/>
                    <a:lstStyle/>
                    <a:p>
                      <a:pPr algn="ctr"/>
                      <a:r>
                        <a:rPr lang="en-US" altLang="zh-CN" sz="2000" b="1" dirty="0"/>
                        <a:t>2010</a:t>
                      </a:r>
                      <a:endParaRPr lang="zh-CN" altLang="en-US" sz="2000" b="1" dirty="0"/>
                    </a:p>
                  </a:txBody>
                  <a:tcPr/>
                </a:tc>
                <a:tc>
                  <a:txBody>
                    <a:bodyPr/>
                    <a:lstStyle/>
                    <a:p>
                      <a:pPr algn="ctr"/>
                      <a:r>
                        <a:rPr lang="en-US" altLang="zh-CN" sz="2000" b="1" dirty="0"/>
                        <a:t>10.64%</a:t>
                      </a:r>
                      <a:endParaRPr lang="zh-CN" altLang="en-US" sz="2000" b="1" dirty="0"/>
                    </a:p>
                  </a:txBody>
                  <a:tcPr/>
                </a:tc>
                <a:extLst>
                  <a:ext uri="{0D108BD9-81ED-4DB2-BD59-A6C34878D82A}">
                    <a16:rowId xmlns:a16="http://schemas.microsoft.com/office/drawing/2014/main" xmlns="" val="10008"/>
                  </a:ext>
                </a:extLst>
              </a:tr>
              <a:tr h="396240">
                <a:tc>
                  <a:txBody>
                    <a:bodyPr/>
                    <a:lstStyle/>
                    <a:p>
                      <a:pPr algn="ctr"/>
                      <a:r>
                        <a:rPr lang="en-US" altLang="zh-CN" sz="2000" b="1" dirty="0"/>
                        <a:t>2009</a:t>
                      </a:r>
                      <a:endParaRPr lang="zh-CN" altLang="en-US" sz="2000" b="1" dirty="0"/>
                    </a:p>
                  </a:txBody>
                  <a:tcPr/>
                </a:tc>
                <a:tc>
                  <a:txBody>
                    <a:bodyPr/>
                    <a:lstStyle/>
                    <a:p>
                      <a:pPr algn="ctr"/>
                      <a:r>
                        <a:rPr lang="en-US" altLang="zh-CN" sz="2000" b="1" dirty="0"/>
                        <a:t>9.4%</a:t>
                      </a:r>
                      <a:endParaRPr lang="zh-CN" altLang="en-US" sz="2000" b="1" dirty="0"/>
                    </a:p>
                  </a:txBody>
                  <a:tcPr/>
                </a:tc>
                <a:extLst>
                  <a:ext uri="{0D108BD9-81ED-4DB2-BD59-A6C34878D82A}">
                    <a16:rowId xmlns:a16="http://schemas.microsoft.com/office/drawing/2014/main" xmlns="" val="10009"/>
                  </a:ext>
                </a:extLst>
              </a:tr>
              <a:tr h="396240">
                <a:tc>
                  <a:txBody>
                    <a:bodyPr/>
                    <a:lstStyle/>
                    <a:p>
                      <a:pPr algn="ctr"/>
                      <a:r>
                        <a:rPr lang="en-US" altLang="zh-CN" sz="2000" b="1" dirty="0"/>
                        <a:t>2008</a:t>
                      </a:r>
                      <a:endParaRPr lang="zh-CN" altLang="en-US" sz="2000" b="1" dirty="0"/>
                    </a:p>
                  </a:txBody>
                  <a:tcPr/>
                </a:tc>
                <a:tc>
                  <a:txBody>
                    <a:bodyPr/>
                    <a:lstStyle/>
                    <a:p>
                      <a:pPr algn="ctr"/>
                      <a:r>
                        <a:rPr lang="en-US" altLang="zh-CN" sz="2000" b="1" dirty="0"/>
                        <a:t>9.65%</a:t>
                      </a:r>
                      <a:endParaRPr lang="zh-CN" altLang="en-US" sz="2000" b="1" dirty="0"/>
                    </a:p>
                  </a:txBody>
                  <a:tcPr/>
                </a:tc>
                <a:extLst>
                  <a:ext uri="{0D108BD9-81ED-4DB2-BD59-A6C34878D82A}">
                    <a16:rowId xmlns:a16="http://schemas.microsoft.com/office/drawing/2014/main" xmlns="" val="10010"/>
                  </a:ext>
                </a:extLst>
              </a:tr>
              <a:tr h="396240">
                <a:tc>
                  <a:txBody>
                    <a:bodyPr/>
                    <a:lstStyle/>
                    <a:p>
                      <a:pPr algn="ctr"/>
                      <a:r>
                        <a:rPr lang="en-US" altLang="zh-CN" sz="2000" b="1" dirty="0"/>
                        <a:t>2007</a:t>
                      </a:r>
                      <a:endParaRPr lang="zh-CN" altLang="en-US" sz="2000" b="1" dirty="0"/>
                    </a:p>
                  </a:txBody>
                  <a:tcPr/>
                </a:tc>
                <a:tc>
                  <a:txBody>
                    <a:bodyPr/>
                    <a:lstStyle/>
                    <a:p>
                      <a:pPr algn="ctr"/>
                      <a:r>
                        <a:rPr lang="en-US" altLang="zh-CN" sz="2000" b="1" dirty="0"/>
                        <a:t>14.23%</a:t>
                      </a:r>
                      <a:endParaRPr lang="zh-CN" altLang="en-US" sz="2000" b="1" dirty="0"/>
                    </a:p>
                  </a:txBody>
                  <a:tcPr/>
                </a:tc>
                <a:extLst>
                  <a:ext uri="{0D108BD9-81ED-4DB2-BD59-A6C34878D82A}">
                    <a16:rowId xmlns:a16="http://schemas.microsoft.com/office/drawing/2014/main" xmlns="" val="10011"/>
                  </a:ext>
                </a:extLst>
              </a:tr>
              <a:tr h="396240">
                <a:tc>
                  <a:txBody>
                    <a:bodyPr/>
                    <a:lstStyle/>
                    <a:p>
                      <a:pPr algn="ctr"/>
                      <a:r>
                        <a:rPr lang="en-US" altLang="zh-CN" sz="2000" b="1" dirty="0"/>
                        <a:t>2006</a:t>
                      </a:r>
                      <a:endParaRPr lang="zh-CN" altLang="en-US" sz="2000" b="1" dirty="0"/>
                    </a:p>
                  </a:txBody>
                  <a:tcPr/>
                </a:tc>
                <a:tc>
                  <a:txBody>
                    <a:bodyPr/>
                    <a:lstStyle/>
                    <a:p>
                      <a:pPr algn="ctr"/>
                      <a:r>
                        <a:rPr lang="en-US" altLang="zh-CN" sz="2000" b="1" dirty="0"/>
                        <a:t>12.72%</a:t>
                      </a:r>
                      <a:endParaRPr lang="zh-CN" altLang="en-US" sz="2000" b="1" dirty="0"/>
                    </a:p>
                  </a:txBody>
                  <a:tcPr/>
                </a:tc>
                <a:extLst>
                  <a:ext uri="{0D108BD9-81ED-4DB2-BD59-A6C34878D82A}">
                    <a16:rowId xmlns:a16="http://schemas.microsoft.com/office/drawing/2014/main" xmlns="" val="10012"/>
                  </a:ext>
                </a:extLst>
              </a:tr>
              <a:tr h="396240">
                <a:tc>
                  <a:txBody>
                    <a:bodyPr/>
                    <a:lstStyle/>
                    <a:p>
                      <a:pPr algn="ctr"/>
                      <a:r>
                        <a:rPr lang="en-US" altLang="zh-CN" sz="2000" b="1" dirty="0"/>
                        <a:t>2005</a:t>
                      </a:r>
                      <a:endParaRPr lang="zh-CN" altLang="en-US" sz="2000" b="1" dirty="0"/>
                    </a:p>
                  </a:txBody>
                  <a:tcPr/>
                </a:tc>
                <a:tc>
                  <a:txBody>
                    <a:bodyPr/>
                    <a:lstStyle/>
                    <a:p>
                      <a:pPr algn="ctr"/>
                      <a:r>
                        <a:rPr lang="en-US" altLang="zh-CN" sz="2000" b="1" dirty="0"/>
                        <a:t>11.4%</a:t>
                      </a:r>
                      <a:endParaRPr lang="zh-CN" altLang="en-US" sz="2000" b="1" dirty="0"/>
                    </a:p>
                  </a:txBody>
                  <a:tcPr/>
                </a:tc>
                <a:extLst>
                  <a:ext uri="{0D108BD9-81ED-4DB2-BD59-A6C34878D82A}">
                    <a16:rowId xmlns:a16="http://schemas.microsoft.com/office/drawing/2014/main" xmlns="" val="10013"/>
                  </a:ext>
                </a:extLst>
              </a:tr>
              <a:tr h="396240">
                <a:tc>
                  <a:txBody>
                    <a:bodyPr/>
                    <a:lstStyle/>
                    <a:p>
                      <a:pPr algn="ctr"/>
                      <a:r>
                        <a:rPr lang="en-US" altLang="zh-CN" sz="2000" b="1" dirty="0"/>
                        <a:t>2004</a:t>
                      </a:r>
                      <a:endParaRPr lang="zh-CN" altLang="en-US" sz="2000" b="1" dirty="0"/>
                    </a:p>
                  </a:txBody>
                  <a:tcPr/>
                </a:tc>
                <a:tc>
                  <a:txBody>
                    <a:bodyPr/>
                    <a:lstStyle/>
                    <a:p>
                      <a:pPr algn="ctr"/>
                      <a:r>
                        <a:rPr lang="en-US" altLang="zh-CN" sz="2000" b="1" dirty="0"/>
                        <a:t>10.11%</a:t>
                      </a:r>
                      <a:endParaRPr lang="zh-CN" altLang="en-US" sz="2000" b="1" dirty="0"/>
                    </a:p>
                  </a:txBody>
                  <a:tcPr/>
                </a:tc>
                <a:extLst>
                  <a:ext uri="{0D108BD9-81ED-4DB2-BD59-A6C34878D82A}">
                    <a16:rowId xmlns:a16="http://schemas.microsoft.com/office/drawing/2014/main" xmlns="" val="10014"/>
                  </a:ext>
                </a:extLst>
              </a:tr>
            </a:tbl>
          </a:graphicData>
        </a:graphic>
      </p:graphicFrame>
      <p:sp>
        <p:nvSpPr>
          <p:cNvPr id="3" name="文本框 2">
            <a:extLst>
              <a:ext uri="{FF2B5EF4-FFF2-40B4-BE49-F238E27FC236}">
                <a16:creationId xmlns:a16="http://schemas.microsoft.com/office/drawing/2014/main" xmlns="" id="{C41B8A54-B380-48EB-9B6A-86BC9387C155}"/>
              </a:ext>
            </a:extLst>
          </p:cNvPr>
          <p:cNvSpPr txBox="1"/>
          <p:nvPr/>
        </p:nvSpPr>
        <p:spPr>
          <a:xfrm>
            <a:off x="4300696" y="4128022"/>
            <a:ext cx="7716038" cy="2000548"/>
          </a:xfrm>
          <a:prstGeom prst="rect">
            <a:avLst/>
          </a:prstGeom>
          <a:solidFill>
            <a:srgbClr val="70AD47"/>
          </a:solid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思考与讨论：</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zh-CN" altLang="en-US"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）左边图表说明了什么？</a:t>
            </a:r>
          </a:p>
          <a:p>
            <a:r>
              <a:rPr lang="zh-CN" altLang="en-US"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2</a:t>
            </a:r>
            <a:r>
              <a:rPr lang="zh-CN" altLang="en-US" sz="2400" b="1" dirty="0">
                <a:solidFill>
                  <a:schemeClr val="bg1"/>
                </a:solidFill>
                <a:latin typeface="微软雅黑" panose="020B0503020204020204" pitchFamily="34" charset="-122"/>
                <a:ea typeface="微软雅黑" panose="020B0503020204020204" pitchFamily="34" charset="-122"/>
              </a:rPr>
              <a:t>）中国从</a:t>
            </a:r>
            <a:r>
              <a:rPr lang="en-US" altLang="zh-CN" sz="2400" b="1" dirty="0">
                <a:solidFill>
                  <a:schemeClr val="bg1"/>
                </a:solidFill>
                <a:latin typeface="微软雅黑" panose="020B0503020204020204" pitchFamily="34" charset="-122"/>
                <a:ea typeface="微软雅黑" panose="020B0503020204020204" pitchFamily="34" charset="-122"/>
              </a:rPr>
              <a:t>2011</a:t>
            </a:r>
            <a:r>
              <a:rPr lang="zh-CN" altLang="en-US" sz="2400" b="1" dirty="0">
                <a:solidFill>
                  <a:schemeClr val="bg1"/>
                </a:solidFill>
                <a:latin typeface="微软雅黑" panose="020B0503020204020204" pitchFamily="34" charset="-122"/>
                <a:ea typeface="微软雅黑" panose="020B0503020204020204" pitchFamily="34" charset="-122"/>
              </a:rPr>
              <a:t>年开始，经济增长速度连续</a:t>
            </a:r>
            <a:r>
              <a:rPr lang="en-US" altLang="zh-CN" sz="2400" b="1" dirty="0">
                <a:solidFill>
                  <a:schemeClr val="bg1"/>
                </a:solidFill>
                <a:latin typeface="微软雅黑" panose="020B0503020204020204" pitchFamily="34" charset="-122"/>
                <a:ea typeface="微软雅黑" panose="020B0503020204020204" pitchFamily="34" charset="-122"/>
              </a:rPr>
              <a:t>7</a:t>
            </a:r>
            <a:r>
              <a:rPr lang="zh-CN" altLang="en-US" sz="2400" b="1" dirty="0">
                <a:solidFill>
                  <a:schemeClr val="bg1"/>
                </a:solidFill>
                <a:latin typeface="微软雅黑" panose="020B0503020204020204" pitchFamily="34" charset="-122"/>
                <a:ea typeface="微软雅黑" panose="020B0503020204020204" pitchFamily="34" charset="-122"/>
              </a:rPr>
              <a:t>年低于</a:t>
            </a:r>
            <a:r>
              <a:rPr lang="en-US" altLang="zh-CN" sz="2400" b="1" dirty="0">
                <a:solidFill>
                  <a:schemeClr val="bg1"/>
                </a:solidFill>
                <a:latin typeface="微软雅黑" panose="020B0503020204020204" pitchFamily="34" charset="-122"/>
                <a:ea typeface="微软雅黑" panose="020B0503020204020204" pitchFamily="34" charset="-122"/>
              </a:rPr>
              <a:t>10%</a:t>
            </a:r>
            <a:r>
              <a:rPr lang="zh-CN" altLang="en-US" sz="2400" b="1" dirty="0">
                <a:solidFill>
                  <a:schemeClr val="bg1"/>
                </a:solidFill>
                <a:latin typeface="微软雅黑" panose="020B0503020204020204" pitchFamily="34" charset="-122"/>
                <a:ea typeface="微软雅黑" panose="020B0503020204020204" pitchFamily="34" charset="-122"/>
              </a:rPr>
              <a:t>，增长速度放缓，你知道为什么吗？</a:t>
            </a:r>
            <a:endParaRPr lang="en-US" altLang="zh-CN" sz="2400" b="1" dirty="0">
              <a:solidFill>
                <a:schemeClr val="bg1"/>
              </a:solidFill>
              <a:latin typeface="微软雅黑" panose="020B0503020204020204" pitchFamily="34" charset="-122"/>
              <a:ea typeface="微软雅黑" panose="020B0503020204020204" pitchFamily="34" charset="-122"/>
            </a:endParaRPr>
          </a:p>
          <a:p>
            <a:r>
              <a:rPr lang="zh-CN" altLang="en-US"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3</a:t>
            </a:r>
            <a:r>
              <a:rPr lang="zh-CN" altLang="en-US" sz="2400" b="1" dirty="0">
                <a:solidFill>
                  <a:schemeClr val="bg1"/>
                </a:solidFill>
                <a:latin typeface="微软雅黑" panose="020B0503020204020204" pitchFamily="34" charset="-122"/>
                <a:ea typeface="微软雅黑" panose="020B0503020204020204" pitchFamily="34" charset="-122"/>
              </a:rPr>
              <a:t>）在这样的情况下，国家应该如何应对？</a:t>
            </a:r>
          </a:p>
        </p:txBody>
      </p:sp>
      <p:pic>
        <p:nvPicPr>
          <p:cNvPr id="2050" name="Picture 2">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065" y="82193"/>
            <a:ext cx="7629669" cy="390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6618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circle(in)">
                                      <p:cBhvr>
                                        <p:cTn id="3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13658" y="2357122"/>
            <a:ext cx="5223774"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CN" altLang="en-US" sz="2800" b="1" dirty="0">
                <a:solidFill>
                  <a:srgbClr val="00B050"/>
                </a:solidFill>
                <a:latin typeface="微软雅黑" panose="020B0503020204020204" pitchFamily="34" charset="-122"/>
                <a:ea typeface="微软雅黑" panose="020B0503020204020204" pitchFamily="34" charset="-122"/>
              </a:rPr>
              <a:t>（</a:t>
            </a:r>
            <a:r>
              <a:rPr lang="en-US" altLang="zh-CN" sz="2800" b="1" dirty="0">
                <a:solidFill>
                  <a:srgbClr val="00B050"/>
                </a:solidFill>
                <a:latin typeface="微软雅黑" panose="020B0503020204020204" pitchFamily="34" charset="-122"/>
                <a:ea typeface="微软雅黑" panose="020B0503020204020204" pitchFamily="34" charset="-122"/>
              </a:rPr>
              <a:t>2</a:t>
            </a:r>
            <a:r>
              <a:rPr lang="zh-CN" altLang="en-US" sz="2800" b="1" dirty="0">
                <a:solidFill>
                  <a:srgbClr val="00B050"/>
                </a:solidFill>
                <a:latin typeface="微软雅黑" panose="020B0503020204020204" pitchFamily="34" charset="-122"/>
                <a:ea typeface="微软雅黑" panose="020B0503020204020204" pitchFamily="34" charset="-122"/>
              </a:rPr>
              <a:t>）现实性</a:t>
            </a:r>
            <a:r>
              <a:rPr lang="en-US" altLang="zh-CN" sz="2800" b="1" dirty="0">
                <a:solidFill>
                  <a:srgbClr val="00B050"/>
                </a:solidFill>
                <a:latin typeface="微软雅黑" panose="020B0503020204020204" pitchFamily="34" charset="-122"/>
                <a:ea typeface="微软雅黑" panose="020B0503020204020204" pitchFamily="34" charset="-122"/>
              </a:rPr>
              <a:t>B</a:t>
            </a:r>
            <a:r>
              <a:rPr lang="zh-CN" altLang="en-US" sz="2800" b="1" dirty="0">
                <a:solidFill>
                  <a:srgbClr val="00B050"/>
                </a:solidFill>
                <a:latin typeface="微软雅黑" panose="020B0503020204020204" pitchFamily="34" charset="-122"/>
                <a:ea typeface="微软雅黑" panose="020B0503020204020204" pitchFamily="34" charset="-122"/>
              </a:rPr>
              <a:t>：</a:t>
            </a:r>
            <a:r>
              <a:rPr lang="zh-CN" altLang="en-US" sz="2800" b="1" dirty="0">
                <a:solidFill>
                  <a:srgbClr val="002060"/>
                </a:solidFill>
                <a:latin typeface="微软雅黑" panose="020B0503020204020204" pitchFamily="34" charset="-122"/>
                <a:ea typeface="微软雅黑" panose="020B0503020204020204" pitchFamily="34" charset="-122"/>
              </a:rPr>
              <a:t>我国经济</a:t>
            </a:r>
            <a:r>
              <a:rPr lang="zh-CN" altLang="en-US" sz="2800" b="1" dirty="0">
                <a:solidFill>
                  <a:srgbClr val="00B050"/>
                </a:solidFill>
                <a:latin typeface="微软雅黑" panose="020B0503020204020204" pitchFamily="34" charset="-122"/>
                <a:ea typeface="微软雅黑" panose="020B0503020204020204" pitchFamily="34" charset="-122"/>
              </a:rPr>
              <a:t>发展进入新常态</a:t>
            </a:r>
            <a:r>
              <a:rPr lang="zh-CN" altLang="en-US" sz="2800" b="1" dirty="0">
                <a:latin typeface="微软雅黑" panose="020B0503020204020204" pitchFamily="34" charset="-122"/>
                <a:ea typeface="微软雅黑" panose="020B0503020204020204" pitchFamily="34" charset="-122"/>
              </a:rPr>
              <a:t>，</a:t>
            </a:r>
            <a:r>
              <a:rPr lang="zh-CN" altLang="en-US" sz="2800" b="1" dirty="0">
                <a:solidFill>
                  <a:srgbClr val="002060"/>
                </a:solidFill>
                <a:latin typeface="微软雅黑" panose="020B0503020204020204" pitchFamily="34" charset="-122"/>
                <a:ea typeface="微软雅黑" panose="020B0503020204020204" pitchFamily="34" charset="-122"/>
              </a:rPr>
              <a:t>已由高速增长阶段转向</a:t>
            </a:r>
            <a:r>
              <a:rPr lang="zh-CN" altLang="en-US" sz="2800" b="1" dirty="0">
                <a:solidFill>
                  <a:srgbClr val="FF0000"/>
                </a:solidFill>
                <a:latin typeface="微软雅黑" panose="020B0503020204020204" pitchFamily="34" charset="-122"/>
                <a:ea typeface="微软雅黑" panose="020B0503020204020204" pitchFamily="34" charset="-122"/>
              </a:rPr>
              <a:t>高质量</a:t>
            </a:r>
            <a:r>
              <a:rPr lang="zh-CN" altLang="en-US" sz="2800" b="1" dirty="0">
                <a:solidFill>
                  <a:srgbClr val="002060"/>
                </a:solidFill>
                <a:latin typeface="微软雅黑" panose="020B0503020204020204" pitchFamily="34" charset="-122"/>
                <a:ea typeface="微软雅黑" panose="020B0503020204020204" pitchFamily="34" charset="-122"/>
              </a:rPr>
              <a:t>发展阶段。</a:t>
            </a:r>
          </a:p>
        </p:txBody>
      </p:sp>
      <p:sp>
        <p:nvSpPr>
          <p:cNvPr id="11" name="文本框 10">
            <a:extLst>
              <a:ext uri="{FF2B5EF4-FFF2-40B4-BE49-F238E27FC236}">
                <a16:creationId xmlns:a16="http://schemas.microsoft.com/office/drawing/2014/main" xmlns="" id="{8947CD12-4377-4C37-9F53-2736086A2DE6}"/>
              </a:ext>
            </a:extLst>
          </p:cNvPr>
          <p:cNvSpPr txBox="1"/>
          <p:nvPr/>
        </p:nvSpPr>
        <p:spPr>
          <a:xfrm>
            <a:off x="54338" y="1079424"/>
            <a:ext cx="6999605" cy="645160"/>
          </a:xfrm>
          <a:prstGeom prst="rect">
            <a:avLst/>
          </a:prstGeom>
          <a:noFill/>
        </p:spPr>
        <p:txBody>
          <a:bodyPr wrap="square" rtlCol="0">
            <a:spAutoFit/>
          </a:bodyPr>
          <a:lstStyle/>
          <a:p>
            <a:r>
              <a:rPr lang="en-US" altLang="zh-CN" sz="3600" b="1" dirty="0">
                <a:solidFill>
                  <a:srgbClr val="C00000"/>
                </a:solidFill>
                <a:latin typeface="微软雅黑" panose="020B0503020204020204" pitchFamily="34" charset="-122"/>
                <a:ea typeface="微软雅黑" panose="020B0503020204020204" pitchFamily="34" charset="-122"/>
                <a:sym typeface="+mn-ea"/>
              </a:rPr>
              <a:t>1</a:t>
            </a:r>
            <a:r>
              <a:rPr lang="zh-CN" altLang="en-US" sz="3600" b="1" dirty="0">
                <a:solidFill>
                  <a:srgbClr val="C00000"/>
                </a:solidFill>
                <a:latin typeface="微软雅黑" panose="020B0503020204020204" pitchFamily="34" charset="-122"/>
                <a:ea typeface="微软雅黑" panose="020B0503020204020204" pitchFamily="34" charset="-122"/>
                <a:sym typeface="+mn-ea"/>
              </a:rPr>
              <a:t>、全面深化改革的原因</a:t>
            </a:r>
          </a:p>
        </p:txBody>
      </p:sp>
      <p:sp>
        <p:nvSpPr>
          <p:cNvPr id="12" name="文本框 128">
            <a:extLst>
              <a:ext uri="{FF2B5EF4-FFF2-40B4-BE49-F238E27FC236}">
                <a16:creationId xmlns:a16="http://schemas.microsoft.com/office/drawing/2014/main" xmlns="" id="{03018CD5-537D-441A-A862-0DF9C63E6C07}"/>
              </a:ext>
            </a:extLst>
          </p:cNvPr>
          <p:cNvSpPr txBox="1"/>
          <p:nvPr/>
        </p:nvSpPr>
        <p:spPr>
          <a:xfrm>
            <a:off x="188939" y="150907"/>
            <a:ext cx="10032908" cy="646331"/>
          </a:xfrm>
          <a:prstGeom prst="rect">
            <a:avLst/>
          </a:prstGeom>
          <a:gradFill>
            <a:gsLst>
              <a:gs pos="0">
                <a:srgbClr val="FE4444"/>
              </a:gs>
              <a:gs pos="100000">
                <a:srgbClr val="832B2B"/>
              </a:gs>
            </a:gsLst>
            <a:lin scaled="0"/>
          </a:gradFill>
          <a:ln w="9525">
            <a:noFill/>
          </a:ln>
        </p:spPr>
        <p:txBody>
          <a:bodyPr wrap="square" anchor="t">
            <a:spAutoFit/>
          </a:bodyPr>
          <a:lstStyle/>
          <a:p>
            <a:r>
              <a:rPr lang="zh-CN" altLang="en-US" sz="3600" b="1" dirty="0">
                <a:latin typeface="华文琥珀" panose="02010800040101010101" pitchFamily="2" charset="-122"/>
                <a:ea typeface="华文琥珀" panose="02010800040101010101" pitchFamily="2" charset="-122"/>
              </a:rPr>
              <a:t>一、改革进行时（全面深化改革，走向繁荣富强）</a:t>
            </a:r>
          </a:p>
        </p:txBody>
      </p:sp>
      <p:sp>
        <p:nvSpPr>
          <p:cNvPr id="13" name="箭头: 右 12">
            <a:extLst>
              <a:ext uri="{FF2B5EF4-FFF2-40B4-BE49-F238E27FC236}">
                <a16:creationId xmlns:a16="http://schemas.microsoft.com/office/drawing/2014/main" xmlns="" id="{437D0B4F-43C5-4FA9-A3E1-58919399657B}"/>
              </a:ext>
            </a:extLst>
          </p:cNvPr>
          <p:cNvSpPr/>
          <p:nvPr/>
        </p:nvSpPr>
        <p:spPr>
          <a:xfrm>
            <a:off x="5747657" y="2693071"/>
            <a:ext cx="552661" cy="619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xmlns="" id="{85C1C871-B1A6-49A9-B10C-B2F3EF4E70D5}"/>
              </a:ext>
            </a:extLst>
          </p:cNvPr>
          <p:cNvSpPr txBox="1"/>
          <p:nvPr/>
        </p:nvSpPr>
        <p:spPr>
          <a:xfrm>
            <a:off x="6521382" y="1079424"/>
            <a:ext cx="6999605" cy="645160"/>
          </a:xfrm>
          <a:prstGeom prst="rect">
            <a:avLst/>
          </a:prstGeom>
          <a:noFill/>
        </p:spPr>
        <p:txBody>
          <a:bodyPr wrap="square" rtlCol="0">
            <a:spAutoFit/>
          </a:bodyPr>
          <a:lstStyle/>
          <a:p>
            <a:r>
              <a:rPr lang="en-US" altLang="zh-CN" sz="3600" b="1" dirty="0">
                <a:solidFill>
                  <a:srgbClr val="C00000"/>
                </a:solidFill>
                <a:latin typeface="微软雅黑" panose="020B0503020204020204" pitchFamily="34" charset="-122"/>
                <a:ea typeface="微软雅黑" panose="020B0503020204020204" pitchFamily="34" charset="-122"/>
                <a:sym typeface="+mn-ea"/>
              </a:rPr>
              <a:t>2</a:t>
            </a:r>
            <a:r>
              <a:rPr lang="zh-CN" altLang="en-US" sz="3600" b="1" dirty="0">
                <a:solidFill>
                  <a:srgbClr val="C00000"/>
                </a:solidFill>
                <a:latin typeface="微软雅黑" panose="020B0503020204020204" pitchFamily="34" charset="-122"/>
                <a:ea typeface="微软雅黑" panose="020B0503020204020204" pitchFamily="34" charset="-122"/>
                <a:sym typeface="+mn-ea"/>
              </a:rPr>
              <a:t>、全面深化改革的做法</a:t>
            </a:r>
          </a:p>
        </p:txBody>
      </p:sp>
      <p:sp>
        <p:nvSpPr>
          <p:cNvPr id="15" name="文本框 14">
            <a:extLst>
              <a:ext uri="{FF2B5EF4-FFF2-40B4-BE49-F238E27FC236}">
                <a16:creationId xmlns:a16="http://schemas.microsoft.com/office/drawing/2014/main" xmlns="" id="{9B2162A0-A995-49C6-AFD8-CB5EE308B956}"/>
              </a:ext>
            </a:extLst>
          </p:cNvPr>
          <p:cNvSpPr txBox="1"/>
          <p:nvPr/>
        </p:nvSpPr>
        <p:spPr>
          <a:xfrm>
            <a:off x="6410543" y="2357123"/>
            <a:ext cx="5367799" cy="138499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CN" altLang="en-US" sz="2800" b="1" dirty="0">
                <a:solidFill>
                  <a:srgbClr val="00B050"/>
                </a:solidFill>
                <a:latin typeface="微软雅黑" panose="020B0503020204020204" pitchFamily="34" charset="-122"/>
                <a:ea typeface="微软雅黑" panose="020B0503020204020204" pitchFamily="34" charset="-122"/>
              </a:rPr>
              <a:t>做法</a:t>
            </a:r>
            <a:r>
              <a:rPr lang="en-US" altLang="zh-CN" sz="2800" b="1" dirty="0">
                <a:solidFill>
                  <a:srgbClr val="00B050"/>
                </a:solidFill>
                <a:latin typeface="微软雅黑" panose="020B0503020204020204" pitchFamily="34" charset="-122"/>
                <a:ea typeface="微软雅黑" panose="020B0503020204020204" pitchFamily="34" charset="-122"/>
              </a:rPr>
              <a:t>B</a:t>
            </a:r>
            <a:r>
              <a:rPr lang="zh-CN" altLang="en-US" sz="2800" b="1" dirty="0">
                <a:solidFill>
                  <a:srgbClr val="00B050"/>
                </a:solidFill>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转变经济发展方式，优化经济结构，转换增长动力，建设现代化经济体系。</a:t>
            </a:r>
          </a:p>
        </p:txBody>
      </p:sp>
      <p:pic>
        <p:nvPicPr>
          <p:cNvPr id="8" name="图片 7">
            <a:extLst>
              <a:ext uri="{FF2B5EF4-FFF2-40B4-BE49-F238E27FC236}">
                <a16:creationId xmlns:a16="http://schemas.microsoft.com/office/drawing/2014/main" xmlns="" id="{B573F2AB-ABA4-4A4D-9F69-CA0930B2F14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94829" y="4250453"/>
            <a:ext cx="3183513" cy="2368550"/>
          </a:xfrm>
          <a:prstGeom prst="rect">
            <a:avLst/>
          </a:prstGeom>
        </p:spPr>
      </p:pic>
      <p:sp>
        <p:nvSpPr>
          <p:cNvPr id="9" name="文本框 8">
            <a:extLst>
              <a:ext uri="{FF2B5EF4-FFF2-40B4-BE49-F238E27FC236}">
                <a16:creationId xmlns:a16="http://schemas.microsoft.com/office/drawing/2014/main" xmlns="" id="{0D8FD1F4-1041-4B0C-A899-ABB963B32267}"/>
              </a:ext>
            </a:extLst>
          </p:cNvPr>
          <p:cNvSpPr txBox="1"/>
          <p:nvPr/>
        </p:nvSpPr>
        <p:spPr>
          <a:xfrm>
            <a:off x="1653300" y="4076476"/>
            <a:ext cx="7104185" cy="2308324"/>
          </a:xfrm>
          <a:prstGeom prst="rect">
            <a:avLst/>
          </a:prstGeom>
          <a:noFill/>
        </p:spPr>
        <p:txBody>
          <a:bodyPr wrap="square" rtlCol="0" anchor="t">
            <a:spAutoFit/>
          </a:bodyPr>
          <a:lstStyle/>
          <a:p>
            <a:pPr algn="l" defTabSz="342900">
              <a:buClrTx/>
              <a:buSzTx/>
              <a:buFont typeface="Arial" panose="020B0604020202020204" pitchFamily="34" charset="0"/>
              <a:defRPr/>
            </a:pPr>
            <a:r>
              <a:rPr lang="en-US" altLang="zh-CN" sz="2400" b="1"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mn-ea"/>
                <a:sym typeface="+mn-ea"/>
              </a:rPr>
              <a:t>1</a:t>
            </a:r>
            <a:r>
              <a:rPr lang="zh-CN" altLang="en-US" sz="2400" b="1"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mn-ea"/>
                <a:sym typeface="+mn-ea"/>
              </a:rPr>
              <a:t>、促进经济增长由主要依靠投资、出口拉动向依靠消费、投资、出口协调拉动转变。</a:t>
            </a:r>
            <a:endParaRPr kumimoji="0" lang="zh-CN" altLang="en-US" sz="2400" b="1" i="0" u="none" strike="noStrike" kern="120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mn-ea"/>
            </a:endParaRPr>
          </a:p>
          <a:p>
            <a:pPr algn="l" defTabSz="342900">
              <a:buClrTx/>
              <a:buSzTx/>
              <a:buFont typeface="Arial" panose="020B0604020202020204" pitchFamily="34" charset="0"/>
              <a:defRPr/>
            </a:pPr>
            <a:r>
              <a:rPr lang="en-US" altLang="zh-CN" sz="2400" b="1"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mn-ea"/>
                <a:sym typeface="+mn-ea"/>
              </a:rPr>
              <a:t>2</a:t>
            </a:r>
            <a:r>
              <a:rPr lang="zh-CN" altLang="en-US" sz="2400" b="1"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mn-ea"/>
                <a:sym typeface="+mn-ea"/>
              </a:rPr>
              <a:t>、促进经济增长由主要依靠第二产业带动向依靠第一、第二、第三产业协同带动转变。</a:t>
            </a:r>
            <a:endParaRPr kumimoji="0" lang="zh-CN" altLang="en-US" sz="2400" b="1" i="0" u="none" strike="noStrike" kern="1200" cap="none" spc="0" normalizeH="0" baseline="0"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mn-ea"/>
            </a:endParaRPr>
          </a:p>
          <a:p>
            <a:pPr algn="l" defTabSz="342900">
              <a:buClrTx/>
              <a:buSzTx/>
              <a:buFont typeface="Arial" panose="020B0604020202020204" pitchFamily="34" charset="0"/>
              <a:defRPr/>
            </a:pPr>
            <a:r>
              <a:rPr lang="en-US" altLang="zh-CN" sz="2400" b="1"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mn-ea"/>
                <a:sym typeface="+mn-ea"/>
              </a:rPr>
              <a:t>3</a:t>
            </a:r>
            <a:r>
              <a:rPr lang="zh-CN" altLang="en-US" sz="2400" b="1" noProof="0" dirty="0">
                <a:ln>
                  <a:noFill/>
                </a:ln>
                <a:solidFill>
                  <a:prstClr val="black"/>
                </a:solidFill>
                <a:effectLst/>
                <a:uLnTx/>
                <a:uFillTx/>
                <a:latin typeface="Microsoft YaHei Light" panose="020B0502040204020203" pitchFamily="34" charset="-122"/>
                <a:ea typeface="Microsoft YaHei Light" panose="020B0502040204020203" pitchFamily="34" charset="-122"/>
                <a:cs typeface="+mn-ea"/>
                <a:sym typeface="+mn-ea"/>
              </a:rPr>
              <a:t>、促进经济增长由主要依靠增加物质资源消耗向主要依靠科技进步、劳动者素质提高、管理创新转变。</a:t>
            </a:r>
            <a:endParaRPr lang="zh-CN" altLang="en-US"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 calcmode="lin" valueType="num">
                                      <p:cBhvr additive="base">
                                        <p:cTn id="3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 calcmode="lin" valueType="num">
                                      <p:cBhvr additive="base">
                                        <p:cTn id="3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srcRect t="5343" b="11421"/>
          <a:stretch/>
        </p:blipFill>
        <p:spPr>
          <a:xfrm>
            <a:off x="568536" y="3197911"/>
            <a:ext cx="4518228" cy="2289538"/>
          </a:xfrm>
          <a:prstGeom prst="round2DiagRect">
            <a:avLst>
              <a:gd name="adj1" fmla="val 0"/>
              <a:gd name="adj2" fmla="val 28601"/>
            </a:avLst>
          </a:prstGeom>
          <a:ln w="88900" cap="sq">
            <a:solidFill>
              <a:srgbClr val="92D050"/>
            </a:solidFill>
            <a:miter lim="800000"/>
            <a:headEnd/>
            <a:tailEnd/>
          </a:ln>
          <a:effectLst>
            <a:outerShdw blurRad="254000" algn="tl" rotWithShape="0">
              <a:srgbClr val="000000">
                <a:alpha val="43000"/>
              </a:srgbClr>
            </a:outerShdw>
          </a:effectLst>
        </p:spPr>
      </p:pic>
      <p:pic>
        <p:nvPicPr>
          <p:cNvPr id="9" name="图片 8"/>
          <p:cNvPicPr>
            <a:picLocks noChangeAspect="1"/>
          </p:cNvPicPr>
          <p:nvPr/>
        </p:nvPicPr>
        <p:blipFill>
          <a:blip r:embed="rId4" cstate="print"/>
          <a:stretch>
            <a:fillRect/>
          </a:stretch>
        </p:blipFill>
        <p:spPr>
          <a:xfrm>
            <a:off x="375598" y="146752"/>
            <a:ext cx="4904105" cy="2755265"/>
          </a:xfrm>
          <a:prstGeom prst="round2DiagRect">
            <a:avLst>
              <a:gd name="adj1" fmla="val 16667"/>
              <a:gd name="adj2" fmla="val 19305"/>
            </a:avLst>
          </a:prstGeom>
          <a:ln w="88900" cap="sq">
            <a:solidFill>
              <a:srgbClr val="FFFFFF"/>
            </a:solidFill>
            <a:miter lim="800000"/>
            <a:headEnd/>
            <a:tailEnd/>
          </a:ln>
          <a:effectLst>
            <a:outerShdw blurRad="254000" algn="tl" rotWithShape="0">
              <a:srgbClr val="000000">
                <a:alpha val="43000"/>
              </a:srgbClr>
            </a:outerShdw>
          </a:effectLst>
        </p:spPr>
      </p:pic>
      <p:sp>
        <p:nvSpPr>
          <p:cNvPr id="17" name="矩形 16"/>
          <p:cNvSpPr/>
          <p:nvPr/>
        </p:nvSpPr>
        <p:spPr>
          <a:xfrm>
            <a:off x="671938" y="295692"/>
            <a:ext cx="2676525" cy="523875"/>
          </a:xfrm>
          <a:prstGeom prst="rect">
            <a:avLst/>
          </a:prstGeom>
          <a:solidFill>
            <a:srgbClr val="92D050"/>
          </a:solidFill>
          <a:ln w="57150" cap="flat" cmpd="sng">
            <a:solidFill>
              <a:srgbClr val="00B050"/>
            </a:solidFill>
            <a:prstDash val="solid"/>
            <a:miter/>
            <a:headEnd type="none" w="med" len="med"/>
            <a:tailEnd type="none" w="med" len="med"/>
          </a:ln>
        </p:spPr>
        <p:txBody>
          <a:bodyPr>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区域发展不平衡</a:t>
            </a:r>
          </a:p>
        </p:txBody>
      </p:sp>
      <p:sp>
        <p:nvSpPr>
          <p:cNvPr id="19" name="矩形 18"/>
          <p:cNvSpPr/>
          <p:nvPr/>
        </p:nvSpPr>
        <p:spPr>
          <a:xfrm>
            <a:off x="832182" y="3429000"/>
            <a:ext cx="2676525" cy="522287"/>
          </a:xfrm>
          <a:prstGeom prst="rect">
            <a:avLst/>
          </a:prstGeom>
          <a:solidFill>
            <a:srgbClr val="92D050"/>
          </a:solidFill>
          <a:ln w="57150" cap="flat" cmpd="sng">
            <a:solidFill>
              <a:srgbClr val="00B050"/>
            </a:solidFill>
            <a:prstDash val="solid"/>
            <a:miter/>
            <a:headEnd type="none" w="med" len="med"/>
            <a:tailEnd type="none" w="med" len="med"/>
          </a:ln>
        </p:spPr>
        <p:txBody>
          <a:bodyPr>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城乡发展不平衡</a:t>
            </a:r>
          </a:p>
        </p:txBody>
      </p:sp>
      <p:pic>
        <p:nvPicPr>
          <p:cNvPr id="2" name="图片 1" descr="JG3ZFR4ZYH(L)P85XVO_3)R"/>
          <p:cNvPicPr>
            <a:picLocks noChangeAspect="1"/>
          </p:cNvPicPr>
          <p:nvPr/>
        </p:nvPicPr>
        <p:blipFill>
          <a:blip r:embed="rId5"/>
          <a:stretch>
            <a:fillRect/>
          </a:stretch>
        </p:blipFill>
        <p:spPr>
          <a:xfrm>
            <a:off x="6461522" y="146752"/>
            <a:ext cx="4540885" cy="4003217"/>
          </a:xfrm>
          <a:prstGeom prst="rect">
            <a:avLst/>
          </a:prstGeom>
        </p:spPr>
      </p:pic>
      <p:sp>
        <p:nvSpPr>
          <p:cNvPr id="4" name="矩形 3"/>
          <p:cNvSpPr/>
          <p:nvPr/>
        </p:nvSpPr>
        <p:spPr>
          <a:xfrm>
            <a:off x="7046623" y="295692"/>
            <a:ext cx="2433638" cy="522288"/>
          </a:xfrm>
          <a:prstGeom prst="rect">
            <a:avLst/>
          </a:prstGeom>
          <a:solidFill>
            <a:srgbClr val="92D050"/>
          </a:solidFill>
          <a:ln w="57150" cap="flat" cmpd="sng">
            <a:solidFill>
              <a:srgbClr val="00B050"/>
            </a:solidFill>
            <a:prstDash val="solid"/>
            <a:miter/>
            <a:headEnd type="none" w="med" len="med"/>
            <a:tailEnd type="none" w="med" len="med"/>
          </a:ln>
        </p:spPr>
        <p:txBody>
          <a:bodyPr>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城镇化水平低</a:t>
            </a:r>
          </a:p>
        </p:txBody>
      </p:sp>
      <p:sp>
        <p:nvSpPr>
          <p:cNvPr id="6" name="文本框 5"/>
          <p:cNvSpPr txBox="1"/>
          <p:nvPr/>
        </p:nvSpPr>
        <p:spPr>
          <a:xfrm>
            <a:off x="1309636" y="5915977"/>
            <a:ext cx="8331399" cy="646331"/>
          </a:xfrm>
          <a:prstGeom prst="rect">
            <a:avLst/>
          </a:prstGeom>
          <a:noFill/>
        </p:spPr>
        <p:txBody>
          <a:bodyPr wrap="square" rtlCol="0">
            <a:spAutoFit/>
          </a:bodyPr>
          <a:lstStyle/>
          <a:p>
            <a:r>
              <a:rPr lang="en-US" altLang="zh-CN" sz="3600" b="1" dirty="0">
                <a:gradFill>
                  <a:gsLst>
                    <a:gs pos="0">
                      <a:srgbClr val="012D86"/>
                    </a:gs>
                    <a:gs pos="100000">
                      <a:srgbClr val="0E2557"/>
                    </a:gs>
                  </a:gsLst>
                  <a:lin scaled="0"/>
                </a:gradFill>
              </a:rPr>
              <a:t>Q1</a:t>
            </a:r>
            <a:r>
              <a:rPr lang="zh-CN" altLang="en-US" sz="3600" b="1" dirty="0">
                <a:gradFill>
                  <a:gsLst>
                    <a:gs pos="0">
                      <a:srgbClr val="012D86"/>
                    </a:gs>
                    <a:gs pos="100000">
                      <a:srgbClr val="0E2557"/>
                    </a:gs>
                  </a:gsLst>
                  <a:lin scaled="0"/>
                </a:gradFill>
              </a:rPr>
              <a:t>：图片反应了我国发展中的哪些问题？</a:t>
            </a:r>
          </a:p>
        </p:txBody>
      </p:sp>
      <p:sp>
        <p:nvSpPr>
          <p:cNvPr id="14" name="文本框 13">
            <a:extLst>
              <a:ext uri="{FF2B5EF4-FFF2-40B4-BE49-F238E27FC236}">
                <a16:creationId xmlns:a16="http://schemas.microsoft.com/office/drawing/2014/main" xmlns="" id="{70EBCE06-1B0D-4D85-A4CC-A0A8FFAC1EDE}"/>
              </a:ext>
            </a:extLst>
          </p:cNvPr>
          <p:cNvSpPr txBox="1"/>
          <p:nvPr/>
        </p:nvSpPr>
        <p:spPr>
          <a:xfrm>
            <a:off x="5314562" y="4841118"/>
            <a:ext cx="6783654" cy="646331"/>
          </a:xfrm>
          <a:prstGeom prst="rect">
            <a:avLst/>
          </a:prstGeom>
          <a:noFill/>
        </p:spPr>
        <p:txBody>
          <a:bodyPr wrap="square" rtlCol="0">
            <a:spAutoFit/>
          </a:bodyPr>
          <a:lstStyle/>
          <a:p>
            <a:r>
              <a:rPr lang="en-US" altLang="zh-CN" sz="3600" b="1" dirty="0">
                <a:gradFill>
                  <a:gsLst>
                    <a:gs pos="0">
                      <a:srgbClr val="012D86"/>
                    </a:gs>
                    <a:gs pos="100000">
                      <a:srgbClr val="0E2557"/>
                    </a:gs>
                  </a:gsLst>
                  <a:lin scaled="0"/>
                </a:gradFill>
              </a:rPr>
              <a:t>Q2</a:t>
            </a:r>
            <a:r>
              <a:rPr lang="zh-CN" altLang="en-US" sz="3600" b="1" dirty="0">
                <a:gradFill>
                  <a:gsLst>
                    <a:gs pos="0">
                      <a:srgbClr val="012D86"/>
                    </a:gs>
                    <a:gs pos="100000">
                      <a:srgbClr val="0E2557"/>
                    </a:gs>
                  </a:gsLst>
                  <a:lin scaled="0"/>
                </a:gradFill>
              </a:rPr>
              <a:t>：我国应如何应对这些问题？</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0" animBg="1"/>
      <p:bldP spid="4" grpId="0" bldLvl="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13658" y="2357122"/>
            <a:ext cx="5223774" cy="181588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CN" altLang="en-US" sz="2800" b="1" dirty="0">
                <a:solidFill>
                  <a:srgbClr val="00B050"/>
                </a:solidFill>
                <a:latin typeface="微软雅黑" panose="020B0503020204020204" pitchFamily="34" charset="-122"/>
                <a:ea typeface="微软雅黑" panose="020B0503020204020204" pitchFamily="34" charset="-122"/>
              </a:rPr>
              <a:t>（</a:t>
            </a:r>
            <a:r>
              <a:rPr lang="en-US" altLang="zh-CN" sz="2800" b="1" dirty="0">
                <a:solidFill>
                  <a:srgbClr val="00B050"/>
                </a:solidFill>
                <a:latin typeface="微软雅黑" panose="020B0503020204020204" pitchFamily="34" charset="-122"/>
                <a:ea typeface="微软雅黑" panose="020B0503020204020204" pitchFamily="34" charset="-122"/>
              </a:rPr>
              <a:t>2</a:t>
            </a:r>
            <a:r>
              <a:rPr lang="zh-CN" altLang="en-US" sz="2800" b="1" dirty="0">
                <a:solidFill>
                  <a:srgbClr val="00B050"/>
                </a:solidFill>
                <a:latin typeface="微软雅黑" panose="020B0503020204020204" pitchFamily="34" charset="-122"/>
                <a:ea typeface="微软雅黑" panose="020B0503020204020204" pitchFamily="34" charset="-122"/>
              </a:rPr>
              <a:t>）现实性</a:t>
            </a:r>
            <a:r>
              <a:rPr lang="en-US" altLang="zh-CN" sz="2800" b="1" dirty="0">
                <a:solidFill>
                  <a:srgbClr val="00B050"/>
                </a:solidFill>
                <a:latin typeface="微软雅黑" panose="020B0503020204020204" pitchFamily="34" charset="-122"/>
                <a:ea typeface="微软雅黑" panose="020B0503020204020204" pitchFamily="34" charset="-122"/>
              </a:rPr>
              <a:t>C</a:t>
            </a:r>
            <a:r>
              <a:rPr lang="zh-CN" altLang="en-US" sz="2800" b="1" dirty="0">
                <a:solidFill>
                  <a:srgbClr val="00B050"/>
                </a:solidFill>
                <a:latin typeface="微软雅黑" panose="020B0503020204020204" pitchFamily="34" charset="-122"/>
                <a:ea typeface="微软雅黑" panose="020B0503020204020204" pitchFamily="34" charset="-122"/>
              </a:rPr>
              <a:t>：</a:t>
            </a:r>
            <a:r>
              <a:rPr lang="zh-CN" altLang="en-US" sz="2800" b="1" dirty="0">
                <a:solidFill>
                  <a:srgbClr val="002060"/>
                </a:solidFill>
                <a:latin typeface="微软雅黑" panose="020B0503020204020204" pitchFamily="34" charset="-122"/>
                <a:ea typeface="微软雅黑" panose="020B0503020204020204" pitchFamily="34" charset="-122"/>
                <a:sym typeface="+mn-ea"/>
              </a:rPr>
              <a:t>我国经济发展还面临</a:t>
            </a:r>
            <a:r>
              <a:rPr lang="zh-CN" altLang="en-US" sz="2800" b="1" dirty="0">
                <a:solidFill>
                  <a:srgbClr val="FF0000"/>
                </a:solidFill>
                <a:latin typeface="微软雅黑" panose="020B0503020204020204" pitchFamily="34" charset="-122"/>
                <a:ea typeface="微软雅黑" panose="020B0503020204020204" pitchFamily="34" charset="-122"/>
                <a:sym typeface="+mn-ea"/>
              </a:rPr>
              <a:t>区域发展不平衡</a:t>
            </a:r>
            <a:r>
              <a:rPr lang="zh-CN" altLang="en-US" sz="2800" b="1" dirty="0">
                <a:solidFill>
                  <a:srgbClr val="002060"/>
                </a:solidFill>
                <a:latin typeface="微软雅黑" panose="020B0503020204020204" pitchFamily="34" charset="-122"/>
                <a:ea typeface="微软雅黑" panose="020B0503020204020204" pitchFamily="34" charset="-122"/>
                <a:sym typeface="+mn-ea"/>
              </a:rPr>
              <a:t>，</a:t>
            </a:r>
            <a:r>
              <a:rPr lang="zh-CN" altLang="en-US" sz="2800" b="1" dirty="0">
                <a:solidFill>
                  <a:srgbClr val="FF0000"/>
                </a:solidFill>
                <a:latin typeface="微软雅黑" panose="020B0503020204020204" pitchFamily="34" charset="-122"/>
                <a:ea typeface="微软雅黑" panose="020B0503020204020204" pitchFamily="34" charset="-122"/>
                <a:sym typeface="+mn-ea"/>
              </a:rPr>
              <a:t>城镇化水平不高</a:t>
            </a:r>
            <a:r>
              <a:rPr lang="zh-CN" altLang="en-US" sz="2800" b="1" dirty="0">
                <a:solidFill>
                  <a:srgbClr val="002060"/>
                </a:solidFill>
                <a:latin typeface="微软雅黑" panose="020B0503020204020204" pitchFamily="34" charset="-122"/>
                <a:ea typeface="微软雅黑" panose="020B0503020204020204" pitchFamily="34" charset="-122"/>
                <a:sym typeface="+mn-ea"/>
              </a:rPr>
              <a:t>、</a:t>
            </a:r>
            <a:r>
              <a:rPr lang="zh-CN" altLang="en-US" sz="2800" b="1" dirty="0">
                <a:solidFill>
                  <a:srgbClr val="FF0000"/>
                </a:solidFill>
                <a:latin typeface="微软雅黑" panose="020B0503020204020204" pitchFamily="34" charset="-122"/>
                <a:ea typeface="微软雅黑" panose="020B0503020204020204" pitchFamily="34" charset="-122"/>
                <a:sym typeface="+mn-ea"/>
              </a:rPr>
              <a:t>城乡发展不平衡不协调</a:t>
            </a:r>
            <a:r>
              <a:rPr lang="zh-CN" altLang="en-US" sz="2800" b="1" dirty="0">
                <a:solidFill>
                  <a:srgbClr val="002060"/>
                </a:solidFill>
                <a:latin typeface="微软雅黑" panose="020B0503020204020204" pitchFamily="34" charset="-122"/>
                <a:ea typeface="微软雅黑" panose="020B0503020204020204" pitchFamily="34" charset="-122"/>
                <a:sym typeface="+mn-ea"/>
              </a:rPr>
              <a:t>等现实挑战。</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xmlns="" id="{8947CD12-4377-4C37-9F53-2736086A2DE6}"/>
              </a:ext>
            </a:extLst>
          </p:cNvPr>
          <p:cNvSpPr txBox="1"/>
          <p:nvPr/>
        </p:nvSpPr>
        <p:spPr>
          <a:xfrm>
            <a:off x="54338" y="1079424"/>
            <a:ext cx="6999605" cy="645160"/>
          </a:xfrm>
          <a:prstGeom prst="rect">
            <a:avLst/>
          </a:prstGeom>
          <a:noFill/>
        </p:spPr>
        <p:txBody>
          <a:bodyPr wrap="square" rtlCol="0">
            <a:spAutoFit/>
          </a:bodyPr>
          <a:lstStyle/>
          <a:p>
            <a:r>
              <a:rPr lang="en-US" altLang="zh-CN" sz="3600" b="1" dirty="0">
                <a:solidFill>
                  <a:srgbClr val="C00000"/>
                </a:solidFill>
                <a:latin typeface="微软雅黑" panose="020B0503020204020204" pitchFamily="34" charset="-122"/>
                <a:ea typeface="微软雅黑" panose="020B0503020204020204" pitchFamily="34" charset="-122"/>
                <a:sym typeface="+mn-ea"/>
              </a:rPr>
              <a:t>1</a:t>
            </a:r>
            <a:r>
              <a:rPr lang="zh-CN" altLang="en-US" sz="3600" b="1" dirty="0">
                <a:solidFill>
                  <a:srgbClr val="C00000"/>
                </a:solidFill>
                <a:latin typeface="微软雅黑" panose="020B0503020204020204" pitchFamily="34" charset="-122"/>
                <a:ea typeface="微软雅黑" panose="020B0503020204020204" pitchFamily="34" charset="-122"/>
                <a:sym typeface="+mn-ea"/>
              </a:rPr>
              <a:t>、全面深化改革的原因</a:t>
            </a:r>
          </a:p>
        </p:txBody>
      </p:sp>
      <p:sp>
        <p:nvSpPr>
          <p:cNvPr id="12" name="文本框 128">
            <a:extLst>
              <a:ext uri="{FF2B5EF4-FFF2-40B4-BE49-F238E27FC236}">
                <a16:creationId xmlns:a16="http://schemas.microsoft.com/office/drawing/2014/main" xmlns="" id="{03018CD5-537D-441A-A862-0DF9C63E6C07}"/>
              </a:ext>
            </a:extLst>
          </p:cNvPr>
          <p:cNvSpPr txBox="1"/>
          <p:nvPr/>
        </p:nvSpPr>
        <p:spPr>
          <a:xfrm>
            <a:off x="188939" y="150907"/>
            <a:ext cx="10032908" cy="646331"/>
          </a:xfrm>
          <a:prstGeom prst="rect">
            <a:avLst/>
          </a:prstGeom>
          <a:gradFill>
            <a:gsLst>
              <a:gs pos="0">
                <a:srgbClr val="FE4444"/>
              </a:gs>
              <a:gs pos="100000">
                <a:srgbClr val="832B2B"/>
              </a:gs>
            </a:gsLst>
            <a:lin scaled="0"/>
          </a:gradFill>
          <a:ln w="9525">
            <a:noFill/>
          </a:ln>
        </p:spPr>
        <p:txBody>
          <a:bodyPr wrap="square" anchor="t">
            <a:spAutoFit/>
          </a:bodyPr>
          <a:lstStyle/>
          <a:p>
            <a:r>
              <a:rPr lang="zh-CN" altLang="en-US" sz="3600" b="1" dirty="0">
                <a:latin typeface="华文琥珀" panose="02010800040101010101" pitchFamily="2" charset="-122"/>
                <a:ea typeface="华文琥珀" panose="02010800040101010101" pitchFamily="2" charset="-122"/>
              </a:rPr>
              <a:t>一、改革进行时（全面深化改革，走向繁荣富强）</a:t>
            </a:r>
          </a:p>
        </p:txBody>
      </p:sp>
      <p:sp>
        <p:nvSpPr>
          <p:cNvPr id="13" name="箭头: 右 12">
            <a:extLst>
              <a:ext uri="{FF2B5EF4-FFF2-40B4-BE49-F238E27FC236}">
                <a16:creationId xmlns:a16="http://schemas.microsoft.com/office/drawing/2014/main" xmlns="" id="{437D0B4F-43C5-4FA9-A3E1-58919399657B}"/>
              </a:ext>
            </a:extLst>
          </p:cNvPr>
          <p:cNvSpPr/>
          <p:nvPr/>
        </p:nvSpPr>
        <p:spPr>
          <a:xfrm>
            <a:off x="5747657" y="2693071"/>
            <a:ext cx="552661" cy="619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xmlns="" id="{85C1C871-B1A6-49A9-B10C-B2F3EF4E70D5}"/>
              </a:ext>
            </a:extLst>
          </p:cNvPr>
          <p:cNvSpPr txBox="1"/>
          <p:nvPr/>
        </p:nvSpPr>
        <p:spPr>
          <a:xfrm>
            <a:off x="6521382" y="1079424"/>
            <a:ext cx="6999605" cy="645160"/>
          </a:xfrm>
          <a:prstGeom prst="rect">
            <a:avLst/>
          </a:prstGeom>
          <a:noFill/>
        </p:spPr>
        <p:txBody>
          <a:bodyPr wrap="square" rtlCol="0">
            <a:spAutoFit/>
          </a:bodyPr>
          <a:lstStyle/>
          <a:p>
            <a:r>
              <a:rPr lang="en-US" altLang="zh-CN" sz="3600" b="1" dirty="0">
                <a:solidFill>
                  <a:srgbClr val="C00000"/>
                </a:solidFill>
                <a:latin typeface="微软雅黑" panose="020B0503020204020204" pitchFamily="34" charset="-122"/>
                <a:ea typeface="微软雅黑" panose="020B0503020204020204" pitchFamily="34" charset="-122"/>
                <a:sym typeface="+mn-ea"/>
              </a:rPr>
              <a:t>2</a:t>
            </a:r>
            <a:r>
              <a:rPr lang="zh-CN" altLang="en-US" sz="3600" b="1" dirty="0">
                <a:solidFill>
                  <a:srgbClr val="C00000"/>
                </a:solidFill>
                <a:latin typeface="微软雅黑" panose="020B0503020204020204" pitchFamily="34" charset="-122"/>
                <a:ea typeface="微软雅黑" panose="020B0503020204020204" pitchFamily="34" charset="-122"/>
                <a:sym typeface="+mn-ea"/>
              </a:rPr>
              <a:t>、全面深化改革的做法</a:t>
            </a:r>
          </a:p>
        </p:txBody>
      </p:sp>
      <p:sp>
        <p:nvSpPr>
          <p:cNvPr id="15" name="文本框 14">
            <a:extLst>
              <a:ext uri="{FF2B5EF4-FFF2-40B4-BE49-F238E27FC236}">
                <a16:creationId xmlns:a16="http://schemas.microsoft.com/office/drawing/2014/main" xmlns="" id="{9B2162A0-A995-49C6-AFD8-CB5EE308B956}"/>
              </a:ext>
            </a:extLst>
          </p:cNvPr>
          <p:cNvSpPr txBox="1"/>
          <p:nvPr/>
        </p:nvSpPr>
        <p:spPr>
          <a:xfrm>
            <a:off x="6702251" y="2357122"/>
            <a:ext cx="4411532" cy="181588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CN" altLang="en-US" sz="2800" b="1" dirty="0">
                <a:solidFill>
                  <a:srgbClr val="00B050"/>
                </a:solidFill>
                <a:latin typeface="微软雅黑" panose="020B0503020204020204" pitchFamily="34" charset="-122"/>
                <a:ea typeface="微软雅黑" panose="020B0503020204020204" pitchFamily="34" charset="-122"/>
              </a:rPr>
              <a:t>做法</a:t>
            </a:r>
            <a:r>
              <a:rPr lang="en-US" altLang="zh-CN" sz="2800" b="1" dirty="0">
                <a:solidFill>
                  <a:srgbClr val="00B050"/>
                </a:solidFill>
                <a:latin typeface="微软雅黑" panose="020B0503020204020204" pitchFamily="34" charset="-122"/>
                <a:ea typeface="微软雅黑" panose="020B0503020204020204" pitchFamily="34" charset="-122"/>
              </a:rPr>
              <a:t>C</a:t>
            </a:r>
            <a:r>
              <a:rPr lang="zh-CN" altLang="en-US" sz="2800" b="1" dirty="0">
                <a:solidFill>
                  <a:srgbClr val="00B050"/>
                </a:solidFill>
                <a:latin typeface="微软雅黑" panose="020B0503020204020204" pitchFamily="34" charset="-122"/>
                <a:ea typeface="微软雅黑" panose="020B0503020204020204" pitchFamily="34" charset="-122"/>
              </a:rPr>
              <a:t>：</a:t>
            </a:r>
            <a:r>
              <a:rPr lang="zh-CN" altLang="en-US" sz="2800" b="1" dirty="0">
                <a:solidFill>
                  <a:schemeClr val="tx1"/>
                </a:solidFill>
                <a:latin typeface="微软雅黑" panose="020B0503020204020204" pitchFamily="34" charset="-122"/>
                <a:ea typeface="微软雅黑" panose="020B0503020204020204" pitchFamily="34" charset="-122"/>
                <a:sym typeface="+mn-ea"/>
              </a:rPr>
              <a:t>促进区域</a:t>
            </a:r>
            <a:r>
              <a:rPr lang="zh-CN" altLang="en-US" sz="2800" b="1" dirty="0">
                <a:solidFill>
                  <a:srgbClr val="FF0000"/>
                </a:solidFill>
                <a:latin typeface="微软雅黑" panose="020B0503020204020204" pitchFamily="34" charset="-122"/>
                <a:ea typeface="微软雅黑" panose="020B0503020204020204" pitchFamily="34" charset="-122"/>
                <a:sym typeface="+mn-ea"/>
              </a:rPr>
              <a:t>协调</a:t>
            </a:r>
            <a:r>
              <a:rPr lang="zh-CN" altLang="en-US" sz="2800" b="1" dirty="0">
                <a:solidFill>
                  <a:schemeClr val="tx1"/>
                </a:solidFill>
                <a:latin typeface="微软雅黑" panose="020B0503020204020204" pitchFamily="34" charset="-122"/>
                <a:ea typeface="微软雅黑" panose="020B0503020204020204" pitchFamily="34" charset="-122"/>
                <a:sym typeface="+mn-ea"/>
              </a:rPr>
              <a:t>发展，坚持中国特色</a:t>
            </a:r>
            <a:r>
              <a:rPr lang="zh-CN" altLang="en-US" sz="2800" b="1" dirty="0">
                <a:solidFill>
                  <a:srgbClr val="FF0000"/>
                </a:solidFill>
                <a:latin typeface="微软雅黑" panose="020B0503020204020204" pitchFamily="34" charset="-122"/>
                <a:ea typeface="微软雅黑" panose="020B0503020204020204" pitchFamily="34" charset="-122"/>
                <a:sym typeface="+mn-ea"/>
              </a:rPr>
              <a:t>新型</a:t>
            </a:r>
            <a:r>
              <a:rPr lang="zh-CN" altLang="en-US" sz="2800" b="1" dirty="0">
                <a:solidFill>
                  <a:schemeClr val="tx1"/>
                </a:solidFill>
                <a:latin typeface="微软雅黑" panose="020B0503020204020204" pitchFamily="34" charset="-122"/>
                <a:ea typeface="微软雅黑" panose="020B0503020204020204" pitchFamily="34" charset="-122"/>
                <a:sym typeface="+mn-ea"/>
              </a:rPr>
              <a:t>城镇化发展道路，推动城乡</a:t>
            </a:r>
            <a:r>
              <a:rPr lang="zh-CN" altLang="en-US" sz="2800" b="1" dirty="0">
                <a:solidFill>
                  <a:srgbClr val="FF0000"/>
                </a:solidFill>
                <a:latin typeface="微软雅黑" panose="020B0503020204020204" pitchFamily="34" charset="-122"/>
                <a:ea typeface="微软雅黑" panose="020B0503020204020204" pitchFamily="34" charset="-122"/>
                <a:sym typeface="+mn-ea"/>
              </a:rPr>
              <a:t>一体化</a:t>
            </a:r>
            <a:r>
              <a:rPr lang="zh-CN" altLang="en-US" sz="2800" b="1" dirty="0">
                <a:solidFill>
                  <a:schemeClr val="tx1"/>
                </a:solidFill>
                <a:latin typeface="微软雅黑" panose="020B0503020204020204" pitchFamily="34" charset="-122"/>
                <a:ea typeface="微软雅黑" panose="020B0503020204020204" pitchFamily="34" charset="-122"/>
                <a:sym typeface="+mn-ea"/>
              </a:rPr>
              <a:t>发展。★</a:t>
            </a:r>
          </a:p>
        </p:txBody>
      </p:sp>
      <p:sp>
        <p:nvSpPr>
          <p:cNvPr id="9" name="矩形 8">
            <a:extLst>
              <a:ext uri="{FF2B5EF4-FFF2-40B4-BE49-F238E27FC236}">
                <a16:creationId xmlns:a16="http://schemas.microsoft.com/office/drawing/2014/main" xmlns="" id="{7C95DCD4-7D5A-48C8-8558-C935EC4911A7}"/>
              </a:ext>
            </a:extLst>
          </p:cNvPr>
          <p:cNvSpPr/>
          <p:nvPr/>
        </p:nvSpPr>
        <p:spPr>
          <a:xfrm>
            <a:off x="299471" y="4371063"/>
            <a:ext cx="11778647" cy="1323439"/>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en-US" sz="2000" b="1" dirty="0">
                <a:solidFill>
                  <a:schemeClr val="tx1"/>
                </a:solidFill>
                <a:latin typeface="微软雅黑" panose="020B0503020204020204" pitchFamily="34" charset="-122"/>
                <a:ea typeface="微软雅黑" panose="020B0503020204020204" pitchFamily="34" charset="-122"/>
              </a:rPr>
              <a:t>意义：</a:t>
            </a:r>
            <a:endParaRPr lang="en-US" altLang="zh-CN" sz="2000" b="1" dirty="0">
              <a:solidFill>
                <a:schemeClr val="tx1"/>
              </a:solidFill>
              <a:latin typeface="微软雅黑" panose="020B0503020204020204" pitchFamily="34" charset="-122"/>
              <a:ea typeface="微软雅黑" panose="020B0503020204020204" pitchFamily="34" charset="-122"/>
            </a:endParaRPr>
          </a:p>
          <a:p>
            <a:r>
              <a:rPr lang="en-US" altLang="zh-CN" sz="2000" b="1" dirty="0">
                <a:solidFill>
                  <a:schemeClr val="tx1"/>
                </a:solidFill>
                <a:latin typeface="微软雅黑" panose="020B0503020204020204" pitchFamily="34" charset="-122"/>
                <a:ea typeface="微软雅黑" panose="020B0503020204020204" pitchFamily="34" charset="-122"/>
              </a:rPr>
              <a:t>1</a:t>
            </a:r>
            <a:r>
              <a:rPr lang="zh-CN" altLang="en-US" sz="2000" b="1" dirty="0">
                <a:solidFill>
                  <a:schemeClr val="tx1"/>
                </a:solidFill>
                <a:latin typeface="微软雅黑" panose="020B0503020204020204" pitchFamily="34" charset="-122"/>
                <a:ea typeface="微软雅黑" panose="020B0503020204020204" pitchFamily="34" charset="-122"/>
              </a:rPr>
              <a:t>、有利于</a:t>
            </a:r>
            <a:r>
              <a:rPr lang="zh-CN" altLang="en-US" sz="2000" b="1" dirty="0">
                <a:solidFill>
                  <a:srgbClr val="FF0000"/>
                </a:solidFill>
                <a:latin typeface="微软雅黑" panose="020B0503020204020204" pitchFamily="34" charset="-122"/>
                <a:ea typeface="微软雅黑" panose="020B0503020204020204" pitchFamily="34" charset="-122"/>
              </a:rPr>
              <a:t>人民</a:t>
            </a:r>
            <a:r>
              <a:rPr lang="zh-CN" altLang="en-US" sz="2000" b="1" dirty="0">
                <a:solidFill>
                  <a:srgbClr val="0070C0"/>
                </a:solidFill>
                <a:latin typeface="微软雅黑" panose="020B0503020204020204" pitchFamily="34" charset="-122"/>
                <a:ea typeface="微软雅黑" panose="020B0503020204020204" pitchFamily="34" charset="-122"/>
              </a:rPr>
              <a:t>共享</a:t>
            </a:r>
            <a:r>
              <a:rPr lang="zh-CN" altLang="en-US" sz="2000" b="1" dirty="0">
                <a:solidFill>
                  <a:schemeClr val="tx1"/>
                </a:solidFill>
                <a:latin typeface="微软雅黑" panose="020B0503020204020204" pitchFamily="34" charset="-122"/>
                <a:ea typeface="微软雅黑" panose="020B0503020204020204" pitchFamily="34" charset="-122"/>
              </a:rPr>
              <a:t>发展成果，提高</a:t>
            </a:r>
            <a:r>
              <a:rPr lang="zh-CN" altLang="en-US" sz="2000" b="1" dirty="0">
                <a:solidFill>
                  <a:srgbClr val="0070C0"/>
                </a:solidFill>
                <a:latin typeface="微软雅黑" panose="020B0503020204020204" pitchFamily="34" charset="-122"/>
                <a:ea typeface="微软雅黑" panose="020B0503020204020204" pitchFamily="34" charset="-122"/>
              </a:rPr>
              <a:t>生活水平</a:t>
            </a:r>
            <a:r>
              <a:rPr lang="zh-CN" altLang="en-US" sz="2000" b="1" dirty="0">
                <a:solidFill>
                  <a:schemeClr val="tx1"/>
                </a:solidFill>
                <a:latin typeface="微软雅黑" panose="020B0503020204020204" pitchFamily="34" charset="-122"/>
                <a:ea typeface="微软雅黑" panose="020B0503020204020204" pitchFamily="34" charset="-122"/>
              </a:rPr>
              <a:t>，满足</a:t>
            </a:r>
            <a:r>
              <a:rPr lang="zh-CN" altLang="en-US" sz="2000" b="1" dirty="0">
                <a:solidFill>
                  <a:srgbClr val="0070C0"/>
                </a:solidFill>
                <a:latin typeface="微软雅黑" panose="020B0503020204020204" pitchFamily="34" charset="-122"/>
                <a:ea typeface="微软雅黑" panose="020B0503020204020204" pitchFamily="34" charset="-122"/>
              </a:rPr>
              <a:t>美好生活需要</a:t>
            </a:r>
            <a:r>
              <a:rPr lang="zh-CN" altLang="en-US"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rgbClr val="0070C0"/>
                </a:solidFill>
                <a:latin typeface="微软雅黑" panose="020B0503020204020204" pitchFamily="34" charset="-122"/>
                <a:ea typeface="微软雅黑" panose="020B0503020204020204" pitchFamily="34" charset="-122"/>
              </a:rPr>
              <a:t>全面</a:t>
            </a:r>
            <a:r>
              <a:rPr lang="zh-CN" altLang="en-US" sz="2000" b="1" dirty="0">
                <a:solidFill>
                  <a:schemeClr val="tx1"/>
                </a:solidFill>
                <a:latin typeface="微软雅黑" panose="020B0503020204020204" pitchFamily="34" charset="-122"/>
                <a:ea typeface="微软雅黑" panose="020B0503020204020204" pitchFamily="34" charset="-122"/>
              </a:rPr>
              <a:t>建成</a:t>
            </a:r>
            <a:r>
              <a:rPr lang="zh-CN" altLang="en-US" sz="2000" b="1" dirty="0">
                <a:solidFill>
                  <a:srgbClr val="0070C0"/>
                </a:solidFill>
                <a:latin typeface="微软雅黑" panose="020B0503020204020204" pitchFamily="34" charset="-122"/>
                <a:ea typeface="微软雅黑" panose="020B0503020204020204" pitchFamily="34" charset="-122"/>
              </a:rPr>
              <a:t>小康</a:t>
            </a:r>
            <a:r>
              <a:rPr lang="zh-CN" altLang="en-US" sz="2000" b="1" dirty="0">
                <a:solidFill>
                  <a:schemeClr val="tx1"/>
                </a:solidFill>
                <a:latin typeface="微软雅黑" panose="020B0503020204020204" pitchFamily="34" charset="-122"/>
                <a:ea typeface="微软雅黑" panose="020B0503020204020204" pitchFamily="34" charset="-122"/>
              </a:rPr>
              <a:t>社会，实现</a:t>
            </a:r>
            <a:r>
              <a:rPr lang="zh-CN" altLang="en-US" sz="2000" b="1" dirty="0">
                <a:solidFill>
                  <a:srgbClr val="0070C0"/>
                </a:solidFill>
                <a:latin typeface="微软雅黑" panose="020B0503020204020204" pitchFamily="34" charset="-122"/>
                <a:ea typeface="微软雅黑" panose="020B0503020204020204" pitchFamily="34" charset="-122"/>
              </a:rPr>
              <a:t>共同富裕</a:t>
            </a:r>
            <a:r>
              <a:rPr lang="zh-CN" altLang="en-US" sz="2000" b="1" dirty="0">
                <a:solidFill>
                  <a:schemeClr val="tx1"/>
                </a:solidFill>
                <a:latin typeface="微软雅黑" panose="020B0503020204020204" pitchFamily="34" charset="-122"/>
                <a:ea typeface="微软雅黑" panose="020B0503020204020204" pitchFamily="34" charset="-122"/>
              </a:rPr>
              <a:t>；</a:t>
            </a:r>
            <a:endParaRPr lang="en-US" altLang="zh-CN" sz="2000" b="1" dirty="0">
              <a:solidFill>
                <a:schemeClr val="tx1"/>
              </a:solidFill>
              <a:latin typeface="微软雅黑" panose="020B0503020204020204" pitchFamily="34" charset="-122"/>
              <a:ea typeface="微软雅黑" panose="020B0503020204020204" pitchFamily="34" charset="-122"/>
            </a:endParaRPr>
          </a:p>
          <a:p>
            <a:r>
              <a:rPr lang="en-US" altLang="zh-CN" sz="2000" b="1" dirty="0">
                <a:solidFill>
                  <a:schemeClr val="tx1"/>
                </a:solidFill>
                <a:latin typeface="微软雅黑" panose="020B0503020204020204" pitchFamily="34" charset="-122"/>
                <a:ea typeface="微软雅黑" panose="020B0503020204020204" pitchFamily="34" charset="-122"/>
              </a:rPr>
              <a:t>2</a:t>
            </a:r>
            <a:r>
              <a:rPr lang="zh-CN" altLang="en-US" sz="2000" b="1" dirty="0">
                <a:solidFill>
                  <a:schemeClr val="tx1"/>
                </a:solidFill>
                <a:latin typeface="微软雅黑" panose="020B0503020204020204" pitchFamily="34" charset="-122"/>
                <a:ea typeface="微软雅黑" panose="020B0503020204020204" pitchFamily="34" charset="-122"/>
              </a:rPr>
              <a:t>、有利于缩小</a:t>
            </a:r>
            <a:r>
              <a:rPr lang="zh-CN" altLang="en-US" sz="2000" b="1" dirty="0">
                <a:solidFill>
                  <a:srgbClr val="0070C0"/>
                </a:solidFill>
                <a:latin typeface="微软雅黑" panose="020B0503020204020204" pitchFamily="34" charset="-122"/>
                <a:ea typeface="微软雅黑" panose="020B0503020204020204" pitchFamily="34" charset="-122"/>
              </a:rPr>
              <a:t>差距</a:t>
            </a:r>
            <a:r>
              <a:rPr lang="zh-CN" altLang="en-US" sz="2000" b="1" dirty="0">
                <a:solidFill>
                  <a:schemeClr val="tx1"/>
                </a:solidFill>
                <a:latin typeface="微软雅黑" panose="020B0503020204020204" pitchFamily="34" charset="-122"/>
                <a:ea typeface="微软雅黑" panose="020B0503020204020204" pitchFamily="34" charset="-122"/>
              </a:rPr>
              <a:t>促进</a:t>
            </a:r>
            <a:r>
              <a:rPr lang="zh-CN" altLang="en-US" sz="2000" b="1" dirty="0">
                <a:solidFill>
                  <a:srgbClr val="0070C0"/>
                </a:solidFill>
                <a:latin typeface="微软雅黑" panose="020B0503020204020204" pitchFamily="34" charset="-122"/>
                <a:ea typeface="微软雅黑" panose="020B0503020204020204" pitchFamily="34" charset="-122"/>
              </a:rPr>
              <a:t>协调</a:t>
            </a:r>
            <a:r>
              <a:rPr lang="zh-CN" altLang="en-US" sz="2000" b="1" dirty="0">
                <a:solidFill>
                  <a:schemeClr val="tx1"/>
                </a:solidFill>
                <a:latin typeface="微软雅黑" panose="020B0503020204020204" pitchFamily="34" charset="-122"/>
                <a:ea typeface="微软雅黑" panose="020B0503020204020204" pitchFamily="34" charset="-122"/>
              </a:rPr>
              <a:t>发展，调动人民积极性建设</a:t>
            </a:r>
            <a:r>
              <a:rPr lang="zh-CN" altLang="en-US" sz="2000" b="1" dirty="0">
                <a:solidFill>
                  <a:srgbClr val="0070C0"/>
                </a:solidFill>
                <a:latin typeface="微软雅黑" panose="020B0503020204020204" pitchFamily="34" charset="-122"/>
                <a:ea typeface="微软雅黑" panose="020B0503020204020204" pitchFamily="34" charset="-122"/>
              </a:rPr>
              <a:t>现代化强国</a:t>
            </a:r>
            <a:r>
              <a:rPr lang="zh-CN" altLang="en-US" sz="2000" b="1" dirty="0">
                <a:solidFill>
                  <a:schemeClr val="tx1"/>
                </a:solidFill>
                <a:latin typeface="微软雅黑" panose="020B0503020204020204" pitchFamily="34" charset="-122"/>
                <a:ea typeface="微软雅黑" panose="020B0503020204020204" pitchFamily="34" charset="-122"/>
              </a:rPr>
              <a:t>，实现</a:t>
            </a:r>
            <a:r>
              <a:rPr lang="zh-CN" altLang="en-US" sz="2000" b="1" dirty="0">
                <a:solidFill>
                  <a:srgbClr val="0070C0"/>
                </a:solidFill>
                <a:latin typeface="微软雅黑" panose="020B0503020204020204" pitchFamily="34" charset="-122"/>
                <a:ea typeface="微软雅黑" panose="020B0503020204020204" pitchFamily="34" charset="-122"/>
              </a:rPr>
              <a:t>中华民族伟大复兴</a:t>
            </a:r>
            <a:r>
              <a:rPr lang="zh-CN" altLang="en-US" sz="2000" b="1" dirty="0">
                <a:solidFill>
                  <a:schemeClr val="tx1"/>
                </a:solidFill>
                <a:latin typeface="微软雅黑" panose="020B0503020204020204" pitchFamily="34" charset="-122"/>
                <a:ea typeface="微软雅黑" panose="020B0503020204020204" pitchFamily="34" charset="-122"/>
              </a:rPr>
              <a:t>的</a:t>
            </a:r>
            <a:r>
              <a:rPr lang="zh-CN" altLang="en-US" sz="2000" b="1" dirty="0">
                <a:solidFill>
                  <a:srgbClr val="FF0000"/>
                </a:solidFill>
                <a:latin typeface="微软雅黑" panose="020B0503020204020204" pitchFamily="34" charset="-122"/>
                <a:ea typeface="微软雅黑" panose="020B0503020204020204" pitchFamily="34" charset="-122"/>
              </a:rPr>
              <a:t>中国</a:t>
            </a:r>
            <a:r>
              <a:rPr lang="zh-CN" altLang="en-US" sz="2000" b="1" dirty="0">
                <a:solidFill>
                  <a:schemeClr val="tx1"/>
                </a:solidFill>
                <a:latin typeface="微软雅黑" panose="020B0503020204020204" pitchFamily="34" charset="-122"/>
                <a:ea typeface="微软雅黑" panose="020B0503020204020204" pitchFamily="34" charset="-122"/>
              </a:rPr>
              <a:t>梦；</a:t>
            </a:r>
            <a:endParaRPr lang="en-US" altLang="zh-CN" sz="2000" b="1" dirty="0">
              <a:solidFill>
                <a:schemeClr val="tx1"/>
              </a:solidFill>
              <a:latin typeface="微软雅黑" panose="020B0503020204020204" pitchFamily="34" charset="-122"/>
              <a:ea typeface="微软雅黑" panose="020B0503020204020204" pitchFamily="34" charset="-122"/>
            </a:endParaRPr>
          </a:p>
          <a:p>
            <a:r>
              <a:rPr lang="en-US" altLang="zh-CN" sz="2000" b="1" dirty="0">
                <a:solidFill>
                  <a:schemeClr val="tx1"/>
                </a:solidFill>
                <a:latin typeface="微软雅黑" panose="020B0503020204020204" pitchFamily="34" charset="-122"/>
                <a:ea typeface="微软雅黑" panose="020B0503020204020204" pitchFamily="34" charset="-122"/>
              </a:rPr>
              <a:t>3</a:t>
            </a:r>
            <a:r>
              <a:rPr lang="zh-CN" altLang="en-US" sz="2000" b="1" dirty="0">
                <a:solidFill>
                  <a:schemeClr val="tx1"/>
                </a:solidFill>
                <a:latin typeface="微软雅黑" panose="020B0503020204020204" pitchFamily="34" charset="-122"/>
                <a:ea typeface="微软雅黑" panose="020B0503020204020204" pitchFamily="34" charset="-122"/>
              </a:rPr>
              <a:t>、促进</a:t>
            </a:r>
            <a:r>
              <a:rPr lang="zh-CN" altLang="en-US" sz="2000" b="1" dirty="0">
                <a:solidFill>
                  <a:srgbClr val="FF0000"/>
                </a:solidFill>
                <a:latin typeface="微软雅黑" panose="020B0503020204020204" pitchFamily="34" charset="-122"/>
                <a:ea typeface="微软雅黑" panose="020B0503020204020204" pitchFamily="34" charset="-122"/>
              </a:rPr>
              <a:t>社会</a:t>
            </a:r>
            <a:r>
              <a:rPr lang="zh-CN" altLang="en-US" sz="2000" b="1" dirty="0">
                <a:solidFill>
                  <a:srgbClr val="0070C0"/>
                </a:solidFill>
                <a:latin typeface="微软雅黑" panose="020B0503020204020204" pitchFamily="34" charset="-122"/>
                <a:ea typeface="微软雅黑" panose="020B0503020204020204" pitchFamily="34" charset="-122"/>
              </a:rPr>
              <a:t>公平正义</a:t>
            </a:r>
            <a:r>
              <a:rPr lang="zh-CN" altLang="en-US" sz="2000" b="1" dirty="0">
                <a:solidFill>
                  <a:schemeClr val="tx1"/>
                </a:solidFill>
                <a:latin typeface="微软雅黑" panose="020B0503020204020204" pitchFamily="34" charset="-122"/>
                <a:ea typeface="微软雅黑" panose="020B0503020204020204" pitchFamily="34" charset="-122"/>
              </a:rPr>
              <a:t>，促进</a:t>
            </a:r>
            <a:r>
              <a:rPr lang="zh-CN" altLang="en-US" sz="2000" b="1" dirty="0">
                <a:solidFill>
                  <a:srgbClr val="0070C0"/>
                </a:solidFill>
                <a:latin typeface="微软雅黑" panose="020B0503020204020204" pitchFamily="34" charset="-122"/>
                <a:ea typeface="微软雅黑" panose="020B0503020204020204" pitchFamily="34" charset="-122"/>
              </a:rPr>
              <a:t>社会和谐</a:t>
            </a:r>
            <a:r>
              <a:rPr lang="zh-CN" altLang="en-US" sz="2000" b="1" dirty="0">
                <a:solidFill>
                  <a:schemeClr val="tx1"/>
                </a:solidFill>
                <a:latin typeface="微软雅黑" panose="020B0503020204020204" pitchFamily="34" charset="-122"/>
                <a:ea typeface="微软雅黑" panose="020B0503020204020204" pitchFamily="34" charset="-122"/>
              </a:rPr>
              <a:t>；</a:t>
            </a:r>
            <a:endParaRPr lang="en-US" altLang="zh-CN" sz="2000"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2985553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plus(i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p:bldP spid="15" grpId="0" animBg="1"/>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组合 4"/>
          <p:cNvGrpSpPr/>
          <p:nvPr/>
        </p:nvGrpSpPr>
        <p:grpSpPr>
          <a:xfrm>
            <a:off x="88900" y="82550"/>
            <a:ext cx="2160588" cy="679450"/>
            <a:chOff x="898" y="1383"/>
            <a:chExt cx="3005" cy="1073"/>
          </a:xfrm>
        </p:grpSpPr>
        <p:sp>
          <p:nvSpPr>
            <p:cNvPr id="17416" name="矩形 3"/>
            <p:cNvSpPr/>
            <p:nvPr/>
          </p:nvSpPr>
          <p:spPr>
            <a:xfrm>
              <a:off x="1443" y="1635"/>
              <a:ext cx="2059" cy="546"/>
            </a:xfrm>
            <a:prstGeom prst="rect">
              <a:avLst/>
            </a:prstGeom>
            <a:noFill/>
            <a:ln w="9525">
              <a:noFill/>
            </a:ln>
          </p:spPr>
          <p:txBody>
            <a:bodyPr lIns="68582" tIns="34292" rIns="68582" bIns="34292">
              <a:spAutoFit/>
            </a:bodyPr>
            <a:lstStyle/>
            <a:p>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教学目标</a:t>
              </a:r>
            </a:p>
          </p:txBody>
        </p:sp>
        <p:grpSp>
          <p:nvGrpSpPr>
            <p:cNvPr id="17417" name="组合 18"/>
            <p:cNvGrpSpPr/>
            <p:nvPr/>
          </p:nvGrpSpPr>
          <p:grpSpPr>
            <a:xfrm>
              <a:off x="898" y="1383"/>
              <a:ext cx="3005" cy="1073"/>
              <a:chOff x="903371" y="249943"/>
              <a:chExt cx="2312527" cy="825644"/>
            </a:xfrm>
          </p:grpSpPr>
          <p:sp>
            <p:nvSpPr>
              <p:cNvPr id="6" name="任意多边形 44"/>
              <p:cNvSpPr/>
              <p:nvPr/>
            </p:nvSpPr>
            <p:spPr bwMode="auto">
              <a:xfrm>
                <a:off x="903371" y="249943"/>
                <a:ext cx="2312527"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mn-ea"/>
                  <a:cs typeface="+mn-cs"/>
                </a:endParaRPr>
              </a:p>
            </p:txBody>
          </p:sp>
          <p:sp>
            <p:nvSpPr>
              <p:cNvPr id="7" name="任意多边形 45"/>
              <p:cNvSpPr/>
              <p:nvPr/>
            </p:nvSpPr>
            <p:spPr bwMode="auto">
              <a:xfrm>
                <a:off x="1004183" y="325492"/>
                <a:ext cx="2211715" cy="750095"/>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92D050"/>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探究分享</a:t>
                </a:r>
                <a:endParaRPr kumimoji="0" lang="zh-CN" altLang="zh-CN"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grpSp>
      </p:grpSp>
      <p:sp>
        <p:nvSpPr>
          <p:cNvPr id="8" name="矩形 6"/>
          <p:cNvSpPr/>
          <p:nvPr/>
        </p:nvSpPr>
        <p:spPr>
          <a:xfrm>
            <a:off x="6096000" y="1563502"/>
            <a:ext cx="5525417" cy="2862322"/>
          </a:xfrm>
          <a:prstGeom prst="rect">
            <a:avLst/>
          </a:prstGeom>
          <a:noFill/>
          <a:ln w="9525">
            <a:noFill/>
          </a:ln>
        </p:spPr>
        <p:txBody>
          <a:bodyPr wrap="square">
            <a:spAutoFit/>
          </a:bodyPr>
          <a:lstStyle/>
          <a:p>
            <a:pPr>
              <a:lnSpc>
                <a:spcPct val="100000"/>
              </a:lnSpc>
            </a:pPr>
            <a:r>
              <a:rPr lang="zh-CN" altLang="en-US" sz="2800" b="1" dirty="0">
                <a:latin typeface="黑体" panose="02010609060101010101" pitchFamily="49" charset="-122"/>
                <a:ea typeface="黑体" panose="02010609060101010101" pitchFamily="49" charset="-122"/>
              </a:rPr>
              <a:t>结合</a:t>
            </a:r>
            <a:r>
              <a:rPr lang="en-US" altLang="zh-CN" sz="2800" b="1" dirty="0">
                <a:latin typeface="黑体" panose="02010609060101010101" pitchFamily="49" charset="-122"/>
                <a:ea typeface="黑体" panose="02010609060101010101" pitchFamily="49" charset="-122"/>
              </a:rPr>
              <a:t>P10</a:t>
            </a:r>
            <a:r>
              <a:rPr lang="zh-CN" altLang="en-US" sz="2800" b="1" dirty="0">
                <a:latin typeface="黑体" panose="02010609060101010101" pitchFamily="49" charset="-122"/>
                <a:ea typeface="黑体" panose="02010609060101010101" pitchFamily="49" charset="-122"/>
              </a:rPr>
              <a:t>第二个</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探究分享”思考：</a:t>
            </a:r>
            <a:endParaRPr lang="en-US" altLang="zh-CN" sz="2800" b="1" dirty="0">
              <a:latin typeface="黑体" panose="02010609060101010101" pitchFamily="49" charset="-122"/>
              <a:ea typeface="黑体" panose="02010609060101010101" pitchFamily="49" charset="-122"/>
            </a:endParaRPr>
          </a:p>
          <a:p>
            <a:pPr>
              <a:lnSpc>
                <a:spcPct val="100000"/>
              </a:lnSpc>
            </a:pPr>
            <a:endParaRPr lang="en-US" altLang="zh-CN" sz="2000" b="1" dirty="0">
              <a:latin typeface="黑体" panose="02010609060101010101" pitchFamily="49" charset="-122"/>
              <a:ea typeface="黑体" panose="02010609060101010101" pitchFamily="49" charset="-122"/>
            </a:endParaRPr>
          </a:p>
          <a:p>
            <a:pPr>
              <a:lnSpc>
                <a:spcPct val="100000"/>
              </a:lnSpc>
            </a:pPr>
            <a:r>
              <a:rPr lang="en-US" altLang="zh-CN" sz="2800" b="1" dirty="0">
                <a:solidFill>
                  <a:srgbClr val="0000FF"/>
                </a:solidFill>
                <a:latin typeface="黑体" panose="02010609060101010101" pitchFamily="49" charset="-122"/>
                <a:ea typeface="黑体" panose="02010609060101010101" pitchFamily="49" charset="-122"/>
              </a:rPr>
              <a:t>1.</a:t>
            </a:r>
            <a:r>
              <a:rPr lang="zh-CN" altLang="en-US" sz="2800" b="1" dirty="0">
                <a:solidFill>
                  <a:srgbClr val="0000FF"/>
                </a:solidFill>
                <a:latin typeface="黑体" panose="02010609060101010101" pitchFamily="49" charset="-122"/>
                <a:ea typeface="黑体" panose="02010609060101010101" pitchFamily="49" charset="-122"/>
              </a:rPr>
              <a:t>改革开放以来，我国农村发生了哪些巨大变化？</a:t>
            </a:r>
            <a:endParaRPr lang="en-US" altLang="zh-CN" sz="2800" b="1" dirty="0">
              <a:solidFill>
                <a:srgbClr val="0000FF"/>
              </a:solidFill>
              <a:latin typeface="黑体" panose="02010609060101010101" pitchFamily="49" charset="-122"/>
              <a:ea typeface="黑体" panose="02010609060101010101" pitchFamily="49" charset="-122"/>
            </a:endParaRPr>
          </a:p>
          <a:p>
            <a:pPr>
              <a:lnSpc>
                <a:spcPct val="100000"/>
              </a:lnSpc>
            </a:pPr>
            <a:endParaRPr lang="zh-CN" altLang="en-US" sz="2000" b="1" dirty="0">
              <a:solidFill>
                <a:srgbClr val="0000FF"/>
              </a:solidFill>
              <a:latin typeface="黑体" panose="02010609060101010101" pitchFamily="49" charset="-122"/>
              <a:ea typeface="黑体" panose="02010609060101010101" pitchFamily="49" charset="-122"/>
            </a:endParaRPr>
          </a:p>
          <a:p>
            <a:pPr>
              <a:lnSpc>
                <a:spcPct val="100000"/>
              </a:lnSpc>
            </a:pPr>
            <a:r>
              <a:rPr lang="en-US" altLang="zh-CN" sz="2800" b="1" dirty="0">
                <a:solidFill>
                  <a:srgbClr val="0000FF"/>
                </a:solidFill>
                <a:latin typeface="黑体" panose="02010609060101010101" pitchFamily="49" charset="-122"/>
                <a:ea typeface="黑体" panose="02010609060101010101" pitchFamily="49" charset="-122"/>
              </a:rPr>
              <a:t>2.</a:t>
            </a:r>
            <a:r>
              <a:rPr lang="zh-CN" altLang="en-US" sz="2800" b="1" dirty="0">
                <a:solidFill>
                  <a:srgbClr val="0000FF"/>
                </a:solidFill>
                <a:latin typeface="黑体" panose="02010609060101010101" pitchFamily="49" charset="-122"/>
                <a:ea typeface="黑体" panose="02010609060101010101" pitchFamily="49" charset="-122"/>
              </a:rPr>
              <a:t>我国农村发生巨大变化，为什么还要实施乡村振兴战略？                   </a:t>
            </a:r>
            <a:endParaRPr lang="en-US" altLang="zh-CN" sz="2800" b="1" dirty="0">
              <a:solidFill>
                <a:srgbClr val="0000FF"/>
              </a:solidFill>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rotWithShape="1">
          <a:blip r:embed="rId3" cstate="print"/>
          <a:srcRect b="5105"/>
          <a:stretch>
            <a:fillRect/>
          </a:stretch>
        </p:blipFill>
        <p:spPr>
          <a:xfrm>
            <a:off x="1261750" y="1138953"/>
            <a:ext cx="4657725" cy="3415030"/>
          </a:xfrm>
          <a:prstGeom prst="rect">
            <a:avLst/>
          </a:prstGeom>
          <a:ln w="155575">
            <a:solidFill>
              <a:srgbClr val="00B050"/>
            </a:solidFill>
          </a:ln>
          <a:scene3d>
            <a:camera prst="orthographicFront"/>
            <a:lightRig rig="threePt" dir="t"/>
          </a:scene3d>
          <a:sp3d>
            <a:bevelT prst="angle"/>
          </a:sp3d>
        </p:spPr>
      </p:pic>
      <p:sp>
        <p:nvSpPr>
          <p:cNvPr id="2" name="文本框 1">
            <a:extLst>
              <a:ext uri="{FF2B5EF4-FFF2-40B4-BE49-F238E27FC236}">
                <a16:creationId xmlns:a16="http://schemas.microsoft.com/office/drawing/2014/main" xmlns="" id="{8EE2FEFA-BD76-482D-B3EF-68F9FB87F85F}"/>
              </a:ext>
            </a:extLst>
          </p:cNvPr>
          <p:cNvSpPr txBox="1"/>
          <p:nvPr/>
        </p:nvSpPr>
        <p:spPr>
          <a:xfrm>
            <a:off x="1169194" y="4635437"/>
            <a:ext cx="10691009" cy="461665"/>
          </a:xfrm>
          <a:prstGeom prst="rect">
            <a:avLst/>
          </a:prstGeom>
          <a:noFill/>
        </p:spPr>
        <p:txBody>
          <a:bodyPr wrap="square" rtlCol="0">
            <a:spAutoFit/>
          </a:bodyPr>
          <a:lstStyle/>
          <a:p>
            <a:r>
              <a:rPr lang="zh-CN" altLang="en-US" sz="2400" b="1" dirty="0">
                <a:solidFill>
                  <a:srgbClr val="FF0000"/>
                </a:solidFill>
              </a:rPr>
              <a:t>现实原因：我国城乡发展不平衡，城镇化水平不高</a:t>
            </a:r>
          </a:p>
        </p:txBody>
      </p:sp>
      <p:sp>
        <p:nvSpPr>
          <p:cNvPr id="10" name="文本框 9">
            <a:extLst>
              <a:ext uri="{FF2B5EF4-FFF2-40B4-BE49-F238E27FC236}">
                <a16:creationId xmlns:a16="http://schemas.microsoft.com/office/drawing/2014/main" xmlns="" id="{88396142-011C-4045-AD14-2DF47C38D8F4}"/>
              </a:ext>
            </a:extLst>
          </p:cNvPr>
          <p:cNvSpPr txBox="1"/>
          <p:nvPr/>
        </p:nvSpPr>
        <p:spPr>
          <a:xfrm>
            <a:off x="1169194" y="5488214"/>
            <a:ext cx="2350877" cy="461665"/>
          </a:xfrm>
          <a:prstGeom prst="rect">
            <a:avLst/>
          </a:prstGeom>
          <a:noFill/>
        </p:spPr>
        <p:txBody>
          <a:bodyPr wrap="square" rtlCol="0">
            <a:spAutoFit/>
          </a:bodyPr>
          <a:lstStyle/>
          <a:p>
            <a:r>
              <a:rPr lang="zh-CN" altLang="en-US" sz="2400" b="1" dirty="0">
                <a:solidFill>
                  <a:srgbClr val="FF0000"/>
                </a:solidFill>
              </a:rPr>
              <a:t>意义：</a:t>
            </a:r>
            <a:r>
              <a:rPr lang="en-US" altLang="zh-CN" sz="2400" b="1" dirty="0">
                <a:solidFill>
                  <a:srgbClr val="FF0000"/>
                </a:solidFill>
              </a:rPr>
              <a:t>……P10</a:t>
            </a:r>
            <a:endParaRPr lang="zh-CN" altLang="en-US" sz="2400" b="1" dirty="0">
              <a:solidFill>
                <a:srgbClr val="FF0000"/>
              </a:solidFill>
            </a:endParaRPr>
          </a:p>
        </p:txBody>
      </p:sp>
      <p:sp>
        <p:nvSpPr>
          <p:cNvPr id="11" name="文本框 10">
            <a:extLst>
              <a:ext uri="{FF2B5EF4-FFF2-40B4-BE49-F238E27FC236}">
                <a16:creationId xmlns:a16="http://schemas.microsoft.com/office/drawing/2014/main" xmlns="" id="{2B402F0B-0C59-4524-9855-0998E8BC0303}"/>
              </a:ext>
            </a:extLst>
          </p:cNvPr>
          <p:cNvSpPr txBox="1"/>
          <p:nvPr/>
        </p:nvSpPr>
        <p:spPr>
          <a:xfrm>
            <a:off x="1169194" y="5063665"/>
            <a:ext cx="6668519" cy="461665"/>
          </a:xfrm>
          <a:prstGeom prst="rect">
            <a:avLst/>
          </a:prstGeom>
          <a:noFill/>
        </p:spPr>
        <p:txBody>
          <a:bodyPr wrap="square" rtlCol="0">
            <a:spAutoFit/>
          </a:bodyPr>
          <a:lstStyle/>
          <a:p>
            <a:r>
              <a:rPr lang="zh-CN" altLang="en-US" sz="2400" b="1" dirty="0">
                <a:solidFill>
                  <a:srgbClr val="FF0000"/>
                </a:solidFill>
              </a:rPr>
              <a:t>理论原因：详见共享发展成果的原因</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9F493A1-58FF-4351-B1DD-0B52A4073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8" y="552031"/>
            <a:ext cx="10277475" cy="3609975"/>
          </a:xfrm>
          <a:prstGeom prst="rect">
            <a:avLst/>
          </a:prstGeom>
        </p:spPr>
      </p:pic>
      <p:sp>
        <p:nvSpPr>
          <p:cNvPr id="4" name="TextBox 5">
            <a:extLst>
              <a:ext uri="{FF2B5EF4-FFF2-40B4-BE49-F238E27FC236}">
                <a16:creationId xmlns:a16="http://schemas.microsoft.com/office/drawing/2014/main" xmlns="" id="{9346B17C-AE95-46AF-8461-38533F1117C6}"/>
              </a:ext>
            </a:extLst>
          </p:cNvPr>
          <p:cNvSpPr txBox="1"/>
          <p:nvPr/>
        </p:nvSpPr>
        <p:spPr>
          <a:xfrm>
            <a:off x="2698637" y="4272024"/>
            <a:ext cx="8444985" cy="615549"/>
          </a:xfrm>
          <a:prstGeom prst="rect">
            <a:avLst/>
          </a:prstGeom>
          <a:noFill/>
          <a:ln w="9525">
            <a:noFill/>
          </a:ln>
        </p:spPr>
        <p:txBody>
          <a:bodyPr wrap="square" lIns="121917" tIns="60958" rIns="121917" bIns="60958">
            <a:spAutoFit/>
          </a:bodyPr>
          <a:lstStyle/>
          <a:p>
            <a:r>
              <a:rPr lang="zh-CN" altLang="en-US" sz="3200" b="1" u="sng" dirty="0">
                <a:solidFill>
                  <a:srgbClr val="0000FF"/>
                </a:solidFill>
                <a:latin typeface="微软雅黑" panose="020B0503020204020204" pitchFamily="34" charset="-122"/>
                <a:ea typeface="微软雅黑" panose="020B0503020204020204" pitchFamily="34" charset="-122"/>
              </a:rPr>
              <a:t>               </a:t>
            </a:r>
            <a:r>
              <a:rPr lang="zh-CN" altLang="en-US" sz="3200" b="1" dirty="0">
                <a:solidFill>
                  <a:srgbClr val="0000FF"/>
                </a:solidFill>
                <a:latin typeface="微软雅黑" panose="020B0503020204020204" pitchFamily="34" charset="-122"/>
                <a:ea typeface="微软雅黑" panose="020B0503020204020204" pitchFamily="34" charset="-122"/>
              </a:rPr>
              <a:t>是当代中国最鲜明的特色。</a:t>
            </a:r>
            <a:endParaRPr lang="en-US" altLang="zh-CN" sz="3200" b="1" dirty="0">
              <a:solidFill>
                <a:srgbClr val="0000FF"/>
              </a:solidFill>
              <a:latin typeface="微软雅黑" panose="020B0503020204020204" pitchFamily="34" charset="-122"/>
              <a:ea typeface="微软雅黑" panose="020B0503020204020204" pitchFamily="34" charset="-122"/>
            </a:endParaRPr>
          </a:p>
        </p:txBody>
      </p:sp>
      <p:sp>
        <p:nvSpPr>
          <p:cNvPr id="5" name="TextBox 5">
            <a:extLst>
              <a:ext uri="{FF2B5EF4-FFF2-40B4-BE49-F238E27FC236}">
                <a16:creationId xmlns:a16="http://schemas.microsoft.com/office/drawing/2014/main" xmlns="" id="{5F9C7081-6778-4208-B934-EC874B3C3389}"/>
              </a:ext>
            </a:extLst>
          </p:cNvPr>
          <p:cNvSpPr txBox="1"/>
          <p:nvPr/>
        </p:nvSpPr>
        <p:spPr>
          <a:xfrm>
            <a:off x="2871133" y="4162006"/>
            <a:ext cx="1992269" cy="615549"/>
          </a:xfrm>
          <a:prstGeom prst="rect">
            <a:avLst/>
          </a:prstGeom>
          <a:noFill/>
          <a:ln w="9525">
            <a:noFill/>
          </a:ln>
        </p:spPr>
        <p:txBody>
          <a:bodyPr wrap="square" lIns="121917" tIns="60958" rIns="121917" bIns="60958">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改革开放</a:t>
            </a:r>
            <a:endParaRPr lang="en-US" altLang="zh-CN" sz="3200" b="1" dirty="0">
              <a:solidFill>
                <a:srgbClr val="FF0000"/>
              </a:solidFill>
              <a:latin typeface="微软雅黑" panose="020B0503020204020204" pitchFamily="34" charset="-122"/>
              <a:ea typeface="微软雅黑" panose="020B0503020204020204" pitchFamily="34" charset="-122"/>
            </a:endParaRPr>
          </a:p>
        </p:txBody>
      </p:sp>
      <p:sp>
        <p:nvSpPr>
          <p:cNvPr id="6" name="TextBox 5">
            <a:extLst>
              <a:ext uri="{FF2B5EF4-FFF2-40B4-BE49-F238E27FC236}">
                <a16:creationId xmlns:a16="http://schemas.microsoft.com/office/drawing/2014/main" xmlns="" id="{92D24837-C45B-46F6-81B2-C2D25C017E95}"/>
              </a:ext>
            </a:extLst>
          </p:cNvPr>
          <p:cNvSpPr txBox="1"/>
          <p:nvPr/>
        </p:nvSpPr>
        <p:spPr>
          <a:xfrm>
            <a:off x="1302596" y="5037783"/>
            <a:ext cx="10534362" cy="1600434"/>
          </a:xfrm>
          <a:prstGeom prst="rect">
            <a:avLst/>
          </a:prstGeom>
          <a:noFill/>
          <a:ln w="9525">
            <a:noFill/>
          </a:ln>
        </p:spPr>
        <p:txBody>
          <a:bodyPr wrap="square" lIns="121917" tIns="60958" rIns="121917" bIns="60958">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改革开放是强国之路、富民之路，是决定中国当代中国命运的关键抉择，也是决定实现中华民族伟大复兴的关键一招。</a:t>
            </a:r>
            <a:endParaRPr lang="en-US" altLang="zh-CN"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31954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3534560" y="1552682"/>
            <a:ext cx="5091430" cy="1433830"/>
            <a:chOff x="-2705811" y="1432229"/>
            <a:chExt cx="9384538" cy="4374121"/>
          </a:xfrm>
        </p:grpSpPr>
        <p:grpSp>
          <p:nvGrpSpPr>
            <p:cNvPr id="3" name="组合 1"/>
            <p:cNvGrpSpPr/>
            <p:nvPr/>
          </p:nvGrpSpPr>
          <p:grpSpPr>
            <a:xfrm>
              <a:off x="-2705811" y="1432229"/>
              <a:ext cx="9384538" cy="4374121"/>
              <a:chOff x="-6249471" y="673100"/>
              <a:chExt cx="10554771" cy="4917786"/>
            </a:xfrm>
            <a:effectLst>
              <a:outerShdw blurRad="444500" dist="254000" dir="8100000" algn="tr" rotWithShape="0">
                <a:prstClr val="black">
                  <a:alpha val="50000"/>
                </a:prstClr>
              </a:outerShdw>
            </a:effectLst>
          </p:grpSpPr>
          <p:sp>
            <p:nvSpPr>
              <p:cNvPr id="16"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7" name="椭圆 16"/>
              <p:cNvSpPr/>
              <p:nvPr/>
            </p:nvSpPr>
            <p:spPr>
              <a:xfrm>
                <a:off x="-6249471" y="675278"/>
                <a:ext cx="5426137" cy="4915608"/>
              </a:xfrm>
              <a:prstGeom prst="ellipse">
                <a:avLst/>
              </a:prstGeom>
            </p:spPr>
            <p:style>
              <a:lnRef idx="3">
                <a:schemeClr val="lt1"/>
              </a:lnRef>
              <a:fillRef idx="1">
                <a:schemeClr val="accent6"/>
              </a:fillRef>
              <a:effectRef idx="1">
                <a:schemeClr val="accent6"/>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18470" name="TextBox 24"/>
            <p:cNvSpPr txBox="1"/>
            <p:nvPr/>
          </p:nvSpPr>
          <p:spPr>
            <a:xfrm>
              <a:off x="-2639097" y="2260370"/>
              <a:ext cx="4860811" cy="2927058"/>
            </a:xfrm>
            <a:prstGeom prst="rect">
              <a:avLst/>
            </a:prstGeom>
            <a:noFill/>
            <a:ln w="9525">
              <a:noFill/>
            </a:ln>
          </p:spPr>
          <p:txBody>
            <a:bodyPr wrap="square" lIns="0" tIns="0" rIns="0" bIns="0">
              <a:spAutoFit/>
            </a:bodyPr>
            <a:lstStyle/>
            <a:p>
              <a:pPr algn="ctr">
                <a:lnSpc>
                  <a:spcPct val="120000"/>
                </a:lnSpc>
              </a:pPr>
              <a:r>
                <a:rPr lang="zh-CN" altLang="en-US" sz="2800" b="1" dirty="0">
                  <a:solidFill>
                    <a:srgbClr val="C00000"/>
                  </a:solidFill>
                  <a:latin typeface="微软雅黑" panose="020B0503020204020204" pitchFamily="34" charset="-122"/>
                  <a:ea typeface="微软雅黑" panose="020B0503020204020204" pitchFamily="34" charset="-122"/>
                </a:rPr>
                <a:t>改革创新</a:t>
              </a:r>
              <a:r>
                <a:rPr lang="zh-CN" altLang="en-US" sz="2400" b="1" dirty="0">
                  <a:solidFill>
                    <a:schemeClr val="bg1"/>
                  </a:solidFill>
                  <a:latin typeface="微软雅黑" panose="020B0503020204020204" pitchFamily="34" charset="-122"/>
                  <a:ea typeface="微软雅黑" panose="020B0503020204020204" pitchFamily="34" charset="-122"/>
                </a:rPr>
                <a:t>为</a:t>
              </a:r>
            </a:p>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核心的时代精神</a:t>
              </a:r>
            </a:p>
          </p:txBody>
        </p:sp>
      </p:grpSp>
      <p:sp>
        <p:nvSpPr>
          <p:cNvPr id="20" name="矩形 19"/>
          <p:cNvSpPr/>
          <p:nvPr/>
        </p:nvSpPr>
        <p:spPr>
          <a:xfrm>
            <a:off x="1000125" y="5667536"/>
            <a:ext cx="11191875" cy="651510"/>
          </a:xfrm>
          <a:prstGeom prst="rect">
            <a:avLst/>
          </a:prstGeom>
          <a:solidFill>
            <a:srgbClr val="80C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472" name="TextBox 6"/>
          <p:cNvSpPr txBox="1"/>
          <p:nvPr/>
        </p:nvSpPr>
        <p:spPr>
          <a:xfrm>
            <a:off x="1589233" y="5807978"/>
            <a:ext cx="10213975" cy="521970"/>
          </a:xfrm>
          <a:prstGeom prst="rect">
            <a:avLst/>
          </a:prstGeom>
          <a:noFill/>
          <a:ln w="9525">
            <a:noFill/>
          </a:ln>
        </p:spPr>
        <p:txBody>
          <a:bodyPr wrap="square">
            <a:spAutoFit/>
          </a:bodyPr>
          <a:lstStyle/>
          <a:p>
            <a:pPr>
              <a:spcAft>
                <a:spcPts val="600"/>
              </a:spcAft>
            </a:pPr>
            <a:r>
              <a:rPr lang="zh-CN" altLang="en-US" sz="2800" dirty="0">
                <a:solidFill>
                  <a:schemeClr val="bg1"/>
                </a:solidFill>
                <a:latin typeface="微软雅黑" panose="020B0503020204020204" pitchFamily="34" charset="-122"/>
                <a:ea typeface="微软雅黑" panose="020B0503020204020204" pitchFamily="34" charset="-122"/>
              </a:rPr>
              <a:t>在中国改革开放的历程中，你感受到了怎样的中国精神？</a:t>
            </a:r>
          </a:p>
        </p:txBody>
      </p:sp>
      <p:sp>
        <p:nvSpPr>
          <p:cNvPr id="19474" name="TextBox 15"/>
          <p:cNvSpPr txBox="1"/>
          <p:nvPr/>
        </p:nvSpPr>
        <p:spPr>
          <a:xfrm>
            <a:off x="955331" y="5560328"/>
            <a:ext cx="490220" cy="1017270"/>
          </a:xfrm>
          <a:prstGeom prst="rect">
            <a:avLst/>
          </a:prstGeom>
          <a:noFill/>
          <a:ln w="9525">
            <a:noFill/>
          </a:ln>
        </p:spPr>
        <p:txBody>
          <a:bodyPr vert="eaVert" wrap="square" anchor="ctr">
            <a:spAutoFit/>
          </a:bodyPr>
          <a:lstStyle/>
          <a:p>
            <a:pPr algn="ctr"/>
            <a:r>
              <a:rPr lang="zh-CN" altLang="en-US" sz="2000" b="1" dirty="0">
                <a:solidFill>
                  <a:srgbClr val="FF0000"/>
                </a:solidFill>
                <a:latin typeface="Arial Unicode MS"/>
                <a:ea typeface="Arial Unicode MS"/>
              </a:rPr>
              <a:t>思 考</a:t>
            </a:r>
          </a:p>
        </p:txBody>
      </p:sp>
      <p:sp>
        <p:nvSpPr>
          <p:cNvPr id="8" name="左大括号 7"/>
          <p:cNvSpPr/>
          <p:nvPr/>
        </p:nvSpPr>
        <p:spPr>
          <a:xfrm>
            <a:off x="6278312" y="1218733"/>
            <a:ext cx="233204" cy="2392045"/>
          </a:xfrm>
          <a:prstGeom prst="lef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6680350" y="1146271"/>
            <a:ext cx="1818640" cy="521970"/>
          </a:xfrm>
          <a:prstGeom prst="rect">
            <a:avLst/>
          </a:prstGeom>
          <a:noFill/>
          <a:ln w="9525">
            <a:noFill/>
          </a:ln>
        </p:spPr>
        <p:txBody>
          <a:bodyPr wrap="square">
            <a:spAutoFit/>
          </a:bodyPr>
          <a:lstStyle/>
          <a:p>
            <a:r>
              <a:rPr lang="zh-CN" altLang="en-US" sz="2800" b="1" dirty="0">
                <a:latin typeface="微软雅黑" panose="020B0503020204020204" pitchFamily="34" charset="-122"/>
                <a:ea typeface="微软雅黑" panose="020B0503020204020204" pitchFamily="34" charset="-122"/>
              </a:rPr>
              <a:t>与时俱进</a:t>
            </a:r>
          </a:p>
        </p:txBody>
      </p:sp>
      <p:sp>
        <p:nvSpPr>
          <p:cNvPr id="10" name="文本框 9"/>
          <p:cNvSpPr txBox="1"/>
          <p:nvPr/>
        </p:nvSpPr>
        <p:spPr>
          <a:xfrm>
            <a:off x="6748255" y="1748892"/>
            <a:ext cx="1691640" cy="521970"/>
          </a:xfrm>
          <a:prstGeom prst="rect">
            <a:avLst/>
          </a:prstGeom>
          <a:noFill/>
          <a:ln w="9525">
            <a:noFill/>
          </a:ln>
        </p:spPr>
        <p:txBody>
          <a:bodyPr wrap="square">
            <a:spAutoFit/>
          </a:bodyPr>
          <a:lstStyle/>
          <a:p>
            <a:r>
              <a:rPr lang="zh-CN" altLang="en-US" sz="2800" b="1" dirty="0">
                <a:latin typeface="微软雅黑" panose="020B0503020204020204" pitchFamily="34" charset="-122"/>
                <a:ea typeface="微软雅黑" panose="020B0503020204020204" pitchFamily="34" charset="-122"/>
              </a:rPr>
              <a:t>锐意进取</a:t>
            </a:r>
          </a:p>
        </p:txBody>
      </p:sp>
      <p:sp>
        <p:nvSpPr>
          <p:cNvPr id="11" name="文本框 10"/>
          <p:cNvSpPr txBox="1"/>
          <p:nvPr/>
        </p:nvSpPr>
        <p:spPr>
          <a:xfrm>
            <a:off x="6871485" y="2456341"/>
            <a:ext cx="1754505" cy="521970"/>
          </a:xfrm>
          <a:prstGeom prst="rect">
            <a:avLst/>
          </a:prstGeom>
          <a:noFill/>
          <a:ln w="9525">
            <a:noFill/>
          </a:ln>
        </p:spPr>
        <p:txBody>
          <a:bodyPr wrap="square">
            <a:spAutoFit/>
          </a:bodyPr>
          <a:lstStyle/>
          <a:p>
            <a:r>
              <a:rPr lang="zh-CN" altLang="en-US" sz="2800" b="1" dirty="0">
                <a:latin typeface="微软雅黑" panose="020B0503020204020204" pitchFamily="34" charset="-122"/>
                <a:ea typeface="微软雅黑" panose="020B0503020204020204" pitchFamily="34" charset="-122"/>
              </a:rPr>
              <a:t>勤于探索</a:t>
            </a:r>
          </a:p>
        </p:txBody>
      </p:sp>
      <p:sp>
        <p:nvSpPr>
          <p:cNvPr id="12" name="文本框 11"/>
          <p:cNvSpPr txBox="1"/>
          <p:nvPr/>
        </p:nvSpPr>
        <p:spPr>
          <a:xfrm>
            <a:off x="6876564" y="3181875"/>
            <a:ext cx="1744345" cy="521970"/>
          </a:xfrm>
          <a:prstGeom prst="rect">
            <a:avLst/>
          </a:prstGeom>
          <a:noFill/>
          <a:ln w="9525">
            <a:noFill/>
          </a:ln>
        </p:spPr>
        <p:txBody>
          <a:bodyPr wrap="square">
            <a:spAutoFit/>
          </a:bodyPr>
          <a:lstStyle/>
          <a:p>
            <a:r>
              <a:rPr lang="zh-CN" altLang="en-US" sz="2800" b="1" dirty="0">
                <a:latin typeface="微软雅黑" panose="020B0503020204020204" pitchFamily="34" charset="-122"/>
                <a:ea typeface="微软雅黑" panose="020B0503020204020204" pitchFamily="34" charset="-122"/>
              </a:rPr>
              <a:t>勇于实践</a:t>
            </a:r>
          </a:p>
        </p:txBody>
      </p:sp>
      <p:sp>
        <p:nvSpPr>
          <p:cNvPr id="13" name="文本框 12"/>
          <p:cNvSpPr txBox="1"/>
          <p:nvPr/>
        </p:nvSpPr>
        <p:spPr>
          <a:xfrm>
            <a:off x="2672230" y="2020276"/>
            <a:ext cx="570865" cy="2061210"/>
          </a:xfrm>
          <a:prstGeom prst="rect">
            <a:avLst/>
          </a:prstGeom>
          <a:noFill/>
        </p:spPr>
        <p:txBody>
          <a:bodyPr wrap="square" rtlCol="0">
            <a:spAutoFit/>
          </a:bodyPr>
          <a:lstStyle/>
          <a:p>
            <a:r>
              <a:rPr lang="zh-CN" altLang="en-US" sz="3200" b="1"/>
              <a:t>中国精神</a:t>
            </a:r>
          </a:p>
        </p:txBody>
      </p:sp>
      <p:grpSp>
        <p:nvGrpSpPr>
          <p:cNvPr id="15" name="组合 57"/>
          <p:cNvGrpSpPr/>
          <p:nvPr/>
        </p:nvGrpSpPr>
        <p:grpSpPr>
          <a:xfrm>
            <a:off x="3570755" y="3676125"/>
            <a:ext cx="5252720" cy="1623695"/>
            <a:chOff x="-4733883" y="1432229"/>
            <a:chExt cx="11412610" cy="4976725"/>
          </a:xfrm>
        </p:grpSpPr>
        <p:grpSp>
          <p:nvGrpSpPr>
            <p:cNvPr id="18" name="组合 1"/>
            <p:cNvGrpSpPr/>
            <p:nvPr/>
          </p:nvGrpSpPr>
          <p:grpSpPr>
            <a:xfrm>
              <a:off x="-4733883" y="1432229"/>
              <a:ext cx="11412610" cy="4976725"/>
              <a:chOff x="-8530439" y="673100"/>
              <a:chExt cx="12835739" cy="5595287"/>
            </a:xfrm>
            <a:effectLst>
              <a:outerShdw blurRad="444500" dist="254000" dir="8100000" algn="tr" rotWithShape="0">
                <a:prstClr val="black">
                  <a:alpha val="50000"/>
                </a:prstClr>
              </a:outerShdw>
            </a:effectLst>
          </p:grpSpPr>
          <p:sp>
            <p:nvSpPr>
              <p:cNvPr id="21"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椭圆 21"/>
              <p:cNvSpPr/>
              <p:nvPr/>
            </p:nvSpPr>
            <p:spPr>
              <a:xfrm>
                <a:off x="-8530439" y="1352385"/>
                <a:ext cx="6329283" cy="4916002"/>
              </a:xfrm>
              <a:prstGeom prst="ellipse">
                <a:avLst/>
              </a:prstGeom>
            </p:spPr>
            <p:style>
              <a:lnRef idx="3">
                <a:schemeClr val="lt1"/>
              </a:lnRef>
              <a:fillRef idx="1">
                <a:schemeClr val="accent6"/>
              </a:fillRef>
              <a:effectRef idx="1">
                <a:schemeClr val="accent6"/>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25" name="TextBox 24"/>
            <p:cNvSpPr txBox="1"/>
            <p:nvPr/>
          </p:nvSpPr>
          <p:spPr>
            <a:xfrm>
              <a:off x="-4372419" y="2917983"/>
              <a:ext cx="5028778" cy="2641148"/>
            </a:xfrm>
            <a:prstGeom prst="rect">
              <a:avLst/>
            </a:prstGeom>
            <a:noFill/>
            <a:ln w="9525">
              <a:noFill/>
            </a:ln>
          </p:spPr>
          <p:txBody>
            <a:bodyPr wrap="square" lIns="0" tIns="0" rIns="0" bIns="0">
              <a:spAutoFit/>
            </a:bodyPr>
            <a:lstStyle/>
            <a:p>
              <a:pPr algn="ctr">
                <a:lnSpc>
                  <a:spcPct val="100000"/>
                </a:lnSpc>
              </a:pPr>
              <a:r>
                <a:rPr lang="zh-CN" altLang="en-US" sz="2800" b="1">
                  <a:solidFill>
                    <a:schemeClr val="bg1"/>
                  </a:solidFill>
                  <a:sym typeface="+mn-ea"/>
                </a:rPr>
                <a:t>爱国主义为核心的民族精神</a:t>
              </a:r>
              <a:endParaRPr lang="zh-CN" altLang="en-US" sz="2800" b="1" dirty="0">
                <a:solidFill>
                  <a:schemeClr val="bg1"/>
                </a:solidFill>
                <a:latin typeface="微软雅黑" panose="020B0503020204020204" pitchFamily="34" charset="-122"/>
                <a:ea typeface="微软雅黑" panose="020B0503020204020204" pitchFamily="34" charset="-122"/>
                <a:sym typeface="+mn-ea"/>
              </a:endParaRPr>
            </a:p>
          </p:txBody>
        </p:sp>
      </p:grpSp>
      <p:sp>
        <p:nvSpPr>
          <p:cNvPr id="26" name="左大括号 25"/>
          <p:cNvSpPr/>
          <p:nvPr/>
        </p:nvSpPr>
        <p:spPr>
          <a:xfrm>
            <a:off x="3354220" y="1928201"/>
            <a:ext cx="63205" cy="2738414"/>
          </a:xfrm>
          <a:prstGeom prst="lef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7" name="TextBox 6"/>
          <p:cNvSpPr txBox="1"/>
          <p:nvPr/>
        </p:nvSpPr>
        <p:spPr>
          <a:xfrm>
            <a:off x="184467" y="141214"/>
            <a:ext cx="11191875" cy="1231102"/>
          </a:xfrm>
          <a:prstGeom prst="rect">
            <a:avLst/>
          </a:prstGeom>
          <a:noFill/>
          <a:ln w="9525">
            <a:noFill/>
          </a:ln>
        </p:spPr>
        <p:txBody>
          <a:bodyPr wrap="square" lIns="121917" tIns="60958" rIns="121917" bIns="60958">
            <a:spAutoFit/>
          </a:bodyPr>
          <a:lstStyle/>
          <a:p>
            <a:r>
              <a:rPr lang="zh-CN" altLang="en-US" sz="2400" b="1" dirty="0">
                <a:solidFill>
                  <a:srgbClr val="7030A0"/>
                </a:solidFill>
                <a:latin typeface="微软雅黑" panose="020B0503020204020204" pitchFamily="34" charset="-122"/>
                <a:ea typeface="微软雅黑" panose="020B0503020204020204" pitchFamily="34" charset="-122"/>
                <a:sym typeface="+mn-ea"/>
              </a:rPr>
              <a:t>全社会不断弘扬与时俱进、锐意进取、勤于探索、勇于实践的改革创新精神，继续自强不息、自我革新，</a:t>
            </a:r>
            <a:r>
              <a:rPr lang="zh-CN" altLang="en-US" sz="2400" b="1" dirty="0">
                <a:latin typeface="微软雅黑" panose="020B0503020204020204" pitchFamily="34" charset="-122"/>
                <a:ea typeface="微软雅黑" panose="020B0503020204020204" pitchFamily="34" charset="-122"/>
                <a:sym typeface="+mn-ea"/>
              </a:rPr>
              <a:t>才能持续推动全面深化改革的历史进程，才能奏响中国奏响繁荣富强的最强音！</a:t>
            </a:r>
            <a:endParaRPr lang="en-US" altLang="zh-CN" sz="2400" b="1" dirty="0">
              <a:solidFill>
                <a:srgbClr val="7030A0"/>
              </a:solidFill>
              <a:latin typeface="微软雅黑" panose="020B0503020204020204" pitchFamily="34" charset="-122"/>
              <a:ea typeface="微软雅黑" panose="020B0503020204020204" pitchFamily="34" charset="-122"/>
            </a:endParaRPr>
          </a:p>
        </p:txBody>
      </p:sp>
      <p:sp>
        <p:nvSpPr>
          <p:cNvPr id="29" name="Freeform 72"/>
          <p:cNvSpPr>
            <a:spLocks noEditPoints="1"/>
          </p:cNvSpPr>
          <p:nvPr/>
        </p:nvSpPr>
        <p:spPr>
          <a:xfrm flipV="1">
            <a:off x="5528945" y="4257040"/>
            <a:ext cx="251460" cy="409575"/>
          </a:xfrm>
          <a:custGeom>
            <a:avLst/>
            <a:gdLst>
              <a:gd name="txL" fmla="*/ 0 w 411"/>
              <a:gd name="txT" fmla="*/ 0 h 412"/>
              <a:gd name="txR" fmla="*/ 411 w 411"/>
              <a:gd name="txB" fmla="*/ 412 h 412"/>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alpha val="100000"/>
            </a:srgbClr>
          </a:solidFill>
          <a:ln w="9525">
            <a:noFill/>
          </a:ln>
        </p:spPr>
        <p:txBody>
          <a:bodyPr/>
          <a:lstStyle/>
          <a:p>
            <a:endParaRPr lang="zh-CN" alt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2"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heel(2)">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strVal val="#ppt_w*0.70"/>
                                          </p:val>
                                        </p:tav>
                                        <p:tav tm="100000">
                                          <p:val>
                                            <p:strVal val="#ppt_w"/>
                                          </p:val>
                                        </p:tav>
                                      </p:tavLst>
                                    </p:anim>
                                    <p:anim calcmode="lin" valueType="num">
                                      <p:cBhvr>
                                        <p:cTn id="56" dur="1000" fill="hold"/>
                                        <p:tgtEl>
                                          <p:spTgt spid="13"/>
                                        </p:tgtEl>
                                        <p:attrNameLst>
                                          <p:attrName>ppt_h</p:attrName>
                                        </p:attrNameLst>
                                      </p:cBhvr>
                                      <p:tavLst>
                                        <p:tav tm="0">
                                          <p:val>
                                            <p:strVal val="#ppt_h"/>
                                          </p:val>
                                        </p:tav>
                                        <p:tav tm="100000">
                                          <p:val>
                                            <p:strVal val="#ppt_h"/>
                                          </p:val>
                                        </p:tav>
                                      </p:tavLst>
                                    </p:anim>
                                    <p:animEffect transition="in" filter="fade">
                                      <p:cBhvr>
                                        <p:cTn id="57" dur="1000"/>
                                        <p:tgtEl>
                                          <p:spTgt spid="13"/>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1000" fill="hold"/>
                                        <p:tgtEl>
                                          <p:spTgt spid="27"/>
                                        </p:tgtEl>
                                        <p:attrNameLst>
                                          <p:attrName>ppt_w</p:attrName>
                                        </p:attrNameLst>
                                      </p:cBhvr>
                                      <p:tavLst>
                                        <p:tav tm="0">
                                          <p:val>
                                            <p:strVal val="#ppt_w*0.70"/>
                                          </p:val>
                                        </p:tav>
                                        <p:tav tm="100000">
                                          <p:val>
                                            <p:strVal val="#ppt_w"/>
                                          </p:val>
                                        </p:tav>
                                      </p:tavLst>
                                    </p:anim>
                                    <p:anim calcmode="lin" valueType="num">
                                      <p:cBhvr>
                                        <p:cTn id="61" dur="1000" fill="hold"/>
                                        <p:tgtEl>
                                          <p:spTgt spid="27"/>
                                        </p:tgtEl>
                                        <p:attrNameLst>
                                          <p:attrName>ppt_h</p:attrName>
                                        </p:attrNameLst>
                                      </p:cBhvr>
                                      <p:tavLst>
                                        <p:tav tm="0">
                                          <p:val>
                                            <p:strVal val="#ppt_h"/>
                                          </p:val>
                                        </p:tav>
                                        <p:tav tm="100000">
                                          <p:val>
                                            <p:strVal val="#ppt_h"/>
                                          </p:val>
                                        </p:tav>
                                      </p:tavLst>
                                    </p:anim>
                                    <p:animEffect transition="in" filter="fade">
                                      <p:cBhvr>
                                        <p:cTn id="6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0" grpId="0"/>
      <p:bldP spid="11" grpId="0"/>
      <p:bldP spid="12" grpId="0"/>
      <p:bldP spid="13" grpId="0"/>
      <p:bldP spid="26" grpId="0" bldLvl="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413658" y="2226493"/>
            <a:ext cx="5223774" cy="310854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CN" altLang="en-US" sz="2800" b="1" dirty="0">
                <a:solidFill>
                  <a:srgbClr val="00B050"/>
                </a:solidFill>
                <a:latin typeface="微软雅黑" panose="020B0503020204020204" pitchFamily="34" charset="-122"/>
                <a:ea typeface="微软雅黑" panose="020B0503020204020204" pitchFamily="34" charset="-122"/>
              </a:rPr>
              <a:t>（</a:t>
            </a:r>
            <a:r>
              <a:rPr lang="en-US" altLang="zh-CN" sz="2800" b="1" dirty="0">
                <a:solidFill>
                  <a:srgbClr val="00B050"/>
                </a:solidFill>
                <a:latin typeface="微软雅黑" panose="020B0503020204020204" pitchFamily="34" charset="-122"/>
                <a:ea typeface="微软雅黑" panose="020B0503020204020204" pitchFamily="34" charset="-122"/>
              </a:rPr>
              <a:t>3</a:t>
            </a:r>
            <a:r>
              <a:rPr lang="zh-CN" altLang="en-US" sz="2800" b="1" dirty="0">
                <a:solidFill>
                  <a:srgbClr val="00B050"/>
                </a:solidFill>
                <a:latin typeface="微软雅黑" panose="020B0503020204020204" pitchFamily="34" charset="-122"/>
                <a:ea typeface="微软雅黑" panose="020B0503020204020204" pitchFamily="34" charset="-122"/>
              </a:rPr>
              <a:t>）重要性：</a:t>
            </a:r>
            <a:r>
              <a:rPr lang="zh-CN" altLang="en-US" sz="2800" b="1" dirty="0">
                <a:solidFill>
                  <a:srgbClr val="0000FF"/>
                </a:solidFill>
                <a:latin typeface="微软雅黑" panose="020B0503020204020204" pitchFamily="34" charset="-122"/>
                <a:ea typeface="微软雅黑" panose="020B0503020204020204" pitchFamily="34" charset="-122"/>
              </a:rPr>
              <a:t>改革开放当代中国最鲜明的特色。改革只有进行时，没有完成时。</a:t>
            </a:r>
            <a:r>
              <a:rPr lang="zh-CN" altLang="en-US" sz="2800" b="1" dirty="0">
                <a:solidFill>
                  <a:srgbClr val="00B050"/>
                </a:solidFill>
                <a:latin typeface="微软雅黑" panose="020B0503020204020204" pitchFamily="34" charset="-122"/>
                <a:ea typeface="微软雅黑" panose="020B0503020204020204" pitchFamily="34" charset="-122"/>
              </a:rPr>
              <a:t>改革开放是强国之路、富民之路，是决定中国当代中国命运的关键抉择，也是决定实现中华民族伟大复兴的关键一招。</a:t>
            </a:r>
          </a:p>
        </p:txBody>
      </p:sp>
      <p:sp>
        <p:nvSpPr>
          <p:cNvPr id="11" name="文本框 10">
            <a:extLst>
              <a:ext uri="{FF2B5EF4-FFF2-40B4-BE49-F238E27FC236}">
                <a16:creationId xmlns:a16="http://schemas.microsoft.com/office/drawing/2014/main" xmlns="" id="{8947CD12-4377-4C37-9F53-2736086A2DE6}"/>
              </a:ext>
            </a:extLst>
          </p:cNvPr>
          <p:cNvSpPr txBox="1"/>
          <p:nvPr/>
        </p:nvSpPr>
        <p:spPr>
          <a:xfrm>
            <a:off x="54338" y="1079424"/>
            <a:ext cx="6999605" cy="645160"/>
          </a:xfrm>
          <a:prstGeom prst="rect">
            <a:avLst/>
          </a:prstGeom>
          <a:noFill/>
        </p:spPr>
        <p:txBody>
          <a:bodyPr wrap="square" rtlCol="0">
            <a:spAutoFit/>
          </a:bodyPr>
          <a:lstStyle/>
          <a:p>
            <a:r>
              <a:rPr lang="en-US" altLang="zh-CN" sz="3600" b="1" dirty="0">
                <a:solidFill>
                  <a:srgbClr val="C00000"/>
                </a:solidFill>
                <a:latin typeface="微软雅黑" panose="020B0503020204020204" pitchFamily="34" charset="-122"/>
                <a:ea typeface="微软雅黑" panose="020B0503020204020204" pitchFamily="34" charset="-122"/>
                <a:sym typeface="+mn-ea"/>
              </a:rPr>
              <a:t>1</a:t>
            </a:r>
            <a:r>
              <a:rPr lang="zh-CN" altLang="en-US" sz="3600" b="1" dirty="0">
                <a:solidFill>
                  <a:srgbClr val="C00000"/>
                </a:solidFill>
                <a:latin typeface="微软雅黑" panose="020B0503020204020204" pitchFamily="34" charset="-122"/>
                <a:ea typeface="微软雅黑" panose="020B0503020204020204" pitchFamily="34" charset="-122"/>
                <a:sym typeface="+mn-ea"/>
              </a:rPr>
              <a:t>、全面深化改革的原因</a:t>
            </a:r>
          </a:p>
        </p:txBody>
      </p:sp>
      <p:sp>
        <p:nvSpPr>
          <p:cNvPr id="12" name="文本框 128">
            <a:extLst>
              <a:ext uri="{FF2B5EF4-FFF2-40B4-BE49-F238E27FC236}">
                <a16:creationId xmlns:a16="http://schemas.microsoft.com/office/drawing/2014/main" xmlns="" id="{03018CD5-537D-441A-A862-0DF9C63E6C07}"/>
              </a:ext>
            </a:extLst>
          </p:cNvPr>
          <p:cNvSpPr txBox="1"/>
          <p:nvPr/>
        </p:nvSpPr>
        <p:spPr>
          <a:xfrm>
            <a:off x="188939" y="150907"/>
            <a:ext cx="10032908" cy="646331"/>
          </a:xfrm>
          <a:prstGeom prst="rect">
            <a:avLst/>
          </a:prstGeom>
          <a:gradFill>
            <a:gsLst>
              <a:gs pos="0">
                <a:srgbClr val="FE4444"/>
              </a:gs>
              <a:gs pos="100000">
                <a:srgbClr val="832B2B"/>
              </a:gs>
            </a:gsLst>
            <a:lin scaled="0"/>
          </a:gradFill>
          <a:ln w="9525">
            <a:noFill/>
          </a:ln>
        </p:spPr>
        <p:txBody>
          <a:bodyPr wrap="square" anchor="t">
            <a:spAutoFit/>
          </a:bodyPr>
          <a:lstStyle/>
          <a:p>
            <a:r>
              <a:rPr lang="zh-CN" altLang="en-US" sz="3600" b="1" dirty="0">
                <a:latin typeface="华文琥珀" panose="02010800040101010101" pitchFamily="2" charset="-122"/>
                <a:ea typeface="华文琥珀" panose="02010800040101010101" pitchFamily="2" charset="-122"/>
              </a:rPr>
              <a:t>一、改革进行时（全面深化改革，走向繁荣富强）</a:t>
            </a:r>
          </a:p>
        </p:txBody>
      </p:sp>
      <p:sp>
        <p:nvSpPr>
          <p:cNvPr id="13" name="箭头: 右 12">
            <a:extLst>
              <a:ext uri="{FF2B5EF4-FFF2-40B4-BE49-F238E27FC236}">
                <a16:creationId xmlns:a16="http://schemas.microsoft.com/office/drawing/2014/main" xmlns="" id="{437D0B4F-43C5-4FA9-A3E1-58919399657B}"/>
              </a:ext>
            </a:extLst>
          </p:cNvPr>
          <p:cNvSpPr/>
          <p:nvPr/>
        </p:nvSpPr>
        <p:spPr>
          <a:xfrm>
            <a:off x="5747657" y="2693071"/>
            <a:ext cx="552661" cy="619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xmlns="" id="{85C1C871-B1A6-49A9-B10C-B2F3EF4E70D5}"/>
              </a:ext>
            </a:extLst>
          </p:cNvPr>
          <p:cNvSpPr txBox="1"/>
          <p:nvPr/>
        </p:nvSpPr>
        <p:spPr>
          <a:xfrm>
            <a:off x="6521382" y="1079424"/>
            <a:ext cx="6999605" cy="645160"/>
          </a:xfrm>
          <a:prstGeom prst="rect">
            <a:avLst/>
          </a:prstGeom>
          <a:noFill/>
        </p:spPr>
        <p:txBody>
          <a:bodyPr wrap="square" rtlCol="0">
            <a:spAutoFit/>
          </a:bodyPr>
          <a:lstStyle/>
          <a:p>
            <a:r>
              <a:rPr lang="en-US" altLang="zh-CN" sz="3600" b="1" dirty="0">
                <a:solidFill>
                  <a:srgbClr val="C00000"/>
                </a:solidFill>
                <a:latin typeface="微软雅黑" panose="020B0503020204020204" pitchFamily="34" charset="-122"/>
                <a:ea typeface="微软雅黑" panose="020B0503020204020204" pitchFamily="34" charset="-122"/>
                <a:sym typeface="+mn-ea"/>
              </a:rPr>
              <a:t>2</a:t>
            </a:r>
            <a:r>
              <a:rPr lang="zh-CN" altLang="en-US" sz="3600" b="1" dirty="0">
                <a:solidFill>
                  <a:srgbClr val="C00000"/>
                </a:solidFill>
                <a:latin typeface="微软雅黑" panose="020B0503020204020204" pitchFamily="34" charset="-122"/>
                <a:ea typeface="微软雅黑" panose="020B0503020204020204" pitchFamily="34" charset="-122"/>
                <a:sym typeface="+mn-ea"/>
              </a:rPr>
              <a:t>、全面深化改革的做法</a:t>
            </a:r>
          </a:p>
        </p:txBody>
      </p:sp>
      <p:sp>
        <p:nvSpPr>
          <p:cNvPr id="15" name="文本框 14">
            <a:extLst>
              <a:ext uri="{FF2B5EF4-FFF2-40B4-BE49-F238E27FC236}">
                <a16:creationId xmlns:a16="http://schemas.microsoft.com/office/drawing/2014/main" xmlns="" id="{9B2162A0-A995-49C6-AFD8-CB5EE308B956}"/>
              </a:ext>
            </a:extLst>
          </p:cNvPr>
          <p:cNvSpPr txBox="1"/>
          <p:nvPr/>
        </p:nvSpPr>
        <p:spPr>
          <a:xfrm>
            <a:off x="6702250" y="2357122"/>
            <a:ext cx="4833257" cy="181588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CN" altLang="en-US" sz="2800" b="1" dirty="0">
                <a:solidFill>
                  <a:srgbClr val="00B050"/>
                </a:solidFill>
                <a:latin typeface="微软雅黑" panose="020B0503020204020204" pitchFamily="34" charset="-122"/>
                <a:ea typeface="微软雅黑" panose="020B0503020204020204" pitchFamily="34" charset="-122"/>
              </a:rPr>
              <a:t>做法</a:t>
            </a:r>
            <a:r>
              <a:rPr lang="en-US" altLang="zh-CN" sz="2800" b="1" dirty="0">
                <a:solidFill>
                  <a:srgbClr val="00B050"/>
                </a:solidFill>
                <a:latin typeface="微软雅黑" panose="020B0503020204020204" pitchFamily="34" charset="-122"/>
                <a:ea typeface="微软雅黑" panose="020B0503020204020204" pitchFamily="34" charset="-122"/>
              </a:rPr>
              <a:t>D</a:t>
            </a:r>
            <a:r>
              <a:rPr lang="zh-CN" altLang="en-US" sz="2800" b="1" dirty="0">
                <a:solidFill>
                  <a:srgbClr val="00B050"/>
                </a:solidFill>
                <a:latin typeface="微软雅黑" panose="020B0503020204020204" pitchFamily="34" charset="-122"/>
                <a:ea typeface="微软雅黑" panose="020B0503020204020204" pitchFamily="34" charset="-122"/>
              </a:rPr>
              <a:t>：</a:t>
            </a:r>
            <a:r>
              <a:rPr lang="zh-CN" altLang="en-US" sz="2800" b="1" dirty="0">
                <a:solidFill>
                  <a:schemeClr val="tx1"/>
                </a:solidFill>
                <a:latin typeface="微软雅黑" panose="020B0503020204020204" pitchFamily="34" charset="-122"/>
                <a:ea typeface="微软雅黑" panose="020B0503020204020204" pitchFamily="34" charset="-122"/>
                <a:sym typeface="+mn-ea"/>
              </a:rPr>
              <a:t>全社会不断弘扬与时俱进、锐意进取、勤于探索、勇于实践的改革创新精神，继续自强不息、自我革新</a:t>
            </a:r>
          </a:p>
        </p:txBody>
      </p:sp>
    </p:spTree>
    <p:extLst>
      <p:ext uri="{BB962C8B-B14F-4D97-AF65-F5344CB8AC3E}">
        <p14:creationId xmlns:p14="http://schemas.microsoft.com/office/powerpoint/2010/main" val="24107681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4033" y="2004714"/>
            <a:ext cx="6428740" cy="3170099"/>
          </a:xfrm>
          <a:prstGeom prst="rect">
            <a:avLst/>
          </a:prstGeom>
          <a:solidFill>
            <a:schemeClr val="accent3">
              <a:lumMod val="20000"/>
              <a:lumOff val="80000"/>
            </a:schemeClr>
          </a:solid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sym typeface="+mn-ea"/>
              </a:rPr>
              <a:t>（</a:t>
            </a:r>
            <a:r>
              <a:rPr lang="en-US" altLang="zh-CN" sz="2000" b="1" dirty="0">
                <a:latin typeface="微软雅黑" panose="020B0503020204020204" pitchFamily="34" charset="-122"/>
                <a:ea typeface="微软雅黑" panose="020B0503020204020204" pitchFamily="34" charset="-122"/>
                <a:sym typeface="+mn-ea"/>
              </a:rPr>
              <a:t>2</a:t>
            </a:r>
            <a:r>
              <a:rPr lang="zh-CN" altLang="en-US" sz="2000" b="1" dirty="0">
                <a:latin typeface="微软雅黑" panose="020B0503020204020204" pitchFamily="34" charset="-122"/>
                <a:ea typeface="微软雅黑" panose="020B0503020204020204" pitchFamily="34" charset="-122"/>
                <a:sym typeface="+mn-ea"/>
              </a:rPr>
              <a:t>）现实性：</a:t>
            </a:r>
          </a:p>
          <a:p>
            <a:r>
              <a:rPr lang="en-US" altLang="zh-CN" sz="2000" b="1" dirty="0">
                <a:latin typeface="微软雅黑" panose="020B0503020204020204" pitchFamily="34" charset="-122"/>
                <a:ea typeface="微软雅黑" panose="020B0503020204020204" pitchFamily="34" charset="-122"/>
                <a:sym typeface="+mn-ea"/>
              </a:rPr>
              <a:t>A</a:t>
            </a:r>
            <a:r>
              <a:rPr lang="zh-CN" altLang="en-US" sz="2000" b="1" dirty="0">
                <a:latin typeface="微软雅黑" panose="020B0503020204020204" pitchFamily="34" charset="-122"/>
                <a:ea typeface="微软雅黑" panose="020B0503020204020204" pitchFamily="34" charset="-122"/>
                <a:sym typeface="+mn-ea"/>
              </a:rPr>
              <a:t>、</a:t>
            </a:r>
            <a:r>
              <a:rPr lang="zh-CN" altLang="en-US" sz="2000" b="1" dirty="0">
                <a:solidFill>
                  <a:srgbClr val="002060"/>
                </a:solidFill>
                <a:latin typeface="微软雅黑" panose="020B0503020204020204" pitchFamily="34" charset="-122"/>
                <a:ea typeface="微软雅黑" panose="020B0503020204020204" pitchFamily="34" charset="-122"/>
                <a:sym typeface="+mn-ea"/>
              </a:rPr>
              <a:t>进入新时代，我国社会的主要矛盾已经转化为</a:t>
            </a:r>
            <a:r>
              <a:rPr lang="zh-CN" altLang="en-US" sz="2000"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sym typeface="+mn-ea"/>
              </a:rPr>
              <a:t>人民日益增长的美好生活需要</a:t>
            </a:r>
            <a:r>
              <a:rPr lang="zh-CN" altLang="en-US" sz="2000" b="1" dirty="0">
                <a:solidFill>
                  <a:srgbClr val="002060"/>
                </a:solidFill>
                <a:latin typeface="微软雅黑" panose="020B0503020204020204" pitchFamily="34" charset="-122"/>
                <a:ea typeface="微软雅黑" panose="020B0503020204020204" pitchFamily="34" charset="-122"/>
                <a:sym typeface="+mn-ea"/>
              </a:rPr>
              <a:t>和</a:t>
            </a:r>
            <a:r>
              <a:rPr lang="zh-CN" altLang="en-US" sz="2000"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sym typeface="+mn-ea"/>
              </a:rPr>
              <a:t>不平衡不充分的发展</a:t>
            </a:r>
            <a:r>
              <a:rPr lang="zh-CN" altLang="en-US" sz="2000" b="1" dirty="0">
                <a:solidFill>
                  <a:srgbClr val="002060"/>
                </a:solidFill>
                <a:latin typeface="微软雅黑" panose="020B0503020204020204" pitchFamily="34" charset="-122"/>
                <a:ea typeface="微软雅黑" panose="020B0503020204020204" pitchFamily="34" charset="-122"/>
                <a:sym typeface="+mn-ea"/>
              </a:rPr>
              <a:t>之间的矛盾。</a:t>
            </a:r>
          </a:p>
          <a:p>
            <a:r>
              <a:rPr lang="zh-CN" altLang="en-US" sz="2000" b="1" kern="100" noProof="0" dirty="0">
                <a:ln>
                  <a:noFill/>
                </a:ln>
                <a:solidFill>
                  <a:srgbClr val="002060"/>
                </a:solidFill>
                <a:effectLst/>
                <a:uLnTx/>
                <a:uFillTx/>
                <a:latin typeface="微软雅黑" panose="020B0503020204020204" pitchFamily="34" charset="-122"/>
                <a:ea typeface="微软雅黑" panose="020B0503020204020204" pitchFamily="34" charset="-122"/>
                <a:cs typeface="Times New Roman" panose="02020603050405020304" pitchFamily="18" charset="0"/>
                <a:sym typeface="+mn-ea"/>
              </a:rPr>
              <a:t>（</a:t>
            </a:r>
            <a:r>
              <a:rPr lang="zh-CN" altLang="en-US" sz="2000" b="1" noProof="0" dirty="0">
                <a:ln>
                  <a:noFill/>
                </a:ln>
                <a:solidFill>
                  <a:srgbClr val="002060"/>
                </a:solidFill>
                <a:effectLst/>
                <a:uLnTx/>
                <a:uFillTx/>
                <a:latin typeface="Calibri" panose="020F0502020204030204" pitchFamily="34" charset="0"/>
                <a:ea typeface="黑体" panose="02010609060101010101" pitchFamily="49" charset="-122"/>
                <a:sym typeface="+mn-ea"/>
              </a:rPr>
              <a:t>由新时代我国社会主要矛盾决定）</a:t>
            </a:r>
            <a:endParaRPr lang="zh-CN" altLang="en-US" sz="2000" b="1" dirty="0">
              <a:solidFill>
                <a:srgbClr val="002060"/>
              </a:solidFill>
              <a:latin typeface="微软雅黑" panose="020B0503020204020204" pitchFamily="34" charset="-122"/>
              <a:ea typeface="微软雅黑" panose="020B0503020204020204" pitchFamily="34" charset="-122"/>
              <a:sym typeface="+mn-ea"/>
            </a:endParaRPr>
          </a:p>
          <a:p>
            <a:r>
              <a:rPr lang="en-US" altLang="zh-CN" sz="2000" b="1" dirty="0">
                <a:latin typeface="微软雅黑" panose="020B0503020204020204" pitchFamily="34" charset="-122"/>
                <a:ea typeface="微软雅黑" panose="020B0503020204020204" pitchFamily="34" charset="-122"/>
                <a:sym typeface="+mn-ea"/>
              </a:rPr>
              <a:t>B</a:t>
            </a:r>
            <a:r>
              <a:rPr lang="zh-CN" altLang="en-US" sz="2000" b="1" dirty="0">
                <a:latin typeface="微软雅黑" panose="020B0503020204020204" pitchFamily="34" charset="-122"/>
                <a:ea typeface="微软雅黑" panose="020B0503020204020204" pitchFamily="34" charset="-122"/>
                <a:sym typeface="+mn-ea"/>
              </a:rPr>
              <a:t>、</a:t>
            </a:r>
            <a:r>
              <a:rPr lang="zh-CN" altLang="en-US" sz="2000" b="1" dirty="0">
                <a:solidFill>
                  <a:srgbClr val="002060"/>
                </a:solidFill>
                <a:latin typeface="微软雅黑" panose="020B0503020204020204" pitchFamily="34" charset="-122"/>
                <a:ea typeface="微软雅黑" panose="020B0503020204020204" pitchFamily="34" charset="-122"/>
                <a:sym typeface="+mn-ea"/>
              </a:rPr>
              <a:t>我国经济已由</a:t>
            </a:r>
            <a:r>
              <a:rPr lang="zh-CN" altLang="en-US" sz="2000" b="1" dirty="0">
                <a:solidFill>
                  <a:srgbClr val="FF0000"/>
                </a:solidFill>
                <a:latin typeface="微软雅黑" panose="020B0503020204020204" pitchFamily="34" charset="-122"/>
                <a:ea typeface="微软雅黑" panose="020B0503020204020204" pitchFamily="34" charset="-122"/>
                <a:sym typeface="+mn-ea"/>
              </a:rPr>
              <a:t>高速增长阶段转向高质量</a:t>
            </a:r>
            <a:r>
              <a:rPr lang="zh-CN" altLang="en-US" sz="2000" b="1" dirty="0">
                <a:solidFill>
                  <a:srgbClr val="002060"/>
                </a:solidFill>
                <a:latin typeface="微软雅黑" panose="020B0503020204020204" pitchFamily="34" charset="-122"/>
                <a:ea typeface="微软雅黑" panose="020B0503020204020204" pitchFamily="34" charset="-122"/>
                <a:sym typeface="+mn-ea"/>
              </a:rPr>
              <a:t>发展阶段。</a:t>
            </a:r>
          </a:p>
          <a:p>
            <a:r>
              <a:rPr lang="zh-CN" altLang="en-US" sz="2000" b="1" noProof="0" dirty="0">
                <a:ln>
                  <a:noFill/>
                </a:ln>
                <a:solidFill>
                  <a:srgbClr val="002060"/>
                </a:solidFill>
                <a:effectLst/>
                <a:uLnTx/>
                <a:uFillTx/>
                <a:latin typeface="微软雅黑" panose="020B0503020204020204" pitchFamily="34" charset="-122"/>
                <a:ea typeface="微软雅黑" panose="020B0503020204020204" pitchFamily="34" charset="-122"/>
                <a:sym typeface="+mn-ea"/>
              </a:rPr>
              <a:t>（</a:t>
            </a:r>
            <a:r>
              <a:rPr lang="zh-CN" altLang="en-US" sz="2000" b="1" noProof="0" dirty="0">
                <a:ln>
                  <a:noFill/>
                </a:ln>
                <a:solidFill>
                  <a:srgbClr val="002060"/>
                </a:solidFill>
                <a:effectLst/>
                <a:uLnTx/>
                <a:uFillTx/>
                <a:latin typeface="Calibri" panose="020F0502020204030204" pitchFamily="34" charset="0"/>
                <a:ea typeface="黑体" panose="02010609060101010101" pitchFamily="49" charset="-122"/>
                <a:sym typeface="+mn-ea"/>
              </a:rPr>
              <a:t>是适应我国</a:t>
            </a:r>
            <a:r>
              <a:rPr lang="zh-CN" altLang="en-US" sz="2000" b="1"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黑体" panose="02010609060101010101" pitchFamily="49" charset="-122"/>
                <a:sym typeface="+mn-ea"/>
              </a:rPr>
              <a:t>经济发展新常态</a:t>
            </a:r>
            <a:r>
              <a:rPr lang="zh-CN" altLang="en-US" sz="2000" b="1" noProof="0" dirty="0">
                <a:ln>
                  <a:noFill/>
                </a:ln>
                <a:solidFill>
                  <a:srgbClr val="002060"/>
                </a:solidFill>
                <a:effectLst/>
                <a:uLnTx/>
                <a:uFillTx/>
                <a:latin typeface="Calibri" panose="020F0502020204030204" pitchFamily="34" charset="0"/>
                <a:ea typeface="黑体" panose="02010609060101010101" pitchFamily="49" charset="-122"/>
                <a:sym typeface="+mn-ea"/>
              </a:rPr>
              <a:t>的需要。</a:t>
            </a:r>
            <a:r>
              <a:rPr lang="zh-CN" altLang="en-US" sz="2000" b="1" noProof="0" dirty="0">
                <a:ln>
                  <a:noFill/>
                </a:ln>
                <a:solidFill>
                  <a:srgbClr val="002060"/>
                </a:solidFill>
                <a:effectLst/>
                <a:uLnTx/>
                <a:uFillTx/>
                <a:latin typeface="微软雅黑" panose="020B0503020204020204" pitchFamily="34" charset="-122"/>
                <a:ea typeface="微软雅黑" panose="020B0503020204020204" pitchFamily="34" charset="-122"/>
                <a:sym typeface="+mn-ea"/>
              </a:rPr>
              <a:t>）</a:t>
            </a:r>
            <a:endParaRPr lang="zh-CN" altLang="en-US" sz="2000" b="1" dirty="0">
              <a:solidFill>
                <a:srgbClr val="002060"/>
              </a:solidFill>
              <a:latin typeface="微软雅黑" panose="020B0503020204020204" pitchFamily="34" charset="-122"/>
              <a:ea typeface="微软雅黑" panose="020B0503020204020204" pitchFamily="34" charset="-122"/>
              <a:sym typeface="+mn-ea"/>
            </a:endParaRPr>
          </a:p>
          <a:p>
            <a:r>
              <a:rPr lang="en-US" altLang="zh-CN" sz="2000" b="1" dirty="0">
                <a:latin typeface="微软雅黑" panose="020B0503020204020204" pitchFamily="34" charset="-122"/>
                <a:ea typeface="微软雅黑" panose="020B0503020204020204" pitchFamily="34" charset="-122"/>
                <a:sym typeface="+mn-ea"/>
              </a:rPr>
              <a:t>C</a:t>
            </a:r>
            <a:r>
              <a:rPr lang="zh-CN" altLang="en-US" sz="2000" b="1" dirty="0">
                <a:latin typeface="微软雅黑" panose="020B0503020204020204" pitchFamily="34" charset="-122"/>
                <a:ea typeface="微软雅黑" panose="020B0503020204020204" pitchFamily="34" charset="-122"/>
                <a:sym typeface="+mn-ea"/>
              </a:rPr>
              <a:t>、</a:t>
            </a:r>
            <a:r>
              <a:rPr lang="zh-CN" altLang="en-US" sz="2000" b="1" dirty="0">
                <a:solidFill>
                  <a:srgbClr val="002060"/>
                </a:solidFill>
                <a:latin typeface="微软雅黑" panose="020B0503020204020204" pitchFamily="34" charset="-122"/>
                <a:ea typeface="微软雅黑" panose="020B0503020204020204" pitchFamily="34" charset="-122"/>
                <a:sym typeface="+mn-ea"/>
              </a:rPr>
              <a:t>我国经济发展还面临</a:t>
            </a:r>
            <a:r>
              <a:rPr lang="zh-CN" altLang="en-US" sz="2000" b="1" dirty="0">
                <a:solidFill>
                  <a:srgbClr val="FF0000"/>
                </a:solidFill>
                <a:latin typeface="微软雅黑" panose="020B0503020204020204" pitchFamily="34" charset="-122"/>
                <a:ea typeface="微软雅黑" panose="020B0503020204020204" pitchFamily="34" charset="-122"/>
                <a:sym typeface="+mn-ea"/>
              </a:rPr>
              <a:t>区域发展不平衡</a:t>
            </a:r>
            <a:r>
              <a:rPr lang="zh-CN" altLang="en-US" sz="2000" b="1" dirty="0">
                <a:solidFill>
                  <a:srgbClr val="002060"/>
                </a:solidFill>
                <a:latin typeface="微软雅黑" panose="020B0503020204020204" pitchFamily="34" charset="-122"/>
                <a:ea typeface="微软雅黑" panose="020B0503020204020204" pitchFamily="34" charset="-122"/>
                <a:sym typeface="+mn-ea"/>
              </a:rPr>
              <a:t>，城</a:t>
            </a:r>
            <a:r>
              <a:rPr lang="zh-CN" altLang="en-US" sz="2000" b="1" dirty="0">
                <a:solidFill>
                  <a:srgbClr val="FF0000"/>
                </a:solidFill>
                <a:latin typeface="微软雅黑" panose="020B0503020204020204" pitchFamily="34" charset="-122"/>
                <a:ea typeface="微软雅黑" panose="020B0503020204020204" pitchFamily="34" charset="-122"/>
                <a:sym typeface="+mn-ea"/>
              </a:rPr>
              <a:t>镇化水平不高</a:t>
            </a:r>
            <a:r>
              <a:rPr lang="zh-CN" altLang="en-US" sz="2000" b="1" dirty="0">
                <a:latin typeface="微软雅黑" panose="020B0503020204020204" pitchFamily="34" charset="-122"/>
                <a:ea typeface="微软雅黑" panose="020B0503020204020204" pitchFamily="34" charset="-122"/>
                <a:sym typeface="+mn-ea"/>
              </a:rPr>
              <a:t>、</a:t>
            </a:r>
            <a:r>
              <a:rPr lang="zh-CN" altLang="en-US" sz="2000" b="1" dirty="0">
                <a:solidFill>
                  <a:srgbClr val="FF0000"/>
                </a:solidFill>
                <a:latin typeface="微软雅黑" panose="020B0503020204020204" pitchFamily="34" charset="-122"/>
                <a:ea typeface="微软雅黑" panose="020B0503020204020204" pitchFamily="34" charset="-122"/>
                <a:sym typeface="+mn-ea"/>
              </a:rPr>
              <a:t>城乡发展不平衡不协调</a:t>
            </a:r>
            <a:r>
              <a:rPr lang="zh-CN" altLang="en-US" sz="2000" b="1" dirty="0">
                <a:solidFill>
                  <a:srgbClr val="002060"/>
                </a:solidFill>
                <a:latin typeface="微软雅黑" panose="020B0503020204020204" pitchFamily="34" charset="-122"/>
                <a:ea typeface="微软雅黑" panose="020B0503020204020204" pitchFamily="34" charset="-122"/>
                <a:sym typeface="+mn-ea"/>
              </a:rPr>
              <a:t>等现实挑战。</a:t>
            </a:r>
          </a:p>
          <a:p>
            <a:r>
              <a:rPr lang="zh-CN" altLang="en-US" sz="2000" b="1" noProof="0" dirty="0">
                <a:ln>
                  <a:noFill/>
                </a:ln>
                <a:solidFill>
                  <a:srgbClr val="002060"/>
                </a:solidFill>
                <a:effectLst/>
                <a:uLnTx/>
                <a:uFillTx/>
                <a:latin typeface="微软雅黑" panose="020B0503020204020204" pitchFamily="34" charset="-122"/>
                <a:ea typeface="微软雅黑" panose="020B0503020204020204" pitchFamily="34" charset="-122"/>
                <a:sym typeface="+mn-ea"/>
              </a:rPr>
              <a:t>（</a:t>
            </a:r>
            <a:r>
              <a:rPr lang="zh-CN" altLang="en-US" sz="2000" b="1" noProof="0" dirty="0">
                <a:ln>
                  <a:noFill/>
                </a:ln>
                <a:solidFill>
                  <a:srgbClr val="002060"/>
                </a:solidFill>
                <a:effectLst/>
                <a:uLnTx/>
                <a:uFillTx/>
                <a:latin typeface="Calibri" panose="020F0502020204030204" pitchFamily="34" charset="0"/>
                <a:ea typeface="黑体" panose="02010609060101010101" pitchFamily="49" charset="-122"/>
                <a:sym typeface="+mn-ea"/>
              </a:rPr>
              <a:t>是应对我国</a:t>
            </a:r>
            <a:r>
              <a:rPr lang="zh-CN" altLang="en-US" sz="2000" b="1" noProof="0" dirty="0">
                <a:ln>
                  <a:noFill/>
                </a:ln>
                <a:solidFill>
                  <a:srgbClr val="002060"/>
                </a:solidFill>
                <a:effectLst>
                  <a:outerShdw blurRad="38100" dist="38100" dir="2700000" algn="tl">
                    <a:srgbClr val="000000">
                      <a:alpha val="43137"/>
                    </a:srgbClr>
                  </a:outerShdw>
                </a:effectLst>
                <a:uLnTx/>
                <a:uFillTx/>
                <a:latin typeface="Calibri" panose="020F0502020204030204" pitchFamily="34" charset="0"/>
                <a:ea typeface="黑体" panose="02010609060101010101" pitchFamily="49" charset="-122"/>
                <a:sym typeface="+mn-ea"/>
              </a:rPr>
              <a:t>现实挑战</a:t>
            </a:r>
            <a:r>
              <a:rPr lang="zh-CN" altLang="en-US" sz="2000" b="1" noProof="0" dirty="0">
                <a:ln>
                  <a:noFill/>
                </a:ln>
                <a:solidFill>
                  <a:srgbClr val="002060"/>
                </a:solidFill>
                <a:effectLst/>
                <a:uLnTx/>
                <a:uFillTx/>
                <a:latin typeface="Calibri" panose="020F0502020204030204" pitchFamily="34" charset="0"/>
                <a:ea typeface="黑体" panose="02010609060101010101" pitchFamily="49" charset="-122"/>
                <a:sym typeface="+mn-ea"/>
              </a:rPr>
              <a:t>的需要。</a:t>
            </a:r>
            <a:r>
              <a:rPr lang="zh-CN" altLang="en-US" sz="2000" b="1" noProof="0" dirty="0">
                <a:ln>
                  <a:noFill/>
                </a:ln>
                <a:solidFill>
                  <a:srgbClr val="002060"/>
                </a:solidFill>
                <a:effectLst/>
                <a:uLnTx/>
                <a:uFillTx/>
                <a:latin typeface="微软雅黑" panose="020B0503020204020204" pitchFamily="34" charset="-122"/>
                <a:ea typeface="微软雅黑" panose="020B0503020204020204" pitchFamily="34" charset="-122"/>
                <a:sym typeface="+mn-ea"/>
              </a:rPr>
              <a:t>）</a:t>
            </a:r>
          </a:p>
        </p:txBody>
      </p:sp>
      <p:sp>
        <p:nvSpPr>
          <p:cNvPr id="5" name="文本框 4"/>
          <p:cNvSpPr txBox="1"/>
          <p:nvPr/>
        </p:nvSpPr>
        <p:spPr>
          <a:xfrm>
            <a:off x="261620" y="575945"/>
            <a:ext cx="6417945" cy="1323439"/>
          </a:xfrm>
          <a:prstGeom prst="rect">
            <a:avLst/>
          </a:prstGeom>
          <a:solidFill>
            <a:schemeClr val="accent3">
              <a:lumMod val="20000"/>
              <a:lumOff val="80000"/>
            </a:schemeClr>
          </a:solidFill>
        </p:spPr>
        <p:txBody>
          <a:bodyPr wrap="square" rtlCol="0" anchor="t">
            <a:spAutoFit/>
          </a:bodyPr>
          <a:lstStyle/>
          <a:p>
            <a:r>
              <a:rPr lang="zh-CN" altLang="zh-CN" sz="2000" b="1" kern="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kern="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1" kern="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）必要性：</a:t>
            </a:r>
          </a:p>
          <a:p>
            <a:r>
              <a:rPr lang="zh-CN" altLang="zh-CN" sz="2000" b="1" kern="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我国过去</a:t>
            </a:r>
            <a:r>
              <a:rPr lang="en-US" altLang="zh-CN" sz="2000" b="1" kern="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40 </a:t>
            </a:r>
            <a:r>
              <a:rPr lang="zh-CN" altLang="zh-CN" sz="2000" b="1" kern="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年的快速发展靠的是改革开放</a:t>
            </a:r>
            <a:r>
              <a:rPr lang="en-US" altLang="zh-CN" sz="2000" b="1" kern="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000" b="1" kern="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未来发展也必须坚定不移地依靠改革开放。中华民族伟大复兴，绝不是轻轻松松、敲锣打鼓就能实现的。</a:t>
            </a:r>
          </a:p>
        </p:txBody>
      </p:sp>
      <p:sp>
        <p:nvSpPr>
          <p:cNvPr id="6" name="文本框 5"/>
          <p:cNvSpPr txBox="1"/>
          <p:nvPr/>
        </p:nvSpPr>
        <p:spPr>
          <a:xfrm>
            <a:off x="337185" y="36830"/>
            <a:ext cx="7420142" cy="523220"/>
          </a:xfrm>
          <a:prstGeom prst="rect">
            <a:avLst/>
          </a:prstGeom>
          <a:noFill/>
        </p:spPr>
        <p:txBody>
          <a:bodyPr wrap="square" rtlCol="0">
            <a:spAutoFit/>
          </a:bodyPr>
          <a:lstStyle/>
          <a:p>
            <a:r>
              <a:rPr lang="en-US" altLang="zh-CN" sz="2800" b="1" dirty="0">
                <a:solidFill>
                  <a:srgbClr val="FF0000"/>
                </a:solidFill>
                <a:latin typeface="微软雅黑" panose="020B0503020204020204" pitchFamily="34" charset="-122"/>
                <a:ea typeface="微软雅黑" panose="020B0503020204020204" pitchFamily="34" charset="-122"/>
                <a:sym typeface="+mn-ea"/>
              </a:rPr>
              <a:t>1</a:t>
            </a:r>
            <a:r>
              <a:rPr lang="zh-CN" altLang="en-US" sz="2800" b="1" dirty="0">
                <a:solidFill>
                  <a:srgbClr val="FF0000"/>
                </a:solidFill>
                <a:latin typeface="微软雅黑" panose="020B0503020204020204" pitchFamily="34" charset="-122"/>
                <a:ea typeface="微软雅黑" panose="020B0503020204020204" pitchFamily="34" charset="-122"/>
                <a:sym typeface="+mn-ea"/>
              </a:rPr>
              <a:t>、全面深化改革的原因：（可灵活改为意义）</a:t>
            </a:r>
            <a:endParaRPr lang="en-US" altLang="zh-CN" sz="2800" b="1" dirty="0">
              <a:solidFill>
                <a:srgbClr val="FF0000"/>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7201217" y="2254576"/>
            <a:ext cx="4704714"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CN" altLang="en-US" sz="2000" b="1" dirty="0">
                <a:solidFill>
                  <a:srgbClr val="00B050"/>
                </a:solidFill>
                <a:latin typeface="微软雅黑" panose="020B0503020204020204" pitchFamily="34" charset="-122"/>
                <a:ea typeface="微软雅黑" panose="020B0503020204020204" pitchFamily="34" charset="-122"/>
              </a:rPr>
              <a:t>做法</a:t>
            </a:r>
            <a:r>
              <a:rPr lang="en-US" altLang="zh-CN" sz="2000" b="1" dirty="0">
                <a:solidFill>
                  <a:srgbClr val="00B050"/>
                </a:solidFill>
                <a:latin typeface="微软雅黑" panose="020B0503020204020204" pitchFamily="34" charset="-122"/>
                <a:ea typeface="微软雅黑" panose="020B0503020204020204" pitchFamily="34" charset="-122"/>
              </a:rPr>
              <a:t>A</a:t>
            </a:r>
            <a:r>
              <a:rPr lang="zh-CN" altLang="en-US" sz="2000" b="1" dirty="0">
                <a:solidFill>
                  <a:srgbClr val="00B050"/>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rPr>
              <a:t>有效应对</a:t>
            </a:r>
            <a:r>
              <a:rPr lang="zh-CN" altLang="en-US" sz="2000" b="1" dirty="0">
                <a:solidFill>
                  <a:srgbClr val="FF0000"/>
                </a:solidFill>
                <a:latin typeface="微软雅黑" panose="020B0503020204020204" pitchFamily="34" charset="-122"/>
                <a:ea typeface="微软雅黑" panose="020B0503020204020204" pitchFamily="34" charset="-122"/>
              </a:rPr>
              <a:t>四个</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重大“</a:t>
            </a:r>
            <a:r>
              <a:rPr lang="zh-CN" altLang="en-US" sz="2000" b="1" dirty="0">
                <a:solidFill>
                  <a:schemeClr val="tx1"/>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sym typeface="+mn-ea"/>
              </a:rPr>
              <a:t>将改革进行到底，</a:t>
            </a:r>
            <a:r>
              <a:rPr lang="zh-CN" altLang="en-US" sz="2000" b="1" dirty="0">
                <a:solidFill>
                  <a:srgbClr val="FF0000"/>
                </a:solidFill>
                <a:latin typeface="微软雅黑" panose="020B0503020204020204" pitchFamily="34" charset="-122"/>
                <a:ea typeface="微软雅黑" panose="020B0503020204020204" pitchFamily="34" charset="-122"/>
                <a:sym typeface="+mn-ea"/>
              </a:rPr>
              <a:t>全面</a:t>
            </a:r>
            <a:r>
              <a:rPr lang="zh-CN" altLang="en-US" sz="2000" b="1" dirty="0">
                <a:solidFill>
                  <a:schemeClr val="tx1"/>
                </a:solidFill>
                <a:latin typeface="微软雅黑" panose="020B0503020204020204" pitchFamily="34" charset="-122"/>
                <a:ea typeface="微软雅黑" panose="020B0503020204020204" pitchFamily="34" charset="-122"/>
                <a:sym typeface="+mn-ea"/>
              </a:rPr>
              <a:t>开启</a:t>
            </a:r>
            <a:r>
              <a:rPr lang="zh-CN" altLang="en-US" sz="2000" b="1" dirty="0">
                <a:solidFill>
                  <a:srgbClr val="FF0000"/>
                </a:solidFill>
                <a:latin typeface="微软雅黑" panose="020B0503020204020204" pitchFamily="34" charset="-122"/>
                <a:ea typeface="微软雅黑" panose="020B0503020204020204" pitchFamily="34" charset="-122"/>
                <a:sym typeface="+mn-ea"/>
              </a:rPr>
              <a:t>深化改革</a:t>
            </a:r>
            <a:r>
              <a:rPr lang="zh-CN" altLang="en-US" sz="2000" b="1" dirty="0">
                <a:solidFill>
                  <a:schemeClr val="tx1"/>
                </a:solidFill>
                <a:latin typeface="微软雅黑" panose="020B0503020204020204" pitchFamily="34" charset="-122"/>
                <a:ea typeface="微软雅黑" panose="020B0503020204020204" pitchFamily="34" charset="-122"/>
                <a:sym typeface="+mn-ea"/>
              </a:rPr>
              <a:t>新征程，不断把新时代改革开放推行前进。</a:t>
            </a:r>
          </a:p>
        </p:txBody>
      </p:sp>
      <p:sp>
        <p:nvSpPr>
          <p:cNvPr id="8" name="文本框 7"/>
          <p:cNvSpPr txBox="1"/>
          <p:nvPr/>
        </p:nvSpPr>
        <p:spPr>
          <a:xfrm>
            <a:off x="7231358" y="3345665"/>
            <a:ext cx="4704715"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CN" altLang="en-US" sz="2000" b="1" dirty="0">
                <a:solidFill>
                  <a:srgbClr val="00B050"/>
                </a:solidFill>
                <a:latin typeface="微软雅黑" panose="020B0503020204020204" pitchFamily="34" charset="-122"/>
                <a:ea typeface="微软雅黑" panose="020B0503020204020204" pitchFamily="34" charset="-122"/>
              </a:rPr>
              <a:t>做法</a:t>
            </a:r>
            <a:r>
              <a:rPr lang="en-US" altLang="zh-CN" sz="2000" b="1" dirty="0">
                <a:solidFill>
                  <a:srgbClr val="00B050"/>
                </a:solidFill>
                <a:latin typeface="微软雅黑" panose="020B0503020204020204" pitchFamily="34" charset="-122"/>
                <a:ea typeface="微软雅黑" panose="020B0503020204020204" pitchFamily="34" charset="-122"/>
              </a:rPr>
              <a:t>B</a:t>
            </a:r>
            <a:r>
              <a:rPr lang="zh-CN" altLang="en-US" sz="2000" b="1" dirty="0">
                <a:solidFill>
                  <a:srgbClr val="00B050"/>
                </a:solidFill>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转变发展方式、优化经济结构、转换增长动力，建设现代化经济体系</a:t>
            </a:r>
          </a:p>
        </p:txBody>
      </p:sp>
      <p:sp>
        <p:nvSpPr>
          <p:cNvPr id="9" name="文本框 8"/>
          <p:cNvSpPr txBox="1"/>
          <p:nvPr/>
        </p:nvSpPr>
        <p:spPr>
          <a:xfrm>
            <a:off x="7183120" y="4147886"/>
            <a:ext cx="4833257"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CN" altLang="en-US" sz="2000" b="1" dirty="0">
                <a:solidFill>
                  <a:srgbClr val="00B050"/>
                </a:solidFill>
                <a:latin typeface="微软雅黑" panose="020B0503020204020204" pitchFamily="34" charset="-122"/>
                <a:ea typeface="微软雅黑" panose="020B0503020204020204" pitchFamily="34" charset="-122"/>
              </a:rPr>
              <a:t>做法</a:t>
            </a:r>
            <a:r>
              <a:rPr lang="en-US" altLang="zh-CN" sz="2000" b="1" dirty="0">
                <a:solidFill>
                  <a:srgbClr val="00B050"/>
                </a:solidFill>
                <a:latin typeface="微软雅黑" panose="020B0503020204020204" pitchFamily="34" charset="-122"/>
                <a:ea typeface="微软雅黑" panose="020B0503020204020204" pitchFamily="34" charset="-122"/>
              </a:rPr>
              <a:t>C</a:t>
            </a:r>
            <a:r>
              <a:rPr lang="zh-CN" altLang="en-US" sz="2000" b="1" dirty="0">
                <a:solidFill>
                  <a:srgbClr val="00B050"/>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sym typeface="+mn-ea"/>
              </a:rPr>
              <a:t>促进区域</a:t>
            </a:r>
            <a:r>
              <a:rPr lang="zh-CN" altLang="en-US" sz="2000" b="1" dirty="0">
                <a:solidFill>
                  <a:srgbClr val="FF0000"/>
                </a:solidFill>
                <a:latin typeface="微软雅黑" panose="020B0503020204020204" pitchFamily="34" charset="-122"/>
                <a:ea typeface="微软雅黑" panose="020B0503020204020204" pitchFamily="34" charset="-122"/>
                <a:sym typeface="+mn-ea"/>
              </a:rPr>
              <a:t>协调</a:t>
            </a:r>
            <a:r>
              <a:rPr lang="zh-CN" altLang="en-US" sz="2000" b="1" dirty="0">
                <a:solidFill>
                  <a:schemeClr val="tx1"/>
                </a:solidFill>
                <a:latin typeface="微软雅黑" panose="020B0503020204020204" pitchFamily="34" charset="-122"/>
                <a:ea typeface="微软雅黑" panose="020B0503020204020204" pitchFamily="34" charset="-122"/>
                <a:sym typeface="+mn-ea"/>
              </a:rPr>
              <a:t>发展，坚持中国特色</a:t>
            </a:r>
            <a:r>
              <a:rPr lang="zh-CN" altLang="en-US" sz="2000" b="1" dirty="0">
                <a:solidFill>
                  <a:srgbClr val="FF0000"/>
                </a:solidFill>
                <a:latin typeface="微软雅黑" panose="020B0503020204020204" pitchFamily="34" charset="-122"/>
                <a:ea typeface="微软雅黑" panose="020B0503020204020204" pitchFamily="34" charset="-122"/>
                <a:sym typeface="+mn-ea"/>
              </a:rPr>
              <a:t>新型城镇化</a:t>
            </a:r>
            <a:r>
              <a:rPr lang="zh-CN" altLang="en-US" sz="2000" b="1" dirty="0">
                <a:solidFill>
                  <a:schemeClr val="tx1"/>
                </a:solidFill>
                <a:latin typeface="微软雅黑" panose="020B0503020204020204" pitchFamily="34" charset="-122"/>
                <a:ea typeface="微软雅黑" panose="020B0503020204020204" pitchFamily="34" charset="-122"/>
                <a:sym typeface="+mn-ea"/>
              </a:rPr>
              <a:t>发展道路，推动</a:t>
            </a:r>
            <a:r>
              <a:rPr lang="zh-CN" altLang="en-US" sz="2000" b="1" dirty="0">
                <a:solidFill>
                  <a:srgbClr val="FF0000"/>
                </a:solidFill>
                <a:latin typeface="微软雅黑" panose="020B0503020204020204" pitchFamily="34" charset="-122"/>
                <a:ea typeface="微软雅黑" panose="020B0503020204020204" pitchFamily="34" charset="-122"/>
                <a:sym typeface="+mn-ea"/>
              </a:rPr>
              <a:t>城乡发展一体化</a:t>
            </a:r>
            <a:r>
              <a:rPr lang="zh-CN" altLang="en-US" sz="2000" b="1" dirty="0">
                <a:solidFill>
                  <a:schemeClr val="tx1"/>
                </a:solidFill>
                <a:latin typeface="微软雅黑" panose="020B0503020204020204" pitchFamily="34" charset="-122"/>
                <a:ea typeface="微软雅黑" panose="020B0503020204020204" pitchFamily="34" charset="-122"/>
                <a:sym typeface="+mn-ea"/>
              </a:rPr>
              <a:t>。</a:t>
            </a:r>
          </a:p>
        </p:txBody>
      </p:sp>
      <p:pic>
        <p:nvPicPr>
          <p:cNvPr id="12" name="图片 1"/>
          <p:cNvPicPr>
            <a:picLocks noChangeAspect="1"/>
          </p:cNvPicPr>
          <p:nvPr/>
        </p:nvPicPr>
        <p:blipFill>
          <a:blip r:embed="rId3"/>
          <a:srcRect l="71867" b="67262"/>
          <a:stretch>
            <a:fillRect/>
          </a:stretch>
        </p:blipFill>
        <p:spPr>
          <a:xfrm rot="1440154">
            <a:off x="6380103" y="2206059"/>
            <a:ext cx="937895" cy="964565"/>
          </a:xfrm>
          <a:prstGeom prst="rect">
            <a:avLst/>
          </a:prstGeom>
          <a:noFill/>
          <a:ln w="9525">
            <a:noFill/>
          </a:ln>
        </p:spPr>
      </p:pic>
      <p:pic>
        <p:nvPicPr>
          <p:cNvPr id="10" name="图片 1"/>
          <p:cNvPicPr>
            <a:picLocks noChangeAspect="1"/>
          </p:cNvPicPr>
          <p:nvPr/>
        </p:nvPicPr>
        <p:blipFill>
          <a:blip r:embed="rId3"/>
          <a:srcRect l="71867" b="67262"/>
          <a:stretch>
            <a:fillRect/>
          </a:stretch>
        </p:blipFill>
        <p:spPr>
          <a:xfrm rot="1440154">
            <a:off x="6369630" y="3171804"/>
            <a:ext cx="937895" cy="964565"/>
          </a:xfrm>
          <a:prstGeom prst="rect">
            <a:avLst/>
          </a:prstGeom>
          <a:noFill/>
          <a:ln w="9525">
            <a:noFill/>
          </a:ln>
        </p:spPr>
      </p:pic>
      <p:pic>
        <p:nvPicPr>
          <p:cNvPr id="11" name="图片 1"/>
          <p:cNvPicPr>
            <a:picLocks noChangeAspect="1"/>
          </p:cNvPicPr>
          <p:nvPr/>
        </p:nvPicPr>
        <p:blipFill>
          <a:blip r:embed="rId3"/>
          <a:srcRect l="71867" b="67262"/>
          <a:stretch>
            <a:fillRect/>
          </a:stretch>
        </p:blipFill>
        <p:spPr>
          <a:xfrm rot="1440154">
            <a:off x="6369631" y="3942997"/>
            <a:ext cx="937895" cy="964565"/>
          </a:xfrm>
          <a:prstGeom prst="rect">
            <a:avLst/>
          </a:prstGeom>
          <a:noFill/>
          <a:ln w="9525">
            <a:noFill/>
          </a:ln>
        </p:spPr>
      </p:pic>
      <p:sp>
        <p:nvSpPr>
          <p:cNvPr id="24579" name="TextBox 6"/>
          <p:cNvSpPr txBox="1"/>
          <p:nvPr/>
        </p:nvSpPr>
        <p:spPr>
          <a:xfrm>
            <a:off x="6727462" y="1319982"/>
            <a:ext cx="5288915" cy="597921"/>
          </a:xfrm>
          <a:prstGeom prst="rect">
            <a:avLst/>
          </a:prstGeom>
          <a:noFill/>
          <a:ln w="9525">
            <a:noFill/>
          </a:ln>
        </p:spPr>
        <p:txBody>
          <a:bodyPr wrap="square">
            <a:spAutoFit/>
          </a:bodyPr>
          <a:lstStyle/>
          <a:p>
            <a:pPr indent="457200" algn="ctr">
              <a:lnSpc>
                <a:spcPct val="130000"/>
              </a:lnSpc>
            </a:pPr>
            <a:r>
              <a:rPr lang="en-US" altLang="zh-CN" sz="2800" b="1" dirty="0">
                <a:solidFill>
                  <a:srgbClr val="FF0000"/>
                </a:solidFill>
                <a:latin typeface="微软雅黑" panose="020B0503020204020204" pitchFamily="34" charset="-122"/>
                <a:ea typeface="微软雅黑" panose="020B0503020204020204" pitchFamily="34" charset="-122"/>
              </a:rPr>
              <a:t>2</a:t>
            </a:r>
            <a:r>
              <a:rPr lang="zh-CN" altLang="en-US" sz="2800" b="1" dirty="0">
                <a:solidFill>
                  <a:srgbClr val="FF0000"/>
                </a:solidFill>
                <a:latin typeface="微软雅黑" panose="020B0503020204020204" pitchFamily="34" charset="-122"/>
                <a:ea typeface="微软雅黑" panose="020B0503020204020204" pitchFamily="34" charset="-122"/>
              </a:rPr>
              <a:t>、全面深化改革的做法</a:t>
            </a:r>
          </a:p>
        </p:txBody>
      </p:sp>
      <p:sp>
        <p:nvSpPr>
          <p:cNvPr id="16" name="文本框 15">
            <a:extLst>
              <a:ext uri="{FF2B5EF4-FFF2-40B4-BE49-F238E27FC236}">
                <a16:creationId xmlns:a16="http://schemas.microsoft.com/office/drawing/2014/main" xmlns="" id="{5EE5D1E9-29C7-4865-8745-E4C865EBB9CD}"/>
              </a:ext>
            </a:extLst>
          </p:cNvPr>
          <p:cNvSpPr txBox="1"/>
          <p:nvPr/>
        </p:nvSpPr>
        <p:spPr>
          <a:xfrm>
            <a:off x="261620" y="5226784"/>
            <a:ext cx="6417944" cy="13234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CN" altLang="en-US" sz="2000" b="1" dirty="0">
                <a:solidFill>
                  <a:srgbClr val="00B050"/>
                </a:solidFill>
                <a:latin typeface="微软雅黑" panose="020B0503020204020204" pitchFamily="34" charset="-122"/>
                <a:ea typeface="微软雅黑" panose="020B0503020204020204" pitchFamily="34" charset="-122"/>
              </a:rPr>
              <a:t>（</a:t>
            </a:r>
            <a:r>
              <a:rPr lang="en-US" altLang="zh-CN" sz="2000" b="1" dirty="0">
                <a:solidFill>
                  <a:srgbClr val="00B050"/>
                </a:solidFill>
                <a:latin typeface="微软雅黑" panose="020B0503020204020204" pitchFamily="34" charset="-122"/>
                <a:ea typeface="微软雅黑" panose="020B0503020204020204" pitchFamily="34" charset="-122"/>
              </a:rPr>
              <a:t>3</a:t>
            </a:r>
            <a:r>
              <a:rPr lang="zh-CN" altLang="en-US" sz="2000" b="1" dirty="0">
                <a:solidFill>
                  <a:srgbClr val="00B050"/>
                </a:solidFill>
                <a:latin typeface="微软雅黑" panose="020B0503020204020204" pitchFamily="34" charset="-122"/>
                <a:ea typeface="微软雅黑" panose="020B0503020204020204" pitchFamily="34" charset="-122"/>
              </a:rPr>
              <a:t>）重要性：</a:t>
            </a:r>
            <a:r>
              <a:rPr lang="zh-CN" altLang="en-US" sz="2000" b="1" dirty="0">
                <a:solidFill>
                  <a:srgbClr val="0000FF"/>
                </a:solidFill>
                <a:latin typeface="微软雅黑" panose="020B0503020204020204" pitchFamily="34" charset="-122"/>
                <a:ea typeface="微软雅黑" panose="020B0503020204020204" pitchFamily="34" charset="-122"/>
              </a:rPr>
              <a:t>改革开放当代中国最鲜明的特色。改革只有进行时，没有完成时。</a:t>
            </a:r>
            <a:r>
              <a:rPr lang="zh-CN" altLang="en-US" sz="2000" b="1" dirty="0">
                <a:solidFill>
                  <a:srgbClr val="00B050"/>
                </a:solidFill>
                <a:latin typeface="微软雅黑" panose="020B0503020204020204" pitchFamily="34" charset="-122"/>
                <a:ea typeface="微软雅黑" panose="020B0503020204020204" pitchFamily="34" charset="-122"/>
              </a:rPr>
              <a:t>改革开放是强国之路、富民之路，是决定中国当代中国命运的关键抉择，也是决定实现中华民族伟大复兴的关键一招。</a:t>
            </a:r>
          </a:p>
        </p:txBody>
      </p:sp>
      <p:pic>
        <p:nvPicPr>
          <p:cNvPr id="17" name="图片 1">
            <a:extLst>
              <a:ext uri="{FF2B5EF4-FFF2-40B4-BE49-F238E27FC236}">
                <a16:creationId xmlns:a16="http://schemas.microsoft.com/office/drawing/2014/main" xmlns="" id="{929CAD02-E42B-45B2-B91C-9EFE05DFEE2D}"/>
              </a:ext>
            </a:extLst>
          </p:cNvPr>
          <p:cNvPicPr>
            <a:picLocks noChangeAspect="1"/>
          </p:cNvPicPr>
          <p:nvPr/>
        </p:nvPicPr>
        <p:blipFill>
          <a:blip r:embed="rId3"/>
          <a:srcRect l="71867" b="67262"/>
          <a:stretch>
            <a:fillRect/>
          </a:stretch>
        </p:blipFill>
        <p:spPr>
          <a:xfrm rot="1440154">
            <a:off x="6471789" y="5349853"/>
            <a:ext cx="937895" cy="964565"/>
          </a:xfrm>
          <a:prstGeom prst="rect">
            <a:avLst/>
          </a:prstGeom>
          <a:noFill/>
          <a:ln w="9525">
            <a:noFill/>
          </a:ln>
        </p:spPr>
      </p:pic>
      <p:sp>
        <p:nvSpPr>
          <p:cNvPr id="18" name="文本框 17">
            <a:extLst>
              <a:ext uri="{FF2B5EF4-FFF2-40B4-BE49-F238E27FC236}">
                <a16:creationId xmlns:a16="http://schemas.microsoft.com/office/drawing/2014/main" xmlns="" id="{23CBA6A7-64B5-4D8D-AA8E-9E4A27B3F8A9}"/>
              </a:ext>
            </a:extLst>
          </p:cNvPr>
          <p:cNvSpPr txBox="1"/>
          <p:nvPr/>
        </p:nvSpPr>
        <p:spPr>
          <a:xfrm>
            <a:off x="7285718" y="5380671"/>
            <a:ext cx="4730659"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CN" altLang="en-US" sz="2000" b="1" dirty="0">
                <a:solidFill>
                  <a:srgbClr val="00B050"/>
                </a:solidFill>
                <a:latin typeface="微软雅黑" panose="020B0503020204020204" pitchFamily="34" charset="-122"/>
                <a:ea typeface="微软雅黑" panose="020B0503020204020204" pitchFamily="34" charset="-122"/>
              </a:rPr>
              <a:t>做法</a:t>
            </a:r>
            <a:r>
              <a:rPr lang="en-US" altLang="zh-CN" sz="2000" b="1" dirty="0">
                <a:solidFill>
                  <a:srgbClr val="00B050"/>
                </a:solidFill>
                <a:latin typeface="微软雅黑" panose="020B0503020204020204" pitchFamily="34" charset="-122"/>
                <a:ea typeface="微软雅黑" panose="020B0503020204020204" pitchFamily="34" charset="-122"/>
              </a:rPr>
              <a:t>D</a:t>
            </a:r>
            <a:r>
              <a:rPr lang="zh-CN" altLang="en-US" sz="2000" b="1" dirty="0">
                <a:solidFill>
                  <a:srgbClr val="00B050"/>
                </a:solidFill>
                <a:latin typeface="微软雅黑" panose="020B0503020204020204" pitchFamily="34" charset="-122"/>
                <a:ea typeface="微软雅黑" panose="020B0503020204020204" pitchFamily="34" charset="-122"/>
              </a:rPr>
              <a:t>：</a:t>
            </a:r>
            <a:r>
              <a:rPr lang="zh-CN" altLang="en-US" sz="2000" b="1" dirty="0">
                <a:solidFill>
                  <a:schemeClr val="tx1"/>
                </a:solidFill>
                <a:latin typeface="微软雅黑" panose="020B0503020204020204" pitchFamily="34" charset="-122"/>
                <a:ea typeface="微软雅黑" panose="020B0503020204020204" pitchFamily="34" charset="-122"/>
                <a:sym typeface="+mn-ea"/>
              </a:rPr>
              <a:t>全社会不断弘扬与时俱进、锐意进取、勤于探索、勇于实践的改革创新精神，继续自强不息、自我革新</a:t>
            </a: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24579"/>
                                        </p:tgtEl>
                                        <p:attrNameLst>
                                          <p:attrName>style.visibility</p:attrName>
                                        </p:attrNameLst>
                                      </p:cBhvr>
                                      <p:to>
                                        <p:strVal val="visible"/>
                                      </p:to>
                                    </p:set>
                                    <p:anim calcmode="lin" valueType="num">
                                      <p:cBhvr>
                                        <p:cTn id="25" dur="1000" fill="hold"/>
                                        <p:tgtEl>
                                          <p:spTgt spid="24579"/>
                                        </p:tgtEl>
                                        <p:attrNameLst>
                                          <p:attrName>ppt_w</p:attrName>
                                        </p:attrNameLst>
                                      </p:cBhvr>
                                      <p:tavLst>
                                        <p:tav tm="0">
                                          <p:val>
                                            <p:strVal val="#ppt_w*0.70"/>
                                          </p:val>
                                        </p:tav>
                                        <p:tav tm="100000">
                                          <p:val>
                                            <p:strVal val="#ppt_w"/>
                                          </p:val>
                                        </p:tav>
                                      </p:tavLst>
                                    </p:anim>
                                    <p:anim calcmode="lin" valueType="num">
                                      <p:cBhvr>
                                        <p:cTn id="26" dur="1000" fill="hold"/>
                                        <p:tgtEl>
                                          <p:spTgt spid="24579"/>
                                        </p:tgtEl>
                                        <p:attrNameLst>
                                          <p:attrName>ppt_h</p:attrName>
                                        </p:attrNameLst>
                                      </p:cBhvr>
                                      <p:tavLst>
                                        <p:tav tm="0">
                                          <p:val>
                                            <p:strVal val="#ppt_h"/>
                                          </p:val>
                                        </p:tav>
                                        <p:tav tm="100000">
                                          <p:val>
                                            <p:strVal val="#ppt_h"/>
                                          </p:val>
                                        </p:tav>
                                      </p:tavLst>
                                    </p:anim>
                                    <p:animEffect transition="in" filter="fade">
                                      <p:cBhvr>
                                        <p:cTn id="27" dur="1000"/>
                                        <p:tgtEl>
                                          <p:spTgt spid="24579"/>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strVal val="#ppt_w*0.70"/>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strVal val="#ppt_w*0.70"/>
                                          </p:val>
                                        </p:tav>
                                        <p:tav tm="100000">
                                          <p:val>
                                            <p:strVal val="#ppt_w"/>
                                          </p:val>
                                        </p:tav>
                                      </p:tavLst>
                                    </p:anim>
                                    <p:anim calcmode="lin" valueType="num">
                                      <p:cBhvr>
                                        <p:cTn id="40" dur="1000" fill="hold"/>
                                        <p:tgtEl>
                                          <p:spTgt spid="10"/>
                                        </p:tgtEl>
                                        <p:attrNameLst>
                                          <p:attrName>ppt_h</p:attrName>
                                        </p:attrNameLst>
                                      </p:cBhvr>
                                      <p:tavLst>
                                        <p:tav tm="0">
                                          <p:val>
                                            <p:strVal val="#ppt_h"/>
                                          </p:val>
                                        </p:tav>
                                        <p:tav tm="100000">
                                          <p:val>
                                            <p:strVal val="#ppt_h"/>
                                          </p:val>
                                        </p:tav>
                                      </p:tavLst>
                                    </p:anim>
                                    <p:animEffect transition="in" filter="fade">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strVal val="#ppt_w*0.70"/>
                                          </p:val>
                                        </p:tav>
                                        <p:tav tm="100000">
                                          <p:val>
                                            <p:strVal val="#ppt_w"/>
                                          </p:val>
                                        </p:tav>
                                      </p:tavLst>
                                    </p:anim>
                                    <p:anim calcmode="lin" valueType="num">
                                      <p:cBhvr>
                                        <p:cTn id="47" dur="1000" fill="hold"/>
                                        <p:tgtEl>
                                          <p:spTgt spid="11"/>
                                        </p:tgtEl>
                                        <p:attrNameLst>
                                          <p:attrName>ppt_h</p:attrName>
                                        </p:attrNameLst>
                                      </p:cBhvr>
                                      <p:tavLst>
                                        <p:tav tm="0">
                                          <p:val>
                                            <p:strVal val="#ppt_h"/>
                                          </p:val>
                                        </p:tav>
                                        <p:tav tm="100000">
                                          <p:val>
                                            <p:strVal val="#ppt_h"/>
                                          </p:val>
                                        </p:tav>
                                      </p:tavLst>
                                    </p:anim>
                                    <p:animEffect transition="in" filter="fade">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ppt_x"/>
                                          </p:val>
                                        </p:tav>
                                        <p:tav tm="100000">
                                          <p:val>
                                            <p:strVal val="#ppt_x"/>
                                          </p:val>
                                        </p:tav>
                                      </p:tavLst>
                                    </p:anim>
                                    <p:anim calcmode="lin" valueType="num">
                                      <p:cBhvr additive="base">
                                        <p:cTn id="65" dur="500" fill="hold"/>
                                        <p:tgtEl>
                                          <p:spTgt spid="10"/>
                                        </p:tgtEl>
                                        <p:attrNameLst>
                                          <p:attrName>ppt_y</p:attrName>
                                        </p:attrNameLst>
                                      </p:cBhvr>
                                      <p:tavLst>
                                        <p:tav tm="0">
                                          <p:val>
                                            <p:strVal val="1+#ppt_h/2"/>
                                          </p:val>
                                        </p:tav>
                                        <p:tav tm="100000">
                                          <p:val>
                                            <p:strVal val="#ppt_y"/>
                                          </p:val>
                                        </p:tav>
                                      </p:tavLst>
                                    </p:anim>
                                  </p:childTnLst>
                                </p:cTn>
                              </p:par>
                              <p:par>
                                <p:cTn id="66" presetID="53" presetClass="entr" presetSubtype="16"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ppt_x"/>
                                          </p:val>
                                        </p:tav>
                                        <p:tav tm="100000">
                                          <p:val>
                                            <p:strVal val="#ppt_x"/>
                                          </p:val>
                                        </p:tav>
                                      </p:tavLst>
                                    </p:anim>
                                    <p:anim calcmode="lin" valueType="num">
                                      <p:cBhvr additive="base">
                                        <p:cTn id="76" dur="500" fill="hold"/>
                                        <p:tgtEl>
                                          <p:spTgt spid="11"/>
                                        </p:tgtEl>
                                        <p:attrNameLst>
                                          <p:attrName>ppt_y</p:attrName>
                                        </p:attrNameLst>
                                      </p:cBhvr>
                                      <p:tavLst>
                                        <p:tav tm="0">
                                          <p:val>
                                            <p:strVal val="1+#ppt_h/2"/>
                                          </p:val>
                                        </p:tav>
                                        <p:tav tm="100000">
                                          <p:val>
                                            <p:strVal val="#ppt_y"/>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 calcmode="lin" valueType="num">
                                      <p:cBhvr>
                                        <p:cTn id="79" dur="500" fill="hold"/>
                                        <p:tgtEl>
                                          <p:spTgt spid="9"/>
                                        </p:tgtEl>
                                        <p:attrNameLst>
                                          <p:attrName>ppt_w</p:attrName>
                                        </p:attrNameLst>
                                      </p:cBhvr>
                                      <p:tavLst>
                                        <p:tav tm="0">
                                          <p:val>
                                            <p:fltVal val="0"/>
                                          </p:val>
                                        </p:tav>
                                        <p:tav tm="100000">
                                          <p:val>
                                            <p:strVal val="#ppt_w"/>
                                          </p:val>
                                        </p:tav>
                                      </p:tavLst>
                                    </p:anim>
                                    <p:anim calcmode="lin" valueType="num">
                                      <p:cBhvr>
                                        <p:cTn id="80" dur="500" fill="hold"/>
                                        <p:tgtEl>
                                          <p:spTgt spid="9"/>
                                        </p:tgtEl>
                                        <p:attrNameLst>
                                          <p:attrName>ppt_h</p:attrName>
                                        </p:attrNameLst>
                                      </p:cBhvr>
                                      <p:tavLst>
                                        <p:tav tm="0">
                                          <p:val>
                                            <p:fltVal val="0"/>
                                          </p:val>
                                        </p:tav>
                                        <p:tav tm="100000">
                                          <p:val>
                                            <p:strVal val="#ppt_h"/>
                                          </p:val>
                                        </p:tav>
                                      </p:tavLst>
                                    </p:anim>
                                    <p:animEffect transition="in" filter="fade">
                                      <p:cBhvr>
                                        <p:cTn id="81" dur="500"/>
                                        <p:tgtEl>
                                          <p:spTgt spid="9"/>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1000" fill="hold"/>
                                        <p:tgtEl>
                                          <p:spTgt spid="17"/>
                                        </p:tgtEl>
                                        <p:attrNameLst>
                                          <p:attrName>ppt_w</p:attrName>
                                        </p:attrNameLst>
                                      </p:cBhvr>
                                      <p:tavLst>
                                        <p:tav tm="0">
                                          <p:val>
                                            <p:strVal val="#ppt_w*0.70"/>
                                          </p:val>
                                        </p:tav>
                                        <p:tav tm="100000">
                                          <p:val>
                                            <p:strVal val="#ppt_w"/>
                                          </p:val>
                                        </p:tav>
                                      </p:tavLst>
                                    </p:anim>
                                    <p:anim calcmode="lin" valueType="num">
                                      <p:cBhvr>
                                        <p:cTn id="87" dur="1000" fill="hold"/>
                                        <p:tgtEl>
                                          <p:spTgt spid="17"/>
                                        </p:tgtEl>
                                        <p:attrNameLst>
                                          <p:attrName>ppt_h</p:attrName>
                                        </p:attrNameLst>
                                      </p:cBhvr>
                                      <p:tavLst>
                                        <p:tav tm="0">
                                          <p:val>
                                            <p:strVal val="#ppt_h"/>
                                          </p:val>
                                        </p:tav>
                                        <p:tav tm="100000">
                                          <p:val>
                                            <p:strVal val="#ppt_h"/>
                                          </p:val>
                                        </p:tav>
                                      </p:tavLst>
                                    </p:anim>
                                    <p:animEffect transition="in" filter="fade">
                                      <p:cBhvr>
                                        <p:cTn id="88" dur="1000"/>
                                        <p:tgtEl>
                                          <p:spTgt spid="17"/>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additive="base">
                                        <p:cTn id="93" dur="500" fill="hold"/>
                                        <p:tgtEl>
                                          <p:spTgt spid="17"/>
                                        </p:tgtEl>
                                        <p:attrNameLst>
                                          <p:attrName>ppt_x</p:attrName>
                                        </p:attrNameLst>
                                      </p:cBhvr>
                                      <p:tavLst>
                                        <p:tav tm="0">
                                          <p:val>
                                            <p:strVal val="#ppt_x"/>
                                          </p:val>
                                        </p:tav>
                                        <p:tav tm="100000">
                                          <p:val>
                                            <p:strVal val="#ppt_x"/>
                                          </p:val>
                                        </p:tav>
                                      </p:tavLst>
                                    </p:anim>
                                    <p:anim calcmode="lin" valueType="num">
                                      <p:cBhvr additive="base">
                                        <p:cTn id="9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barn(inVertical)">
                                      <p:cBhvr>
                                        <p:cTn id="9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5" grpId="1"/>
      <p:bldP spid="7" grpId="0" animBg="1"/>
      <p:bldP spid="8" grpId="0" animBg="1"/>
      <p:bldP spid="9" grpId="0" animBg="1"/>
      <p:bldP spid="24579" grpId="0"/>
      <p:bldP spid="16"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8]59GMC1DA@4)BUQQZ(`40"/>
          <p:cNvPicPr>
            <a:picLocks noChangeAspect="1"/>
          </p:cNvPicPr>
          <p:nvPr/>
        </p:nvPicPr>
        <p:blipFill>
          <a:blip r:embed="rId3"/>
          <a:stretch>
            <a:fillRect/>
          </a:stretch>
        </p:blipFill>
        <p:spPr>
          <a:xfrm>
            <a:off x="1546860" y="1713865"/>
            <a:ext cx="9229725" cy="4200525"/>
          </a:xfrm>
          <a:prstGeom prst="rect">
            <a:avLst/>
          </a:prstGeom>
        </p:spPr>
      </p:pic>
      <p:sp>
        <p:nvSpPr>
          <p:cNvPr id="5" name="文本框 4"/>
          <p:cNvSpPr txBox="1"/>
          <p:nvPr/>
        </p:nvSpPr>
        <p:spPr>
          <a:xfrm>
            <a:off x="516255" y="135890"/>
            <a:ext cx="7131685" cy="583565"/>
          </a:xfrm>
          <a:prstGeom prst="rect">
            <a:avLst/>
          </a:prstGeom>
          <a:noFill/>
        </p:spPr>
        <p:txBody>
          <a:bodyPr wrap="square" rtlCol="0" anchor="t">
            <a:spAutoFit/>
          </a:bodyPr>
          <a:lstStyle/>
          <a:p>
            <a:r>
              <a:rPr lang="zh-CN" altLang="en-US" sz="3200" b="1">
                <a:sym typeface="+mn-ea"/>
              </a:rPr>
              <a:t>共享是中国特色社会主义</a:t>
            </a:r>
            <a:r>
              <a:rPr lang="zh-CN" altLang="en-US" sz="3200" b="1">
                <a:solidFill>
                  <a:srgbClr val="FF0000"/>
                </a:solidFill>
                <a:sym typeface="+mn-ea"/>
              </a:rPr>
              <a:t>本质要求</a:t>
            </a:r>
          </a:p>
        </p:txBody>
      </p:sp>
      <p:sp>
        <p:nvSpPr>
          <p:cNvPr id="6" name="矩形 5"/>
          <p:cNvSpPr/>
          <p:nvPr/>
        </p:nvSpPr>
        <p:spPr>
          <a:xfrm>
            <a:off x="2783393" y="1025306"/>
            <a:ext cx="2031325" cy="646331"/>
          </a:xfrm>
          <a:prstGeom prst="rect">
            <a:avLst/>
          </a:prstGeom>
          <a:noFill/>
          <a:ln w="9525">
            <a:noFill/>
          </a:ln>
        </p:spPr>
        <p:txBody>
          <a:bodyPr wrap="none">
            <a:spAutoFit/>
          </a:bodyPr>
          <a:lstStyle/>
          <a:p>
            <a:r>
              <a:rPr lang="zh-CN" altLang="en-US" sz="3600" b="1" dirty="0">
                <a:solidFill>
                  <a:srgbClr val="FF0000"/>
                </a:solidFill>
                <a:latin typeface="微软雅黑" panose="020B0503020204020204" pitchFamily="34" charset="-122"/>
                <a:ea typeface="微软雅黑" panose="020B0503020204020204" pitchFamily="34" charset="-122"/>
              </a:rPr>
              <a:t>全民</a:t>
            </a:r>
            <a:r>
              <a:rPr lang="zh-CN" altLang="en-US" sz="3600" b="1" dirty="0">
                <a:solidFill>
                  <a:srgbClr val="000000"/>
                </a:solidFill>
                <a:latin typeface="微软雅黑" panose="020B0503020204020204" pitchFamily="34" charset="-122"/>
                <a:ea typeface="微软雅黑" panose="020B0503020204020204" pitchFamily="34" charset="-122"/>
              </a:rPr>
              <a:t>共享</a:t>
            </a:r>
            <a:endParaRPr lang="zh-CN" altLang="en-US" sz="3600" dirty="0">
              <a:solidFill>
                <a:srgbClr val="000000"/>
              </a:solidFill>
              <a:latin typeface="微软雅黑" panose="020B0503020204020204" pitchFamily="34" charset="-122"/>
              <a:ea typeface="微软雅黑" panose="020B0503020204020204" pitchFamily="34" charset="-122"/>
            </a:endParaRPr>
          </a:p>
        </p:txBody>
      </p:sp>
      <p:sp>
        <p:nvSpPr>
          <p:cNvPr id="7" name="矩形 6"/>
          <p:cNvSpPr/>
          <p:nvPr/>
        </p:nvSpPr>
        <p:spPr>
          <a:xfrm>
            <a:off x="2425604" y="5591225"/>
            <a:ext cx="2031325" cy="646331"/>
          </a:xfrm>
          <a:prstGeom prst="rect">
            <a:avLst/>
          </a:prstGeom>
          <a:solidFill>
            <a:schemeClr val="bg1"/>
          </a:solidFill>
          <a:ln w="9525">
            <a:noFill/>
          </a:ln>
        </p:spPr>
        <p:txBody>
          <a:bodyPr wrap="none">
            <a:spAutoFit/>
          </a:bodyPr>
          <a:lstStyle/>
          <a:p>
            <a:r>
              <a:rPr lang="zh-CN" altLang="en-US" sz="3600" b="1" dirty="0">
                <a:solidFill>
                  <a:srgbClr val="FF0000"/>
                </a:solidFill>
                <a:latin typeface="微软雅黑" panose="020B0503020204020204" pitchFamily="34" charset="-122"/>
                <a:ea typeface="微软雅黑" panose="020B0503020204020204" pitchFamily="34" charset="-122"/>
              </a:rPr>
              <a:t>全面</a:t>
            </a:r>
            <a:r>
              <a:rPr lang="zh-CN" altLang="en-US" sz="3600" b="1" dirty="0">
                <a:solidFill>
                  <a:srgbClr val="000000"/>
                </a:solidFill>
                <a:latin typeface="微软雅黑" panose="020B0503020204020204" pitchFamily="34" charset="-122"/>
                <a:ea typeface="微软雅黑" panose="020B0503020204020204" pitchFamily="34" charset="-122"/>
              </a:rPr>
              <a:t>共享</a:t>
            </a:r>
            <a:endParaRPr lang="zh-CN" altLang="en-US" sz="3600" dirty="0">
              <a:solidFill>
                <a:srgbClr val="000000"/>
              </a:solidFill>
              <a:latin typeface="微软雅黑" panose="020B0503020204020204" pitchFamily="34" charset="-122"/>
              <a:ea typeface="微软雅黑" panose="020B0503020204020204" pitchFamily="34" charset="-122"/>
            </a:endParaRPr>
          </a:p>
        </p:txBody>
      </p:sp>
      <p:sp>
        <p:nvSpPr>
          <p:cNvPr id="8" name="矩形 7"/>
          <p:cNvSpPr/>
          <p:nvPr/>
        </p:nvSpPr>
        <p:spPr>
          <a:xfrm>
            <a:off x="7647940" y="968487"/>
            <a:ext cx="2031325" cy="646331"/>
          </a:xfrm>
          <a:prstGeom prst="rect">
            <a:avLst/>
          </a:prstGeom>
          <a:noFill/>
          <a:ln w="9525">
            <a:noFill/>
          </a:ln>
        </p:spPr>
        <p:txBody>
          <a:bodyPr wrap="none">
            <a:spAutoFit/>
          </a:bodyPr>
          <a:lstStyle/>
          <a:p>
            <a:r>
              <a:rPr lang="zh-CN" altLang="en-US" sz="3600" b="1" dirty="0">
                <a:solidFill>
                  <a:srgbClr val="FF0000"/>
                </a:solidFill>
                <a:latin typeface="微软雅黑" panose="020B0503020204020204" pitchFamily="34" charset="-122"/>
                <a:ea typeface="微软雅黑" panose="020B0503020204020204" pitchFamily="34" charset="-122"/>
              </a:rPr>
              <a:t>渐进</a:t>
            </a:r>
            <a:r>
              <a:rPr lang="zh-CN" altLang="en-US" sz="3600" b="1" dirty="0">
                <a:solidFill>
                  <a:srgbClr val="000000"/>
                </a:solidFill>
                <a:latin typeface="微软雅黑" panose="020B0503020204020204" pitchFamily="34" charset="-122"/>
                <a:ea typeface="微软雅黑" panose="020B0503020204020204" pitchFamily="34" charset="-122"/>
              </a:rPr>
              <a:t>共享</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xmlns="" id="{B7FC55DF-08B2-49EA-BBFE-089EC33AE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3007" y="1770685"/>
            <a:ext cx="3081526" cy="1463090"/>
          </a:xfrm>
          <a:prstGeom prst="rect">
            <a:avLst/>
          </a:prstGeom>
        </p:spPr>
      </p:pic>
      <p:pic>
        <p:nvPicPr>
          <p:cNvPr id="11" name="图片 10">
            <a:extLst>
              <a:ext uri="{FF2B5EF4-FFF2-40B4-BE49-F238E27FC236}">
                <a16:creationId xmlns:a16="http://schemas.microsoft.com/office/drawing/2014/main" xmlns="" id="{D4145AE4-0BD4-4968-9DFE-8A7227B03D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5415" y="4052766"/>
            <a:ext cx="3960454" cy="1562137"/>
          </a:xfrm>
          <a:prstGeom prst="rect">
            <a:avLst/>
          </a:prstGeom>
        </p:spPr>
      </p:pic>
      <p:pic>
        <p:nvPicPr>
          <p:cNvPr id="15" name="图片 14">
            <a:extLst>
              <a:ext uri="{FF2B5EF4-FFF2-40B4-BE49-F238E27FC236}">
                <a16:creationId xmlns:a16="http://schemas.microsoft.com/office/drawing/2014/main" xmlns="" id="{62F57C45-4ACD-4140-8461-68305B1521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5999" y="1745274"/>
            <a:ext cx="4549141" cy="1496956"/>
          </a:xfrm>
          <a:prstGeom prst="rect">
            <a:avLst/>
          </a:prstGeom>
        </p:spPr>
      </p:pic>
      <p:sp>
        <p:nvSpPr>
          <p:cNvPr id="16" name="文本框 15">
            <a:extLst>
              <a:ext uri="{FF2B5EF4-FFF2-40B4-BE49-F238E27FC236}">
                <a16:creationId xmlns:a16="http://schemas.microsoft.com/office/drawing/2014/main" xmlns="" id="{05FF3190-F278-4A46-AE02-410F127E1AF5}"/>
              </a:ext>
            </a:extLst>
          </p:cNvPr>
          <p:cNvSpPr txBox="1"/>
          <p:nvPr/>
        </p:nvSpPr>
        <p:spPr>
          <a:xfrm>
            <a:off x="5784533" y="5087308"/>
            <a:ext cx="4963342" cy="761908"/>
          </a:xfrm>
          <a:prstGeom prst="rect">
            <a:avLst/>
          </a:prstGeom>
          <a:solidFill>
            <a:schemeClr val="bg1"/>
          </a:solidFill>
        </p:spPr>
        <p:txBody>
          <a:bodyPr wrap="square" rtlCol="0">
            <a:spAutoFit/>
          </a:bodyPr>
          <a:lstStyle/>
          <a:p>
            <a:endParaRPr lang="zh-CN" altLang="en-US" dirty="0"/>
          </a:p>
        </p:txBody>
      </p:sp>
      <p:sp>
        <p:nvSpPr>
          <p:cNvPr id="9" name="矩形 8"/>
          <p:cNvSpPr/>
          <p:nvPr/>
        </p:nvSpPr>
        <p:spPr>
          <a:xfrm>
            <a:off x="5706351" y="5331299"/>
            <a:ext cx="5107880" cy="765787"/>
          </a:xfrm>
          <a:prstGeom prst="rect">
            <a:avLst/>
          </a:prstGeom>
          <a:solidFill>
            <a:schemeClr val="bg1"/>
          </a:solidFill>
          <a:ln w="9525">
            <a:noFill/>
          </a:ln>
        </p:spPr>
        <p:txBody>
          <a:bodyPr wrap="square">
            <a:spAutoFit/>
          </a:bodyPr>
          <a:lstStyle/>
          <a:p>
            <a:r>
              <a:rPr lang="zh-CN" altLang="en-US" sz="3600" b="1" dirty="0">
                <a:solidFill>
                  <a:srgbClr val="FF0000"/>
                </a:solidFill>
                <a:latin typeface="微软雅黑" panose="020B0503020204020204" pitchFamily="34" charset="-122"/>
                <a:ea typeface="微软雅黑" panose="020B0503020204020204" pitchFamily="34" charset="-122"/>
              </a:rPr>
              <a:t>               共建</a:t>
            </a:r>
            <a:r>
              <a:rPr lang="zh-CN" altLang="en-US" sz="3600" b="1" dirty="0">
                <a:solidFill>
                  <a:srgbClr val="000000"/>
                </a:solidFill>
                <a:latin typeface="微软雅黑" panose="020B0503020204020204" pitchFamily="34" charset="-122"/>
                <a:ea typeface="微软雅黑" panose="020B0503020204020204" pitchFamily="34" charset="-122"/>
              </a:rPr>
              <a:t>共享</a:t>
            </a:r>
            <a:endParaRPr lang="en-US" altLang="zh-CN" sz="3600" b="1" dirty="0">
              <a:solidFill>
                <a:srgbClr val="000000"/>
              </a:solidFill>
              <a:latin typeface="微软雅黑" panose="020B0503020204020204" pitchFamily="34" charset="-122"/>
              <a:ea typeface="微软雅黑" panose="020B0503020204020204" pitchFamily="34" charset="-122"/>
            </a:endParaRPr>
          </a:p>
          <a:p>
            <a:pPr>
              <a:lnSpc>
                <a:spcPts val="100"/>
              </a:lnSpc>
            </a:pPr>
            <a:r>
              <a:rPr lang="zh-CN" altLang="en-US" sz="3600" b="1" dirty="0">
                <a:solidFill>
                  <a:srgbClr val="000000"/>
                </a:solidFill>
                <a:latin typeface="微软雅黑" panose="020B0503020204020204" pitchFamily="34" charset="-122"/>
                <a:ea typeface="微软雅黑" panose="020B0503020204020204" pitchFamily="34" charset="-122"/>
              </a:rPr>
              <a:t>         </a:t>
            </a:r>
            <a:endParaRPr lang="zh-CN" altLang="en-US" sz="3600" dirty="0">
              <a:solidFill>
                <a:srgbClr val="000000"/>
              </a:solidFill>
              <a:latin typeface="微软雅黑" panose="020B0503020204020204" pitchFamily="34" charset="-122"/>
              <a:ea typeface="微软雅黑" panose="020B0503020204020204" pitchFamily="34" charset="-122"/>
            </a:endParaRPr>
          </a:p>
        </p:txBody>
      </p:sp>
      <p:pic>
        <p:nvPicPr>
          <p:cNvPr id="13" name="图片 12">
            <a:extLst>
              <a:ext uri="{FF2B5EF4-FFF2-40B4-BE49-F238E27FC236}">
                <a16:creationId xmlns:a16="http://schemas.microsoft.com/office/drawing/2014/main" xmlns="" id="{A6A4EC38-CF37-4747-88D2-18B19A810C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84571" y="3332822"/>
            <a:ext cx="3495047" cy="1998478"/>
          </a:xfrm>
          <a:prstGeom prst="rect">
            <a:avLst/>
          </a:prstGeom>
        </p:spPr>
      </p:pic>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0"/>
            <a:ext cx="12192000" cy="698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矩形 4"/>
          <p:cNvSpPr/>
          <p:nvPr/>
        </p:nvSpPr>
        <p:spPr>
          <a:xfrm>
            <a:off x="0" y="6654800"/>
            <a:ext cx="12192000" cy="203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6" name="Group 9"/>
          <p:cNvGrpSpPr/>
          <p:nvPr/>
        </p:nvGrpSpPr>
        <p:grpSpPr bwMode="auto">
          <a:xfrm>
            <a:off x="3780016" y="4028748"/>
            <a:ext cx="7673824" cy="2257427"/>
            <a:chOff x="24" y="0"/>
            <a:chExt cx="4440" cy="1527"/>
          </a:xfrm>
        </p:grpSpPr>
        <p:sp>
          <p:nvSpPr>
            <p:cNvPr id="7" name="Text Box 12"/>
            <p:cNvSpPr txBox="1">
              <a:spLocks noChangeArrowheads="1"/>
            </p:cNvSpPr>
            <p:nvPr/>
          </p:nvSpPr>
          <p:spPr bwMode="auto">
            <a:xfrm>
              <a:off x="24" y="423"/>
              <a:ext cx="1680" cy="434"/>
            </a:xfrm>
            <a:prstGeom prst="rect">
              <a:avLst/>
            </a:prstGeom>
            <a:noFill/>
            <a:ln w="9525">
              <a:noFill/>
              <a:miter lim="800000"/>
            </a:ln>
          </p:spPr>
          <p:txBody>
            <a:bodyPr>
              <a:spAutoFit/>
            </a:bodyPr>
            <a:lstStyle/>
            <a:p>
              <a:pPr>
                <a:spcBef>
                  <a:spcPct val="50000"/>
                </a:spcBef>
              </a:pPr>
              <a:r>
                <a:rPr lang="zh-CN" altLang="en-US" sz="3200" b="1" dirty="0">
                  <a:solidFill>
                    <a:srgbClr val="FF0000"/>
                  </a:solidFill>
                  <a:latin typeface="Times New Roman" panose="02020603050405020304" pitchFamily="18" charset="0"/>
                  <a:ea typeface="黑体" panose="02010609060101010101" pitchFamily="49" charset="-122"/>
                </a:rPr>
                <a:t>共同富裕</a:t>
              </a:r>
            </a:p>
          </p:txBody>
        </p:sp>
        <p:sp>
          <p:nvSpPr>
            <p:cNvPr id="8" name="Text Box 13"/>
            <p:cNvSpPr txBox="1">
              <a:spLocks noChangeArrowheads="1"/>
            </p:cNvSpPr>
            <p:nvPr/>
          </p:nvSpPr>
          <p:spPr bwMode="auto">
            <a:xfrm>
              <a:off x="2976" y="0"/>
              <a:ext cx="1488" cy="1527"/>
            </a:xfrm>
            <a:prstGeom prst="rect">
              <a:avLst/>
            </a:prstGeom>
            <a:noFill/>
            <a:ln w="9525">
              <a:noFill/>
              <a:miter lim="800000"/>
            </a:ln>
          </p:spPr>
          <p:txBody>
            <a:bodyPr>
              <a:spAutoFit/>
            </a:bodyPr>
            <a:lstStyle/>
            <a:p>
              <a:pPr>
                <a:spcBef>
                  <a:spcPct val="50000"/>
                </a:spcBef>
              </a:pPr>
              <a:r>
                <a:rPr lang="zh-CN" altLang="en-US" sz="3200" b="1" dirty="0">
                  <a:solidFill>
                    <a:srgbClr val="FF0000"/>
                  </a:solidFill>
                  <a:latin typeface="Times New Roman" panose="02020603050405020304" pitchFamily="18" charset="0"/>
                  <a:ea typeface="黑体" panose="02010609060101010101" pitchFamily="49" charset="-122"/>
                </a:rPr>
                <a:t>同步富裕</a:t>
              </a:r>
            </a:p>
            <a:p>
              <a:pPr>
                <a:spcBef>
                  <a:spcPct val="50000"/>
                </a:spcBef>
              </a:pPr>
              <a:r>
                <a:rPr lang="zh-CN" altLang="en-US" sz="3200" b="1" dirty="0">
                  <a:solidFill>
                    <a:srgbClr val="FF0000"/>
                  </a:solidFill>
                  <a:latin typeface="Times New Roman" panose="02020603050405020304" pitchFamily="18" charset="0"/>
                  <a:ea typeface="黑体" panose="02010609060101010101" pitchFamily="49" charset="-122"/>
                </a:rPr>
                <a:t>同时富裕</a:t>
              </a:r>
            </a:p>
            <a:p>
              <a:pPr>
                <a:spcBef>
                  <a:spcPct val="50000"/>
                </a:spcBef>
              </a:pPr>
              <a:r>
                <a:rPr lang="zh-CN" altLang="en-US" sz="3200" b="1" dirty="0">
                  <a:solidFill>
                    <a:srgbClr val="FF0000"/>
                  </a:solidFill>
                  <a:latin typeface="Times New Roman" panose="02020603050405020304" pitchFamily="18" charset="0"/>
                  <a:ea typeface="黑体" panose="02010609060101010101" pitchFamily="49" charset="-122"/>
                </a:rPr>
                <a:t>同等富裕</a:t>
              </a:r>
            </a:p>
          </p:txBody>
        </p:sp>
      </p:grpSp>
      <p:sp>
        <p:nvSpPr>
          <p:cNvPr id="10" name="WordArt 25"/>
          <p:cNvSpPr>
            <a:spLocks noChangeArrowheads="1" noChangeShapeType="1" noTextEdit="1"/>
          </p:cNvSpPr>
          <p:nvPr/>
        </p:nvSpPr>
        <p:spPr bwMode="auto">
          <a:xfrm>
            <a:off x="6503662" y="4579298"/>
            <a:ext cx="1676400" cy="762000"/>
          </a:xfrm>
          <a:prstGeom prst="rect">
            <a:avLst/>
          </a:prstGeom>
        </p:spPr>
        <p:txBody>
          <a:bodyPr wrap="none" fromWordArt="1">
            <a:prstTxWarp prst="textPlain">
              <a:avLst>
                <a:gd name="adj" fmla="val 50000"/>
              </a:avLst>
            </a:prstTxWarp>
          </a:bodyPr>
          <a:lstStyle/>
          <a:p>
            <a:pPr algn="ctr"/>
            <a:r>
              <a:rPr lang="en-US" altLang="zh-CN" sz="9600" kern="10" dirty="0">
                <a:ln w="9525">
                  <a:noFill/>
                  <a:round/>
                </a:ln>
                <a:solidFill>
                  <a:srgbClr val="FF0000"/>
                </a:solidFill>
                <a:effectLst>
                  <a:outerShdw dist="35921" dir="2700000" algn="ctr" rotWithShape="0">
                    <a:srgbClr val="C0C0C0">
                      <a:alpha val="75000"/>
                    </a:srgbClr>
                  </a:outerShdw>
                </a:effectLst>
                <a:latin typeface="宋体" panose="02010600030101010101" pitchFamily="2" charset="-122"/>
                <a:ea typeface="宋体" panose="02010600030101010101" pitchFamily="2" charset="-122"/>
              </a:rPr>
              <a:t>=</a:t>
            </a:r>
            <a:endParaRPr lang="zh-CN" altLang="en-US" sz="9600" kern="10" dirty="0">
              <a:ln w="9525">
                <a:noFill/>
                <a:round/>
              </a:ln>
              <a:solidFill>
                <a:srgbClr val="FF0000"/>
              </a:solidFill>
              <a:effectLst>
                <a:outerShdw dist="35921" dir="2700000" algn="ctr" rotWithShape="0">
                  <a:srgbClr val="C0C0C0">
                    <a:alpha val="75000"/>
                  </a:srgbClr>
                </a:outerShdw>
              </a:effectLst>
              <a:latin typeface="宋体" panose="02010600030101010101" pitchFamily="2" charset="-122"/>
              <a:ea typeface="宋体" panose="02010600030101010101" pitchFamily="2" charset="-122"/>
            </a:endParaRPr>
          </a:p>
        </p:txBody>
      </p:sp>
      <p:sp>
        <p:nvSpPr>
          <p:cNvPr id="11" name="AutoShape 21"/>
          <p:cNvSpPr>
            <a:spLocks noChangeArrowheads="1"/>
          </p:cNvSpPr>
          <p:nvPr/>
        </p:nvSpPr>
        <p:spPr bwMode="auto">
          <a:xfrm rot="7379947">
            <a:off x="6443043" y="4880996"/>
            <a:ext cx="1798268" cy="158734"/>
          </a:xfrm>
          <a:prstGeom prst="flowChartProcess">
            <a:avLst/>
          </a:prstGeom>
          <a:solidFill>
            <a:srgbClr val="FF0000"/>
          </a:solidFill>
          <a:ln w="9525">
            <a:solidFill>
              <a:schemeClr val="tx1"/>
            </a:solidFill>
            <a:miter lim="800000"/>
          </a:ln>
        </p:spPr>
        <p:txBody>
          <a:bodyPr rot="10800000" vert="eaVert" wrap="none" anchor="ctr"/>
          <a:lstStyle/>
          <a:p>
            <a:endParaRPr lang="zh-CN" altLang="en-US"/>
          </a:p>
        </p:txBody>
      </p:sp>
      <p:sp>
        <p:nvSpPr>
          <p:cNvPr id="95234" name="Text Box 2"/>
          <p:cNvSpPr txBox="1">
            <a:spLocks noChangeArrowheads="1"/>
          </p:cNvSpPr>
          <p:nvPr/>
        </p:nvSpPr>
        <p:spPr bwMode="auto">
          <a:xfrm>
            <a:off x="831850" y="1486535"/>
            <a:ext cx="10022840" cy="1753235"/>
          </a:xfrm>
          <a:prstGeom prst="rect">
            <a:avLst/>
          </a:prstGeom>
          <a:solidFill>
            <a:schemeClr val="bg1"/>
          </a:solidFill>
          <a:ln w="9525">
            <a:noFill/>
            <a:miter lim="800000"/>
          </a:ln>
          <a:effectLst/>
        </p:spPr>
        <p:txBody>
          <a:bodyPr wrap="square">
            <a:spAutoFit/>
          </a:bodyPr>
          <a:lstStyle/>
          <a:p>
            <a:pPr>
              <a:spcBef>
                <a:spcPct val="50000"/>
              </a:spcBef>
            </a:pPr>
            <a:r>
              <a:rPr lang="zh-CN" altLang="en-US" sz="3600" b="1" dirty="0">
                <a:latin typeface="Times New Roman" panose="02020603050405020304" pitchFamily="18" charset="0"/>
                <a:ea typeface="黑体" panose="02010609060101010101" pitchFamily="49" charset="-122"/>
              </a:rPr>
              <a:t>允许和鼓励一部分人、一部分地区</a:t>
            </a:r>
            <a:r>
              <a:rPr lang="zh-CN" altLang="en-US" sz="3600" b="1" dirty="0">
                <a:latin typeface="楷体" panose="02010609060101010101" pitchFamily="49" charset="-122"/>
                <a:ea typeface="楷体" panose="02010609060101010101" pitchFamily="49" charset="-122"/>
              </a:rPr>
              <a:t>（</a:t>
            </a:r>
            <a:r>
              <a:rPr lang="zh-CN" altLang="en-US" sz="3600" b="1" dirty="0">
                <a:latin typeface="楷体" panose="02010609060101010101" pitchFamily="49" charset="-122"/>
                <a:ea typeface="楷体" panose="02010609060101010101" pitchFamily="49" charset="-122"/>
                <a:sym typeface="+mn-ea"/>
              </a:rPr>
              <a:t>通过</a:t>
            </a:r>
            <a:r>
              <a:rPr lang="zh-CN" altLang="en-US" sz="3600" b="1" dirty="0">
                <a:solidFill>
                  <a:srgbClr val="0000CC"/>
                </a:solidFill>
                <a:latin typeface="楷体" panose="02010609060101010101" pitchFamily="49" charset="-122"/>
                <a:ea typeface="楷体" panose="02010609060101010101" pitchFamily="49" charset="-122"/>
                <a:sym typeface="+mn-ea"/>
              </a:rPr>
              <a:t>诚实劳动</a:t>
            </a:r>
            <a:r>
              <a:rPr lang="zh-CN" altLang="en-US" sz="3600" b="1" dirty="0">
                <a:latin typeface="楷体" panose="02010609060101010101" pitchFamily="49" charset="-122"/>
                <a:ea typeface="楷体" panose="02010609060101010101" pitchFamily="49" charset="-122"/>
                <a:sym typeface="+mn-ea"/>
              </a:rPr>
              <a:t>和</a:t>
            </a:r>
            <a:r>
              <a:rPr lang="zh-CN" altLang="en-US" sz="3600" b="1" dirty="0">
                <a:solidFill>
                  <a:srgbClr val="0000CC"/>
                </a:solidFill>
                <a:latin typeface="楷体" panose="02010609060101010101" pitchFamily="49" charset="-122"/>
                <a:ea typeface="楷体" panose="02010609060101010101" pitchFamily="49" charset="-122"/>
                <a:sym typeface="+mn-ea"/>
              </a:rPr>
              <a:t>合法经营</a:t>
            </a:r>
            <a:r>
              <a:rPr lang="zh-CN" altLang="en-US" sz="3600" b="1" dirty="0">
                <a:latin typeface="楷体" panose="02010609060101010101" pitchFamily="49" charset="-122"/>
                <a:ea typeface="楷体" panose="02010609060101010101" pitchFamily="49" charset="-122"/>
              </a:rPr>
              <a:t>）</a:t>
            </a:r>
            <a:r>
              <a:rPr lang="zh-CN" altLang="en-US" sz="3600" b="1" dirty="0">
                <a:solidFill>
                  <a:srgbClr val="FF0000"/>
                </a:solidFill>
                <a:latin typeface="Times New Roman" panose="02020603050405020304" pitchFamily="18" charset="0"/>
                <a:ea typeface="黑体" panose="02010609060101010101" pitchFamily="49" charset="-122"/>
              </a:rPr>
              <a:t>先富</a:t>
            </a:r>
            <a:r>
              <a:rPr lang="zh-CN" altLang="en-US" sz="3600" b="1" dirty="0">
                <a:latin typeface="Times New Roman" panose="02020603050405020304" pitchFamily="18" charset="0"/>
                <a:ea typeface="黑体" panose="02010609060101010101" pitchFamily="49" charset="-122"/>
              </a:rPr>
              <a:t>起来，</a:t>
            </a:r>
            <a:r>
              <a:rPr lang="zh-CN" altLang="en-US" sz="3600" b="1" dirty="0">
                <a:solidFill>
                  <a:srgbClr val="0945A5"/>
                </a:solidFill>
                <a:latin typeface="Times New Roman" panose="02020603050405020304" pitchFamily="18" charset="0"/>
                <a:ea typeface="黑体" panose="02010609060101010101" pitchFamily="49" charset="-122"/>
              </a:rPr>
              <a:t>带动</a:t>
            </a:r>
            <a:r>
              <a:rPr lang="zh-CN" altLang="en-US" sz="3600" b="1" dirty="0">
                <a:latin typeface="Times New Roman" panose="02020603050405020304" pitchFamily="18" charset="0"/>
                <a:ea typeface="黑体" panose="02010609060101010101" pitchFamily="49" charset="-122"/>
              </a:rPr>
              <a:t>和</a:t>
            </a:r>
            <a:r>
              <a:rPr lang="zh-CN" altLang="en-US" sz="3600" b="1" dirty="0">
                <a:solidFill>
                  <a:srgbClr val="0945A5"/>
                </a:solidFill>
                <a:latin typeface="Times New Roman" panose="02020603050405020304" pitchFamily="18" charset="0"/>
                <a:ea typeface="黑体" panose="02010609060101010101" pitchFamily="49" charset="-122"/>
              </a:rPr>
              <a:t>帮助</a:t>
            </a:r>
            <a:r>
              <a:rPr lang="zh-CN" altLang="en-US" sz="3600" b="1" dirty="0">
                <a:solidFill>
                  <a:srgbClr val="FF0000"/>
                </a:solidFill>
                <a:latin typeface="Times New Roman" panose="02020603050405020304" pitchFamily="18" charset="0"/>
                <a:ea typeface="黑体" panose="02010609060101010101" pitchFamily="49" charset="-122"/>
              </a:rPr>
              <a:t>后富</a:t>
            </a:r>
            <a:r>
              <a:rPr lang="zh-CN" altLang="en-US" sz="3600" b="1" dirty="0">
                <a:latin typeface="Times New Roman" panose="02020603050405020304" pitchFamily="18" charset="0"/>
                <a:ea typeface="黑体" panose="02010609060101010101" pitchFamily="49" charset="-122"/>
              </a:rPr>
              <a:t>，逐步走向共同富裕。</a:t>
            </a:r>
          </a:p>
        </p:txBody>
      </p:sp>
      <p:sp>
        <p:nvSpPr>
          <p:cNvPr id="94219" name="Rectangle 11"/>
          <p:cNvSpPr>
            <a:spLocks noChangeArrowheads="1"/>
          </p:cNvSpPr>
          <p:nvPr/>
        </p:nvSpPr>
        <p:spPr bwMode="auto">
          <a:xfrm>
            <a:off x="1435100" y="3383280"/>
            <a:ext cx="7459345" cy="645160"/>
          </a:xfrm>
          <a:prstGeom prst="rect">
            <a:avLst/>
          </a:prstGeom>
          <a:noFill/>
          <a:ln w="9525">
            <a:noFill/>
            <a:miter lim="800000"/>
          </a:ln>
          <a:effectLst/>
        </p:spPr>
        <p:txBody>
          <a:bodyPr wrap="square">
            <a:spAutoFit/>
          </a:bodyPr>
          <a:lstStyle/>
          <a:p>
            <a:pPr fontAlgn="base">
              <a:spcBef>
                <a:spcPct val="0"/>
              </a:spcBef>
              <a:spcAft>
                <a:spcPct val="0"/>
              </a:spcAft>
            </a:pPr>
            <a:r>
              <a:rPr lang="zh-CN" altLang="en-US" sz="3600" b="1" dirty="0">
                <a:solidFill>
                  <a:srgbClr val="000000"/>
                </a:solidFill>
                <a:latin typeface="Times New Roman" panose="02020603050405020304" pitchFamily="18" charset="0"/>
                <a:ea typeface="黑体" panose="02010609060101010101" pitchFamily="49" charset="-122"/>
              </a:rPr>
              <a:t>实现共同富裕是一个过程</a:t>
            </a:r>
          </a:p>
        </p:txBody>
      </p:sp>
      <p:sp>
        <p:nvSpPr>
          <p:cNvPr id="12" name="矩形 11"/>
          <p:cNvSpPr/>
          <p:nvPr/>
        </p:nvSpPr>
        <p:spPr>
          <a:xfrm>
            <a:off x="475615" y="4360545"/>
            <a:ext cx="2926080" cy="1198880"/>
          </a:xfrm>
          <a:prstGeom prst="rect">
            <a:avLst/>
          </a:prstGeom>
          <a:noFill/>
          <a:ln>
            <a:noFill/>
          </a:ln>
        </p:spPr>
        <p:txBody>
          <a:bodyPr wrap="none" rtlCol="0" anchor="t">
            <a:spAutoFit/>
          </a:bodyPr>
          <a:lstStyle/>
          <a:p>
            <a:pPr algn="ctr"/>
            <a:r>
              <a:rPr lang="zh-CN" altLang="en-US" sz="7200" b="1">
                <a:ln w="22225">
                  <a:solidFill>
                    <a:schemeClr val="accent2"/>
                  </a:solidFill>
                  <a:prstDash val="solid"/>
                </a:ln>
                <a:solidFill>
                  <a:schemeClr val="accent2">
                    <a:lumMod val="40000"/>
                    <a:lumOff val="60000"/>
                  </a:schemeClr>
                </a:solidFill>
                <a:effectLst/>
              </a:rPr>
              <a:t>注意：</a:t>
            </a:r>
          </a:p>
        </p:txBody>
      </p:sp>
      <p:pic>
        <p:nvPicPr>
          <p:cNvPr id="16386" name="图片 1"/>
          <p:cNvPicPr>
            <a:picLocks noChangeAspect="1"/>
          </p:cNvPicPr>
          <p:nvPr/>
        </p:nvPicPr>
        <p:blipFill>
          <a:blip r:embed="rId4"/>
          <a:stretch>
            <a:fillRect/>
          </a:stretch>
        </p:blipFill>
        <p:spPr>
          <a:xfrm>
            <a:off x="2341880" y="5231765"/>
            <a:ext cx="1430020" cy="1349375"/>
          </a:xfrm>
          <a:prstGeom prst="rect">
            <a:avLst/>
          </a:prstGeom>
          <a:noFill/>
          <a:ln w="9525">
            <a:noFill/>
          </a:ln>
        </p:spPr>
      </p:pic>
      <p:sp>
        <p:nvSpPr>
          <p:cNvPr id="13" name="文本框 12"/>
          <p:cNvSpPr txBox="1"/>
          <p:nvPr/>
        </p:nvSpPr>
        <p:spPr>
          <a:xfrm>
            <a:off x="650875" y="841375"/>
            <a:ext cx="10384790" cy="645160"/>
          </a:xfrm>
          <a:prstGeom prst="rect">
            <a:avLst/>
          </a:prstGeom>
          <a:noFill/>
        </p:spPr>
        <p:txBody>
          <a:bodyPr wrap="square" rtlCol="0" anchor="t">
            <a:spAutoFit/>
          </a:bodyPr>
          <a:lstStyle/>
          <a:p>
            <a:r>
              <a:rPr lang="zh-CN" altLang="zh-CN" sz="3600" b="1" dirty="0">
                <a:solidFill>
                  <a:schemeClr val="tx1"/>
                </a:solidFill>
                <a:latin typeface="Arial" panose="020B0604020202020204" pitchFamily="34" charset="0"/>
                <a:sym typeface="+mn-ea"/>
              </a:rPr>
              <a:t>知识拓展：</a:t>
            </a:r>
            <a:r>
              <a:rPr lang="zh-CN" altLang="zh-CN" sz="3600" b="1" dirty="0">
                <a:solidFill>
                  <a:srgbClr val="FF0000"/>
                </a:solidFill>
                <a:latin typeface="Arial" panose="020B0604020202020204" pitchFamily="34" charset="0"/>
                <a:sym typeface="+mn-ea"/>
              </a:rPr>
              <a:t>什么是共同富裕？</a:t>
            </a:r>
          </a:p>
        </p:txBody>
      </p:sp>
    </p:spTree>
    <p:custDataLst>
      <p:tags r:id="rId1"/>
    </p:custDataLst>
    <p:extLst>
      <p:ext uri="{BB962C8B-B14F-4D97-AF65-F5344CB8AC3E}">
        <p14:creationId xmlns:p14="http://schemas.microsoft.com/office/powerpoint/2010/main" val="28440352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blinds(horizontal)">
                                      <p:cBhvr>
                                        <p:cTn id="7" dur="500"/>
                                        <p:tgtEl>
                                          <p:spTgt spid="952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4219"/>
                                        </p:tgtEl>
                                        <p:attrNameLst>
                                          <p:attrName>style.visibility</p:attrName>
                                        </p:attrNameLst>
                                      </p:cBhvr>
                                      <p:to>
                                        <p:strVal val="visible"/>
                                      </p:to>
                                    </p:set>
                                    <p:animEffect transition="in" filter="wipe(down)">
                                      <p:cBhvr>
                                        <p:cTn id="12" dur="500"/>
                                        <p:tgtEl>
                                          <p:spTgt spid="942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amond(in)">
                                      <p:cBhvr>
                                        <p:cTn id="25" dur="2000"/>
                                        <p:tgtEl>
                                          <p:spTgt spid="11"/>
                                        </p:tgtEl>
                                      </p:cBhvr>
                                    </p:animEffect>
                                  </p:childTnLst>
                                </p:cTn>
                              </p:par>
                              <p:par>
                                <p:cTn id="26" presetID="8"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ldLvl="0" animBg="1"/>
      <p:bldP spid="95234" grpId="0" bldLvl="0" animBg="1" autoUpdateAnimBg="0"/>
      <p:bldP spid="94219" grpId="0" bldLvl="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flipH="1">
            <a:off x="219074" y="80963"/>
            <a:ext cx="9140029" cy="884238"/>
          </a:xfrm>
          <a:prstGeom prst="roundRect">
            <a:avLst>
              <a:gd name="adj" fmla="val 50000"/>
            </a:avLst>
          </a:prstGeom>
          <a:solidFill>
            <a:srgbClr val="983098"/>
          </a:soli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6" name="圆角矩形 15"/>
          <p:cNvSpPr/>
          <p:nvPr/>
        </p:nvSpPr>
        <p:spPr>
          <a:xfrm flipH="1">
            <a:off x="711200" y="141288"/>
            <a:ext cx="8493090" cy="782638"/>
          </a:xfrm>
          <a:prstGeom prst="roundRect">
            <a:avLst>
              <a:gd name="adj" fmla="val 50000"/>
            </a:avLst>
          </a:prstGeom>
          <a:solidFill>
            <a:srgbClr val="17B02E"/>
          </a:solidFill>
          <a:ln w="25400" cap="flat" cmpd="sng" algn="ctr">
            <a:solidFill>
              <a:sysClr val="window" lastClr="FFFFFF">
                <a:lumMod val="85000"/>
              </a:sys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nvGrpSpPr>
          <p:cNvPr id="23556" name="组合 16"/>
          <p:cNvGrpSpPr/>
          <p:nvPr/>
        </p:nvGrpSpPr>
        <p:grpSpPr>
          <a:xfrm flipH="1">
            <a:off x="219075" y="66675"/>
            <a:ext cx="1450975" cy="898525"/>
            <a:chOff x="6052444" y="1785832"/>
            <a:chExt cx="2335982" cy="2435928"/>
          </a:xfrm>
        </p:grpSpPr>
        <p:sp>
          <p:nvSpPr>
            <p:cNvPr id="20" name="圆角矩形 19"/>
            <p:cNvSpPr/>
            <p:nvPr/>
          </p:nvSpPr>
          <p:spPr>
            <a:xfrm>
              <a:off x="6430699" y="1785832"/>
              <a:ext cx="1957727" cy="2435928"/>
            </a:xfrm>
            <a:prstGeom prst="roundRect">
              <a:avLst/>
            </a:prstGeom>
            <a:solidFill>
              <a:srgbClr val="B46AB4"/>
            </a:solidFill>
            <a:ln w="38100" cap="flat" cmpd="sng" algn="ctr">
              <a:solidFill>
                <a:srgbClr val="F5BD5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1" name="圆角矩形 20"/>
            <p:cNvSpPr/>
            <p:nvPr/>
          </p:nvSpPr>
          <p:spPr>
            <a:xfrm>
              <a:off x="6515039" y="1846085"/>
              <a:ext cx="1801825" cy="2302513"/>
            </a:xfrm>
            <a:prstGeom prst="roundRect">
              <a:avLst/>
            </a:prstGeom>
            <a:solidFill>
              <a:srgbClr val="7030A0"/>
            </a:solidFill>
            <a:ln w="38100" cap="flat" cmpd="sng" algn="ctr">
              <a:solidFill>
                <a:srgbClr val="FFC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2" name="等腰三角形 21"/>
            <p:cNvSpPr/>
            <p:nvPr/>
          </p:nvSpPr>
          <p:spPr>
            <a:xfrm rot="16200000">
              <a:off x="5839715" y="2803368"/>
              <a:ext cx="865054" cy="439594"/>
            </a:xfrm>
            <a:prstGeom prst="triangle">
              <a:avLst/>
            </a:prstGeom>
            <a:solidFill>
              <a:srgbClr val="DC920E"/>
            </a:solidFill>
            <a:ln w="38100" cap="flat" cmpd="sng" algn="ctr">
              <a:solidFill>
                <a:srgbClr val="F5BD59"/>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3" name="等腰三角形 22"/>
            <p:cNvSpPr/>
            <p:nvPr/>
          </p:nvSpPr>
          <p:spPr>
            <a:xfrm rot="16200000">
              <a:off x="5939765" y="2820973"/>
              <a:ext cx="713237" cy="362267"/>
            </a:xfrm>
            <a:prstGeom prst="triangle">
              <a:avLst/>
            </a:prstGeom>
            <a:gradFill flip="none" rotWithShape="1">
              <a:gsLst>
                <a:gs pos="0">
                  <a:srgbClr val="FFFF00"/>
                </a:gs>
                <a:gs pos="72000">
                  <a:srgbClr val="F0A010"/>
                </a:gs>
              </a:gsLst>
              <a:path path="circle">
                <a:fillToRect l="50000" t="50000" r="50000" b="50000"/>
              </a:path>
              <a:tileRect/>
            </a:gradFill>
            <a:ln w="38100" cap="flat" cmpd="sng" algn="ctr">
              <a:solidFill>
                <a:srgbClr val="FFC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18" name="TextBox 68"/>
          <p:cNvSpPr txBox="1"/>
          <p:nvPr/>
        </p:nvSpPr>
        <p:spPr>
          <a:xfrm flipH="1">
            <a:off x="17145" y="116205"/>
            <a:ext cx="1610995" cy="812799"/>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rtl="0" eaLnBrk="1" fontAlgn="auto" latinLnBrk="0" hangingPunct="1">
              <a:lnSpc>
                <a:spcPct val="80000"/>
              </a:lnSpc>
              <a:spcBef>
                <a:spcPts val="0"/>
              </a:spcBef>
              <a:spcAft>
                <a:spcPts val="0"/>
              </a:spcAft>
              <a:buClrTx/>
              <a:buSzTx/>
              <a:buFontTx/>
              <a:buNone/>
              <a:defRPr/>
            </a:pPr>
            <a:r>
              <a:rPr kumimoji="0" lang="zh-CN" altLang="en-US" sz="2400" b="1" i="0" u="none" strike="noStrike" kern="0" cap="none" spc="0" normalizeH="0" baseline="0" noProof="0" dirty="0">
                <a:ln w="18415" cmpd="sng">
                  <a:noFill/>
                  <a:prstDash val="solid"/>
                </a:ln>
                <a:solidFill>
                  <a:sysClr val="window" lastClr="FFFFFF"/>
                </a:solidFill>
                <a:effectLst>
                  <a:glow rad="139700">
                    <a:srgbClr val="F79646">
                      <a:satMod val="175000"/>
                      <a:alpha val="40000"/>
                    </a:srgbClr>
                  </a:glow>
                </a:effectLst>
                <a:uLnTx/>
                <a:uFillTx/>
                <a:latin typeface="Adidas Unity" pitchFamily="2" charset="0"/>
                <a:ea typeface="微软雅黑" panose="020B0503020204020204" pitchFamily="34" charset="-122"/>
                <a:cs typeface="Times New Roman" panose="02020603050405020304" pitchFamily="18" charset="0"/>
              </a:rPr>
              <a:t>主 题</a:t>
            </a:r>
            <a:endParaRPr kumimoji="0" lang="en-US" altLang="zh-CN" sz="2400" b="1" i="0" u="none" strike="noStrike" kern="0" cap="none" spc="0" normalizeH="0" baseline="0" noProof="0" dirty="0">
              <a:ln w="18415" cmpd="sng">
                <a:noFill/>
                <a:prstDash val="solid"/>
              </a:ln>
              <a:solidFill>
                <a:sysClr val="window" lastClr="FFFFFF"/>
              </a:solidFill>
              <a:effectLst>
                <a:glow rad="139700">
                  <a:srgbClr val="F79646">
                    <a:satMod val="175000"/>
                    <a:alpha val="40000"/>
                  </a:srgbClr>
                </a:glow>
              </a:effectLst>
              <a:uLnTx/>
              <a:uFillTx/>
              <a:latin typeface="Adidas Unity" pitchFamily="2" charset="0"/>
              <a:ea typeface="微软雅黑" panose="020B0503020204020204" pitchFamily="34" charset="-122"/>
              <a:cs typeface="Times New Roman" panose="02020603050405020304" pitchFamily="18" charset="0"/>
            </a:endParaRPr>
          </a:p>
          <a:p>
            <a:pPr marL="0" marR="0" lvl="0" indent="0" algn="ctr" defTabSz="914400" rtl="0" eaLnBrk="1" fontAlgn="auto" latinLnBrk="0" hangingPunct="1">
              <a:lnSpc>
                <a:spcPct val="80000"/>
              </a:lnSpc>
              <a:spcBef>
                <a:spcPts val="0"/>
              </a:spcBef>
              <a:spcAft>
                <a:spcPts val="0"/>
              </a:spcAft>
              <a:buClrTx/>
              <a:buSzTx/>
              <a:buFontTx/>
              <a:buNone/>
              <a:defRPr/>
            </a:pPr>
            <a:endParaRPr kumimoji="0" lang="en-US" altLang="zh-CN" sz="1050" b="1" i="0" u="none" strike="noStrike" kern="0" cap="none" spc="0" normalizeH="0" baseline="0" noProof="0" dirty="0">
              <a:ln w="18415" cmpd="sng">
                <a:noFill/>
                <a:prstDash val="solid"/>
              </a:ln>
              <a:solidFill>
                <a:sysClr val="window" lastClr="FFFFFF"/>
              </a:solidFill>
              <a:effectLst>
                <a:glow rad="139700">
                  <a:srgbClr val="F79646">
                    <a:satMod val="175000"/>
                    <a:alpha val="40000"/>
                  </a:srgbClr>
                </a:glow>
              </a:effectLst>
              <a:uLnTx/>
              <a:uFillTx/>
              <a:latin typeface="Adidas Unity" pitchFamily="2" charset="0"/>
              <a:ea typeface="微软雅黑" panose="020B0503020204020204" pitchFamily="34" charset="-122"/>
              <a:cs typeface="Times New Roman" panose="02020603050405020304" pitchFamily="18" charset="0"/>
            </a:endParaRPr>
          </a:p>
          <a:p>
            <a:pPr marL="0" marR="0" lvl="0" indent="0" algn="ctr" defTabSz="914400" rtl="0" eaLnBrk="1" fontAlgn="auto" latinLnBrk="0" hangingPunct="1">
              <a:lnSpc>
                <a:spcPct val="80000"/>
              </a:lnSpc>
              <a:spcBef>
                <a:spcPts val="0"/>
              </a:spcBef>
              <a:spcAft>
                <a:spcPts val="0"/>
              </a:spcAft>
              <a:buClrTx/>
              <a:buSzTx/>
              <a:buFontTx/>
              <a:buNone/>
              <a:defRPr/>
            </a:pPr>
            <a:r>
              <a:rPr kumimoji="0" lang="zh-CN" altLang="en-US" sz="2400" b="1" i="0" u="none" strike="noStrike" kern="0" cap="none" spc="0" normalizeH="0" baseline="0" noProof="0" dirty="0">
                <a:ln w="18415" cmpd="sng">
                  <a:noFill/>
                  <a:prstDash val="solid"/>
                </a:ln>
                <a:solidFill>
                  <a:sysClr val="window" lastClr="FFFFFF"/>
                </a:solidFill>
                <a:effectLst>
                  <a:glow rad="139700">
                    <a:srgbClr val="F79646">
                      <a:satMod val="175000"/>
                      <a:alpha val="40000"/>
                    </a:srgbClr>
                  </a:glow>
                </a:effectLst>
                <a:uLnTx/>
                <a:uFillTx/>
                <a:latin typeface="Adidas Unity" pitchFamily="2" charset="0"/>
                <a:ea typeface="微软雅黑" panose="020B0503020204020204" pitchFamily="34" charset="-122"/>
                <a:cs typeface="Times New Roman" panose="02020603050405020304" pitchFamily="18" charset="0"/>
              </a:rPr>
              <a:t>活 动</a:t>
            </a:r>
          </a:p>
        </p:txBody>
      </p:sp>
      <p:sp>
        <p:nvSpPr>
          <p:cNvPr id="19" name="Text Box 19"/>
          <p:cNvSpPr/>
          <p:nvPr/>
        </p:nvSpPr>
        <p:spPr>
          <a:xfrm>
            <a:off x="2601553" y="211390"/>
            <a:ext cx="6574237" cy="584775"/>
          </a:xfrm>
          <a:prstGeom prst="rect">
            <a:avLst/>
          </a:prstGeom>
          <a:noFill/>
          <a:ln w="9525">
            <a:noFill/>
          </a:ln>
        </p:spPr>
        <p:txBody>
          <a:bodyPr wrap="none">
            <a:spAutoFit/>
          </a:bodyPr>
          <a:lstStyle/>
          <a:p>
            <a:pPr algn="ctr" eaLnBrk="0" hangingPunct="0"/>
            <a:r>
              <a:rPr lang="zh-CN" altLang="en-US" sz="3200" b="1" dirty="0">
                <a:solidFill>
                  <a:srgbClr val="FFFFFF"/>
                </a:solidFill>
                <a:latin typeface="黑体" panose="02010609060101010101" pitchFamily="49" charset="-122"/>
                <a:ea typeface="黑体" panose="02010609060101010101" pitchFamily="49" charset="-122"/>
                <a:sym typeface="Calibri" panose="020F0502020204030204" pitchFamily="34" charset="0"/>
              </a:rPr>
              <a:t>二、共享发展成果，走向共同富裕</a:t>
            </a:r>
          </a:p>
        </p:txBody>
      </p:sp>
      <p:pic>
        <p:nvPicPr>
          <p:cNvPr id="108550" name="Picture 4" descr="C:\Documents and Settings\Owner\My Documents\My Pictures\6474443_103759403174_2.png"/>
          <p:cNvPicPr>
            <a:picLocks noChangeAspect="1"/>
          </p:cNvPicPr>
          <p:nvPr/>
        </p:nvPicPr>
        <p:blipFill>
          <a:blip r:embed="rId3"/>
          <a:stretch>
            <a:fillRect/>
          </a:stretch>
        </p:blipFill>
        <p:spPr>
          <a:xfrm>
            <a:off x="1590675" y="252413"/>
            <a:ext cx="1008063" cy="617537"/>
          </a:xfrm>
          <a:prstGeom prst="rect">
            <a:avLst/>
          </a:prstGeom>
          <a:noFill/>
          <a:ln w="9525">
            <a:noFill/>
          </a:ln>
        </p:spPr>
      </p:pic>
      <p:grpSp>
        <p:nvGrpSpPr>
          <p:cNvPr id="7" name="组合 30"/>
          <p:cNvGrpSpPr/>
          <p:nvPr/>
        </p:nvGrpSpPr>
        <p:grpSpPr>
          <a:xfrm>
            <a:off x="2852738" y="1294857"/>
            <a:ext cx="8905875" cy="1817687"/>
            <a:chOff x="5162168" y="1099852"/>
            <a:chExt cx="2669844" cy="640957"/>
          </a:xfrm>
        </p:grpSpPr>
        <p:sp>
          <p:nvSpPr>
            <p:cNvPr id="32" name="任意多边形 43"/>
            <p:cNvSpPr/>
            <p:nvPr/>
          </p:nvSpPr>
          <p:spPr bwMode="auto">
            <a:xfrm>
              <a:off x="5162168" y="1099852"/>
              <a:ext cx="2669844" cy="640957"/>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mn-lt"/>
                <a:ea typeface="+mn-ea"/>
                <a:cs typeface="+mn-cs"/>
              </a:endParaRPr>
            </a:p>
          </p:txBody>
        </p:sp>
        <p:sp>
          <p:nvSpPr>
            <p:cNvPr id="33" name="任意多边形 48"/>
            <p:cNvSpPr/>
            <p:nvPr/>
          </p:nvSpPr>
          <p:spPr bwMode="auto">
            <a:xfrm>
              <a:off x="5273919" y="1171449"/>
              <a:ext cx="2478628" cy="49776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5B9BD5"/>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mn-lt"/>
                <a:ea typeface="+mn-ea"/>
                <a:cs typeface="+mn-cs"/>
              </a:endParaRPr>
            </a:p>
          </p:txBody>
        </p:sp>
        <p:sp>
          <p:nvSpPr>
            <p:cNvPr id="23596" name="文本框 34"/>
            <p:cNvSpPr txBox="1"/>
            <p:nvPr/>
          </p:nvSpPr>
          <p:spPr>
            <a:xfrm>
              <a:off x="5600047" y="1192390"/>
              <a:ext cx="1993378" cy="162793"/>
            </a:xfrm>
            <a:prstGeom prst="rect">
              <a:avLst/>
            </a:prstGeom>
            <a:noFill/>
            <a:ln w="9525">
              <a:noFill/>
            </a:ln>
          </p:spPr>
          <p:txBody>
            <a:bodyPr wrap="square">
              <a:spAutoFit/>
            </a:bodyPr>
            <a:lstStyle/>
            <a:p>
              <a:r>
                <a:rPr lang="zh-CN" altLang="en-US" sz="2400" b="1" u="sng" dirty="0">
                  <a:solidFill>
                    <a:schemeClr val="bg1"/>
                  </a:solidFill>
                  <a:latin typeface="微软雅黑" panose="020B0503020204020204" pitchFamily="34" charset="-122"/>
                  <a:ea typeface="微软雅黑" panose="020B0503020204020204" pitchFamily="34" charset="-122"/>
                </a:rPr>
                <a:t>（</a:t>
              </a:r>
              <a:r>
                <a:rPr lang="en-US" altLang="zh-CN" sz="2400" b="1" u="sng" dirty="0">
                  <a:solidFill>
                    <a:schemeClr val="bg1"/>
                  </a:solidFill>
                  <a:latin typeface="微软雅黑" panose="020B0503020204020204" pitchFamily="34" charset="-122"/>
                  <a:ea typeface="微软雅黑" panose="020B0503020204020204" pitchFamily="34" charset="-122"/>
                </a:rPr>
                <a:t>1</a:t>
              </a:r>
              <a:r>
                <a:rPr lang="zh-CN" altLang="en-US" sz="2400" b="1" u="sng" dirty="0">
                  <a:solidFill>
                    <a:schemeClr val="bg1"/>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衡量一个社会文明程度，</a:t>
              </a:r>
              <a:endParaRPr lang="zh-CN" altLang="en-US" sz="2400" b="1" u="sng" dirty="0">
                <a:solidFill>
                  <a:srgbClr val="FF0000"/>
                </a:solidFill>
                <a:latin typeface="微软雅黑" panose="020B0503020204020204" pitchFamily="34" charset="-122"/>
                <a:ea typeface="微软雅黑" panose="020B0503020204020204" pitchFamily="34" charset="-122"/>
              </a:endParaRPr>
            </a:p>
          </p:txBody>
        </p:sp>
      </p:grpSp>
      <p:grpSp>
        <p:nvGrpSpPr>
          <p:cNvPr id="8" name="组合 35"/>
          <p:cNvGrpSpPr/>
          <p:nvPr/>
        </p:nvGrpSpPr>
        <p:grpSpPr>
          <a:xfrm>
            <a:off x="2149580" y="1327694"/>
            <a:ext cx="1963737" cy="1792287"/>
            <a:chOff x="4816249" y="1059582"/>
            <a:chExt cx="814056" cy="721493"/>
          </a:xfrm>
        </p:grpSpPr>
        <p:grpSp>
          <p:nvGrpSpPr>
            <p:cNvPr id="23582" name="组合 36"/>
            <p:cNvGrpSpPr/>
            <p:nvPr/>
          </p:nvGrpSpPr>
          <p:grpSpPr>
            <a:xfrm rot="-5400000">
              <a:off x="4862530" y="1013300"/>
              <a:ext cx="721493" cy="814056"/>
              <a:chOff x="8439634" y="3544648"/>
              <a:chExt cx="1611146" cy="1817848"/>
            </a:xfrm>
          </p:grpSpPr>
          <p:sp>
            <p:nvSpPr>
              <p:cNvPr id="41"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mn-lt"/>
                  <a:ea typeface="+mn-ea"/>
                  <a:cs typeface="+mn-cs"/>
                </a:endParaRPr>
              </a:p>
            </p:txBody>
          </p:sp>
          <p:sp>
            <p:nvSpPr>
              <p:cNvPr id="42"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92D05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10" name="Group 17"/>
            <p:cNvGrpSpPr>
              <a:grpSpLocks noChangeAspect="1"/>
            </p:cNvGrpSpPr>
            <p:nvPr/>
          </p:nvGrpSpPr>
          <p:grpSpPr bwMode="auto">
            <a:xfrm>
              <a:off x="5100998" y="1293837"/>
              <a:ext cx="244558" cy="262518"/>
              <a:chOff x="231" y="1205"/>
              <a:chExt cx="640" cy="687"/>
            </a:xfrm>
            <a:solidFill>
              <a:schemeClr val="bg1"/>
            </a:solidFill>
            <a:effectLst/>
          </p:grpSpPr>
          <p:sp>
            <p:nvSpPr>
              <p:cNvPr id="39"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mn-lt"/>
                  <a:ea typeface="+mn-ea"/>
                  <a:cs typeface="+mn-cs"/>
                </a:endParaRPr>
              </a:p>
            </p:txBody>
          </p:sp>
          <p:sp>
            <p:nvSpPr>
              <p:cNvPr id="40"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p:spPr>
            <p:txBody>
              <a:bodyPr lIns="121920" tIns="60960" rIns="121920" bIns="609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mn-lt"/>
                  <a:ea typeface="+mn-ea"/>
                  <a:cs typeface="+mn-cs"/>
                </a:endParaRPr>
              </a:p>
            </p:txBody>
          </p:sp>
        </p:grpSp>
      </p:grpSp>
      <p:sp>
        <p:nvSpPr>
          <p:cNvPr id="43" name="文本框 42"/>
          <p:cNvSpPr txBox="1"/>
          <p:nvPr/>
        </p:nvSpPr>
        <p:spPr>
          <a:xfrm>
            <a:off x="4221163" y="1955800"/>
            <a:ext cx="6981825" cy="876522"/>
          </a:xfrm>
          <a:prstGeom prst="rect">
            <a:avLst/>
          </a:prstGeom>
          <a:noFill/>
          <a:ln w="9525">
            <a:noFill/>
          </a:ln>
        </p:spPr>
        <p:txBody>
          <a:bodyPr>
            <a:spAutoFit/>
          </a:bodyPr>
          <a:lstStyle/>
          <a:p>
            <a:pPr defTabSz="1217930">
              <a:lnSpc>
                <a:spcPct val="110000"/>
              </a:lnSpc>
            </a:pPr>
            <a:r>
              <a:rPr lang="zh-CN" altLang="en-US" sz="2400" b="1" dirty="0">
                <a:solidFill>
                  <a:schemeClr val="bg1"/>
                </a:solidFill>
                <a:latin typeface="微软雅黑" panose="020B0503020204020204" pitchFamily="34" charset="-122"/>
                <a:ea typeface="微软雅黑" panose="020B0503020204020204" pitchFamily="34" charset="-122"/>
              </a:rPr>
              <a:t>不仅要看</a:t>
            </a:r>
            <a:r>
              <a:rPr lang="zh-CN" altLang="en-US" sz="2400" b="1" dirty="0">
                <a:solidFill>
                  <a:srgbClr val="FF0000"/>
                </a:solidFill>
                <a:latin typeface="微软雅黑" panose="020B0503020204020204" pitchFamily="34" charset="-122"/>
                <a:ea typeface="微软雅黑" panose="020B0503020204020204" pitchFamily="34" charset="-122"/>
              </a:rPr>
              <a:t>经济</a:t>
            </a:r>
            <a:r>
              <a:rPr lang="zh-CN" altLang="en-US" sz="2400" b="1" dirty="0">
                <a:solidFill>
                  <a:schemeClr val="bg1"/>
                </a:solidFill>
                <a:latin typeface="微软雅黑" panose="020B0503020204020204" pitchFamily="34" charset="-122"/>
                <a:ea typeface="微软雅黑" panose="020B0503020204020204" pitchFamily="34" charset="-122"/>
              </a:rPr>
              <a:t>发展状况，而且要看发展成果是否</a:t>
            </a:r>
            <a:r>
              <a:rPr lang="zh-CN" altLang="en-US" sz="2400" b="1" dirty="0">
                <a:solidFill>
                  <a:srgbClr val="FF0000"/>
                </a:solidFill>
                <a:latin typeface="微软雅黑" panose="020B0503020204020204" pitchFamily="34" charset="-122"/>
                <a:ea typeface="微软雅黑" panose="020B0503020204020204" pitchFamily="34" charset="-122"/>
              </a:rPr>
              <a:t>惠及全体人民</a:t>
            </a:r>
            <a:r>
              <a:rPr lang="zh-CN" altLang="en-US" sz="2400" b="1" dirty="0">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人民的合法权益</a:t>
            </a:r>
            <a:r>
              <a:rPr lang="zh-CN" altLang="en-US" sz="2400" b="1" dirty="0">
                <a:solidFill>
                  <a:schemeClr val="bg1"/>
                </a:solidFill>
                <a:latin typeface="微软雅黑" panose="020B0503020204020204" pitchFamily="34" charset="-122"/>
                <a:ea typeface="微软雅黑" panose="020B0503020204020204" pitchFamily="34" charset="-122"/>
              </a:rPr>
              <a:t>是否得到切实保障</a:t>
            </a:r>
          </a:p>
        </p:txBody>
      </p:sp>
      <p:sp>
        <p:nvSpPr>
          <p:cNvPr id="44" name="文本框 43"/>
          <p:cNvSpPr txBox="1"/>
          <p:nvPr/>
        </p:nvSpPr>
        <p:spPr>
          <a:xfrm>
            <a:off x="277441" y="1639173"/>
            <a:ext cx="1799468" cy="1384995"/>
          </a:xfrm>
          <a:prstGeom prst="rect">
            <a:avLst/>
          </a:prstGeom>
          <a:noFill/>
          <a:ln w="9525">
            <a:noFill/>
          </a:ln>
        </p:spPr>
        <p:txBody>
          <a:bodyPr wrap="square">
            <a:spAutoFit/>
          </a:bodyPr>
          <a:lstStyle/>
          <a:p>
            <a:r>
              <a:rPr lang="en-US" altLang="zh-CN" sz="2800" b="1" dirty="0">
                <a:solidFill>
                  <a:srgbClr val="0000FF"/>
                </a:solidFill>
                <a:latin typeface="黑体" panose="02010609060101010101" pitchFamily="49" charset="-122"/>
                <a:ea typeface="黑体" panose="02010609060101010101" pitchFamily="49" charset="-122"/>
              </a:rPr>
              <a:t>1</a:t>
            </a:r>
            <a:r>
              <a:rPr lang="zh-CN" altLang="en-US" sz="2800" b="1" dirty="0">
                <a:solidFill>
                  <a:srgbClr val="0000FF"/>
                </a:solidFill>
                <a:latin typeface="黑体" panose="02010609060101010101" pitchFamily="49" charset="-122"/>
                <a:ea typeface="黑体" panose="02010609060101010101" pitchFamily="49" charset="-122"/>
              </a:rPr>
              <a:t>、共享发展成果的原因</a:t>
            </a:r>
            <a:endParaRPr lang="en-US" altLang="zh-CN" sz="2800" b="1" dirty="0">
              <a:latin typeface="宋体" panose="02010600030101010101" pitchFamily="2" charset="-122"/>
            </a:endParaRPr>
          </a:p>
        </p:txBody>
      </p:sp>
      <p:sp>
        <p:nvSpPr>
          <p:cNvPr id="45" name="椭圆 44"/>
          <p:cNvSpPr/>
          <p:nvPr/>
        </p:nvSpPr>
        <p:spPr>
          <a:xfrm>
            <a:off x="7778750" y="4351338"/>
            <a:ext cx="1339850" cy="1339850"/>
          </a:xfrm>
          <a:prstGeom prst="ellipse">
            <a:avLst/>
          </a:prstGeom>
          <a:solidFill>
            <a:srgbClr val="0170C1"/>
          </a:solidFill>
          <a:ln>
            <a:noFill/>
          </a:ln>
          <a:effectLst>
            <a:outerShdw blurRad="254000" dist="1143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6" name="空心弧 45"/>
          <p:cNvSpPr/>
          <p:nvPr/>
        </p:nvSpPr>
        <p:spPr>
          <a:xfrm>
            <a:off x="6867525" y="3440113"/>
            <a:ext cx="3162300" cy="3162300"/>
          </a:xfrm>
          <a:prstGeom prst="blockArc">
            <a:avLst>
              <a:gd name="adj1" fmla="val 10800000"/>
              <a:gd name="adj2" fmla="val 16200047"/>
              <a:gd name="adj3" fmla="val 18284"/>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chemeClr val="tx1"/>
              </a:solidFill>
              <a:effectLst/>
              <a:uLnTx/>
              <a:uFillTx/>
              <a:latin typeface="+mn-lt"/>
              <a:ea typeface="+mn-ea"/>
              <a:cs typeface="+mn-cs"/>
            </a:endParaRPr>
          </a:p>
        </p:txBody>
      </p:sp>
      <p:sp>
        <p:nvSpPr>
          <p:cNvPr id="47" name="空心弧 46"/>
          <p:cNvSpPr/>
          <p:nvPr/>
        </p:nvSpPr>
        <p:spPr>
          <a:xfrm>
            <a:off x="6867525" y="3440113"/>
            <a:ext cx="3162300" cy="3162300"/>
          </a:xfrm>
          <a:prstGeom prst="blockArc">
            <a:avLst>
              <a:gd name="adj1" fmla="val 5400000"/>
              <a:gd name="adj2" fmla="val 10818589"/>
              <a:gd name="adj3" fmla="val 1812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8" name="空心弧 47"/>
          <p:cNvSpPr/>
          <p:nvPr/>
        </p:nvSpPr>
        <p:spPr>
          <a:xfrm>
            <a:off x="6867525" y="3440113"/>
            <a:ext cx="3162300" cy="3162300"/>
          </a:xfrm>
          <a:prstGeom prst="blockArc">
            <a:avLst>
              <a:gd name="adj1" fmla="val 14607"/>
              <a:gd name="adj2" fmla="val 5436310"/>
              <a:gd name="adj3" fmla="val 18291"/>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49" name="空心弧 48"/>
          <p:cNvSpPr/>
          <p:nvPr/>
        </p:nvSpPr>
        <p:spPr>
          <a:xfrm>
            <a:off x="6867525" y="3440113"/>
            <a:ext cx="3162300" cy="3162300"/>
          </a:xfrm>
          <a:prstGeom prst="blockArc">
            <a:avLst>
              <a:gd name="adj1" fmla="val 16200085"/>
              <a:gd name="adj2" fmla="val 54397"/>
              <a:gd name="adj3" fmla="val 1845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50" name="等腰三角形 49"/>
          <p:cNvSpPr/>
          <p:nvPr/>
        </p:nvSpPr>
        <p:spPr>
          <a:xfrm rot="18888856">
            <a:off x="7061994" y="3628231"/>
            <a:ext cx="430213" cy="371475"/>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1" name="等腰三角形 50"/>
          <p:cNvSpPr/>
          <p:nvPr/>
        </p:nvSpPr>
        <p:spPr>
          <a:xfrm rot="13825669">
            <a:off x="6929438" y="5942013"/>
            <a:ext cx="430213" cy="369888"/>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2" name="等腰三角形 51"/>
          <p:cNvSpPr/>
          <p:nvPr/>
        </p:nvSpPr>
        <p:spPr>
          <a:xfrm rot="2711144" flipH="1">
            <a:off x="9427369" y="3628231"/>
            <a:ext cx="430213" cy="371475"/>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3" name="等腰三角形 52"/>
          <p:cNvSpPr/>
          <p:nvPr/>
        </p:nvSpPr>
        <p:spPr>
          <a:xfrm rot="7810205" flipH="1">
            <a:off x="9533731" y="5971381"/>
            <a:ext cx="430213" cy="371475"/>
          </a:xfrm>
          <a:prstGeom prst="triangle">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4" name="矩形 53"/>
          <p:cNvSpPr/>
          <p:nvPr/>
        </p:nvSpPr>
        <p:spPr>
          <a:xfrm>
            <a:off x="5076825" y="3300413"/>
            <a:ext cx="2033588" cy="460375"/>
          </a:xfrm>
          <a:prstGeom prst="rect">
            <a:avLst/>
          </a:prstGeom>
          <a:noFill/>
          <a:ln w="9525">
            <a:noFill/>
          </a:ln>
        </p:spPr>
        <p:txBody>
          <a:bodyPr>
            <a:spAutoFit/>
          </a:bodyPr>
          <a:lstStyle/>
          <a:p>
            <a:pPr algn="r" defTabSz="685800"/>
            <a:r>
              <a:rPr lang="zh-CN" altLang="en-US" sz="2400" b="1" dirty="0">
                <a:latin typeface="微软雅黑" panose="020B0503020204020204" pitchFamily="34" charset="-122"/>
                <a:ea typeface="微软雅黑" panose="020B0503020204020204" pitchFamily="34" charset="-122"/>
              </a:rPr>
              <a:t>以人民为中心</a:t>
            </a:r>
            <a:endParaRPr lang="en-US" altLang="zh-CN" sz="2400" b="1" dirty="0">
              <a:latin typeface="微软雅黑" panose="020B0503020204020204" pitchFamily="34" charset="-122"/>
              <a:ea typeface="微软雅黑" panose="020B0503020204020204" pitchFamily="34" charset="-122"/>
            </a:endParaRPr>
          </a:p>
        </p:txBody>
      </p:sp>
      <p:sp>
        <p:nvSpPr>
          <p:cNvPr id="55" name="矩形 54"/>
          <p:cNvSpPr/>
          <p:nvPr/>
        </p:nvSpPr>
        <p:spPr>
          <a:xfrm>
            <a:off x="5297488" y="6002338"/>
            <a:ext cx="1412875" cy="460375"/>
          </a:xfrm>
          <a:prstGeom prst="rect">
            <a:avLst/>
          </a:prstGeom>
          <a:noFill/>
          <a:ln w="9525">
            <a:noFill/>
          </a:ln>
        </p:spPr>
        <p:txBody>
          <a:bodyPr>
            <a:spAutoFit/>
          </a:bodyPr>
          <a:lstStyle/>
          <a:p>
            <a:pPr algn="r" defTabSz="685800"/>
            <a:r>
              <a:rPr lang="zh-CN" altLang="en-US" sz="2400" b="1" dirty="0">
                <a:latin typeface="微软雅黑" panose="020B0503020204020204" pitchFamily="34" charset="-122"/>
                <a:ea typeface="微软雅黑" panose="020B0503020204020204" pitchFamily="34" charset="-122"/>
              </a:rPr>
              <a:t>共同富裕</a:t>
            </a:r>
            <a:endParaRPr lang="en-US" altLang="zh-CN" sz="2400" b="1" dirty="0">
              <a:latin typeface="微软雅黑" panose="020B0503020204020204" pitchFamily="34" charset="-122"/>
              <a:ea typeface="微软雅黑" panose="020B0503020204020204" pitchFamily="34" charset="-122"/>
            </a:endParaRPr>
          </a:p>
        </p:txBody>
      </p:sp>
      <p:sp>
        <p:nvSpPr>
          <p:cNvPr id="56" name="矩形 55"/>
          <p:cNvSpPr/>
          <p:nvPr/>
        </p:nvSpPr>
        <p:spPr>
          <a:xfrm>
            <a:off x="10156825" y="3295650"/>
            <a:ext cx="1601788" cy="1201738"/>
          </a:xfrm>
          <a:prstGeom prst="rect">
            <a:avLst/>
          </a:prstGeom>
          <a:noFill/>
          <a:ln w="9525">
            <a:noFill/>
          </a:ln>
        </p:spPr>
        <p:txBody>
          <a:bodyPr>
            <a:spAutoFit/>
          </a:bodyPr>
          <a:lstStyle/>
          <a:p>
            <a:pPr defTabSz="685800"/>
            <a:r>
              <a:rPr lang="zh-CN" altLang="en-US" sz="2400" b="1" dirty="0">
                <a:latin typeface="微软雅黑" panose="020B0503020204020204" pitchFamily="34" charset="-122"/>
                <a:ea typeface="微软雅黑" panose="020B0503020204020204" pitchFamily="34" charset="-122"/>
              </a:rPr>
              <a:t>人人参与</a:t>
            </a:r>
            <a:endParaRPr lang="en-US" altLang="zh-CN" sz="2400" b="1" dirty="0">
              <a:latin typeface="微软雅黑" panose="020B0503020204020204" pitchFamily="34" charset="-122"/>
              <a:ea typeface="微软雅黑" panose="020B0503020204020204" pitchFamily="34" charset="-122"/>
            </a:endParaRPr>
          </a:p>
          <a:p>
            <a:pPr defTabSz="685800"/>
            <a:r>
              <a:rPr lang="zh-CN" altLang="en-US" sz="2400" b="1" dirty="0">
                <a:latin typeface="微软雅黑" panose="020B0503020204020204" pitchFamily="34" charset="-122"/>
                <a:ea typeface="微软雅黑" panose="020B0503020204020204" pitchFamily="34" charset="-122"/>
              </a:rPr>
              <a:t>人人尽力</a:t>
            </a:r>
            <a:endParaRPr lang="en-US" altLang="zh-CN" sz="2400" b="1" dirty="0">
              <a:latin typeface="微软雅黑" panose="020B0503020204020204" pitchFamily="34" charset="-122"/>
              <a:ea typeface="微软雅黑" panose="020B0503020204020204" pitchFamily="34" charset="-122"/>
            </a:endParaRPr>
          </a:p>
          <a:p>
            <a:pPr defTabSz="685800"/>
            <a:r>
              <a:rPr lang="zh-CN" altLang="en-US" sz="2400" b="1" dirty="0">
                <a:latin typeface="微软雅黑" panose="020B0503020204020204" pitchFamily="34" charset="-122"/>
                <a:ea typeface="微软雅黑" panose="020B0503020204020204" pitchFamily="34" charset="-122"/>
              </a:rPr>
              <a:t>人人共享</a:t>
            </a:r>
            <a:endParaRPr lang="en-US" altLang="zh-CN" sz="2400" b="1" dirty="0">
              <a:latin typeface="微软雅黑" panose="020B0503020204020204" pitchFamily="34" charset="-122"/>
              <a:ea typeface="微软雅黑" panose="020B0503020204020204" pitchFamily="34" charset="-122"/>
            </a:endParaRPr>
          </a:p>
        </p:txBody>
      </p:sp>
      <p:sp>
        <p:nvSpPr>
          <p:cNvPr id="57" name="矩形 56"/>
          <p:cNvSpPr/>
          <p:nvPr/>
        </p:nvSpPr>
        <p:spPr>
          <a:xfrm>
            <a:off x="9982200" y="6002338"/>
            <a:ext cx="2073275" cy="460375"/>
          </a:xfrm>
          <a:prstGeom prst="rect">
            <a:avLst/>
          </a:prstGeom>
          <a:noFill/>
          <a:ln w="9525">
            <a:noFill/>
          </a:ln>
        </p:spPr>
        <p:txBody>
          <a:bodyPr>
            <a:spAutoFit/>
          </a:bodyPr>
          <a:lstStyle/>
          <a:p>
            <a:pPr defTabSz="685800"/>
            <a:r>
              <a:rPr lang="zh-CN" altLang="en-US" sz="2400" b="1" dirty="0">
                <a:latin typeface="微软雅黑" panose="020B0503020204020204" pitchFamily="34" charset="-122"/>
                <a:ea typeface="微软雅黑" panose="020B0503020204020204" pitchFamily="34" charset="-122"/>
              </a:rPr>
              <a:t>全面小康社会</a:t>
            </a:r>
            <a:endParaRPr lang="en-US" altLang="zh-CN" sz="2400" b="1" dirty="0">
              <a:latin typeface="微软雅黑" panose="020B0503020204020204" pitchFamily="34" charset="-122"/>
              <a:ea typeface="微软雅黑" panose="020B0503020204020204" pitchFamily="34" charset="-122"/>
            </a:endParaRPr>
          </a:p>
        </p:txBody>
      </p:sp>
      <p:sp>
        <p:nvSpPr>
          <p:cNvPr id="58" name="矩形 57"/>
          <p:cNvSpPr/>
          <p:nvPr/>
        </p:nvSpPr>
        <p:spPr>
          <a:xfrm>
            <a:off x="7217743" y="3808887"/>
            <a:ext cx="2460966" cy="2413829"/>
          </a:xfrm>
          <a:prstGeom prst="rect">
            <a:avLst/>
          </a:prstGeom>
        </p:spPr>
        <p:txBody>
          <a:bodyPr spcFirstLastPara="1" wrap="none" numCol="1">
            <a:prstTxWarp prst="textCircle">
              <a:avLst/>
            </a:prstTxWarp>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chemeClr val="bg2">
                    <a:lumMod val="25000"/>
                  </a:schemeClr>
                </a:solidFill>
                <a:effectLst/>
                <a:uLnTx/>
                <a:uFillTx/>
                <a:latin typeface="微软雅黑 Light" panose="020B0502040204020203" pitchFamily="34" charset="-122"/>
                <a:ea typeface="微软雅黑 Light" panose="020B0502040204020203" pitchFamily="34" charset="-122"/>
                <a:cs typeface="+mn-cs"/>
              </a:rPr>
              <a:t>         </a:t>
            </a:r>
            <a:r>
              <a:rPr kumimoji="0" lang="zh-CN" altLang="en-US" sz="2000" b="1" i="0" u="none" strike="noStrike" kern="1200" cap="none" spc="0" normalizeH="0" baseline="0" noProof="0" dirty="0">
                <a:ln>
                  <a:noFill/>
                </a:ln>
                <a:solidFill>
                  <a:schemeClr val="bg1"/>
                </a:solidFill>
                <a:effectLst/>
                <a:uLnTx/>
                <a:uFillTx/>
                <a:latin typeface="微软雅黑 Light" panose="020B0502040204020203" pitchFamily="34" charset="-122"/>
                <a:ea typeface="微软雅黑 Light" panose="020B0502040204020203" pitchFamily="34" charset="-122"/>
                <a:cs typeface="+mn-cs"/>
              </a:rPr>
              <a:t>坚持发展思想           </a:t>
            </a:r>
            <a:r>
              <a:rPr kumimoji="0" lang="zh-CN" altLang="en-US" sz="2000" b="1" i="0" u="none" strike="noStrike" kern="1200" cap="none" spc="0" normalizeH="0" baseline="0" noProof="0" dirty="0">
                <a:ln>
                  <a:noFill/>
                </a:ln>
                <a:solidFill>
                  <a:schemeClr val="bg2">
                    <a:lumMod val="25000"/>
                  </a:schemeClr>
                </a:solidFill>
                <a:effectLst/>
                <a:uLnTx/>
                <a:uFillTx/>
                <a:latin typeface="微软雅黑 Light" panose="020B0502040204020203" pitchFamily="34" charset="-122"/>
                <a:ea typeface="微软雅黑 Light" panose="020B0502040204020203" pitchFamily="34" charset="-122"/>
                <a:cs typeface="+mn-cs"/>
              </a:rPr>
              <a:t>强   调</a:t>
            </a:r>
            <a:r>
              <a:rPr kumimoji="0" lang="zh-CN" altLang="en-US" sz="2000" b="0" i="0" u="none" strike="noStrike" kern="1200" cap="none" spc="0" normalizeH="0" baseline="0" noProof="0" dirty="0">
                <a:ln>
                  <a:noFill/>
                </a:ln>
                <a:solidFill>
                  <a:schemeClr val="bg2">
                    <a:lumMod val="25000"/>
                  </a:schemeClr>
                </a:solidFill>
                <a:effectLst/>
                <a:uLnTx/>
                <a:uFillTx/>
                <a:latin typeface="微软雅黑 Light" panose="020B0502040204020203" pitchFamily="34" charset="-122"/>
                <a:ea typeface="微软雅黑 Light" panose="020B0502040204020203" pitchFamily="34" charset="-122"/>
                <a:cs typeface="+mn-cs"/>
              </a:rPr>
              <a:t>             </a:t>
            </a:r>
            <a:r>
              <a:rPr kumimoji="0" lang="zh-CN" altLang="en-US" sz="2000" b="1" i="0" u="none" strike="noStrike" kern="1200" cap="none" spc="0" normalizeH="0" baseline="0" noProof="0" dirty="0">
                <a:ln>
                  <a:noFill/>
                </a:ln>
                <a:solidFill>
                  <a:schemeClr val="bg1"/>
                </a:solidFill>
                <a:effectLst/>
                <a:uLnTx/>
                <a:uFillTx/>
                <a:latin typeface="微软雅黑 Light" panose="020B0502040204020203" pitchFamily="34" charset="-122"/>
                <a:ea typeface="微软雅黑 Light" panose="020B0502040204020203" pitchFamily="34" charset="-122"/>
                <a:cs typeface="+mn-cs"/>
              </a:rPr>
              <a:t>引领迈入   </a:t>
            </a:r>
            <a:r>
              <a:rPr kumimoji="0" lang="zh-CN" altLang="en-US" sz="2000" b="1" i="0" u="none" strike="noStrike" kern="1200" cap="none" spc="0" normalizeH="0" baseline="0" noProof="0" dirty="0">
                <a:ln>
                  <a:noFill/>
                </a:ln>
                <a:solidFill>
                  <a:schemeClr val="bg2">
                    <a:lumMod val="25000"/>
                  </a:schemeClr>
                </a:solidFill>
                <a:effectLst/>
                <a:uLnTx/>
                <a:uFillTx/>
                <a:latin typeface="微软雅黑 Light" panose="020B0502040204020203" pitchFamily="34" charset="-122"/>
                <a:ea typeface="微软雅黑 Light" panose="020B0502040204020203" pitchFamily="34" charset="-122"/>
                <a:cs typeface="+mn-cs"/>
              </a:rPr>
              <a:t>       </a:t>
            </a:r>
            <a:r>
              <a:rPr kumimoji="0" lang="zh-CN" altLang="en-US" sz="1050" b="0" i="0" u="none" strike="noStrike" kern="1200" cap="none" spc="0" normalizeH="0" baseline="0" noProof="0" dirty="0">
                <a:ln>
                  <a:noFill/>
                </a:ln>
                <a:solidFill>
                  <a:schemeClr val="bg2">
                    <a:lumMod val="25000"/>
                  </a:schemeClr>
                </a:solidFill>
                <a:effectLst/>
                <a:uLnTx/>
                <a:uFillTx/>
                <a:latin typeface="微软雅黑 Light" panose="020B0502040204020203" pitchFamily="34" charset="-122"/>
                <a:ea typeface="微软雅黑 Light" panose="020B0502040204020203" pitchFamily="34" charset="-122"/>
                <a:cs typeface="+mn-cs"/>
              </a:rPr>
              <a:t>          </a:t>
            </a:r>
            <a:r>
              <a:rPr kumimoji="0" lang="zh-CN" altLang="en-US" sz="2000" b="1" i="0" u="none" strike="noStrike" kern="1200" cap="none" spc="0" normalizeH="0" baseline="0" noProof="0" dirty="0">
                <a:ln>
                  <a:noFill/>
                </a:ln>
                <a:solidFill>
                  <a:schemeClr val="bg2">
                    <a:lumMod val="25000"/>
                  </a:schemeClr>
                </a:solidFill>
                <a:effectLst/>
                <a:uLnTx/>
                <a:uFillTx/>
                <a:latin typeface="微软雅黑 Light" panose="020B0502040204020203" pitchFamily="34" charset="-122"/>
                <a:ea typeface="微软雅黑 Light" panose="020B0502040204020203" pitchFamily="34" charset="-122"/>
                <a:cs typeface="+mn-cs"/>
              </a:rPr>
              <a:t>朝着前进   </a:t>
            </a:r>
          </a:p>
        </p:txBody>
      </p:sp>
      <p:sp>
        <p:nvSpPr>
          <p:cNvPr id="59" name="矩形 58"/>
          <p:cNvSpPr/>
          <p:nvPr/>
        </p:nvSpPr>
        <p:spPr>
          <a:xfrm>
            <a:off x="7845425" y="4657725"/>
            <a:ext cx="1204913" cy="708025"/>
          </a:xfrm>
          <a:prstGeom prst="rect">
            <a:avLst/>
          </a:prstGeom>
          <a:noFill/>
          <a:ln w="9525">
            <a:noFill/>
          </a:ln>
        </p:spPr>
        <p:txBody>
          <a:bodyPr>
            <a:spAutoFit/>
          </a:bodyPr>
          <a:lstStyle/>
          <a:p>
            <a:pPr algn="r" defTabSz="685800"/>
            <a:r>
              <a:rPr lang="zh-CN" altLang="en-US" sz="2000" b="1" dirty="0">
                <a:solidFill>
                  <a:schemeClr val="bg1"/>
                </a:solidFill>
                <a:latin typeface="微软雅黑" panose="020B0503020204020204" pitchFamily="34" charset="-122"/>
                <a:ea typeface="微软雅黑" panose="020B0503020204020204" pitchFamily="34" charset="-122"/>
              </a:rPr>
              <a:t>人民共享发展成果</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146715" y="3570445"/>
            <a:ext cx="5319587" cy="1877437"/>
          </a:xfrm>
          <a:prstGeom prst="rect">
            <a:avLst/>
          </a:prstGeom>
          <a:noFill/>
          <a:ln w="9525">
            <a:noFill/>
          </a:ln>
        </p:spPr>
        <p:txBody>
          <a:bodyPr wrap="square">
            <a:spAutoFit/>
          </a:bodyPr>
          <a:lstStyle/>
          <a:p>
            <a:r>
              <a:rPr lang="en-US" altLang="zh-CN" sz="2800" b="1" dirty="0">
                <a:solidFill>
                  <a:srgbClr val="0000FF"/>
                </a:solidFill>
                <a:latin typeface="黑体" panose="02010609060101010101" pitchFamily="49" charset="-122"/>
                <a:ea typeface="黑体" panose="02010609060101010101" pitchFamily="49" charset="-122"/>
              </a:rPr>
              <a:t>2</a:t>
            </a:r>
            <a:r>
              <a:rPr lang="zh-CN" altLang="en-US" sz="2800" b="1" dirty="0">
                <a:solidFill>
                  <a:srgbClr val="0000FF"/>
                </a:solidFill>
                <a:latin typeface="黑体" panose="02010609060101010101" pitchFamily="49" charset="-122"/>
                <a:ea typeface="黑体" panose="02010609060101010101" pitchFamily="49" charset="-122"/>
              </a:rPr>
              <a:t>、共享发展成果的措施</a:t>
            </a:r>
            <a:endParaRPr lang="en-US" altLang="zh-CN" sz="2800" b="1" dirty="0">
              <a:solidFill>
                <a:srgbClr val="0000FF"/>
              </a:solidFill>
              <a:latin typeface="黑体" panose="02010609060101010101" pitchFamily="49" charset="-122"/>
              <a:ea typeface="黑体" panose="02010609060101010101" pitchFamily="49" charset="-122"/>
            </a:endParaRPr>
          </a:p>
          <a:p>
            <a:r>
              <a:rPr lang="zh-CN" altLang="en-US" sz="2000" b="1" dirty="0">
                <a:solidFill>
                  <a:srgbClr val="009900"/>
                </a:solidFill>
                <a:latin typeface="黑体" panose="02010609060101010101" pitchFamily="49" charset="-122"/>
                <a:ea typeface="黑体" panose="02010609060101010101" pitchFamily="49" charset="-122"/>
              </a:rPr>
              <a:t>措施</a:t>
            </a:r>
            <a:r>
              <a:rPr lang="en-US" altLang="zh-CN" sz="2000" b="1" dirty="0">
                <a:solidFill>
                  <a:srgbClr val="009900"/>
                </a:solidFill>
                <a:latin typeface="黑体" panose="02010609060101010101" pitchFamily="49" charset="-122"/>
                <a:ea typeface="黑体" panose="02010609060101010101" pitchFamily="49" charset="-122"/>
              </a:rPr>
              <a:t>A</a:t>
            </a:r>
            <a:r>
              <a:rPr lang="zh-CN" altLang="en-US" sz="2000" b="1" dirty="0">
                <a:solidFill>
                  <a:srgbClr val="009900"/>
                </a:solidFill>
                <a:latin typeface="黑体" panose="02010609060101010101" pitchFamily="49" charset="-122"/>
                <a:ea typeface="黑体" panose="02010609060101010101" pitchFamily="49" charset="-122"/>
              </a:rPr>
              <a:t>、</a:t>
            </a:r>
            <a:r>
              <a:rPr lang="zh-CN" altLang="en-US" sz="2000" b="1" dirty="0">
                <a:solidFill>
                  <a:srgbClr val="0070C0"/>
                </a:solidFill>
                <a:latin typeface="黑体" panose="02010609060101010101" pitchFamily="49" charset="-122"/>
                <a:ea typeface="黑体" panose="02010609060101010101" pitchFamily="49" charset="-122"/>
              </a:rPr>
              <a:t>坚持</a:t>
            </a:r>
            <a:r>
              <a:rPr lang="zh-CN" altLang="en-US" sz="2800" b="1" dirty="0">
                <a:solidFill>
                  <a:srgbClr val="FF0000"/>
                </a:solidFill>
                <a:latin typeface="黑体" panose="02010609060101010101" pitchFamily="49" charset="-122"/>
                <a:ea typeface="黑体" panose="02010609060101010101" pitchFamily="49" charset="-122"/>
              </a:rPr>
              <a:t>以人民为中心</a:t>
            </a:r>
            <a:r>
              <a:rPr lang="zh-CN" altLang="en-US" sz="2000" b="1" dirty="0">
                <a:solidFill>
                  <a:srgbClr val="0070C0"/>
                </a:solidFill>
                <a:latin typeface="黑体" panose="02010609060101010101" pitchFamily="49" charset="-122"/>
                <a:ea typeface="黑体" panose="02010609060101010101" pitchFamily="49" charset="-122"/>
              </a:rPr>
              <a:t>的发展思想</a:t>
            </a:r>
            <a:r>
              <a:rPr lang="zh-CN" altLang="en-US" sz="2000" b="1" dirty="0">
                <a:solidFill>
                  <a:schemeClr val="accent2">
                    <a:lumMod val="50000"/>
                  </a:schemeClr>
                </a:solidFill>
                <a:latin typeface="黑体" panose="02010609060101010101" pitchFamily="49" charset="-122"/>
                <a:ea typeface="黑体" panose="02010609060101010101" pitchFamily="49" charset="-122"/>
              </a:rPr>
              <a:t>，强调人人参与、人人尽力、人人享有，让</a:t>
            </a:r>
            <a:r>
              <a:rPr lang="zh-CN" altLang="en-US" sz="2000" b="1" dirty="0">
                <a:solidFill>
                  <a:srgbClr val="7030A0"/>
                </a:solidFill>
                <a:latin typeface="黑体" panose="02010609060101010101" pitchFamily="49" charset="-122"/>
                <a:ea typeface="黑体" panose="02010609060101010101" pitchFamily="49" charset="-122"/>
              </a:rPr>
              <a:t>人民</a:t>
            </a:r>
            <a:r>
              <a:rPr lang="zh-CN" altLang="en-US" sz="2000" b="1" dirty="0">
                <a:solidFill>
                  <a:schemeClr val="accent2">
                    <a:lumMod val="50000"/>
                  </a:schemeClr>
                </a:solidFill>
                <a:latin typeface="黑体" panose="02010609060101010101" pitchFamily="49" charset="-122"/>
                <a:ea typeface="黑体" panose="02010609060101010101" pitchFamily="49" charset="-122"/>
              </a:rPr>
              <a:t>群众</a:t>
            </a:r>
            <a:r>
              <a:rPr lang="zh-CN" altLang="en-US" sz="2000" b="1" dirty="0">
                <a:solidFill>
                  <a:srgbClr val="7030A0"/>
                </a:solidFill>
                <a:latin typeface="黑体" panose="02010609060101010101" pitchFamily="49" charset="-122"/>
                <a:ea typeface="黑体" panose="02010609060101010101" pitchFamily="49" charset="-122"/>
              </a:rPr>
              <a:t>共享发展成果</a:t>
            </a:r>
            <a:r>
              <a:rPr lang="zh-CN" altLang="en-US" sz="2000" b="1" dirty="0">
                <a:solidFill>
                  <a:schemeClr val="accent2">
                    <a:lumMod val="50000"/>
                  </a:schemeClr>
                </a:solidFill>
                <a:latin typeface="黑体" panose="02010609060101010101" pitchFamily="49" charset="-122"/>
                <a:ea typeface="黑体" panose="02010609060101010101" pitchFamily="49" charset="-122"/>
              </a:rPr>
              <a:t>，引领全体人民朝着</a:t>
            </a:r>
            <a:r>
              <a:rPr lang="zh-CN" altLang="en-US" sz="2000" b="1" dirty="0">
                <a:solidFill>
                  <a:srgbClr val="7030A0"/>
                </a:solidFill>
                <a:latin typeface="黑体" panose="02010609060101010101" pitchFamily="49" charset="-122"/>
                <a:ea typeface="黑体" panose="02010609060101010101" pitchFamily="49" charset="-122"/>
              </a:rPr>
              <a:t>共同富裕</a:t>
            </a:r>
            <a:r>
              <a:rPr lang="zh-CN" altLang="en-US" sz="2000" b="1" dirty="0">
                <a:solidFill>
                  <a:schemeClr val="accent2">
                    <a:lumMod val="50000"/>
                  </a:schemeClr>
                </a:solidFill>
                <a:latin typeface="黑体" panose="02010609060101010101" pitchFamily="49" charset="-122"/>
                <a:ea typeface="黑体" panose="02010609060101010101" pitchFamily="49" charset="-122"/>
              </a:rPr>
              <a:t>方向稳步前进。</a:t>
            </a:r>
            <a:endParaRPr lang="en-US" altLang="zh-CN" sz="2000" b="1" dirty="0">
              <a:solidFill>
                <a:schemeClr val="accent2">
                  <a:lumMod val="50000"/>
                </a:schemeClr>
              </a:solidFill>
              <a:latin typeface="宋体" panose="02010600030101010101" pitchFamily="2"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8550"/>
                                        </p:tgtEl>
                                        <p:attrNameLst>
                                          <p:attrName>style.visibility</p:attrName>
                                        </p:attrNameLst>
                                      </p:cBhvr>
                                      <p:to>
                                        <p:strVal val="visible"/>
                                      </p:to>
                                    </p:set>
                                    <p:animEffect transition="in" filter="dissolve">
                                      <p:cBhvr>
                                        <p:cTn id="7" dur="500"/>
                                        <p:tgtEl>
                                          <p:spTgt spid="108550"/>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0.011699 0.044634 C 0.016259 0.050424 0.017819 0.073104 0.045159 0.070794 C 0.072509 0.068474 0.119509 0.032824 0.148679 0.032824 C 0.177709 0.032824 0.168989 0.071714 0.190729 0.070794 C 0.212089 0.069864 0.231619 0.028664 0.256229 0.027964 C 0.281099 0.027274 0.292689 0.064304 0.313519 0.066854 C 0.334609 0.069404 0.351669 0.045794 0.360919 0.040694 C 0.370679 0.035374 0.361959 0.040004 0.360919 0.040694 " pathEditMode="relative" rAng="0" ptsTypes="AAAAAAAA">
                                      <p:cBhvr>
                                        <p:cTn id="10" dur="3000" fill="hold"/>
                                        <p:tgtEl>
                                          <p:spTgt spid="108550"/>
                                        </p:tgtEl>
                                        <p:attrNameLst>
                                          <p:attrName>ppt_x</p:attrName>
                                          <p:attrName>ppt_y</p:attrName>
                                        </p:attrNameLst>
                                      </p:cBhvr>
                                      <p:rCtr x="17700" y="500"/>
                                    </p:animMotion>
                                  </p:childTnLst>
                                </p:cTn>
                              </p:par>
                            </p:childTnLst>
                          </p:cTn>
                        </p:par>
                        <p:par>
                          <p:cTn id="11" fill="hold">
                            <p:stCondLst>
                              <p:cond delay="3500"/>
                            </p:stCondLst>
                            <p:childTnLst>
                              <p:par>
                                <p:cTn id="12" presetID="22" presetClass="entr" presetSubtype="8"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plus(in)">
                                      <p:cBhvr>
                                        <p:cTn id="33" dur="20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heel(1)">
                                      <p:cBhvr>
                                        <p:cTn id="38" dur="2000"/>
                                        <p:tgtEl>
                                          <p:spTgt spid="45"/>
                                        </p:tgtEl>
                                      </p:cBhvr>
                                    </p:animEffect>
                                  </p:child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6"/>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5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7"/>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47"/>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0" nodeType="after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3" presetClass="entr" presetSubtype="16" fill="hold" grpId="0" nodeType="click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plus(in)">
                                      <p:cBhvr>
                                        <p:cTn id="93"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3" grpId="0"/>
      <p:bldP spid="44" grpId="0"/>
      <p:bldP spid="45" grpId="0" animBg="1"/>
      <p:bldP spid="50" grpId="0" animBg="1"/>
      <p:bldP spid="51" grpId="0" animBg="1"/>
      <p:bldP spid="52" grpId="0" animBg="1"/>
      <p:bldP spid="53" grpId="0" animBg="1"/>
      <p:bldP spid="54" grpId="0"/>
      <p:bldP spid="55" grpId="0"/>
      <p:bldP spid="56" grpId="0"/>
      <p:bldP spid="57" grpId="0"/>
      <p:bldP spid="59"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文本框 5"/>
          <p:cNvSpPr txBox="1"/>
          <p:nvPr/>
        </p:nvSpPr>
        <p:spPr>
          <a:xfrm>
            <a:off x="1625600" y="485675"/>
            <a:ext cx="3097213" cy="523220"/>
          </a:xfrm>
          <a:prstGeom prst="rect">
            <a:avLst/>
          </a:prstGeom>
          <a:solidFill>
            <a:schemeClr val="accent2"/>
          </a:solidFill>
          <a:ln w="9525">
            <a:noFill/>
          </a:ln>
        </p:spPr>
        <p:txBody>
          <a:bodyPr>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共享中存在的问题</a:t>
            </a:r>
          </a:p>
        </p:txBody>
      </p:sp>
      <p:sp>
        <p:nvSpPr>
          <p:cNvPr id="12" name="文本框 11"/>
          <p:cNvSpPr txBox="1"/>
          <p:nvPr/>
        </p:nvSpPr>
        <p:spPr>
          <a:xfrm>
            <a:off x="8834369" y="491317"/>
            <a:ext cx="1646238" cy="522287"/>
          </a:xfrm>
          <a:prstGeom prst="rect">
            <a:avLst/>
          </a:prstGeom>
          <a:solidFill>
            <a:schemeClr val="accent2"/>
          </a:solidFill>
          <a:ln w="9525">
            <a:noFill/>
          </a:ln>
        </p:spPr>
        <p:txBody>
          <a:bodyPr>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解决措施</a:t>
            </a:r>
          </a:p>
        </p:txBody>
      </p:sp>
      <p:sp>
        <p:nvSpPr>
          <p:cNvPr id="2" name="文本框 1"/>
          <p:cNvSpPr txBox="1"/>
          <p:nvPr/>
        </p:nvSpPr>
        <p:spPr>
          <a:xfrm>
            <a:off x="1625600" y="5321115"/>
            <a:ext cx="9696450" cy="954107"/>
          </a:xfrm>
          <a:prstGeom prst="rect">
            <a:avLst/>
          </a:prstGeom>
          <a:gradFill>
            <a:gsLst>
              <a:gs pos="0">
                <a:srgbClr val="9EE256"/>
              </a:gs>
              <a:gs pos="100000">
                <a:srgbClr val="52762D"/>
              </a:gs>
            </a:gsLst>
            <a:lin scaled="0"/>
          </a:gradFill>
        </p:spPr>
        <p:txBody>
          <a:bodyPr wrap="square" rtlCol="0">
            <a:spAutoFit/>
          </a:bodyPr>
          <a:lstStyle/>
          <a:p>
            <a:pPr marL="457200" indent="-457200">
              <a:buFont typeface="Wingdings" panose="05000000000000000000" pitchFamily="2" charset="2"/>
              <a:buChar char="Ø"/>
              <a:defRPr/>
            </a:pPr>
            <a:r>
              <a:rPr lang="zh-CN" altLang="en-US" sz="2800" b="1" dirty="0">
                <a:latin typeface="微软雅黑" panose="020B0503020204020204" pitchFamily="34" charset="-122"/>
                <a:ea typeface="微软雅黑" panose="020B0503020204020204" pitchFamily="34" charset="-122"/>
                <a:sym typeface="+mn-ea"/>
              </a:rPr>
              <a:t>我国当前存在哪些影响人民</a:t>
            </a:r>
            <a:r>
              <a:rPr lang="zh-CN" altLang="en-US" sz="2800" b="1" noProof="0" dirty="0">
                <a:latin typeface="微软雅黑" panose="020B0503020204020204" pitchFamily="34" charset="-122"/>
                <a:ea typeface="微软雅黑" panose="020B0503020204020204" pitchFamily="34" charset="-122"/>
                <a:sym typeface="+mn-ea"/>
              </a:rPr>
              <a:t>美好生活的问题亟待解决？</a:t>
            </a:r>
            <a:endParaRPr kumimoji="0" lang="en-US" altLang="zh-CN" sz="2800" b="1" kern="1200" cap="none" spc="0" normalizeH="0" baseline="0" noProof="0" dirty="0">
              <a:latin typeface="微软雅黑" panose="020B0503020204020204" pitchFamily="34" charset="-122"/>
              <a:ea typeface="微软雅黑" panose="020B0503020204020204" pitchFamily="34" charset="-122"/>
              <a:cs typeface="+mn-cs"/>
            </a:endParaRPr>
          </a:p>
          <a:p>
            <a:pPr marL="457200" marR="0" indent="-457200" defTabSz="914400">
              <a:buClrTx/>
              <a:buSzTx/>
              <a:buFont typeface="Wingdings" panose="05000000000000000000" pitchFamily="2" charset="2"/>
              <a:buChar char="Ø"/>
              <a:defRPr/>
            </a:pPr>
            <a:r>
              <a:rPr lang="zh-CN" altLang="en-US" sz="2800" b="1" noProof="0" dirty="0">
                <a:latin typeface="微软雅黑" panose="020B0503020204020204" pitchFamily="34" charset="-122"/>
                <a:ea typeface="微软雅黑" panose="020B0503020204020204" pitchFamily="34" charset="-122"/>
                <a:sym typeface="+mn-ea"/>
              </a:rPr>
              <a:t>党和政府有哪些相应的解决措施吗？</a:t>
            </a:r>
          </a:p>
        </p:txBody>
      </p:sp>
      <p:graphicFrame>
        <p:nvGraphicFramePr>
          <p:cNvPr id="6" name="表格 7">
            <a:extLst>
              <a:ext uri="{FF2B5EF4-FFF2-40B4-BE49-F238E27FC236}">
                <a16:creationId xmlns:a16="http://schemas.microsoft.com/office/drawing/2014/main" xmlns="" id="{8216BBCD-B5D9-400E-9DEA-DADA04D489B9}"/>
              </a:ext>
            </a:extLst>
          </p:cNvPr>
          <p:cNvGraphicFramePr>
            <a:graphicFrameLocks noGrp="1"/>
          </p:cNvGraphicFramePr>
          <p:nvPr>
            <p:extLst>
              <p:ext uri="{D42A27DB-BD31-4B8C-83A1-F6EECF244321}">
                <p14:modId xmlns:p14="http://schemas.microsoft.com/office/powerpoint/2010/main" val="3662830448"/>
              </p:ext>
            </p:extLst>
          </p:nvPr>
        </p:nvGraphicFramePr>
        <p:xfrm>
          <a:off x="730534" y="1105065"/>
          <a:ext cx="10977989" cy="3845560"/>
        </p:xfrm>
        <a:graphic>
          <a:graphicData uri="http://schemas.openxmlformats.org/drawingml/2006/table">
            <a:tbl>
              <a:tblPr firstRow="1" bandRow="1">
                <a:tableStyleId>{5C22544A-7EE6-4342-B048-85BDC9FD1C3A}</a:tableStyleId>
              </a:tblPr>
              <a:tblGrid>
                <a:gridCol w="646322">
                  <a:extLst>
                    <a:ext uri="{9D8B030D-6E8A-4147-A177-3AD203B41FA5}">
                      <a16:colId xmlns:a16="http://schemas.microsoft.com/office/drawing/2014/main" xmlns="" val="2623876012"/>
                    </a:ext>
                  </a:extLst>
                </a:gridCol>
                <a:gridCol w="7346731">
                  <a:extLst>
                    <a:ext uri="{9D8B030D-6E8A-4147-A177-3AD203B41FA5}">
                      <a16:colId xmlns:a16="http://schemas.microsoft.com/office/drawing/2014/main" xmlns="" val="3699650710"/>
                    </a:ext>
                  </a:extLst>
                </a:gridCol>
                <a:gridCol w="2984936">
                  <a:extLst>
                    <a:ext uri="{9D8B030D-6E8A-4147-A177-3AD203B41FA5}">
                      <a16:colId xmlns:a16="http://schemas.microsoft.com/office/drawing/2014/main" xmlns="" val="1315302864"/>
                    </a:ext>
                  </a:extLst>
                </a:gridCol>
              </a:tblGrid>
              <a:tr h="370840">
                <a:tc>
                  <a:txBody>
                    <a:bodyPr/>
                    <a:lstStyle/>
                    <a:p>
                      <a:r>
                        <a:rPr lang="zh-CN" altLang="en-US"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序号</a:t>
                      </a:r>
                    </a:p>
                  </a:txBody>
                  <a:tcPr/>
                </a:tc>
                <a:tc>
                  <a:txBody>
                    <a:bodyPr/>
                    <a:lstStyle/>
                    <a:p>
                      <a:r>
                        <a:rPr lang="zh-CN" altLang="en-US"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问题</a:t>
                      </a:r>
                    </a:p>
                  </a:txBody>
                  <a:tcPr/>
                </a:tc>
                <a:tc>
                  <a:txBody>
                    <a:bodyPr/>
                    <a:lstStyle/>
                    <a:p>
                      <a:r>
                        <a:rPr lang="zh-CN" altLang="en-US"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措施</a:t>
                      </a:r>
                    </a:p>
                  </a:txBody>
                  <a:tcPr/>
                </a:tc>
                <a:extLst>
                  <a:ext uri="{0D108BD9-81ED-4DB2-BD59-A6C34878D82A}">
                    <a16:rowId xmlns:a16="http://schemas.microsoft.com/office/drawing/2014/main" xmlns="" val="768933087"/>
                  </a:ext>
                </a:extLst>
              </a:tr>
              <a:tr h="370840">
                <a:tc>
                  <a:txBody>
                    <a:bodyPr/>
                    <a:lstStyle/>
                    <a:p>
                      <a:r>
                        <a:rPr lang="en-US" altLang="zh-CN" b="1" dirty="0"/>
                        <a:t>A</a:t>
                      </a:r>
                      <a:endParaRPr lang="zh-CN" altLang="en-US" b="1" dirty="0"/>
                    </a:p>
                  </a:txBody>
                  <a:tcPr/>
                </a:tc>
                <a:tc>
                  <a:txBody>
                    <a:bodyPr/>
                    <a:lstStyle/>
                    <a:p>
                      <a:endParaRPr lang="zh-CN" altLang="en-US" b="1" dirty="0"/>
                    </a:p>
                  </a:txBody>
                  <a:tcPr/>
                </a:tc>
                <a:tc>
                  <a:txBody>
                    <a:bodyPr/>
                    <a:lstStyle/>
                    <a:p>
                      <a:endParaRPr lang="en-US" altLang="zh-CN" b="1" dirty="0"/>
                    </a:p>
                    <a:p>
                      <a:endParaRPr lang="zh-CN" altLang="en-US" b="1" dirty="0"/>
                    </a:p>
                  </a:txBody>
                  <a:tcPr/>
                </a:tc>
                <a:extLst>
                  <a:ext uri="{0D108BD9-81ED-4DB2-BD59-A6C34878D82A}">
                    <a16:rowId xmlns:a16="http://schemas.microsoft.com/office/drawing/2014/main" xmlns="" val="1040587094"/>
                  </a:ext>
                </a:extLst>
              </a:tr>
              <a:tr h="370840">
                <a:tc>
                  <a:txBody>
                    <a:bodyPr/>
                    <a:lstStyle/>
                    <a:p>
                      <a:r>
                        <a:rPr lang="en-US" altLang="zh-CN" b="1" dirty="0"/>
                        <a:t>B</a:t>
                      </a:r>
                      <a:endParaRPr lang="zh-CN" altLang="en-US" b="1" dirty="0"/>
                    </a:p>
                  </a:txBody>
                  <a:tcPr/>
                </a:tc>
                <a:tc>
                  <a:txBody>
                    <a:bodyPr/>
                    <a:lstStyle/>
                    <a:p>
                      <a:endParaRPr lang="zh-CN" altLang="en-US" b="1" dirty="0"/>
                    </a:p>
                  </a:txBody>
                  <a:tcPr/>
                </a:tc>
                <a:tc>
                  <a:txBody>
                    <a:bodyPr/>
                    <a:lstStyle/>
                    <a:p>
                      <a:r>
                        <a:rPr lang="zh-CN" altLang="en-US" b="1" dirty="0"/>
                        <a:t> </a:t>
                      </a:r>
                      <a:br>
                        <a:rPr lang="zh-CN" altLang="en-US" b="1" dirty="0"/>
                      </a:br>
                      <a:endParaRPr lang="zh-CN" altLang="en-US" b="1" dirty="0"/>
                    </a:p>
                  </a:txBody>
                  <a:tcPr/>
                </a:tc>
                <a:extLst>
                  <a:ext uri="{0D108BD9-81ED-4DB2-BD59-A6C34878D82A}">
                    <a16:rowId xmlns:a16="http://schemas.microsoft.com/office/drawing/2014/main" xmlns="" val="589058137"/>
                  </a:ext>
                </a:extLst>
              </a:tr>
              <a:tr h="370840">
                <a:tc>
                  <a:txBody>
                    <a:bodyPr/>
                    <a:lstStyle/>
                    <a:p>
                      <a:r>
                        <a:rPr lang="en-US" altLang="zh-CN" b="1" dirty="0"/>
                        <a:t>C</a:t>
                      </a:r>
                      <a:endParaRPr lang="zh-CN" altLang="en-US" b="1" dirty="0"/>
                    </a:p>
                  </a:txBody>
                  <a:tcPr/>
                </a:tc>
                <a:tc>
                  <a:txBody>
                    <a:bodyPr/>
                    <a:lstStyle/>
                    <a:p>
                      <a:endParaRPr lang="en-US" altLang="zh-CN" b="1" dirty="0"/>
                    </a:p>
                    <a:p>
                      <a:endParaRPr lang="zh-CN" altLang="en-US" b="1" dirty="0"/>
                    </a:p>
                  </a:txBody>
                  <a:tcPr/>
                </a:tc>
                <a:tc>
                  <a:txBody>
                    <a:bodyPr/>
                    <a:lstStyle/>
                    <a:p>
                      <a:endParaRPr lang="zh-CN" altLang="en-US" b="1" dirty="0"/>
                    </a:p>
                  </a:txBody>
                  <a:tcPr/>
                </a:tc>
                <a:extLst>
                  <a:ext uri="{0D108BD9-81ED-4DB2-BD59-A6C34878D82A}">
                    <a16:rowId xmlns:a16="http://schemas.microsoft.com/office/drawing/2014/main" xmlns="" val="3812465301"/>
                  </a:ext>
                </a:extLst>
              </a:tr>
              <a:tr h="370840">
                <a:tc>
                  <a:txBody>
                    <a:bodyPr/>
                    <a:lstStyle/>
                    <a:p>
                      <a:r>
                        <a:rPr lang="en-US" altLang="zh-CN" b="1" dirty="0"/>
                        <a:t>D</a:t>
                      </a:r>
                      <a:endParaRPr lang="zh-CN" altLang="en-US" b="1" dirty="0"/>
                    </a:p>
                  </a:txBody>
                  <a:tcPr/>
                </a:tc>
                <a:tc>
                  <a:txBody>
                    <a:bodyPr/>
                    <a:lstStyle/>
                    <a:p>
                      <a:endParaRPr lang="zh-CN" altLang="en-US" b="1" dirty="0"/>
                    </a:p>
                  </a:txBody>
                  <a:tcPr/>
                </a:tc>
                <a:tc>
                  <a:txBody>
                    <a:bodyPr/>
                    <a:lstStyle/>
                    <a:p>
                      <a:endParaRPr lang="en-US" altLang="zh-CN" b="1" dirty="0"/>
                    </a:p>
                    <a:p>
                      <a:endParaRPr lang="zh-CN" altLang="en-US" b="1" dirty="0"/>
                    </a:p>
                  </a:txBody>
                  <a:tcPr/>
                </a:tc>
                <a:extLst>
                  <a:ext uri="{0D108BD9-81ED-4DB2-BD59-A6C34878D82A}">
                    <a16:rowId xmlns:a16="http://schemas.microsoft.com/office/drawing/2014/main" xmlns="" val="2053444849"/>
                  </a:ext>
                </a:extLst>
              </a:tr>
              <a:tr h="370840">
                <a:tc>
                  <a:txBody>
                    <a:bodyPr/>
                    <a:lstStyle/>
                    <a:p>
                      <a:r>
                        <a:rPr lang="en-US" altLang="zh-CN" b="1" dirty="0"/>
                        <a:t>E</a:t>
                      </a:r>
                      <a:endParaRPr lang="zh-CN" altLang="en-US" b="1" dirty="0"/>
                    </a:p>
                  </a:txBody>
                  <a:tcPr/>
                </a:tc>
                <a:tc>
                  <a:txBody>
                    <a:bodyPr/>
                    <a:lstStyle/>
                    <a:p>
                      <a:endParaRPr lang="zh-CN" altLang="en-US" b="1" dirty="0"/>
                    </a:p>
                  </a:txBody>
                  <a:tcPr/>
                </a:tc>
                <a:tc>
                  <a:txBody>
                    <a:bodyPr/>
                    <a:lstStyle/>
                    <a:p>
                      <a:endParaRPr lang="en-US" altLang="zh-CN" b="1" dirty="0"/>
                    </a:p>
                    <a:p>
                      <a:endParaRPr lang="en-US" altLang="zh-CN" b="1" dirty="0"/>
                    </a:p>
                    <a:p>
                      <a:endParaRPr lang="zh-CN" altLang="en-US" b="1" dirty="0"/>
                    </a:p>
                  </a:txBody>
                  <a:tcPr/>
                </a:tc>
                <a:extLst>
                  <a:ext uri="{0D108BD9-81ED-4DB2-BD59-A6C34878D82A}">
                    <a16:rowId xmlns:a16="http://schemas.microsoft.com/office/drawing/2014/main" xmlns="" val="1162780082"/>
                  </a:ext>
                </a:extLst>
              </a:tr>
            </a:tbl>
          </a:graphicData>
        </a:graphic>
      </p:graphicFrame>
      <p:sp>
        <p:nvSpPr>
          <p:cNvPr id="13" name="文本框 12">
            <a:extLst>
              <a:ext uri="{FF2B5EF4-FFF2-40B4-BE49-F238E27FC236}">
                <a16:creationId xmlns:a16="http://schemas.microsoft.com/office/drawing/2014/main" xmlns="" id="{058DE9BB-B9D2-4665-8276-CFA8705A01D6}"/>
              </a:ext>
            </a:extLst>
          </p:cNvPr>
          <p:cNvSpPr txBox="1"/>
          <p:nvPr/>
        </p:nvSpPr>
        <p:spPr>
          <a:xfrm>
            <a:off x="1376854" y="1416298"/>
            <a:ext cx="7273159" cy="707886"/>
          </a:xfrm>
          <a:prstGeom prst="rect">
            <a:avLst/>
          </a:prstGeom>
          <a:noFill/>
        </p:spPr>
        <p:txBody>
          <a:bodyPr wrap="square">
            <a:spAutoFit/>
          </a:bodyPr>
          <a:lstStyle/>
          <a:p>
            <a:r>
              <a:rPr lang="en-US" altLang="zh-CN" sz="2000" b="1" dirty="0">
                <a:latin typeface="黑体" panose="02010609060101010101" pitchFamily="49" charset="-122"/>
                <a:ea typeface="黑体" panose="02010609060101010101" pitchFamily="49" charset="-122"/>
              </a:rPr>
              <a:t>2020</a:t>
            </a:r>
            <a:r>
              <a:rPr lang="zh-CN" altLang="en-US" sz="2000" b="1" dirty="0">
                <a:latin typeface="黑体" panose="02010609060101010101" pitchFamily="49" charset="-122"/>
                <a:ea typeface="黑体" panose="02010609060101010101" pitchFamily="49" charset="-122"/>
              </a:rPr>
              <a:t>年以来，受新冠肺炎疫情影响，就业压力明显上升，一些群众下岗失业，失去生活来源，造成家庭生活困难。</a:t>
            </a:r>
          </a:p>
        </p:txBody>
      </p:sp>
      <p:sp>
        <p:nvSpPr>
          <p:cNvPr id="14" name="文本框 13">
            <a:extLst>
              <a:ext uri="{FF2B5EF4-FFF2-40B4-BE49-F238E27FC236}">
                <a16:creationId xmlns:a16="http://schemas.microsoft.com/office/drawing/2014/main" xmlns="" id="{C492DADE-F653-4557-8D2B-76AA503D87EF}"/>
              </a:ext>
            </a:extLst>
          </p:cNvPr>
          <p:cNvSpPr txBox="1"/>
          <p:nvPr/>
        </p:nvSpPr>
        <p:spPr>
          <a:xfrm>
            <a:off x="8671033" y="1427369"/>
            <a:ext cx="3037490" cy="707886"/>
          </a:xfrm>
          <a:prstGeom prst="rect">
            <a:avLst/>
          </a:prstGeom>
          <a:noFill/>
        </p:spPr>
        <p:txBody>
          <a:bodyPr wrap="square">
            <a:spAutoFit/>
          </a:bodyPr>
          <a:lstStyle/>
          <a:p>
            <a:r>
              <a:rPr lang="zh-CN" altLang="en-US" sz="2000" b="1" dirty="0">
                <a:solidFill>
                  <a:srgbClr val="FF0000"/>
                </a:solidFill>
                <a:latin typeface="黑体" panose="02010609060101010101" pitchFamily="49" charset="-122"/>
                <a:ea typeface="黑体" panose="02010609060101010101" pitchFamily="49" charset="-122"/>
              </a:rPr>
              <a:t>提高就业质量和人民生活水平。</a:t>
            </a:r>
          </a:p>
        </p:txBody>
      </p:sp>
      <p:sp>
        <p:nvSpPr>
          <p:cNvPr id="16" name="文本框 15">
            <a:extLst>
              <a:ext uri="{FF2B5EF4-FFF2-40B4-BE49-F238E27FC236}">
                <a16:creationId xmlns:a16="http://schemas.microsoft.com/office/drawing/2014/main" xmlns="" id="{442C8158-DB2C-4E0B-B938-42EEE3BE3199}"/>
              </a:ext>
            </a:extLst>
          </p:cNvPr>
          <p:cNvSpPr txBox="1"/>
          <p:nvPr/>
        </p:nvSpPr>
        <p:spPr>
          <a:xfrm>
            <a:off x="1376853" y="2124184"/>
            <a:ext cx="7273159" cy="707886"/>
          </a:xfrm>
          <a:prstGeom prst="rect">
            <a:avLst/>
          </a:prstGeom>
          <a:noFill/>
        </p:spPr>
        <p:txBody>
          <a:bodyPr wrap="square">
            <a:spAutoFit/>
          </a:bodyPr>
          <a:lstStyle/>
          <a:p>
            <a:r>
              <a:rPr lang="zh-CN" altLang="en-US" sz="2000" b="1" dirty="0">
                <a:latin typeface="黑体" panose="02010609060101010101" pitchFamily="49" charset="-122"/>
                <a:ea typeface="黑体" panose="02010609060101010101" pitchFamily="49" charset="-122"/>
              </a:rPr>
              <a:t>当前我国贫困地区的基本医疗服务水平虽然有了很大提高，但是相对于发达地区仍然存在差距。 </a:t>
            </a:r>
          </a:p>
        </p:txBody>
      </p:sp>
      <p:sp>
        <p:nvSpPr>
          <p:cNvPr id="18" name="文本框 17">
            <a:extLst>
              <a:ext uri="{FF2B5EF4-FFF2-40B4-BE49-F238E27FC236}">
                <a16:creationId xmlns:a16="http://schemas.microsoft.com/office/drawing/2014/main" xmlns="" id="{A122621E-DDFA-412C-B17E-BB44F457A219}"/>
              </a:ext>
            </a:extLst>
          </p:cNvPr>
          <p:cNvSpPr txBox="1"/>
          <p:nvPr/>
        </p:nvSpPr>
        <p:spPr>
          <a:xfrm>
            <a:off x="8692053" y="2124184"/>
            <a:ext cx="3016470" cy="646331"/>
          </a:xfrm>
          <a:prstGeom prst="rect">
            <a:avLst/>
          </a:prstGeom>
          <a:noFill/>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加强社会保障体系建设，坚决打赢脱贫攻坚战。</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20" name="文本框 19">
            <a:extLst>
              <a:ext uri="{FF2B5EF4-FFF2-40B4-BE49-F238E27FC236}">
                <a16:creationId xmlns:a16="http://schemas.microsoft.com/office/drawing/2014/main" xmlns="" id="{CE6B8E5F-D914-4057-8472-CD509B2D54B4}"/>
              </a:ext>
            </a:extLst>
          </p:cNvPr>
          <p:cNvSpPr txBox="1"/>
          <p:nvPr/>
        </p:nvSpPr>
        <p:spPr>
          <a:xfrm>
            <a:off x="1376851" y="2748401"/>
            <a:ext cx="7315201" cy="707886"/>
          </a:xfrm>
          <a:prstGeom prst="rect">
            <a:avLst/>
          </a:prstGeom>
          <a:noFill/>
        </p:spPr>
        <p:txBody>
          <a:bodyPr wrap="square">
            <a:spAutoFit/>
          </a:bodyPr>
          <a:lstStyle/>
          <a:p>
            <a:r>
              <a:rPr lang="zh-CN" altLang="en-US" sz="2000" b="1" dirty="0">
                <a:latin typeface="黑体" panose="02010609060101010101" pitchFamily="49" charset="-122"/>
                <a:ea typeface="黑体" panose="02010609060101010101" pitchFamily="49" charset="-122"/>
              </a:rPr>
              <a:t>居民的健康知识知晓率偏低，吸烟、过量饮酒、缺乏锻炼、不合理膳食等不健康生活方式比较普遍。</a:t>
            </a:r>
          </a:p>
        </p:txBody>
      </p:sp>
      <p:sp>
        <p:nvSpPr>
          <p:cNvPr id="22" name="文本框 21">
            <a:extLst>
              <a:ext uri="{FF2B5EF4-FFF2-40B4-BE49-F238E27FC236}">
                <a16:creationId xmlns:a16="http://schemas.microsoft.com/office/drawing/2014/main" xmlns="" id="{64642213-324F-4E6A-AE02-9E2944C79627}"/>
              </a:ext>
            </a:extLst>
          </p:cNvPr>
          <p:cNvSpPr txBox="1"/>
          <p:nvPr/>
        </p:nvSpPr>
        <p:spPr>
          <a:xfrm>
            <a:off x="8713074" y="2832070"/>
            <a:ext cx="3016469" cy="369332"/>
          </a:xfrm>
          <a:prstGeom prst="rect">
            <a:avLst/>
          </a:prstGeom>
          <a:noFill/>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实施健康中国战略。</a:t>
            </a:r>
          </a:p>
        </p:txBody>
      </p:sp>
      <p:sp>
        <p:nvSpPr>
          <p:cNvPr id="24" name="文本框 23">
            <a:extLst>
              <a:ext uri="{FF2B5EF4-FFF2-40B4-BE49-F238E27FC236}">
                <a16:creationId xmlns:a16="http://schemas.microsoft.com/office/drawing/2014/main" xmlns="" id="{E8D4580B-9DB8-45D4-B9CA-BD4984245030}"/>
              </a:ext>
            </a:extLst>
          </p:cNvPr>
          <p:cNvSpPr txBox="1"/>
          <p:nvPr/>
        </p:nvSpPr>
        <p:spPr>
          <a:xfrm>
            <a:off x="1376849" y="3389524"/>
            <a:ext cx="7457519" cy="646331"/>
          </a:xfrm>
          <a:prstGeom prst="rect">
            <a:avLst/>
          </a:prstGeom>
          <a:noFill/>
        </p:spPr>
        <p:txBody>
          <a:bodyPr wrap="square">
            <a:spAutoFit/>
          </a:bodyPr>
          <a:lstStyle/>
          <a:p>
            <a:r>
              <a:rPr lang="zh-CN" altLang="en-US" b="1" dirty="0">
                <a:latin typeface="黑体" panose="02010609060101010101" pitchFamily="49" charset="-122"/>
                <a:ea typeface="黑体" panose="02010609060101010101" pitchFamily="49" charset="-122"/>
              </a:rPr>
              <a:t>随着我国经济结构深刻变革、利益格局深刻调整、思想观念深刻变化，社会治理面临的形势和环境更为复杂，社会矛盾风险增多。</a:t>
            </a:r>
          </a:p>
        </p:txBody>
      </p:sp>
      <p:sp>
        <p:nvSpPr>
          <p:cNvPr id="26" name="文本框 25">
            <a:extLst>
              <a:ext uri="{FF2B5EF4-FFF2-40B4-BE49-F238E27FC236}">
                <a16:creationId xmlns:a16="http://schemas.microsoft.com/office/drawing/2014/main" xmlns="" id="{79C8844E-9E6B-4403-AED5-7BBDC20871C8}"/>
              </a:ext>
            </a:extLst>
          </p:cNvPr>
          <p:cNvSpPr txBox="1"/>
          <p:nvPr/>
        </p:nvSpPr>
        <p:spPr>
          <a:xfrm>
            <a:off x="8763212" y="3389524"/>
            <a:ext cx="3016469" cy="646331"/>
          </a:xfrm>
          <a:prstGeom prst="rect">
            <a:avLst/>
          </a:prstGeom>
          <a:noFill/>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打造共建共治共享的社会治理格局。</a:t>
            </a:r>
          </a:p>
        </p:txBody>
      </p:sp>
      <p:sp>
        <p:nvSpPr>
          <p:cNvPr id="28" name="文本框 27">
            <a:extLst>
              <a:ext uri="{FF2B5EF4-FFF2-40B4-BE49-F238E27FC236}">
                <a16:creationId xmlns:a16="http://schemas.microsoft.com/office/drawing/2014/main" xmlns="" id="{80794565-99D2-4DC9-835B-87E19324FFD6}"/>
              </a:ext>
            </a:extLst>
          </p:cNvPr>
          <p:cNvSpPr txBox="1"/>
          <p:nvPr/>
        </p:nvSpPr>
        <p:spPr>
          <a:xfrm>
            <a:off x="1376849" y="4127316"/>
            <a:ext cx="7273158" cy="707886"/>
          </a:xfrm>
          <a:prstGeom prst="rect">
            <a:avLst/>
          </a:prstGeom>
          <a:noFill/>
        </p:spPr>
        <p:txBody>
          <a:bodyPr wrap="square">
            <a:spAutoFit/>
          </a:bodyPr>
          <a:lstStyle/>
          <a:p>
            <a:r>
              <a:rPr lang="zh-CN" altLang="en-US" sz="2000" b="1" dirty="0">
                <a:latin typeface="黑体" panose="02010609060101010101" pitchFamily="49" charset="-122"/>
                <a:ea typeface="黑体" panose="02010609060101010101" pitchFamily="49" charset="-122"/>
              </a:rPr>
              <a:t>当前我国收入分配中存在一些不公平的因素，收入差 距和贫富差距扩大已成为非常突出的问题。</a:t>
            </a:r>
          </a:p>
        </p:txBody>
      </p:sp>
      <p:sp>
        <p:nvSpPr>
          <p:cNvPr id="30" name="文本框 29">
            <a:extLst>
              <a:ext uri="{FF2B5EF4-FFF2-40B4-BE49-F238E27FC236}">
                <a16:creationId xmlns:a16="http://schemas.microsoft.com/office/drawing/2014/main" xmlns="" id="{2C6C8E39-ED7A-4295-AC2D-9E5973BD11F8}"/>
              </a:ext>
            </a:extLst>
          </p:cNvPr>
          <p:cNvSpPr txBox="1"/>
          <p:nvPr/>
        </p:nvSpPr>
        <p:spPr>
          <a:xfrm>
            <a:off x="8713067" y="4090705"/>
            <a:ext cx="3016469" cy="646331"/>
          </a:xfrm>
          <a:prstGeom prst="rect">
            <a:avLst/>
          </a:prstGeom>
          <a:noFill/>
        </p:spPr>
        <p:txBody>
          <a:bodyPr wrap="square">
            <a:spAutoFit/>
          </a:bodyPr>
          <a:lstStyle/>
          <a:p>
            <a:r>
              <a:rPr lang="zh-CN" altLang="en-US" b="1" dirty="0">
                <a:solidFill>
                  <a:srgbClr val="FF0000"/>
                </a:solidFill>
                <a:latin typeface="黑体" panose="02010609060101010101" pitchFamily="49" charset="-122"/>
                <a:ea typeface="黑体" panose="02010609060101010101" pitchFamily="49" charset="-122"/>
              </a:rPr>
              <a:t> 维护社会公平，坚持按劳分配为主体多种分配方式并存。</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ppt_x"/>
                                          </p:val>
                                        </p:tav>
                                        <p:tav tm="100000">
                                          <p:val>
                                            <p:strVal val="#ppt_x"/>
                                          </p:val>
                                        </p:tav>
                                      </p:tavLst>
                                    </p:anim>
                                    <p:anim calcmode="lin" valueType="num">
                                      <p:cBhvr additive="base">
                                        <p:cTn id="6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4" grpId="0"/>
      <p:bldP spid="16" grpId="0"/>
      <p:bldP spid="18" grpId="0"/>
      <p:bldP spid="20" grpId="0"/>
      <p:bldP spid="22" grpId="0"/>
      <p:bldP spid="24" grpId="0"/>
      <p:bldP spid="26" grpId="0"/>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53"/>
          <p:cNvGrpSpPr/>
          <p:nvPr/>
        </p:nvGrpSpPr>
        <p:grpSpPr>
          <a:xfrm>
            <a:off x="5688013" y="1780990"/>
            <a:ext cx="1824037" cy="2133600"/>
            <a:chOff x="4323858" y="1485396"/>
            <a:chExt cx="1368944" cy="1600561"/>
          </a:xfrm>
        </p:grpSpPr>
        <p:sp>
          <p:nvSpPr>
            <p:cNvPr id="116" name="Freeform 7"/>
            <p:cNvSpPr/>
            <p:nvPr/>
          </p:nvSpPr>
          <p:spPr bwMode="auto">
            <a:xfrm>
              <a:off x="4323858" y="1485396"/>
              <a:ext cx="1368944" cy="1600561"/>
            </a:xfrm>
            <a:custGeom>
              <a:avLst/>
              <a:gdLst>
                <a:gd name="T0" fmla="*/ 508 w 836"/>
                <a:gd name="T1" fmla="*/ 0 h 977"/>
                <a:gd name="T2" fmla="*/ 0 w 836"/>
                <a:gd name="T3" fmla="*/ 0 h 977"/>
                <a:gd name="T4" fmla="*/ 230 w 836"/>
                <a:gd name="T5" fmla="*/ 141 h 977"/>
                <a:gd name="T6" fmla="*/ 609 w 836"/>
                <a:gd name="T7" fmla="*/ 675 h 977"/>
                <a:gd name="T8" fmla="*/ 658 w 836"/>
                <a:gd name="T9" fmla="*/ 892 h 977"/>
                <a:gd name="T10" fmla="*/ 651 w 836"/>
                <a:gd name="T11" fmla="*/ 977 h 977"/>
                <a:gd name="T12" fmla="*/ 810 w 836"/>
                <a:gd name="T13" fmla="*/ 570 h 977"/>
                <a:gd name="T14" fmla="*/ 796 w 836"/>
                <a:gd name="T15" fmla="*/ 231 h 977"/>
                <a:gd name="T16" fmla="*/ 728 w 836"/>
                <a:gd name="T17" fmla="*/ 104 h 977"/>
                <a:gd name="T18" fmla="*/ 508 w 836"/>
                <a:gd name="T19"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977">
                  <a:moveTo>
                    <a:pt x="508" y="0"/>
                  </a:moveTo>
                  <a:cubicBezTo>
                    <a:pt x="0" y="0"/>
                    <a:pt x="0" y="0"/>
                    <a:pt x="0" y="0"/>
                  </a:cubicBezTo>
                  <a:cubicBezTo>
                    <a:pt x="70" y="25"/>
                    <a:pt x="150" y="68"/>
                    <a:pt x="230" y="141"/>
                  </a:cubicBezTo>
                  <a:cubicBezTo>
                    <a:pt x="443" y="333"/>
                    <a:pt x="574" y="598"/>
                    <a:pt x="609" y="675"/>
                  </a:cubicBezTo>
                  <a:cubicBezTo>
                    <a:pt x="642" y="743"/>
                    <a:pt x="658" y="816"/>
                    <a:pt x="658" y="892"/>
                  </a:cubicBezTo>
                  <a:cubicBezTo>
                    <a:pt x="658" y="921"/>
                    <a:pt x="656" y="949"/>
                    <a:pt x="651" y="977"/>
                  </a:cubicBezTo>
                  <a:cubicBezTo>
                    <a:pt x="711" y="869"/>
                    <a:pt x="777" y="724"/>
                    <a:pt x="810" y="570"/>
                  </a:cubicBezTo>
                  <a:cubicBezTo>
                    <a:pt x="836" y="448"/>
                    <a:pt x="831" y="334"/>
                    <a:pt x="796" y="231"/>
                  </a:cubicBezTo>
                  <a:cubicBezTo>
                    <a:pt x="769" y="154"/>
                    <a:pt x="733" y="110"/>
                    <a:pt x="728" y="104"/>
                  </a:cubicBezTo>
                  <a:cubicBezTo>
                    <a:pt x="671" y="43"/>
                    <a:pt x="581" y="0"/>
                    <a:pt x="508"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9200" algn="l" defTabSz="1218565" rtl="0" eaLnBrk="1" latinLnBrk="0" hangingPunct="1">
                <a:defRPr sz="2400" kern="1200">
                  <a:solidFill>
                    <a:schemeClr val="lt1"/>
                  </a:solidFill>
                  <a:latin typeface="+mn-lt"/>
                  <a:ea typeface="+mn-ea"/>
                  <a:cs typeface="+mn-cs"/>
                </a:defRPr>
              </a:lvl3pPr>
              <a:lvl4pPr marL="1828800" algn="l" defTabSz="1218565" rtl="0" eaLnBrk="1" latinLnBrk="0" hangingPunct="1">
                <a:defRPr sz="2400" kern="1200">
                  <a:solidFill>
                    <a:schemeClr val="lt1"/>
                  </a:solidFill>
                  <a:latin typeface="+mn-lt"/>
                  <a:ea typeface="+mn-ea"/>
                  <a:cs typeface="+mn-cs"/>
                </a:defRPr>
              </a:lvl4pPr>
              <a:lvl5pPr marL="2438400" algn="l" defTabSz="1218565" rtl="0" eaLnBrk="1" latinLnBrk="0" hangingPunct="1">
                <a:defRPr sz="2400" kern="1200">
                  <a:solidFill>
                    <a:schemeClr val="lt1"/>
                  </a:solidFill>
                  <a:latin typeface="+mn-lt"/>
                  <a:ea typeface="+mn-ea"/>
                  <a:cs typeface="+mn-cs"/>
                </a:defRPr>
              </a:lvl5pPr>
              <a:lvl6pPr marL="3048000" algn="l" defTabSz="1218565" rtl="0" eaLnBrk="1" latinLnBrk="0" hangingPunct="1">
                <a:defRPr sz="2400" kern="1200">
                  <a:solidFill>
                    <a:schemeClr val="lt1"/>
                  </a:solidFill>
                  <a:latin typeface="+mn-lt"/>
                  <a:ea typeface="+mn-ea"/>
                  <a:cs typeface="+mn-cs"/>
                </a:defRPr>
              </a:lvl6pPr>
              <a:lvl7pPr marL="3657600" algn="l" defTabSz="1218565" rtl="0" eaLnBrk="1" latinLnBrk="0" hangingPunct="1">
                <a:defRPr sz="2400" kern="1200">
                  <a:solidFill>
                    <a:schemeClr val="lt1"/>
                  </a:solidFill>
                  <a:latin typeface="+mn-lt"/>
                  <a:ea typeface="+mn-ea"/>
                  <a:cs typeface="+mn-cs"/>
                </a:defRPr>
              </a:lvl7pPr>
              <a:lvl8pPr marL="4267200" algn="l" defTabSz="1218565" rtl="0" eaLnBrk="1" latinLnBrk="0" hangingPunct="1">
                <a:defRPr sz="2400" kern="1200">
                  <a:solidFill>
                    <a:schemeClr val="lt1"/>
                  </a:solidFill>
                  <a:latin typeface="+mn-lt"/>
                  <a:ea typeface="+mn-ea"/>
                  <a:cs typeface="+mn-cs"/>
                </a:defRPr>
              </a:lvl8pPr>
              <a:lvl9pPr marL="4876800" algn="l" defTabSz="1218565" rtl="0" eaLnBrk="1" latinLnBrk="0" hangingPunct="1">
                <a:defRPr sz="24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6" name="Group 121"/>
            <p:cNvGrpSpPr/>
            <p:nvPr/>
          </p:nvGrpSpPr>
          <p:grpSpPr>
            <a:xfrm>
              <a:off x="5110024" y="1696761"/>
              <a:ext cx="355518" cy="356126"/>
              <a:chOff x="9145588" y="4435475"/>
              <a:chExt cx="464344" cy="465138"/>
            </a:xfrm>
            <a:solidFill>
              <a:srgbClr val="5A8A26"/>
            </a:solidFill>
          </p:grpSpPr>
          <p:sp>
            <p:nvSpPr>
              <p:cNvPr id="118"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rgbClr val="0000FF"/>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微软雅黑" panose="020B0503020204020204" pitchFamily="34" charset="-122"/>
                  <a:cs typeface="+mn-cs"/>
                  <a:sym typeface="Gill Sans" charset="0"/>
                </a:endParaRPr>
              </a:p>
            </p:txBody>
          </p:sp>
          <p:sp>
            <p:nvSpPr>
              <p:cNvPr id="119"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3"/>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微软雅黑" panose="020B0503020204020204" pitchFamily="34" charset="-122"/>
                  <a:cs typeface="+mn-cs"/>
                  <a:sym typeface="Gill Sans" charset="0"/>
                </a:endParaRPr>
              </a:p>
            </p:txBody>
          </p:sp>
          <p:sp>
            <p:nvSpPr>
              <p:cNvPr id="120"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rgbClr val="0000FF"/>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mn-lt"/>
                  <a:ea typeface="微软雅黑" panose="020B0503020204020204" pitchFamily="34" charset="-122"/>
                  <a:cs typeface="+mn-cs"/>
                  <a:sym typeface="Gill Sans" charset="0"/>
                </a:endParaRPr>
              </a:p>
            </p:txBody>
          </p:sp>
          <p:sp>
            <p:nvSpPr>
              <p:cNvPr id="121"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3"/>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微软雅黑" panose="020B0503020204020204" pitchFamily="34" charset="-122"/>
                  <a:cs typeface="+mn-cs"/>
                  <a:sym typeface="Gill Sans" charset="0"/>
                </a:endParaRPr>
              </a:p>
            </p:txBody>
          </p:sp>
          <p:sp>
            <p:nvSpPr>
              <p:cNvPr id="122"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3"/>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微软雅黑" panose="020B0503020204020204" pitchFamily="34" charset="-122"/>
                  <a:cs typeface="+mn-cs"/>
                  <a:sym typeface="Gill Sans" charset="0"/>
                </a:endParaRPr>
              </a:p>
            </p:txBody>
          </p:sp>
          <p:sp>
            <p:nvSpPr>
              <p:cNvPr id="123"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3"/>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微软雅黑" panose="020B0503020204020204" pitchFamily="34" charset="-122"/>
                  <a:cs typeface="+mn-cs"/>
                  <a:sym typeface="Gill Sans" charset="0"/>
                </a:endParaRPr>
              </a:p>
            </p:txBody>
          </p:sp>
          <p:sp>
            <p:nvSpPr>
              <p:cNvPr id="124"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3"/>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微软雅黑" panose="020B0503020204020204" pitchFamily="34" charset="-122"/>
                  <a:cs typeface="+mn-cs"/>
                  <a:sym typeface="Gill Sans" charset="0"/>
                </a:endParaRPr>
              </a:p>
            </p:txBody>
          </p:sp>
          <p:sp>
            <p:nvSpPr>
              <p:cNvPr id="125"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3"/>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微软雅黑" panose="020B0503020204020204" pitchFamily="34" charset="-122"/>
                  <a:cs typeface="+mn-cs"/>
                  <a:sym typeface="Gill Sans" charset="0"/>
                </a:endParaRPr>
              </a:p>
            </p:txBody>
          </p:sp>
          <p:sp>
            <p:nvSpPr>
              <p:cNvPr id="126"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3"/>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微软雅黑" panose="020B0503020204020204" pitchFamily="34" charset="-122"/>
                  <a:cs typeface="+mn-cs"/>
                  <a:sym typeface="Gill Sans" charset="0"/>
                </a:endParaRPr>
              </a:p>
            </p:txBody>
          </p:sp>
        </p:grpSp>
      </p:grpSp>
      <p:grpSp>
        <p:nvGrpSpPr>
          <p:cNvPr id="7" name="组合 54"/>
          <p:cNvGrpSpPr/>
          <p:nvPr/>
        </p:nvGrpSpPr>
        <p:grpSpPr>
          <a:xfrm>
            <a:off x="6410325" y="2454090"/>
            <a:ext cx="1790700" cy="2297113"/>
            <a:chOff x="4865956" y="1990137"/>
            <a:chExt cx="1343209" cy="1722595"/>
          </a:xfrm>
        </p:grpSpPr>
        <p:sp>
          <p:nvSpPr>
            <p:cNvPr id="112" name="Freeform 8"/>
            <p:cNvSpPr/>
            <p:nvPr/>
          </p:nvSpPr>
          <p:spPr bwMode="auto">
            <a:xfrm>
              <a:off x="4865956" y="1990137"/>
              <a:ext cx="1343209" cy="1722595"/>
            </a:xfrm>
            <a:custGeom>
              <a:avLst/>
              <a:gdLst>
                <a:gd name="T0" fmla="*/ 522 w 820"/>
                <a:gd name="T1" fmla="*/ 0 h 1052"/>
                <a:gd name="T2" fmla="*/ 515 w 820"/>
                <a:gd name="T3" fmla="*/ 269 h 1052"/>
                <a:gd name="T4" fmla="*/ 235 w 820"/>
                <a:gd name="T5" fmla="*/ 873 h 1052"/>
                <a:gd name="T6" fmla="*/ 0 w 820"/>
                <a:gd name="T7" fmla="*/ 1052 h 1052"/>
                <a:gd name="T8" fmla="*/ 433 w 820"/>
                <a:gd name="T9" fmla="*/ 986 h 1052"/>
                <a:gd name="T10" fmla="*/ 796 w 820"/>
                <a:gd name="T11" fmla="*/ 681 h 1052"/>
                <a:gd name="T12" fmla="*/ 775 w 820"/>
                <a:gd name="T13" fmla="*/ 439 h 1052"/>
                <a:gd name="T14" fmla="*/ 522 w 820"/>
                <a:gd name="T15" fmla="*/ 0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0" h="1052">
                  <a:moveTo>
                    <a:pt x="522" y="0"/>
                  </a:moveTo>
                  <a:cubicBezTo>
                    <a:pt x="535" y="74"/>
                    <a:pt x="537" y="163"/>
                    <a:pt x="515" y="269"/>
                  </a:cubicBezTo>
                  <a:cubicBezTo>
                    <a:pt x="449" y="574"/>
                    <a:pt x="257" y="843"/>
                    <a:pt x="235" y="873"/>
                  </a:cubicBezTo>
                  <a:cubicBezTo>
                    <a:pt x="176" y="956"/>
                    <a:pt x="93" y="1018"/>
                    <a:pt x="0" y="1052"/>
                  </a:cubicBezTo>
                  <a:cubicBezTo>
                    <a:pt x="119" y="1050"/>
                    <a:pt x="281" y="1035"/>
                    <a:pt x="433" y="986"/>
                  </a:cubicBezTo>
                  <a:cubicBezTo>
                    <a:pt x="715" y="895"/>
                    <a:pt x="791" y="694"/>
                    <a:pt x="796" y="681"/>
                  </a:cubicBezTo>
                  <a:cubicBezTo>
                    <a:pt x="820" y="602"/>
                    <a:pt x="812" y="502"/>
                    <a:pt x="775" y="439"/>
                  </a:cubicBezTo>
                  <a:cubicBezTo>
                    <a:pt x="522" y="0"/>
                    <a:pt x="522" y="0"/>
                    <a:pt x="52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9200" algn="l" defTabSz="1218565" rtl="0" eaLnBrk="1" latinLnBrk="0" hangingPunct="1">
                <a:defRPr sz="2400" kern="1200">
                  <a:solidFill>
                    <a:schemeClr val="lt1"/>
                  </a:solidFill>
                  <a:latin typeface="+mn-lt"/>
                  <a:ea typeface="+mn-ea"/>
                  <a:cs typeface="+mn-cs"/>
                </a:defRPr>
              </a:lvl3pPr>
              <a:lvl4pPr marL="1828800" algn="l" defTabSz="1218565" rtl="0" eaLnBrk="1" latinLnBrk="0" hangingPunct="1">
                <a:defRPr sz="2400" kern="1200">
                  <a:solidFill>
                    <a:schemeClr val="lt1"/>
                  </a:solidFill>
                  <a:latin typeface="+mn-lt"/>
                  <a:ea typeface="+mn-ea"/>
                  <a:cs typeface="+mn-cs"/>
                </a:defRPr>
              </a:lvl4pPr>
              <a:lvl5pPr marL="2438400" algn="l" defTabSz="1218565" rtl="0" eaLnBrk="1" latinLnBrk="0" hangingPunct="1">
                <a:defRPr sz="2400" kern="1200">
                  <a:solidFill>
                    <a:schemeClr val="lt1"/>
                  </a:solidFill>
                  <a:latin typeface="+mn-lt"/>
                  <a:ea typeface="+mn-ea"/>
                  <a:cs typeface="+mn-cs"/>
                </a:defRPr>
              </a:lvl5pPr>
              <a:lvl6pPr marL="3048000" algn="l" defTabSz="1218565" rtl="0" eaLnBrk="1" latinLnBrk="0" hangingPunct="1">
                <a:defRPr sz="2400" kern="1200">
                  <a:solidFill>
                    <a:schemeClr val="lt1"/>
                  </a:solidFill>
                  <a:latin typeface="+mn-lt"/>
                  <a:ea typeface="+mn-ea"/>
                  <a:cs typeface="+mn-cs"/>
                </a:defRPr>
              </a:lvl6pPr>
              <a:lvl7pPr marL="3657600" algn="l" defTabSz="1218565" rtl="0" eaLnBrk="1" latinLnBrk="0" hangingPunct="1">
                <a:defRPr sz="2400" kern="1200">
                  <a:solidFill>
                    <a:schemeClr val="lt1"/>
                  </a:solidFill>
                  <a:latin typeface="+mn-lt"/>
                  <a:ea typeface="+mn-ea"/>
                  <a:cs typeface="+mn-cs"/>
                </a:defRPr>
              </a:lvl7pPr>
              <a:lvl8pPr marL="4267200" algn="l" defTabSz="1218565" rtl="0" eaLnBrk="1" latinLnBrk="0" hangingPunct="1">
                <a:defRPr sz="2400" kern="1200">
                  <a:solidFill>
                    <a:schemeClr val="lt1"/>
                  </a:solidFill>
                  <a:latin typeface="+mn-lt"/>
                  <a:ea typeface="+mn-ea"/>
                  <a:cs typeface="+mn-cs"/>
                </a:defRPr>
              </a:lvl8pPr>
              <a:lvl9pPr marL="4876800" algn="l" defTabSz="1218565" rtl="0" eaLnBrk="1" latinLnBrk="0" hangingPunct="1">
                <a:defRPr sz="24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8" name="Group 131"/>
            <p:cNvGrpSpPr/>
            <p:nvPr/>
          </p:nvGrpSpPr>
          <p:grpSpPr>
            <a:xfrm>
              <a:off x="5714130" y="2817281"/>
              <a:ext cx="355518" cy="345188"/>
              <a:chOff x="8216107" y="4449763"/>
              <a:chExt cx="464344" cy="450850"/>
            </a:xfrm>
            <a:solidFill>
              <a:srgbClr val="5A8A26"/>
            </a:solidFill>
          </p:grpSpPr>
          <p:sp>
            <p:nvSpPr>
              <p:cNvPr id="114" name="AutoShape 16"/>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accent3"/>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cs typeface="+mn-cs"/>
                  <a:sym typeface="Gill Sans" charset="0"/>
                </a:endParaRPr>
              </a:p>
            </p:txBody>
          </p:sp>
          <p:sp>
            <p:nvSpPr>
              <p:cNvPr id="115" name="AutoShape 17"/>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rgbClr val="0000FF"/>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cs typeface="+mn-cs"/>
                  <a:sym typeface="Gill Sans" charset="0"/>
                </a:endParaRPr>
              </a:p>
            </p:txBody>
          </p:sp>
        </p:grpSp>
      </p:grpSp>
      <p:grpSp>
        <p:nvGrpSpPr>
          <p:cNvPr id="9" name="组合 55"/>
          <p:cNvGrpSpPr/>
          <p:nvPr/>
        </p:nvGrpSpPr>
        <p:grpSpPr>
          <a:xfrm>
            <a:off x="5337175" y="4401953"/>
            <a:ext cx="2559050" cy="1270000"/>
            <a:chOff x="4061525" y="3451230"/>
            <a:chExt cx="1919344" cy="953031"/>
          </a:xfrm>
        </p:grpSpPr>
        <p:sp>
          <p:nvSpPr>
            <p:cNvPr id="107" name="Freeform 10"/>
            <p:cNvSpPr/>
            <p:nvPr/>
          </p:nvSpPr>
          <p:spPr bwMode="auto">
            <a:xfrm>
              <a:off x="4061525" y="3451230"/>
              <a:ext cx="1919344" cy="953031"/>
            </a:xfrm>
            <a:custGeom>
              <a:avLst/>
              <a:gdLst>
                <a:gd name="T0" fmla="*/ 1172 w 1172"/>
                <a:gd name="T1" fmla="*/ 0 h 582"/>
                <a:gd name="T2" fmla="*/ 936 w 1172"/>
                <a:gd name="T3" fmla="*/ 128 h 582"/>
                <a:gd name="T4" fmla="*/ 451 w 1172"/>
                <a:gd name="T5" fmla="*/ 196 h 582"/>
                <a:gd name="T6" fmla="*/ 275 w 1172"/>
                <a:gd name="T7" fmla="*/ 188 h 582"/>
                <a:gd name="T8" fmla="*/ 0 w 1172"/>
                <a:gd name="T9" fmla="*/ 74 h 582"/>
                <a:gd name="T10" fmla="*/ 274 w 1172"/>
                <a:gd name="T11" fmla="*/ 416 h 582"/>
                <a:gd name="T12" fmla="*/ 665 w 1172"/>
                <a:gd name="T13" fmla="*/ 582 h 582"/>
                <a:gd name="T14" fmla="*/ 719 w 1172"/>
                <a:gd name="T15" fmla="*/ 578 h 582"/>
                <a:gd name="T16" fmla="*/ 919 w 1172"/>
                <a:gd name="T17" fmla="*/ 439 h 582"/>
                <a:gd name="T18" fmla="*/ 1172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1172" y="0"/>
                  </a:moveTo>
                  <a:cubicBezTo>
                    <a:pt x="1115" y="48"/>
                    <a:pt x="1038" y="95"/>
                    <a:pt x="936" y="128"/>
                  </a:cubicBezTo>
                  <a:cubicBezTo>
                    <a:pt x="761" y="185"/>
                    <a:pt x="576" y="196"/>
                    <a:pt x="451" y="196"/>
                  </a:cubicBezTo>
                  <a:cubicBezTo>
                    <a:pt x="360" y="196"/>
                    <a:pt x="293" y="190"/>
                    <a:pt x="275" y="188"/>
                  </a:cubicBezTo>
                  <a:cubicBezTo>
                    <a:pt x="173" y="179"/>
                    <a:pt x="77" y="138"/>
                    <a:pt x="0" y="74"/>
                  </a:cubicBezTo>
                  <a:cubicBezTo>
                    <a:pt x="64" y="179"/>
                    <a:pt x="157" y="310"/>
                    <a:pt x="274" y="416"/>
                  </a:cubicBezTo>
                  <a:cubicBezTo>
                    <a:pt x="434" y="560"/>
                    <a:pt x="588" y="582"/>
                    <a:pt x="665" y="582"/>
                  </a:cubicBezTo>
                  <a:cubicBezTo>
                    <a:pt x="695" y="582"/>
                    <a:pt x="715" y="578"/>
                    <a:pt x="719" y="578"/>
                  </a:cubicBezTo>
                  <a:cubicBezTo>
                    <a:pt x="800" y="559"/>
                    <a:pt x="882" y="502"/>
                    <a:pt x="919" y="439"/>
                  </a:cubicBezTo>
                  <a:cubicBezTo>
                    <a:pt x="1172" y="0"/>
                    <a:pt x="1172" y="0"/>
                    <a:pt x="1172"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9200" algn="l" defTabSz="1218565" rtl="0" eaLnBrk="1" latinLnBrk="0" hangingPunct="1">
                <a:defRPr sz="2400" kern="1200">
                  <a:solidFill>
                    <a:schemeClr val="lt1"/>
                  </a:solidFill>
                  <a:latin typeface="+mn-lt"/>
                  <a:ea typeface="+mn-ea"/>
                  <a:cs typeface="+mn-cs"/>
                </a:defRPr>
              </a:lvl3pPr>
              <a:lvl4pPr marL="1828800" algn="l" defTabSz="1218565" rtl="0" eaLnBrk="1" latinLnBrk="0" hangingPunct="1">
                <a:defRPr sz="2400" kern="1200">
                  <a:solidFill>
                    <a:schemeClr val="lt1"/>
                  </a:solidFill>
                  <a:latin typeface="+mn-lt"/>
                  <a:ea typeface="+mn-ea"/>
                  <a:cs typeface="+mn-cs"/>
                </a:defRPr>
              </a:lvl4pPr>
              <a:lvl5pPr marL="2438400" algn="l" defTabSz="1218565" rtl="0" eaLnBrk="1" latinLnBrk="0" hangingPunct="1">
                <a:defRPr sz="2400" kern="1200">
                  <a:solidFill>
                    <a:schemeClr val="lt1"/>
                  </a:solidFill>
                  <a:latin typeface="+mn-lt"/>
                  <a:ea typeface="+mn-ea"/>
                  <a:cs typeface="+mn-cs"/>
                </a:defRPr>
              </a:lvl5pPr>
              <a:lvl6pPr marL="3048000" algn="l" defTabSz="1218565" rtl="0" eaLnBrk="1" latinLnBrk="0" hangingPunct="1">
                <a:defRPr sz="2400" kern="1200">
                  <a:solidFill>
                    <a:schemeClr val="lt1"/>
                  </a:solidFill>
                  <a:latin typeface="+mn-lt"/>
                  <a:ea typeface="+mn-ea"/>
                  <a:cs typeface="+mn-cs"/>
                </a:defRPr>
              </a:lvl6pPr>
              <a:lvl7pPr marL="3657600" algn="l" defTabSz="1218565" rtl="0" eaLnBrk="1" latinLnBrk="0" hangingPunct="1">
                <a:defRPr sz="2400" kern="1200">
                  <a:solidFill>
                    <a:schemeClr val="lt1"/>
                  </a:solidFill>
                  <a:latin typeface="+mn-lt"/>
                  <a:ea typeface="+mn-ea"/>
                  <a:cs typeface="+mn-cs"/>
                </a:defRPr>
              </a:lvl7pPr>
              <a:lvl8pPr marL="4267200" algn="l" defTabSz="1218565" rtl="0" eaLnBrk="1" latinLnBrk="0" hangingPunct="1">
                <a:defRPr sz="2400" kern="1200">
                  <a:solidFill>
                    <a:schemeClr val="lt1"/>
                  </a:solidFill>
                  <a:latin typeface="+mn-lt"/>
                  <a:ea typeface="+mn-ea"/>
                  <a:cs typeface="+mn-cs"/>
                </a:defRPr>
              </a:lvl8pPr>
              <a:lvl9pPr marL="4876800" algn="l" defTabSz="1218565" rtl="0" eaLnBrk="1" latinLnBrk="0" hangingPunct="1">
                <a:defRPr sz="24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134"/>
            <p:cNvGrpSpPr/>
            <p:nvPr/>
          </p:nvGrpSpPr>
          <p:grpSpPr>
            <a:xfrm>
              <a:off x="4975717" y="3965341"/>
              <a:ext cx="356126" cy="299607"/>
              <a:chOff x="5368132" y="2625725"/>
              <a:chExt cx="465138" cy="391319"/>
            </a:xfrm>
            <a:solidFill>
              <a:srgbClr val="5A8A26"/>
            </a:solidFill>
          </p:grpSpPr>
          <p:sp>
            <p:nvSpPr>
              <p:cNvPr id="109"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rgbClr val="0000FF"/>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cs typeface="+mn-cs"/>
                  <a:sym typeface="Gill Sans" charset="0"/>
                </a:endParaRPr>
              </a:p>
            </p:txBody>
          </p:sp>
          <p:sp>
            <p:nvSpPr>
              <p:cNvPr id="110"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rgbClr val="0000FF"/>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cs typeface="+mn-cs"/>
                  <a:sym typeface="Gill Sans" charset="0"/>
                </a:endParaRPr>
              </a:p>
            </p:txBody>
          </p:sp>
          <p:sp>
            <p:nvSpPr>
              <p:cNvPr id="111"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rgbClr val="0000FF"/>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cs typeface="+mn-cs"/>
                  <a:sym typeface="Gill Sans" charset="0"/>
                </a:endParaRPr>
              </a:p>
            </p:txBody>
          </p:sp>
        </p:grpSp>
      </p:grpSp>
      <p:grpSp>
        <p:nvGrpSpPr>
          <p:cNvPr id="11" name="组合 56"/>
          <p:cNvGrpSpPr/>
          <p:nvPr/>
        </p:nvGrpSpPr>
        <p:grpSpPr>
          <a:xfrm>
            <a:off x="4481513" y="3543115"/>
            <a:ext cx="1905000" cy="2133600"/>
            <a:chOff x="3419807" y="2807020"/>
            <a:chExt cx="1427886" cy="1600561"/>
          </a:xfrm>
        </p:grpSpPr>
        <p:sp>
          <p:nvSpPr>
            <p:cNvPr id="96" name="Freeform 9"/>
            <p:cNvSpPr/>
            <p:nvPr/>
          </p:nvSpPr>
          <p:spPr bwMode="auto">
            <a:xfrm>
              <a:off x="3419807" y="2807020"/>
              <a:ext cx="1427886" cy="1600561"/>
            </a:xfrm>
            <a:custGeom>
              <a:avLst/>
              <a:gdLst>
                <a:gd name="T0" fmla="*/ 221 w 872"/>
                <a:gd name="T1" fmla="*/ 0 h 977"/>
                <a:gd name="T2" fmla="*/ 62 w 872"/>
                <a:gd name="T3" fmla="*/ 407 h 977"/>
                <a:gd name="T4" fmla="*/ 145 w 872"/>
                <a:gd name="T5" fmla="*/ 873 h 977"/>
                <a:gd name="T6" fmla="*/ 365 w 872"/>
                <a:gd name="T7" fmla="*/ 977 h 977"/>
                <a:gd name="T8" fmla="*/ 872 w 872"/>
                <a:gd name="T9" fmla="*/ 977 h 977"/>
                <a:gd name="T10" fmla="*/ 642 w 872"/>
                <a:gd name="T11" fmla="*/ 836 h 977"/>
                <a:gd name="T12" fmla="*/ 263 w 872"/>
                <a:gd name="T13" fmla="*/ 302 h 977"/>
                <a:gd name="T14" fmla="*/ 214 w 872"/>
                <a:gd name="T15" fmla="*/ 85 h 977"/>
                <a:gd name="T16" fmla="*/ 221 w 872"/>
                <a:gd name="T17" fmla="*/ 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2" h="977">
                  <a:moveTo>
                    <a:pt x="221" y="0"/>
                  </a:moveTo>
                  <a:cubicBezTo>
                    <a:pt x="162" y="108"/>
                    <a:pt x="95" y="253"/>
                    <a:pt x="62" y="407"/>
                  </a:cubicBezTo>
                  <a:cubicBezTo>
                    <a:pt x="0" y="697"/>
                    <a:pt x="136" y="863"/>
                    <a:pt x="145" y="873"/>
                  </a:cubicBezTo>
                  <a:cubicBezTo>
                    <a:pt x="201" y="934"/>
                    <a:pt x="292" y="977"/>
                    <a:pt x="365" y="977"/>
                  </a:cubicBezTo>
                  <a:cubicBezTo>
                    <a:pt x="872" y="977"/>
                    <a:pt x="872" y="977"/>
                    <a:pt x="872" y="977"/>
                  </a:cubicBezTo>
                  <a:cubicBezTo>
                    <a:pt x="802" y="952"/>
                    <a:pt x="723" y="909"/>
                    <a:pt x="642" y="836"/>
                  </a:cubicBezTo>
                  <a:cubicBezTo>
                    <a:pt x="429" y="644"/>
                    <a:pt x="298" y="379"/>
                    <a:pt x="263" y="302"/>
                  </a:cubicBezTo>
                  <a:cubicBezTo>
                    <a:pt x="230" y="234"/>
                    <a:pt x="214" y="161"/>
                    <a:pt x="214" y="85"/>
                  </a:cubicBezTo>
                  <a:cubicBezTo>
                    <a:pt x="214" y="56"/>
                    <a:pt x="216" y="28"/>
                    <a:pt x="2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9200" algn="l" defTabSz="1218565" rtl="0" eaLnBrk="1" latinLnBrk="0" hangingPunct="1">
                <a:defRPr sz="2400" kern="1200">
                  <a:solidFill>
                    <a:schemeClr val="lt1"/>
                  </a:solidFill>
                  <a:latin typeface="+mn-lt"/>
                  <a:ea typeface="+mn-ea"/>
                  <a:cs typeface="+mn-cs"/>
                </a:defRPr>
              </a:lvl3pPr>
              <a:lvl4pPr marL="1828800" algn="l" defTabSz="1218565" rtl="0" eaLnBrk="1" latinLnBrk="0" hangingPunct="1">
                <a:defRPr sz="2400" kern="1200">
                  <a:solidFill>
                    <a:schemeClr val="lt1"/>
                  </a:solidFill>
                  <a:latin typeface="+mn-lt"/>
                  <a:ea typeface="+mn-ea"/>
                  <a:cs typeface="+mn-cs"/>
                </a:defRPr>
              </a:lvl4pPr>
              <a:lvl5pPr marL="2438400" algn="l" defTabSz="1218565" rtl="0" eaLnBrk="1" latinLnBrk="0" hangingPunct="1">
                <a:defRPr sz="2400" kern="1200">
                  <a:solidFill>
                    <a:schemeClr val="lt1"/>
                  </a:solidFill>
                  <a:latin typeface="+mn-lt"/>
                  <a:ea typeface="+mn-ea"/>
                  <a:cs typeface="+mn-cs"/>
                </a:defRPr>
              </a:lvl5pPr>
              <a:lvl6pPr marL="3048000" algn="l" defTabSz="1218565" rtl="0" eaLnBrk="1" latinLnBrk="0" hangingPunct="1">
                <a:defRPr sz="2400" kern="1200">
                  <a:solidFill>
                    <a:schemeClr val="lt1"/>
                  </a:solidFill>
                  <a:latin typeface="+mn-lt"/>
                  <a:ea typeface="+mn-ea"/>
                  <a:cs typeface="+mn-cs"/>
                </a:defRPr>
              </a:lvl6pPr>
              <a:lvl7pPr marL="3657600" algn="l" defTabSz="1218565" rtl="0" eaLnBrk="1" latinLnBrk="0" hangingPunct="1">
                <a:defRPr sz="2400" kern="1200">
                  <a:solidFill>
                    <a:schemeClr val="lt1"/>
                  </a:solidFill>
                  <a:latin typeface="+mn-lt"/>
                  <a:ea typeface="+mn-ea"/>
                  <a:cs typeface="+mn-cs"/>
                </a:defRPr>
              </a:lvl7pPr>
              <a:lvl8pPr marL="4267200" algn="l" defTabSz="1218565" rtl="0" eaLnBrk="1" latinLnBrk="0" hangingPunct="1">
                <a:defRPr sz="2400" kern="1200">
                  <a:solidFill>
                    <a:schemeClr val="lt1"/>
                  </a:solidFill>
                  <a:latin typeface="+mn-lt"/>
                  <a:ea typeface="+mn-ea"/>
                  <a:cs typeface="+mn-cs"/>
                </a:defRPr>
              </a:lvl8pPr>
              <a:lvl9pPr marL="4876800" algn="l" defTabSz="1218565" rtl="0" eaLnBrk="1" latinLnBrk="0" hangingPunct="1">
                <a:defRPr sz="24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2" name="Group 138"/>
            <p:cNvGrpSpPr/>
            <p:nvPr/>
          </p:nvGrpSpPr>
          <p:grpSpPr>
            <a:xfrm>
              <a:off x="3706007" y="3834726"/>
              <a:ext cx="355518" cy="355518"/>
              <a:chOff x="4439444" y="2582069"/>
              <a:chExt cx="464344" cy="464344"/>
            </a:xfrm>
            <a:solidFill>
              <a:srgbClr val="5A8A26"/>
            </a:solidFill>
          </p:grpSpPr>
          <p:sp>
            <p:nvSpPr>
              <p:cNvPr id="104"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0000FF"/>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mn-lt"/>
                  <a:ea typeface="微软雅黑" panose="020B0503020204020204" pitchFamily="34" charset="-122"/>
                  <a:cs typeface="+mn-cs"/>
                  <a:sym typeface="Gill Sans" charset="0"/>
                </a:endParaRPr>
              </a:p>
            </p:txBody>
          </p:sp>
          <p:sp>
            <p:nvSpPr>
              <p:cNvPr id="105"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rgbClr val="0000FF"/>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微软雅黑" panose="020B0503020204020204" pitchFamily="34" charset="-122"/>
                  <a:cs typeface="+mn-cs"/>
                  <a:sym typeface="Gill Sans" charset="0"/>
                </a:endParaRPr>
              </a:p>
            </p:txBody>
          </p:sp>
          <p:sp>
            <p:nvSpPr>
              <p:cNvPr id="106"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accent3"/>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微软雅黑" panose="020B0503020204020204" pitchFamily="34" charset="-122"/>
                  <a:cs typeface="+mn-cs"/>
                  <a:sym typeface="Gill Sans" charset="0"/>
                </a:endParaRPr>
              </a:p>
            </p:txBody>
          </p:sp>
        </p:grpSp>
      </p:grpSp>
      <p:grpSp>
        <p:nvGrpSpPr>
          <p:cNvPr id="13" name="组合 57"/>
          <p:cNvGrpSpPr/>
          <p:nvPr/>
        </p:nvGrpSpPr>
        <p:grpSpPr>
          <a:xfrm>
            <a:off x="3871913" y="2706503"/>
            <a:ext cx="1793875" cy="2295525"/>
            <a:chOff x="2962385" y="2180246"/>
            <a:chExt cx="1344869" cy="1720934"/>
          </a:xfrm>
        </p:grpSpPr>
        <p:sp>
          <p:nvSpPr>
            <p:cNvPr id="91" name="Freeform 5"/>
            <p:cNvSpPr/>
            <p:nvPr/>
          </p:nvSpPr>
          <p:spPr bwMode="auto">
            <a:xfrm>
              <a:off x="2962385" y="2180246"/>
              <a:ext cx="1344869" cy="1720934"/>
            </a:xfrm>
            <a:custGeom>
              <a:avLst/>
              <a:gdLst>
                <a:gd name="T0" fmla="*/ 821 w 821"/>
                <a:gd name="T1" fmla="*/ 0 h 1051"/>
                <a:gd name="T2" fmla="*/ 387 w 821"/>
                <a:gd name="T3" fmla="*/ 66 h 1051"/>
                <a:gd name="T4" fmla="*/ 101 w 821"/>
                <a:gd name="T5" fmla="*/ 248 h 1051"/>
                <a:gd name="T6" fmla="*/ 25 w 821"/>
                <a:gd name="T7" fmla="*/ 371 h 1051"/>
                <a:gd name="T8" fmla="*/ 45 w 821"/>
                <a:gd name="T9" fmla="*/ 613 h 1051"/>
                <a:gd name="T10" fmla="*/ 298 w 821"/>
                <a:gd name="T11" fmla="*/ 1051 h 1051"/>
                <a:gd name="T12" fmla="*/ 306 w 821"/>
                <a:gd name="T13" fmla="*/ 783 h 1051"/>
                <a:gd name="T14" fmla="*/ 585 w 821"/>
                <a:gd name="T15" fmla="*/ 179 h 1051"/>
                <a:gd name="T16" fmla="*/ 821 w 821"/>
                <a:gd name="T17"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1" h="1051">
                  <a:moveTo>
                    <a:pt x="821" y="0"/>
                  </a:moveTo>
                  <a:cubicBezTo>
                    <a:pt x="701" y="2"/>
                    <a:pt x="539" y="17"/>
                    <a:pt x="387" y="66"/>
                  </a:cubicBezTo>
                  <a:cubicBezTo>
                    <a:pt x="269" y="104"/>
                    <a:pt x="173" y="165"/>
                    <a:pt x="101" y="248"/>
                  </a:cubicBezTo>
                  <a:cubicBezTo>
                    <a:pt x="48" y="310"/>
                    <a:pt x="27" y="363"/>
                    <a:pt x="25" y="371"/>
                  </a:cubicBezTo>
                  <a:cubicBezTo>
                    <a:pt x="0" y="450"/>
                    <a:pt x="9" y="550"/>
                    <a:pt x="45" y="613"/>
                  </a:cubicBezTo>
                  <a:cubicBezTo>
                    <a:pt x="298" y="1051"/>
                    <a:pt x="298" y="1051"/>
                    <a:pt x="298" y="1051"/>
                  </a:cubicBezTo>
                  <a:cubicBezTo>
                    <a:pt x="285" y="978"/>
                    <a:pt x="283" y="889"/>
                    <a:pt x="306" y="783"/>
                  </a:cubicBezTo>
                  <a:cubicBezTo>
                    <a:pt x="371" y="478"/>
                    <a:pt x="564" y="209"/>
                    <a:pt x="585" y="179"/>
                  </a:cubicBezTo>
                  <a:cubicBezTo>
                    <a:pt x="644" y="96"/>
                    <a:pt x="727" y="34"/>
                    <a:pt x="821"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9200" algn="l" defTabSz="1218565" rtl="0" eaLnBrk="1" latinLnBrk="0" hangingPunct="1">
                <a:defRPr sz="2400" kern="1200">
                  <a:solidFill>
                    <a:schemeClr val="lt1"/>
                  </a:solidFill>
                  <a:latin typeface="+mn-lt"/>
                  <a:ea typeface="+mn-ea"/>
                  <a:cs typeface="+mn-cs"/>
                </a:defRPr>
              </a:lvl3pPr>
              <a:lvl4pPr marL="1828800" algn="l" defTabSz="1218565" rtl="0" eaLnBrk="1" latinLnBrk="0" hangingPunct="1">
                <a:defRPr sz="2400" kern="1200">
                  <a:solidFill>
                    <a:schemeClr val="lt1"/>
                  </a:solidFill>
                  <a:latin typeface="+mn-lt"/>
                  <a:ea typeface="+mn-ea"/>
                  <a:cs typeface="+mn-cs"/>
                </a:defRPr>
              </a:lvl4pPr>
              <a:lvl5pPr marL="2438400" algn="l" defTabSz="1218565" rtl="0" eaLnBrk="1" latinLnBrk="0" hangingPunct="1">
                <a:defRPr sz="2400" kern="1200">
                  <a:solidFill>
                    <a:schemeClr val="lt1"/>
                  </a:solidFill>
                  <a:latin typeface="+mn-lt"/>
                  <a:ea typeface="+mn-ea"/>
                  <a:cs typeface="+mn-cs"/>
                </a:defRPr>
              </a:lvl5pPr>
              <a:lvl6pPr marL="3048000" algn="l" defTabSz="1218565" rtl="0" eaLnBrk="1" latinLnBrk="0" hangingPunct="1">
                <a:defRPr sz="2400" kern="1200">
                  <a:solidFill>
                    <a:schemeClr val="lt1"/>
                  </a:solidFill>
                  <a:latin typeface="+mn-lt"/>
                  <a:ea typeface="+mn-ea"/>
                  <a:cs typeface="+mn-cs"/>
                </a:defRPr>
              </a:lvl6pPr>
              <a:lvl7pPr marL="3657600" algn="l" defTabSz="1218565" rtl="0" eaLnBrk="1" latinLnBrk="0" hangingPunct="1">
                <a:defRPr sz="2400" kern="1200">
                  <a:solidFill>
                    <a:schemeClr val="lt1"/>
                  </a:solidFill>
                  <a:latin typeface="+mn-lt"/>
                  <a:ea typeface="+mn-ea"/>
                  <a:cs typeface="+mn-cs"/>
                </a:defRPr>
              </a:lvl7pPr>
              <a:lvl8pPr marL="4267200" algn="l" defTabSz="1218565" rtl="0" eaLnBrk="1" latinLnBrk="0" hangingPunct="1">
                <a:defRPr sz="2400" kern="1200">
                  <a:solidFill>
                    <a:schemeClr val="lt1"/>
                  </a:solidFill>
                  <a:latin typeface="+mn-lt"/>
                  <a:ea typeface="+mn-ea"/>
                  <a:cs typeface="+mn-cs"/>
                </a:defRPr>
              </a:lvl8pPr>
              <a:lvl9pPr marL="4876800" algn="l" defTabSz="1218565" rtl="0" eaLnBrk="1" latinLnBrk="0" hangingPunct="1">
                <a:defRPr sz="24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4" name="Group 142"/>
            <p:cNvGrpSpPr/>
            <p:nvPr/>
          </p:nvGrpSpPr>
          <p:grpSpPr>
            <a:xfrm>
              <a:off x="3114033" y="2751043"/>
              <a:ext cx="355519" cy="355519"/>
              <a:chOff x="4439444" y="1652588"/>
              <a:chExt cx="464344" cy="464344"/>
            </a:xfrm>
            <a:solidFill>
              <a:srgbClr val="5A8A26"/>
            </a:solidFill>
          </p:grpSpPr>
          <p:sp>
            <p:nvSpPr>
              <p:cNvPr id="93"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3"/>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微软雅黑" panose="020B0503020204020204" pitchFamily="34" charset="-122"/>
                  <a:cs typeface="+mn-cs"/>
                  <a:sym typeface="Gill Sans" charset="0"/>
                </a:endParaRPr>
              </a:p>
            </p:txBody>
          </p:sp>
          <p:sp>
            <p:nvSpPr>
              <p:cNvPr id="94"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0000FF"/>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mn-lt"/>
                  <a:ea typeface="微软雅黑" panose="020B0503020204020204" pitchFamily="34" charset="-122"/>
                  <a:cs typeface="+mn-cs"/>
                  <a:sym typeface="Gill Sans" charset="0"/>
                </a:endParaRPr>
              </a:p>
            </p:txBody>
          </p:sp>
          <p:sp>
            <p:nvSpPr>
              <p:cNvPr id="95"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rgbClr val="0000FF"/>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prstClr val="black"/>
                  </a:solidFill>
                  <a:effectLst/>
                  <a:uLnTx/>
                  <a:uFillTx/>
                  <a:latin typeface="+mn-lt"/>
                  <a:ea typeface="微软雅黑" panose="020B0503020204020204" pitchFamily="34" charset="-122"/>
                  <a:cs typeface="+mn-cs"/>
                  <a:sym typeface="Gill Sans" charset="0"/>
                </a:endParaRPr>
              </a:p>
            </p:txBody>
          </p:sp>
        </p:grpSp>
      </p:grpSp>
      <p:grpSp>
        <p:nvGrpSpPr>
          <p:cNvPr id="15" name="组合 58"/>
          <p:cNvGrpSpPr/>
          <p:nvPr/>
        </p:nvGrpSpPr>
        <p:grpSpPr>
          <a:xfrm>
            <a:off x="4175125" y="1785753"/>
            <a:ext cx="2560638" cy="1270000"/>
            <a:chOff x="3189850" y="1488716"/>
            <a:chExt cx="1920174" cy="953031"/>
          </a:xfrm>
        </p:grpSpPr>
        <p:sp>
          <p:nvSpPr>
            <p:cNvPr id="80" name="Freeform 6"/>
            <p:cNvSpPr/>
            <p:nvPr/>
          </p:nvSpPr>
          <p:spPr bwMode="auto">
            <a:xfrm>
              <a:off x="3189850" y="1488716"/>
              <a:ext cx="1920174" cy="953031"/>
            </a:xfrm>
            <a:custGeom>
              <a:avLst/>
              <a:gdLst>
                <a:gd name="T0" fmla="*/ 507 w 1172"/>
                <a:gd name="T1" fmla="*/ 0 h 582"/>
                <a:gd name="T2" fmla="*/ 453 w 1172"/>
                <a:gd name="T3" fmla="*/ 4 h 582"/>
                <a:gd name="T4" fmla="*/ 254 w 1172"/>
                <a:gd name="T5" fmla="*/ 143 h 582"/>
                <a:gd name="T6" fmla="*/ 0 w 1172"/>
                <a:gd name="T7" fmla="*/ 582 h 582"/>
                <a:gd name="T8" fmla="*/ 237 w 1172"/>
                <a:gd name="T9" fmla="*/ 454 h 582"/>
                <a:gd name="T10" fmla="*/ 721 w 1172"/>
                <a:gd name="T11" fmla="*/ 386 h 582"/>
                <a:gd name="T12" fmla="*/ 898 w 1172"/>
                <a:gd name="T13" fmla="*/ 394 h 582"/>
                <a:gd name="T14" fmla="*/ 1172 w 1172"/>
                <a:gd name="T15" fmla="*/ 508 h 582"/>
                <a:gd name="T16" fmla="*/ 898 w 1172"/>
                <a:gd name="T17" fmla="*/ 166 h 582"/>
                <a:gd name="T18" fmla="*/ 507 w 1172"/>
                <a:gd name="T19"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2" h="582">
                  <a:moveTo>
                    <a:pt x="507" y="0"/>
                  </a:moveTo>
                  <a:cubicBezTo>
                    <a:pt x="477" y="0"/>
                    <a:pt x="457" y="4"/>
                    <a:pt x="453" y="4"/>
                  </a:cubicBezTo>
                  <a:cubicBezTo>
                    <a:pt x="372" y="23"/>
                    <a:pt x="290" y="80"/>
                    <a:pt x="254" y="143"/>
                  </a:cubicBezTo>
                  <a:cubicBezTo>
                    <a:pt x="0" y="582"/>
                    <a:pt x="0" y="582"/>
                    <a:pt x="0" y="582"/>
                  </a:cubicBezTo>
                  <a:cubicBezTo>
                    <a:pt x="57" y="534"/>
                    <a:pt x="134" y="487"/>
                    <a:pt x="237" y="454"/>
                  </a:cubicBezTo>
                  <a:cubicBezTo>
                    <a:pt x="411" y="397"/>
                    <a:pt x="596" y="386"/>
                    <a:pt x="721" y="386"/>
                  </a:cubicBezTo>
                  <a:cubicBezTo>
                    <a:pt x="812" y="386"/>
                    <a:pt x="879" y="392"/>
                    <a:pt x="898" y="394"/>
                  </a:cubicBezTo>
                  <a:cubicBezTo>
                    <a:pt x="1000" y="403"/>
                    <a:pt x="1095" y="444"/>
                    <a:pt x="1172" y="508"/>
                  </a:cubicBezTo>
                  <a:cubicBezTo>
                    <a:pt x="1108" y="403"/>
                    <a:pt x="1015" y="272"/>
                    <a:pt x="898" y="166"/>
                  </a:cubicBezTo>
                  <a:cubicBezTo>
                    <a:pt x="739" y="22"/>
                    <a:pt x="585" y="0"/>
                    <a:pt x="507" y="0"/>
                  </a:cubicBezTo>
                </a:path>
              </a:pathLst>
            </a:cu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1218565" rtl="0" eaLnBrk="1" latinLnBrk="0" hangingPunct="1">
                <a:defRPr sz="2400" kern="1200">
                  <a:solidFill>
                    <a:schemeClr val="lt1"/>
                  </a:solidFill>
                  <a:latin typeface="+mn-lt"/>
                  <a:ea typeface="+mn-ea"/>
                  <a:cs typeface="+mn-cs"/>
                </a:defRPr>
              </a:lvl1pPr>
              <a:lvl2pPr marL="609600" algn="l" defTabSz="1218565" rtl="0" eaLnBrk="1" latinLnBrk="0" hangingPunct="1">
                <a:defRPr sz="2400" kern="1200">
                  <a:solidFill>
                    <a:schemeClr val="lt1"/>
                  </a:solidFill>
                  <a:latin typeface="+mn-lt"/>
                  <a:ea typeface="+mn-ea"/>
                  <a:cs typeface="+mn-cs"/>
                </a:defRPr>
              </a:lvl2pPr>
              <a:lvl3pPr marL="1219200" algn="l" defTabSz="1218565" rtl="0" eaLnBrk="1" latinLnBrk="0" hangingPunct="1">
                <a:defRPr sz="2400" kern="1200">
                  <a:solidFill>
                    <a:schemeClr val="lt1"/>
                  </a:solidFill>
                  <a:latin typeface="+mn-lt"/>
                  <a:ea typeface="+mn-ea"/>
                  <a:cs typeface="+mn-cs"/>
                </a:defRPr>
              </a:lvl3pPr>
              <a:lvl4pPr marL="1828800" algn="l" defTabSz="1218565" rtl="0" eaLnBrk="1" latinLnBrk="0" hangingPunct="1">
                <a:defRPr sz="2400" kern="1200">
                  <a:solidFill>
                    <a:schemeClr val="lt1"/>
                  </a:solidFill>
                  <a:latin typeface="+mn-lt"/>
                  <a:ea typeface="+mn-ea"/>
                  <a:cs typeface="+mn-cs"/>
                </a:defRPr>
              </a:lvl4pPr>
              <a:lvl5pPr marL="2438400" algn="l" defTabSz="1218565" rtl="0" eaLnBrk="1" latinLnBrk="0" hangingPunct="1">
                <a:defRPr sz="2400" kern="1200">
                  <a:solidFill>
                    <a:schemeClr val="lt1"/>
                  </a:solidFill>
                  <a:latin typeface="+mn-lt"/>
                  <a:ea typeface="+mn-ea"/>
                  <a:cs typeface="+mn-cs"/>
                </a:defRPr>
              </a:lvl5pPr>
              <a:lvl6pPr marL="3048000" algn="l" defTabSz="1218565" rtl="0" eaLnBrk="1" latinLnBrk="0" hangingPunct="1">
                <a:defRPr sz="2400" kern="1200">
                  <a:solidFill>
                    <a:schemeClr val="lt1"/>
                  </a:solidFill>
                  <a:latin typeface="+mn-lt"/>
                  <a:ea typeface="+mn-ea"/>
                  <a:cs typeface="+mn-cs"/>
                </a:defRPr>
              </a:lvl6pPr>
              <a:lvl7pPr marL="3657600" algn="l" defTabSz="1218565" rtl="0" eaLnBrk="1" latinLnBrk="0" hangingPunct="1">
                <a:defRPr sz="2400" kern="1200">
                  <a:solidFill>
                    <a:schemeClr val="lt1"/>
                  </a:solidFill>
                  <a:latin typeface="+mn-lt"/>
                  <a:ea typeface="+mn-ea"/>
                  <a:cs typeface="+mn-cs"/>
                </a:defRPr>
              </a:lvl7pPr>
              <a:lvl8pPr marL="4267200" algn="l" defTabSz="1218565" rtl="0" eaLnBrk="1" latinLnBrk="0" hangingPunct="1">
                <a:defRPr sz="2400" kern="1200">
                  <a:solidFill>
                    <a:schemeClr val="lt1"/>
                  </a:solidFill>
                  <a:latin typeface="+mn-lt"/>
                  <a:ea typeface="+mn-ea"/>
                  <a:cs typeface="+mn-cs"/>
                </a:defRPr>
              </a:lvl8pPr>
              <a:lvl9pPr marL="4876800" algn="l" defTabSz="1218565" rtl="0" eaLnBrk="1" latinLnBrk="0" hangingPunct="1">
                <a:defRPr sz="2400" kern="1200">
                  <a:solidFill>
                    <a:schemeClr val="lt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6" name="Group 146"/>
            <p:cNvGrpSpPr/>
            <p:nvPr/>
          </p:nvGrpSpPr>
          <p:grpSpPr>
            <a:xfrm>
              <a:off x="3837886" y="1663944"/>
              <a:ext cx="355518" cy="277730"/>
              <a:chOff x="2581275" y="1710532"/>
              <a:chExt cx="464344" cy="362744"/>
            </a:xfrm>
            <a:solidFill>
              <a:srgbClr val="5A8A26"/>
            </a:solidFill>
          </p:grpSpPr>
          <p:sp>
            <p:nvSpPr>
              <p:cNvPr id="8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rgbClr val="0000FF"/>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cs typeface="+mn-cs"/>
                  <a:sym typeface="Gill Sans" charset="0"/>
                </a:endParaRPr>
              </a:p>
            </p:txBody>
          </p:sp>
          <p:sp>
            <p:nvSpPr>
              <p:cNvPr id="8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rgbClr val="0000FF"/>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cs typeface="+mn-cs"/>
                  <a:sym typeface="Gill Sans" charset="0"/>
                </a:endParaRPr>
              </a:p>
            </p:txBody>
          </p:sp>
          <p:sp>
            <p:nvSpPr>
              <p:cNvPr id="8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accent3"/>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cs typeface="+mn-cs"/>
                  <a:sym typeface="Gill Sans" charset="0"/>
                </a:endParaRPr>
              </a:p>
            </p:txBody>
          </p:sp>
          <p:sp>
            <p:nvSpPr>
              <p:cNvPr id="8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accent3"/>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cs typeface="+mn-cs"/>
                  <a:sym typeface="Gill Sans" charset="0"/>
                </a:endParaRPr>
              </a:p>
            </p:txBody>
          </p:sp>
          <p:sp>
            <p:nvSpPr>
              <p:cNvPr id="8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0000FF"/>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cs typeface="+mn-cs"/>
                  <a:sym typeface="Gill Sans" charset="0"/>
                </a:endParaRPr>
              </a:p>
            </p:txBody>
          </p:sp>
          <p:sp>
            <p:nvSpPr>
              <p:cNvPr id="8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accent3"/>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cs typeface="+mn-cs"/>
                  <a:sym typeface="Gill Sans" charset="0"/>
                </a:endParaRPr>
              </a:p>
            </p:txBody>
          </p:sp>
          <p:sp>
            <p:nvSpPr>
              <p:cNvPr id="88" name="AutoShape 146"/>
              <p:cNvSpPr/>
              <p:nvPr/>
            </p:nvSpPr>
            <p:spPr bwMode="auto">
              <a:xfrm>
                <a:off x="2697958" y="1826419"/>
                <a:ext cx="54257" cy="44785"/>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accent3"/>
              </a:solidFill>
              <a:ln>
                <a:noFill/>
              </a:ln>
              <a:effectLst/>
            </p:spPr>
            <p:txBody>
              <a:bodyPr lIns="25400" tIns="25400" rIns="25400" bIns="2540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304165" rtl="0" eaLnBrk="1" fontAlgn="base" latinLnBrk="0" hangingPunct="0">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微软雅黑" panose="020B0503020204020204" pitchFamily="34" charset="-122"/>
                  <a:cs typeface="+mn-cs"/>
                  <a:sym typeface="Gill Sans" charset="0"/>
                </a:endParaRPr>
              </a:p>
            </p:txBody>
          </p:sp>
        </p:grpSp>
      </p:grpSp>
      <p:sp>
        <p:nvSpPr>
          <p:cNvPr id="60" name="TextBox 49"/>
          <p:cNvSpPr txBox="1"/>
          <p:nvPr/>
        </p:nvSpPr>
        <p:spPr>
          <a:xfrm>
            <a:off x="4787900" y="4033653"/>
            <a:ext cx="2597150" cy="460375"/>
          </a:xfrm>
          <a:prstGeom prst="rect">
            <a:avLst/>
          </a:prstGeom>
          <a:noFill/>
          <a:ln w="9525">
            <a:noFill/>
          </a:ln>
        </p:spPr>
        <p:txBody>
          <a:bodyPr>
            <a:spAutoFit/>
          </a:bodyPr>
          <a:lstStyle/>
          <a:p>
            <a:pPr algn="ctr" defTabSz="1217930"/>
            <a:r>
              <a:rPr lang="zh-CN" altLang="en-US" sz="2400" b="1" dirty="0">
                <a:solidFill>
                  <a:srgbClr val="0000FF"/>
                </a:solidFill>
                <a:latin typeface="微软雅黑" panose="020B0503020204020204" pitchFamily="34" charset="-122"/>
                <a:ea typeface="微软雅黑" panose="020B0503020204020204" pitchFamily="34" charset="-122"/>
              </a:rPr>
              <a:t>惠及全体人民</a:t>
            </a:r>
            <a:endParaRPr lang="en-GB" altLang="zh-CN" sz="2400" b="1" dirty="0">
              <a:solidFill>
                <a:srgbClr val="0000FF"/>
              </a:solidFill>
              <a:latin typeface="微软雅黑" panose="020B0503020204020204" pitchFamily="34" charset="-122"/>
              <a:ea typeface="微软雅黑" panose="020B0503020204020204" pitchFamily="34" charset="-122"/>
            </a:endParaRPr>
          </a:p>
        </p:txBody>
      </p:sp>
      <p:sp>
        <p:nvSpPr>
          <p:cNvPr id="61" name="Oval 2"/>
          <p:cNvSpPr>
            <a:spLocks noChangeAspect="1"/>
          </p:cNvSpPr>
          <p:nvPr/>
        </p:nvSpPr>
        <p:spPr bwMode="auto">
          <a:xfrm>
            <a:off x="5546725" y="3120840"/>
            <a:ext cx="979488" cy="998538"/>
          </a:xfrm>
          <a:custGeom>
            <a:avLst/>
            <a:gdLst/>
            <a:ahLst/>
            <a:cxnLst/>
            <a:rect l="l" t="t" r="r" b="b"/>
            <a:pathLst>
              <a:path w="6400801" h="6400800">
                <a:moveTo>
                  <a:pt x="2938779" y="4069139"/>
                </a:moveTo>
                <a:cubicBezTo>
                  <a:pt x="2956231" y="4067140"/>
                  <a:pt x="2974014" y="4067638"/>
                  <a:pt x="2991556" y="4070755"/>
                </a:cubicBezTo>
                <a:cubicBezTo>
                  <a:pt x="3014946" y="4074909"/>
                  <a:pt x="3037908" y="4083720"/>
                  <a:pt x="3059084" y="4097472"/>
                </a:cubicBezTo>
                <a:cubicBezTo>
                  <a:pt x="3143792" y="4152481"/>
                  <a:pt x="3167866" y="4265744"/>
                  <a:pt x="3112857" y="4350451"/>
                </a:cubicBezTo>
                <a:lnTo>
                  <a:pt x="2988352" y="4542172"/>
                </a:lnTo>
                <a:cubicBezTo>
                  <a:pt x="2933343" y="4626878"/>
                  <a:pt x="2820081" y="4650954"/>
                  <a:pt x="2735373" y="4595945"/>
                </a:cubicBezTo>
                <a:cubicBezTo>
                  <a:pt x="2650665" y="4540935"/>
                  <a:pt x="2626590" y="4427672"/>
                  <a:pt x="2681600" y="4342965"/>
                </a:cubicBezTo>
                <a:lnTo>
                  <a:pt x="2806105" y="4151244"/>
                </a:lnTo>
                <a:cubicBezTo>
                  <a:pt x="2837048" y="4103596"/>
                  <a:pt x="2886422" y="4075134"/>
                  <a:pt x="2938779" y="4069139"/>
                </a:cubicBezTo>
                <a:close/>
                <a:moveTo>
                  <a:pt x="5599195" y="3955694"/>
                </a:moveTo>
                <a:lnTo>
                  <a:pt x="6310324" y="3955694"/>
                </a:lnTo>
                <a:cubicBezTo>
                  <a:pt x="5971594" y="5358821"/>
                  <a:pt x="4707682" y="6400800"/>
                  <a:pt x="3200402" y="6400800"/>
                </a:cubicBezTo>
                <a:cubicBezTo>
                  <a:pt x="1795855" y="6400800"/>
                  <a:pt x="602631" y="5496018"/>
                  <a:pt x="174768" y="4236478"/>
                </a:cubicBezTo>
                <a:lnTo>
                  <a:pt x="911006" y="4236478"/>
                </a:lnTo>
                <a:cubicBezTo>
                  <a:pt x="1303909" y="5108844"/>
                  <a:pt x="2181368" y="5715000"/>
                  <a:pt x="3200402" y="5715000"/>
                </a:cubicBezTo>
                <a:cubicBezTo>
                  <a:pt x="4325971" y="5715000"/>
                  <a:pt x="5278816" y="4975478"/>
                  <a:pt x="5599195" y="3955694"/>
                </a:cubicBezTo>
                <a:close/>
                <a:moveTo>
                  <a:pt x="1486918" y="3748003"/>
                </a:moveTo>
                <a:cubicBezTo>
                  <a:pt x="1504370" y="3746005"/>
                  <a:pt x="1522154" y="3746503"/>
                  <a:pt x="1539696" y="3749619"/>
                </a:cubicBezTo>
                <a:cubicBezTo>
                  <a:pt x="1563086" y="3753774"/>
                  <a:pt x="1586048" y="3762584"/>
                  <a:pt x="1607224" y="3776337"/>
                </a:cubicBezTo>
                <a:cubicBezTo>
                  <a:pt x="1691932" y="3831346"/>
                  <a:pt x="1716006" y="3944609"/>
                  <a:pt x="1660997" y="4029316"/>
                </a:cubicBezTo>
                <a:lnTo>
                  <a:pt x="1536492" y="4221036"/>
                </a:lnTo>
                <a:cubicBezTo>
                  <a:pt x="1481483" y="4305744"/>
                  <a:pt x="1368220" y="4329819"/>
                  <a:pt x="1283513" y="4274809"/>
                </a:cubicBezTo>
                <a:cubicBezTo>
                  <a:pt x="1198805" y="4219799"/>
                  <a:pt x="1174730" y="4106537"/>
                  <a:pt x="1229740" y="4021829"/>
                </a:cubicBezTo>
                <a:lnTo>
                  <a:pt x="1354245" y="3830109"/>
                </a:lnTo>
                <a:cubicBezTo>
                  <a:pt x="1385188" y="3782461"/>
                  <a:pt x="1434563" y="3753997"/>
                  <a:pt x="1486918" y="3748003"/>
                </a:cubicBezTo>
                <a:close/>
                <a:moveTo>
                  <a:pt x="2583225" y="3741166"/>
                </a:moveTo>
                <a:cubicBezTo>
                  <a:pt x="2600677" y="3739167"/>
                  <a:pt x="2618461" y="3739666"/>
                  <a:pt x="2636003" y="3742783"/>
                </a:cubicBezTo>
                <a:cubicBezTo>
                  <a:pt x="2659393" y="3746937"/>
                  <a:pt x="2682355" y="3755747"/>
                  <a:pt x="2703532" y="3769499"/>
                </a:cubicBezTo>
                <a:cubicBezTo>
                  <a:pt x="2788239" y="3824509"/>
                  <a:pt x="2812314" y="3937772"/>
                  <a:pt x="2757304" y="4022479"/>
                </a:cubicBezTo>
                <a:lnTo>
                  <a:pt x="2458493" y="4482607"/>
                </a:lnTo>
                <a:cubicBezTo>
                  <a:pt x="2403484" y="4567315"/>
                  <a:pt x="2290221" y="4591390"/>
                  <a:pt x="2205514" y="4536380"/>
                </a:cubicBezTo>
                <a:cubicBezTo>
                  <a:pt x="2120806" y="4481370"/>
                  <a:pt x="2096732" y="4368108"/>
                  <a:pt x="2151741" y="4283400"/>
                </a:cubicBezTo>
                <a:lnTo>
                  <a:pt x="2450552" y="3823272"/>
                </a:lnTo>
                <a:cubicBezTo>
                  <a:pt x="2481495" y="3775625"/>
                  <a:pt x="2530870" y="3747161"/>
                  <a:pt x="2583225" y="3741166"/>
                </a:cubicBezTo>
                <a:close/>
                <a:moveTo>
                  <a:pt x="2180840" y="3483954"/>
                </a:moveTo>
                <a:cubicBezTo>
                  <a:pt x="2198293" y="3481957"/>
                  <a:pt x="2216075" y="3482455"/>
                  <a:pt x="2233618" y="3485571"/>
                </a:cubicBezTo>
                <a:cubicBezTo>
                  <a:pt x="2257008" y="3489726"/>
                  <a:pt x="2279970" y="3498537"/>
                  <a:pt x="2301147" y="3512288"/>
                </a:cubicBezTo>
                <a:cubicBezTo>
                  <a:pt x="2385854" y="3567298"/>
                  <a:pt x="2409929" y="3680560"/>
                  <a:pt x="2354918" y="3765268"/>
                </a:cubicBezTo>
                <a:lnTo>
                  <a:pt x="1956504" y="4378773"/>
                </a:lnTo>
                <a:cubicBezTo>
                  <a:pt x="1901495" y="4463479"/>
                  <a:pt x="1788232" y="4487555"/>
                  <a:pt x="1703524" y="4432545"/>
                </a:cubicBezTo>
                <a:cubicBezTo>
                  <a:pt x="1618818" y="4377535"/>
                  <a:pt x="1594743" y="4264272"/>
                  <a:pt x="1649752" y="4179565"/>
                </a:cubicBezTo>
                <a:lnTo>
                  <a:pt x="2048167" y="3566060"/>
                </a:lnTo>
                <a:cubicBezTo>
                  <a:pt x="2079109" y="3518413"/>
                  <a:pt x="2128484" y="3489950"/>
                  <a:pt x="2180840" y="3483954"/>
                </a:cubicBezTo>
                <a:close/>
                <a:moveTo>
                  <a:pt x="1956920" y="2161748"/>
                </a:moveTo>
                <a:cubicBezTo>
                  <a:pt x="1979525" y="2163726"/>
                  <a:pt x="2001374" y="2174326"/>
                  <a:pt x="2017112" y="2193079"/>
                </a:cubicBezTo>
                <a:cubicBezTo>
                  <a:pt x="2046159" y="2227697"/>
                  <a:pt x="2044230" y="2277999"/>
                  <a:pt x="2013153" y="2309251"/>
                </a:cubicBezTo>
                <a:lnTo>
                  <a:pt x="2014245" y="2310464"/>
                </a:lnTo>
                <a:lnTo>
                  <a:pt x="2008427" y="2315176"/>
                </a:lnTo>
                <a:cubicBezTo>
                  <a:pt x="2007986" y="2316444"/>
                  <a:pt x="2007094" y="2317222"/>
                  <a:pt x="2006184" y="2317986"/>
                </a:cubicBezTo>
                <a:lnTo>
                  <a:pt x="1806882" y="2485219"/>
                </a:lnTo>
                <a:cubicBezTo>
                  <a:pt x="1704191" y="2599553"/>
                  <a:pt x="1697282" y="2774681"/>
                  <a:pt x="1797185" y="2898050"/>
                </a:cubicBezTo>
                <a:cubicBezTo>
                  <a:pt x="1908420" y="3035413"/>
                  <a:pt x="2109946" y="3056594"/>
                  <a:pt x="2247309" y="2945360"/>
                </a:cubicBezTo>
                <a:lnTo>
                  <a:pt x="2338616" y="2871422"/>
                </a:lnTo>
                <a:lnTo>
                  <a:pt x="2338630" y="2871437"/>
                </a:lnTo>
                <a:lnTo>
                  <a:pt x="2338945" y="2871156"/>
                </a:lnTo>
                <a:lnTo>
                  <a:pt x="2602621" y="2657635"/>
                </a:lnTo>
                <a:cubicBezTo>
                  <a:pt x="2608606" y="2652788"/>
                  <a:pt x="2614369" y="2647772"/>
                  <a:pt x="2618891" y="2641505"/>
                </a:cubicBezTo>
                <a:cubicBezTo>
                  <a:pt x="2716015" y="2580063"/>
                  <a:pt x="2827312" y="2544504"/>
                  <a:pt x="2944280" y="2540144"/>
                </a:cubicBezTo>
                <a:cubicBezTo>
                  <a:pt x="2997945" y="2538144"/>
                  <a:pt x="3049962" y="2542817"/>
                  <a:pt x="3099337" y="2555009"/>
                </a:cubicBezTo>
                <a:cubicBezTo>
                  <a:pt x="3099582" y="2554669"/>
                  <a:pt x="3099830" y="2554330"/>
                  <a:pt x="3099955" y="2553895"/>
                </a:cubicBezTo>
                <a:lnTo>
                  <a:pt x="3507123" y="2641827"/>
                </a:lnTo>
                <a:lnTo>
                  <a:pt x="3840287" y="2720589"/>
                </a:lnTo>
                <a:lnTo>
                  <a:pt x="3839574" y="2722689"/>
                </a:lnTo>
                <a:cubicBezTo>
                  <a:pt x="3918505" y="2742806"/>
                  <a:pt x="3992686" y="2774673"/>
                  <a:pt x="4059647" y="2818014"/>
                </a:cubicBezTo>
                <a:lnTo>
                  <a:pt x="4436081" y="3181533"/>
                </a:lnTo>
                <a:lnTo>
                  <a:pt x="4492118" y="3242741"/>
                </a:lnTo>
                <a:cubicBezTo>
                  <a:pt x="4502616" y="3245767"/>
                  <a:pt x="4510658" y="3252516"/>
                  <a:pt x="4518205" y="3260063"/>
                </a:cubicBezTo>
                <a:lnTo>
                  <a:pt x="5035468" y="3777326"/>
                </a:lnTo>
                <a:cubicBezTo>
                  <a:pt x="5106887" y="3848745"/>
                  <a:pt x="5106887" y="3964538"/>
                  <a:pt x="5035467" y="4035957"/>
                </a:cubicBezTo>
                <a:cubicBezTo>
                  <a:pt x="4964049" y="4107377"/>
                  <a:pt x="4848256" y="4107377"/>
                  <a:pt x="4776836" y="4035958"/>
                </a:cubicBezTo>
                <a:lnTo>
                  <a:pt x="4355415" y="3614535"/>
                </a:lnTo>
                <a:lnTo>
                  <a:pt x="4354368" y="3615620"/>
                </a:lnTo>
                <a:cubicBezTo>
                  <a:pt x="4331787" y="3604156"/>
                  <a:pt x="4303602" y="3608170"/>
                  <a:pt x="4284681" y="3627089"/>
                </a:cubicBezTo>
                <a:cubicBezTo>
                  <a:pt x="4267674" y="3644096"/>
                  <a:pt x="4262713" y="3668585"/>
                  <a:pt x="4272546" y="3688883"/>
                </a:cubicBezTo>
                <a:cubicBezTo>
                  <a:pt x="4293541" y="3697118"/>
                  <a:pt x="4312939" y="3710026"/>
                  <a:pt x="4329850" y="3726936"/>
                </a:cubicBezTo>
                <a:lnTo>
                  <a:pt x="4847114" y="4244199"/>
                </a:lnTo>
                <a:cubicBezTo>
                  <a:pt x="4918533" y="4315619"/>
                  <a:pt x="4918535" y="4431412"/>
                  <a:pt x="4847114" y="4502830"/>
                </a:cubicBezTo>
                <a:cubicBezTo>
                  <a:pt x="4775693" y="4574249"/>
                  <a:pt x="4659901" y="4574249"/>
                  <a:pt x="4588482" y="4502831"/>
                </a:cubicBezTo>
                <a:lnTo>
                  <a:pt x="4071219" y="3985568"/>
                </a:lnTo>
                <a:lnTo>
                  <a:pt x="4041024" y="3940095"/>
                </a:lnTo>
                <a:lnTo>
                  <a:pt x="4040360" y="3940782"/>
                </a:lnTo>
                <a:cubicBezTo>
                  <a:pt x="4017254" y="3924832"/>
                  <a:pt x="3985516" y="3927706"/>
                  <a:pt x="3964843" y="3948379"/>
                </a:cubicBezTo>
                <a:cubicBezTo>
                  <a:pt x="3944472" y="3968751"/>
                  <a:pt x="3941381" y="3999857"/>
                  <a:pt x="3957437" y="4022240"/>
                </a:cubicBezTo>
                <a:lnTo>
                  <a:pt x="4411220" y="4476023"/>
                </a:lnTo>
                <a:cubicBezTo>
                  <a:pt x="4482639" y="4547442"/>
                  <a:pt x="4482640" y="4663235"/>
                  <a:pt x="4411220" y="4734654"/>
                </a:cubicBezTo>
                <a:cubicBezTo>
                  <a:pt x="4339801" y="4806074"/>
                  <a:pt x="4224009" y="4806074"/>
                  <a:pt x="4152588" y="4734654"/>
                </a:cubicBezTo>
                <a:lnTo>
                  <a:pt x="3693759" y="4275824"/>
                </a:lnTo>
                <a:cubicBezTo>
                  <a:pt x="3674507" y="4266207"/>
                  <a:pt x="3651523" y="4271480"/>
                  <a:pt x="3635327" y="4287674"/>
                </a:cubicBezTo>
                <a:cubicBezTo>
                  <a:pt x="3616352" y="4306648"/>
                  <a:pt x="3612370" y="4334938"/>
                  <a:pt x="3624934" y="4356886"/>
                </a:cubicBezTo>
                <a:cubicBezTo>
                  <a:pt x="3635049" y="4359778"/>
                  <a:pt x="3642739" y="4366280"/>
                  <a:pt x="3649973" y="4373515"/>
                </a:cubicBezTo>
                <a:lnTo>
                  <a:pt x="3908605" y="4632146"/>
                </a:lnTo>
                <a:cubicBezTo>
                  <a:pt x="3980025" y="4703566"/>
                  <a:pt x="3980024" y="4819358"/>
                  <a:pt x="3908605" y="4890778"/>
                </a:cubicBezTo>
                <a:cubicBezTo>
                  <a:pt x="3837186" y="4962196"/>
                  <a:pt x="3721393" y="4962197"/>
                  <a:pt x="3649973" y="4890777"/>
                </a:cubicBezTo>
                <a:lnTo>
                  <a:pt x="3391342" y="4632145"/>
                </a:lnTo>
                <a:lnTo>
                  <a:pt x="3383755" y="4620718"/>
                </a:lnTo>
                <a:lnTo>
                  <a:pt x="3380889" y="4623684"/>
                </a:lnTo>
                <a:lnTo>
                  <a:pt x="3174745" y="4424613"/>
                </a:lnTo>
                <a:lnTo>
                  <a:pt x="3205723" y="4376911"/>
                </a:lnTo>
                <a:cubicBezTo>
                  <a:pt x="3288238" y="4249850"/>
                  <a:pt x="3252126" y="4079956"/>
                  <a:pt x="3125065" y="3997443"/>
                </a:cubicBezTo>
                <a:cubicBezTo>
                  <a:pt x="3050998" y="3949342"/>
                  <a:pt x="2962377" y="3941552"/>
                  <a:pt x="2885364" y="3969651"/>
                </a:cubicBezTo>
                <a:cubicBezTo>
                  <a:pt x="2904562" y="3864147"/>
                  <a:pt x="2860444" y="3752656"/>
                  <a:pt x="2764879" y="3690594"/>
                </a:cubicBezTo>
                <a:cubicBezTo>
                  <a:pt x="2675680" y="3632668"/>
                  <a:pt x="2565374" y="3633204"/>
                  <a:pt x="2479613" y="3683683"/>
                </a:cubicBezTo>
                <a:cubicBezTo>
                  <a:pt x="2491746" y="3584340"/>
                  <a:pt x="2447375" y="3482413"/>
                  <a:pt x="2357597" y="3424112"/>
                </a:cubicBezTo>
                <a:cubicBezTo>
                  <a:pt x="2230536" y="3341596"/>
                  <a:pt x="2060642" y="3377708"/>
                  <a:pt x="1978127" y="3504770"/>
                </a:cubicBezTo>
                <a:lnTo>
                  <a:pt x="1773143" y="3820415"/>
                </a:lnTo>
                <a:cubicBezTo>
                  <a:pt x="1771585" y="3822815"/>
                  <a:pt x="1770069" y="3825230"/>
                  <a:pt x="1769218" y="3828038"/>
                </a:cubicBezTo>
                <a:cubicBezTo>
                  <a:pt x="1752743" y="3768112"/>
                  <a:pt x="1714307" y="3714419"/>
                  <a:pt x="1658027" y="3677872"/>
                </a:cubicBezTo>
                <a:cubicBezTo>
                  <a:pt x="1530967" y="3595356"/>
                  <a:pt x="1361072" y="3631468"/>
                  <a:pt x="1278558" y="3758529"/>
                </a:cubicBezTo>
                <a:lnTo>
                  <a:pt x="1214041" y="3857878"/>
                </a:lnTo>
                <a:cubicBezTo>
                  <a:pt x="1129847" y="4012173"/>
                  <a:pt x="965736" y="4115631"/>
                  <a:pt x="777460" y="4115631"/>
                </a:cubicBezTo>
                <a:lnTo>
                  <a:pt x="770030" y="4114882"/>
                </a:lnTo>
                <a:lnTo>
                  <a:pt x="133314" y="4114882"/>
                </a:lnTo>
                <a:cubicBezTo>
                  <a:pt x="46334" y="3825273"/>
                  <a:pt x="0" y="3518249"/>
                  <a:pt x="0" y="3200402"/>
                </a:cubicBezTo>
                <a:cubicBezTo>
                  <a:pt x="-1" y="2981216"/>
                  <a:pt x="22034" y="2767175"/>
                  <a:pt x="64130" y="2560401"/>
                </a:cubicBezTo>
                <a:lnTo>
                  <a:pt x="1002249" y="2560400"/>
                </a:lnTo>
                <a:lnTo>
                  <a:pt x="1891037" y="2183134"/>
                </a:lnTo>
                <a:lnTo>
                  <a:pt x="1892205" y="2182154"/>
                </a:lnTo>
                <a:cubicBezTo>
                  <a:pt x="1910959" y="2166416"/>
                  <a:pt x="1934318" y="2159770"/>
                  <a:pt x="1956920" y="2161748"/>
                </a:cubicBezTo>
                <a:close/>
                <a:moveTo>
                  <a:pt x="3656858" y="1633115"/>
                </a:moveTo>
                <a:cubicBezTo>
                  <a:pt x="3684170" y="1634110"/>
                  <a:pt x="3710479" y="1635996"/>
                  <a:pt x="3735468" y="1640302"/>
                </a:cubicBezTo>
                <a:cubicBezTo>
                  <a:pt x="3736801" y="1640168"/>
                  <a:pt x="3738134" y="1640167"/>
                  <a:pt x="3739468" y="1640167"/>
                </a:cubicBezTo>
                <a:cubicBezTo>
                  <a:pt x="4305222" y="1640169"/>
                  <a:pt x="4816641" y="1846440"/>
                  <a:pt x="5181704" y="2180522"/>
                </a:cubicBezTo>
                <a:lnTo>
                  <a:pt x="5182750" y="2177646"/>
                </a:lnTo>
                <a:cubicBezTo>
                  <a:pt x="5259259" y="2244293"/>
                  <a:pt x="5359072" y="2283923"/>
                  <a:pt x="5468110" y="2284801"/>
                </a:cubicBezTo>
                <a:lnTo>
                  <a:pt x="5467703" y="2285921"/>
                </a:lnTo>
                <a:lnTo>
                  <a:pt x="6267485" y="2285921"/>
                </a:lnTo>
                <a:cubicBezTo>
                  <a:pt x="6354465" y="2575530"/>
                  <a:pt x="6400801" y="2882555"/>
                  <a:pt x="6400801" y="3200402"/>
                </a:cubicBezTo>
                <a:cubicBezTo>
                  <a:pt x="6400800" y="3419588"/>
                  <a:pt x="6378766" y="3633626"/>
                  <a:pt x="6336672" y="3840401"/>
                </a:cubicBezTo>
                <a:lnTo>
                  <a:pt x="5704421" y="3840400"/>
                </a:lnTo>
                <a:lnTo>
                  <a:pt x="5517569" y="3840400"/>
                </a:lnTo>
                <a:cubicBezTo>
                  <a:pt x="5516068" y="3840851"/>
                  <a:pt x="5514564" y="3840855"/>
                  <a:pt x="5513058" y="3840856"/>
                </a:cubicBezTo>
                <a:cubicBezTo>
                  <a:pt x="5346942" y="3840856"/>
                  <a:pt x="5196620" y="3773228"/>
                  <a:pt x="5088259" y="3663870"/>
                </a:cubicBezTo>
                <a:lnTo>
                  <a:pt x="5088088" y="3664207"/>
                </a:lnTo>
                <a:lnTo>
                  <a:pt x="4240840" y="2816960"/>
                </a:lnTo>
                <a:cubicBezTo>
                  <a:pt x="4240396" y="2817661"/>
                  <a:pt x="4239784" y="2818172"/>
                  <a:pt x="4239171" y="2818678"/>
                </a:cubicBezTo>
                <a:cubicBezTo>
                  <a:pt x="4135954" y="2720312"/>
                  <a:pt x="4008137" y="2648478"/>
                  <a:pt x="3866360" y="2610767"/>
                </a:cubicBezTo>
                <a:lnTo>
                  <a:pt x="3866992" y="2608888"/>
                </a:lnTo>
                <a:lnTo>
                  <a:pt x="3535264" y="2526178"/>
                </a:lnTo>
                <a:lnTo>
                  <a:pt x="3130135" y="2432647"/>
                </a:lnTo>
                <a:cubicBezTo>
                  <a:pt x="3130024" y="2433039"/>
                  <a:pt x="3129793" y="2433339"/>
                  <a:pt x="3129562" y="2433637"/>
                </a:cubicBezTo>
                <a:cubicBezTo>
                  <a:pt x="3080383" y="2420910"/>
                  <a:pt x="3028848" y="2414912"/>
                  <a:pt x="2975908" y="2414912"/>
                </a:cubicBezTo>
                <a:cubicBezTo>
                  <a:pt x="2811943" y="2414912"/>
                  <a:pt x="2661415" y="2472455"/>
                  <a:pt x="2545396" y="2570876"/>
                </a:cubicBezTo>
                <a:lnTo>
                  <a:pt x="2543573" y="2569717"/>
                </a:lnTo>
                <a:lnTo>
                  <a:pt x="2193720" y="2853022"/>
                </a:lnTo>
                <a:cubicBezTo>
                  <a:pt x="2105416" y="2924529"/>
                  <a:pt x="1975860" y="2910914"/>
                  <a:pt x="1904353" y="2822609"/>
                </a:cubicBezTo>
                <a:cubicBezTo>
                  <a:pt x="1832844" y="2734303"/>
                  <a:pt x="1846461" y="2604750"/>
                  <a:pt x="1934767" y="2533243"/>
                </a:cubicBezTo>
                <a:lnTo>
                  <a:pt x="2350832" y="2196320"/>
                </a:lnTo>
                <a:lnTo>
                  <a:pt x="2704088" y="1899903"/>
                </a:lnTo>
                <a:cubicBezTo>
                  <a:pt x="2709938" y="1893802"/>
                  <a:pt x="2716509" y="1888323"/>
                  <a:pt x="2723713" y="1883435"/>
                </a:cubicBezTo>
                <a:lnTo>
                  <a:pt x="2732397" y="1876148"/>
                </a:lnTo>
                <a:lnTo>
                  <a:pt x="2741152" y="1870710"/>
                </a:lnTo>
                <a:cubicBezTo>
                  <a:pt x="2794071" y="1830023"/>
                  <a:pt x="2859630" y="1794650"/>
                  <a:pt x="2933347" y="1767819"/>
                </a:cubicBezTo>
                <a:lnTo>
                  <a:pt x="3001298" y="1748265"/>
                </a:lnTo>
                <a:cubicBezTo>
                  <a:pt x="3071697" y="1720366"/>
                  <a:pt x="3148660" y="1697120"/>
                  <a:pt x="3229866" y="1678372"/>
                </a:cubicBezTo>
                <a:cubicBezTo>
                  <a:pt x="3383705" y="1642856"/>
                  <a:pt x="3530928" y="1628523"/>
                  <a:pt x="3656858" y="1633115"/>
                </a:cubicBezTo>
                <a:close/>
                <a:moveTo>
                  <a:pt x="3200402" y="0"/>
                </a:moveTo>
                <a:cubicBezTo>
                  <a:pt x="4604889" y="0"/>
                  <a:pt x="5798071" y="904705"/>
                  <a:pt x="6225978" y="2164162"/>
                </a:cubicBezTo>
                <a:lnTo>
                  <a:pt x="5489721" y="2164162"/>
                </a:lnTo>
                <a:cubicBezTo>
                  <a:pt x="5096787" y="1291881"/>
                  <a:pt x="4219373" y="685800"/>
                  <a:pt x="3200402" y="685800"/>
                </a:cubicBezTo>
                <a:cubicBezTo>
                  <a:pt x="2074893" y="685800"/>
                  <a:pt x="1122090" y="1425244"/>
                  <a:pt x="801668" y="2444946"/>
                </a:cubicBezTo>
                <a:lnTo>
                  <a:pt x="90517" y="2444946"/>
                </a:lnTo>
                <a:cubicBezTo>
                  <a:pt x="429306" y="1041901"/>
                  <a:pt x="1693180" y="0"/>
                  <a:pt x="3200402" y="0"/>
                </a:cubicBezTo>
                <a:close/>
              </a:path>
            </a:pathLst>
          </a:custGeom>
          <a:solidFill>
            <a:srgbClr val="0000FF"/>
          </a:solidFill>
          <a:ln w="9525" cap="flat" cmpd="sng" algn="ctr">
            <a:noFill/>
            <a:prstDash val="solid"/>
            <a:headEnd type="none" w="med" len="med"/>
            <a:tailEnd type="none" w="med" len="med"/>
          </a:ln>
          <a:effectLst/>
        </p:spPr>
        <p:txBody>
          <a:bodyPr lIns="124341" tIns="62171" rIns="124341" bIns="62171"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1242060" rtl="0" eaLnBrk="1" fontAlgn="base" latinLnBrk="0" hangingPunct="1">
              <a:lnSpc>
                <a:spcPct val="90000"/>
              </a:lnSpc>
              <a:spcBef>
                <a:spcPct val="0"/>
              </a:spcBef>
              <a:spcAft>
                <a:spcPct val="0"/>
              </a:spcAft>
              <a:buClrTx/>
              <a:buSzTx/>
              <a:buFontTx/>
              <a:buNone/>
              <a:defRPr/>
            </a:pPr>
            <a:endParaRPr kumimoji="0" lang="en-US" sz="2935" b="0" i="0" u="none" strike="noStrike" kern="0" cap="none" spc="0" normalizeH="0" baseline="0" noProof="0" dirty="0">
              <a:ln>
                <a:noFill/>
              </a:ln>
              <a:gradFill>
                <a:gsLst>
                  <a:gs pos="0">
                    <a:srgbClr val="FFFFFF"/>
                  </a:gs>
                  <a:gs pos="100000">
                    <a:srgbClr val="FFFFFF"/>
                  </a:gs>
                </a:gsLst>
                <a:lin ang="5400000" scaled="0"/>
              </a:gradFill>
              <a:effectLst/>
              <a:uLnTx/>
              <a:uFillTx/>
              <a:latin typeface="+mn-lt"/>
              <a:ea typeface="微软雅黑" panose="020B0503020204020204" pitchFamily="34" charset="-122"/>
              <a:cs typeface="+mn-cs"/>
            </a:endParaRPr>
          </a:p>
        </p:txBody>
      </p:sp>
      <p:grpSp>
        <p:nvGrpSpPr>
          <p:cNvPr id="19" name="组合 61"/>
          <p:cNvGrpSpPr/>
          <p:nvPr/>
        </p:nvGrpSpPr>
        <p:grpSpPr>
          <a:xfrm>
            <a:off x="1876004" y="1815907"/>
            <a:ext cx="2563813" cy="1080015"/>
            <a:chOff x="1262038" y="1783251"/>
            <a:chExt cx="1923767" cy="809639"/>
          </a:xfrm>
        </p:grpSpPr>
        <p:sp>
          <p:nvSpPr>
            <p:cNvPr id="26660" name="TextBox 84"/>
            <p:cNvSpPr txBox="1"/>
            <p:nvPr/>
          </p:nvSpPr>
          <p:spPr>
            <a:xfrm>
              <a:off x="1262038" y="2096600"/>
              <a:ext cx="1923767" cy="496290"/>
            </a:xfrm>
            <a:prstGeom prst="rect">
              <a:avLst/>
            </a:prstGeom>
            <a:noFill/>
            <a:ln w="9525">
              <a:noFill/>
            </a:ln>
          </p:spPr>
          <p:txBody>
            <a:bodyPr lIns="0" tIns="0">
              <a:spAutoFit/>
            </a:bodyPr>
            <a:lstStyle/>
            <a:p>
              <a:pPr algn="r" defTabSz="1217930"/>
              <a:r>
                <a:rPr lang="zh-CN" altLang="en-US" sz="2000" b="1" dirty="0">
                  <a:solidFill>
                    <a:srgbClr val="002F8E"/>
                  </a:solidFill>
                  <a:latin typeface="微软雅黑" panose="020B0503020204020204" pitchFamily="34" charset="-122"/>
                  <a:ea typeface="微软雅黑" panose="020B0503020204020204" pitchFamily="34" charset="-122"/>
                </a:rPr>
                <a:t>人民最关心最直接最现实的利益问题</a:t>
              </a:r>
            </a:p>
          </p:txBody>
        </p:sp>
        <p:sp>
          <p:nvSpPr>
            <p:cNvPr id="79" name="TextBox 85"/>
            <p:cNvSpPr txBox="1"/>
            <p:nvPr/>
          </p:nvSpPr>
          <p:spPr>
            <a:xfrm>
              <a:off x="1942499" y="1783251"/>
              <a:ext cx="1169141" cy="246300"/>
            </a:xfrm>
            <a:prstGeom prst="rect">
              <a:avLst/>
            </a:prstGeom>
            <a:noFill/>
          </p:spPr>
          <p:txBody>
            <a:bodyPr wrap="none" lIns="0" tIns="0" rIns="0" bIns="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rgbClr val="009900"/>
                  </a:solidFill>
                  <a:effectLst/>
                  <a:uLnTx/>
                  <a:uFillTx/>
                  <a:latin typeface="微软雅黑" panose="020B0503020204020204" pitchFamily="34" charset="-122"/>
                  <a:ea typeface="微软雅黑" panose="020B0503020204020204" pitchFamily="34" charset="-122"/>
                  <a:cs typeface="+mn-cs"/>
                </a:rPr>
                <a:t>措施</a:t>
              </a:r>
              <a:r>
                <a:rPr kumimoji="0" lang="en-US" altLang="zh-CN" sz="2135" b="1" i="0" u="none" strike="noStrike" kern="1200" cap="none" spc="0" normalizeH="0" baseline="0" noProof="0" dirty="0">
                  <a:ln>
                    <a:noFill/>
                  </a:ln>
                  <a:solidFill>
                    <a:srgbClr val="009900"/>
                  </a:solidFill>
                  <a:effectLst/>
                  <a:uLnTx/>
                  <a:uFillTx/>
                  <a:latin typeface="微软雅黑" panose="020B0503020204020204" pitchFamily="34" charset="-122"/>
                  <a:ea typeface="微软雅黑" panose="020B0503020204020204" pitchFamily="34" charset="-122"/>
                  <a:cs typeface="+mn-cs"/>
                </a:rPr>
                <a:t>B</a:t>
              </a:r>
              <a:r>
                <a:rPr kumimoji="0" lang="zh-CN" altLang="en-US" sz="2135" b="1" i="0" u="none" strike="noStrike" kern="1200" cap="none" spc="0" normalizeH="0" baseline="0" noProof="0" dirty="0">
                  <a:ln>
                    <a:noFill/>
                  </a:ln>
                  <a:solidFill>
                    <a:srgbClr val="009900"/>
                  </a:solidFill>
                  <a:effectLst/>
                  <a:uLnTx/>
                  <a:uFillTx/>
                  <a:latin typeface="微软雅黑" panose="020B0503020204020204" pitchFamily="34" charset="-122"/>
                  <a:ea typeface="微软雅黑" panose="020B0503020204020204" pitchFamily="34" charset="-122"/>
                  <a:cs typeface="+mn-cs"/>
                </a:rPr>
                <a:t>、</a:t>
              </a:r>
              <a:r>
                <a:rPr kumimoji="0" lang="zh-CN" altLang="en-US" sz="2135"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抓住</a:t>
              </a:r>
              <a:endParaRPr kumimoji="0" lang="en-US" sz="2135"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grpSp>
        <p:nvGrpSpPr>
          <p:cNvPr id="20" name="组合 62"/>
          <p:cNvGrpSpPr/>
          <p:nvPr/>
        </p:nvGrpSpPr>
        <p:grpSpPr>
          <a:xfrm>
            <a:off x="1298575" y="3216090"/>
            <a:ext cx="2563813" cy="1068388"/>
            <a:chOff x="1072034" y="1783252"/>
            <a:chExt cx="1923767" cy="800923"/>
          </a:xfrm>
        </p:grpSpPr>
        <p:sp>
          <p:nvSpPr>
            <p:cNvPr id="26658" name="TextBox 87"/>
            <p:cNvSpPr txBox="1"/>
            <p:nvPr/>
          </p:nvSpPr>
          <p:spPr>
            <a:xfrm>
              <a:off x="1072034" y="2087885"/>
              <a:ext cx="1923767" cy="496290"/>
            </a:xfrm>
            <a:prstGeom prst="rect">
              <a:avLst/>
            </a:prstGeom>
            <a:noFill/>
            <a:ln w="9525">
              <a:noFill/>
            </a:ln>
          </p:spPr>
          <p:txBody>
            <a:bodyPr lIns="0" tIns="0">
              <a:spAutoFit/>
            </a:bodyPr>
            <a:lstStyle/>
            <a:p>
              <a:pPr algn="r" defTabSz="1217930"/>
              <a:r>
                <a:rPr lang="zh-CN" altLang="en-US" sz="2000" b="1" dirty="0">
                  <a:solidFill>
                    <a:srgbClr val="002F8E"/>
                  </a:solidFill>
                  <a:latin typeface="微软雅黑" panose="020B0503020204020204" pitchFamily="34" charset="-122"/>
                  <a:ea typeface="微软雅黑" panose="020B0503020204020204" pitchFamily="34" charset="-122"/>
                </a:rPr>
                <a:t>共建共治共享的社会治理格局</a:t>
              </a:r>
            </a:p>
          </p:txBody>
        </p:sp>
        <p:sp>
          <p:nvSpPr>
            <p:cNvPr id="77" name="TextBox 88"/>
            <p:cNvSpPr txBox="1"/>
            <p:nvPr/>
          </p:nvSpPr>
          <p:spPr>
            <a:xfrm>
              <a:off x="2238206" y="1783252"/>
              <a:ext cx="412151" cy="246347"/>
            </a:xfrm>
            <a:prstGeom prst="rect">
              <a:avLst/>
            </a:prstGeom>
            <a:noFill/>
          </p:spPr>
          <p:txBody>
            <a:bodyPr wrap="none" lIns="0" tIns="0" rIns="0" bIns="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打造</a:t>
              </a:r>
              <a:endParaRPr kumimoji="0" lang="en-US" sz="2135"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grpSp>
        <p:nvGrpSpPr>
          <p:cNvPr id="21" name="组合 63"/>
          <p:cNvGrpSpPr/>
          <p:nvPr/>
        </p:nvGrpSpPr>
        <p:grpSpPr>
          <a:xfrm>
            <a:off x="1298575" y="4673415"/>
            <a:ext cx="2563813" cy="760413"/>
            <a:chOff x="1072034" y="1783252"/>
            <a:chExt cx="1923767" cy="570090"/>
          </a:xfrm>
        </p:grpSpPr>
        <p:sp>
          <p:nvSpPr>
            <p:cNvPr id="26656" name="TextBox 90"/>
            <p:cNvSpPr txBox="1"/>
            <p:nvPr/>
          </p:nvSpPr>
          <p:spPr>
            <a:xfrm>
              <a:off x="1072034" y="2087885"/>
              <a:ext cx="1923767" cy="265457"/>
            </a:xfrm>
            <a:prstGeom prst="rect">
              <a:avLst/>
            </a:prstGeom>
            <a:noFill/>
            <a:ln w="9525">
              <a:noFill/>
            </a:ln>
          </p:spPr>
          <p:txBody>
            <a:bodyPr lIns="0" tIns="0">
              <a:spAutoFit/>
            </a:bodyPr>
            <a:lstStyle/>
            <a:p>
              <a:pPr algn="r" defTabSz="1217930"/>
              <a:r>
                <a:rPr lang="zh-CN" altLang="en-US" sz="2000" b="1" dirty="0">
                  <a:solidFill>
                    <a:srgbClr val="002F8E"/>
                  </a:solidFill>
                  <a:latin typeface="微软雅黑" panose="020B0503020204020204" pitchFamily="34" charset="-122"/>
                  <a:ea typeface="微软雅黑" panose="020B0503020204020204" pitchFamily="34" charset="-122"/>
                </a:rPr>
                <a:t>健康中国战略</a:t>
              </a:r>
            </a:p>
          </p:txBody>
        </p:sp>
        <p:sp>
          <p:nvSpPr>
            <p:cNvPr id="75" name="TextBox 91"/>
            <p:cNvSpPr txBox="1"/>
            <p:nvPr/>
          </p:nvSpPr>
          <p:spPr>
            <a:xfrm>
              <a:off x="2238206" y="1783252"/>
              <a:ext cx="412151" cy="246365"/>
            </a:xfrm>
            <a:prstGeom prst="rect">
              <a:avLst/>
            </a:prstGeom>
            <a:noFill/>
          </p:spPr>
          <p:txBody>
            <a:bodyPr wrap="none" lIns="0" tIns="0" rIns="0" bIns="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实施</a:t>
              </a:r>
              <a:endParaRPr kumimoji="0" lang="en-US" sz="2135"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grpSp>
        <p:nvGrpSpPr>
          <p:cNvPr id="22" name="组合 64"/>
          <p:cNvGrpSpPr/>
          <p:nvPr/>
        </p:nvGrpSpPr>
        <p:grpSpPr>
          <a:xfrm>
            <a:off x="8329613" y="1820678"/>
            <a:ext cx="2563812" cy="1068387"/>
            <a:chOff x="1072034" y="1783252"/>
            <a:chExt cx="1923767" cy="800923"/>
          </a:xfrm>
        </p:grpSpPr>
        <p:sp>
          <p:nvSpPr>
            <p:cNvPr id="26654" name="TextBox 93"/>
            <p:cNvSpPr txBox="1"/>
            <p:nvPr/>
          </p:nvSpPr>
          <p:spPr>
            <a:xfrm>
              <a:off x="1072034" y="2087885"/>
              <a:ext cx="1923767" cy="496290"/>
            </a:xfrm>
            <a:prstGeom prst="rect">
              <a:avLst/>
            </a:prstGeom>
            <a:noFill/>
            <a:ln w="9525">
              <a:noFill/>
            </a:ln>
          </p:spPr>
          <p:txBody>
            <a:bodyPr lIns="0" tIns="0">
              <a:spAutoFit/>
            </a:bodyPr>
            <a:lstStyle/>
            <a:p>
              <a:pPr defTabSz="1217930"/>
              <a:r>
                <a:rPr lang="zh-CN" altLang="en-US" sz="2000" b="1" dirty="0">
                  <a:solidFill>
                    <a:srgbClr val="002F8E"/>
                  </a:solidFill>
                  <a:latin typeface="微软雅黑" panose="020B0503020204020204" pitchFamily="34" charset="-122"/>
                  <a:ea typeface="微软雅黑" panose="020B0503020204020204" pitchFamily="34" charset="-122"/>
                </a:rPr>
                <a:t>就业质量和人民收入水平</a:t>
              </a:r>
            </a:p>
          </p:txBody>
        </p:sp>
        <p:sp>
          <p:nvSpPr>
            <p:cNvPr id="73" name="TextBox 94"/>
            <p:cNvSpPr txBox="1"/>
            <p:nvPr/>
          </p:nvSpPr>
          <p:spPr>
            <a:xfrm>
              <a:off x="1276918" y="1783252"/>
              <a:ext cx="410959" cy="246300"/>
            </a:xfrm>
            <a:prstGeom prst="rect">
              <a:avLst/>
            </a:prstGeom>
            <a:noFill/>
          </p:spPr>
          <p:txBody>
            <a:bodyPr wrap="square" lIns="0" tIns="0" rIns="0" bIns="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提高</a:t>
              </a:r>
              <a:endParaRPr kumimoji="0" lang="en-US" sz="2135"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grpSp>
        <p:nvGrpSpPr>
          <p:cNvPr id="23" name="组合 65"/>
          <p:cNvGrpSpPr/>
          <p:nvPr/>
        </p:nvGrpSpPr>
        <p:grpSpPr>
          <a:xfrm>
            <a:off x="8329613" y="3278003"/>
            <a:ext cx="2563812" cy="760412"/>
            <a:chOff x="1072034" y="1783252"/>
            <a:chExt cx="1923767" cy="570090"/>
          </a:xfrm>
        </p:grpSpPr>
        <p:sp>
          <p:nvSpPr>
            <p:cNvPr id="26652" name="TextBox 96"/>
            <p:cNvSpPr txBox="1"/>
            <p:nvPr/>
          </p:nvSpPr>
          <p:spPr>
            <a:xfrm>
              <a:off x="1072034" y="2087885"/>
              <a:ext cx="1923767" cy="265457"/>
            </a:xfrm>
            <a:prstGeom prst="rect">
              <a:avLst/>
            </a:prstGeom>
            <a:noFill/>
            <a:ln w="9525">
              <a:noFill/>
            </a:ln>
          </p:spPr>
          <p:txBody>
            <a:bodyPr lIns="0" tIns="0">
              <a:spAutoFit/>
            </a:bodyPr>
            <a:lstStyle/>
            <a:p>
              <a:pPr defTabSz="1217930"/>
              <a:r>
                <a:rPr lang="zh-CN" altLang="en-US" sz="2000" b="1" dirty="0">
                  <a:solidFill>
                    <a:srgbClr val="002F8E"/>
                  </a:solidFill>
                  <a:latin typeface="微软雅黑" panose="020B0503020204020204" pitchFamily="34" charset="-122"/>
                  <a:ea typeface="微软雅黑" panose="020B0503020204020204" pitchFamily="34" charset="-122"/>
                </a:rPr>
                <a:t>社会保障体系建设</a:t>
              </a:r>
            </a:p>
          </p:txBody>
        </p:sp>
        <p:sp>
          <p:nvSpPr>
            <p:cNvPr id="71" name="TextBox 97"/>
            <p:cNvSpPr txBox="1"/>
            <p:nvPr/>
          </p:nvSpPr>
          <p:spPr>
            <a:xfrm>
              <a:off x="1276918" y="1783252"/>
              <a:ext cx="410959" cy="246364"/>
            </a:xfrm>
            <a:prstGeom prst="rect">
              <a:avLst/>
            </a:prstGeom>
            <a:noFill/>
          </p:spPr>
          <p:txBody>
            <a:bodyPr wrap="none" lIns="0" tIns="0" rIns="0" bIns="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加强</a:t>
              </a:r>
              <a:endParaRPr kumimoji="0" lang="en-US" sz="2135"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grpSp>
        <p:nvGrpSpPr>
          <p:cNvPr id="24" name="组合 66"/>
          <p:cNvGrpSpPr/>
          <p:nvPr/>
        </p:nvGrpSpPr>
        <p:grpSpPr>
          <a:xfrm>
            <a:off x="8328025" y="4568640"/>
            <a:ext cx="2565400" cy="760413"/>
            <a:chOff x="1071233" y="1783252"/>
            <a:chExt cx="1924568" cy="570090"/>
          </a:xfrm>
        </p:grpSpPr>
        <p:sp>
          <p:nvSpPr>
            <p:cNvPr id="26650" name="TextBox 99"/>
            <p:cNvSpPr txBox="1"/>
            <p:nvPr/>
          </p:nvSpPr>
          <p:spPr>
            <a:xfrm>
              <a:off x="1072034" y="2087885"/>
              <a:ext cx="1923767" cy="265457"/>
            </a:xfrm>
            <a:prstGeom prst="rect">
              <a:avLst/>
            </a:prstGeom>
            <a:noFill/>
            <a:ln w="9525">
              <a:noFill/>
            </a:ln>
          </p:spPr>
          <p:txBody>
            <a:bodyPr lIns="0" tIns="0">
              <a:spAutoFit/>
            </a:bodyPr>
            <a:lstStyle/>
            <a:p>
              <a:pPr defTabSz="1217930"/>
              <a:r>
                <a:rPr lang="zh-CN" altLang="en-US" sz="2000" b="1" dirty="0">
                  <a:solidFill>
                    <a:srgbClr val="002F8E"/>
                  </a:solidFill>
                  <a:latin typeface="微软雅黑" panose="020B0503020204020204" pitchFamily="34" charset="-122"/>
                  <a:ea typeface="微软雅黑" panose="020B0503020204020204" pitchFamily="34" charset="-122"/>
                </a:rPr>
                <a:t>脱贫攻坚战</a:t>
              </a:r>
            </a:p>
          </p:txBody>
        </p:sp>
        <p:sp>
          <p:nvSpPr>
            <p:cNvPr id="69" name="TextBox 100"/>
            <p:cNvSpPr txBox="1"/>
            <p:nvPr/>
          </p:nvSpPr>
          <p:spPr>
            <a:xfrm>
              <a:off x="1071233" y="1783252"/>
              <a:ext cx="821752" cy="246365"/>
            </a:xfrm>
            <a:prstGeom prst="rect">
              <a:avLst/>
            </a:prstGeom>
            <a:noFill/>
          </p:spPr>
          <p:txBody>
            <a:bodyPr wrap="none" lIns="0" tIns="0" rIns="0" bIns="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坚决打赢</a:t>
              </a:r>
              <a:endParaRPr kumimoji="0" lang="en-US" sz="2135"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grpSp>
      <p:sp>
        <p:nvSpPr>
          <p:cNvPr id="2" name="矩形 1"/>
          <p:cNvSpPr/>
          <p:nvPr/>
        </p:nvSpPr>
        <p:spPr>
          <a:xfrm>
            <a:off x="5276850" y="2737753"/>
            <a:ext cx="1570038" cy="369888"/>
          </a:xfrm>
          <a:prstGeom prst="rect">
            <a:avLst/>
          </a:prstGeom>
          <a:noFill/>
          <a:ln w="9525">
            <a:noFill/>
          </a:ln>
        </p:spPr>
        <p:txBody>
          <a:bodyPr wrap="none">
            <a:spAutoFit/>
          </a:bodyPr>
          <a:lstStyle/>
          <a:p>
            <a:r>
              <a:rPr lang="zh-CN" altLang="en-US" b="1" dirty="0">
                <a:latin typeface="微软雅黑" panose="020B0503020204020204" pitchFamily="34" charset="-122"/>
                <a:ea typeface="微软雅黑" panose="020B0503020204020204" pitchFamily="34" charset="-122"/>
              </a:rPr>
              <a:t>改革发展成果</a:t>
            </a:r>
            <a:endParaRPr lang="zh-CN" altLang="en-US" b="1" dirty="0">
              <a:latin typeface="Calibri" panose="020F0502020204030204" pitchFamily="34" charset="0"/>
            </a:endParaRPr>
          </a:p>
        </p:txBody>
      </p:sp>
      <p:grpSp>
        <p:nvGrpSpPr>
          <p:cNvPr id="25" name="组合 178"/>
          <p:cNvGrpSpPr/>
          <p:nvPr/>
        </p:nvGrpSpPr>
        <p:grpSpPr>
          <a:xfrm>
            <a:off x="1784350" y="5722410"/>
            <a:ext cx="9251950" cy="813856"/>
            <a:chOff x="4254" y="2227"/>
            <a:chExt cx="11066" cy="3516"/>
          </a:xfrm>
        </p:grpSpPr>
        <p:grpSp>
          <p:nvGrpSpPr>
            <p:cNvPr id="26" name="组合 179"/>
            <p:cNvGrpSpPr/>
            <p:nvPr/>
          </p:nvGrpSpPr>
          <p:grpSpPr>
            <a:xfrm>
              <a:off x="4254" y="2227"/>
              <a:ext cx="11066" cy="3516"/>
              <a:chOff x="4304043" y="1286668"/>
              <a:chExt cx="3837944" cy="2757793"/>
            </a:xfrm>
            <a:effectLst>
              <a:outerShdw blurRad="381000" dist="254000" dir="8100000" algn="tr" rotWithShape="0">
                <a:prstClr val="black">
                  <a:alpha val="40000"/>
                </a:prstClr>
              </a:outerShdw>
            </a:effectLst>
          </p:grpSpPr>
          <p:sp>
            <p:nvSpPr>
              <p:cNvPr id="186" name="圆角矩形 3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7" name="圆角矩形 3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27" name="组合 180"/>
            <p:cNvGrpSpPr/>
            <p:nvPr/>
          </p:nvGrpSpPr>
          <p:grpSpPr>
            <a:xfrm>
              <a:off x="4531" y="2654"/>
              <a:ext cx="1057" cy="1337"/>
              <a:chOff x="179150" y="571028"/>
              <a:chExt cx="3241860" cy="4099557"/>
            </a:xfrm>
            <a:effectLst>
              <a:outerShdw blurRad="444500" dist="254000" dir="8100000" algn="tr" rotWithShape="0">
                <a:prstClr val="black">
                  <a:alpha val="50000"/>
                </a:prstClr>
              </a:outerShdw>
            </a:effectLst>
          </p:grpSpPr>
          <p:sp>
            <p:nvSpPr>
              <p:cNvPr id="184" name="同心圆 33"/>
              <p:cNvSpPr/>
              <p:nvPr/>
            </p:nvSpPr>
            <p:spPr>
              <a:xfrm>
                <a:off x="1230962" y="1182737"/>
                <a:ext cx="2190048" cy="3200399"/>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85" name="椭圆 184"/>
              <p:cNvSpPr/>
              <p:nvPr/>
            </p:nvSpPr>
            <p:spPr>
              <a:xfrm>
                <a:off x="179150" y="571028"/>
                <a:ext cx="2651749" cy="4099557"/>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marL="0" marR="0" lvl="0" indent="0" algn="l" defTabSz="1218565"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sp>
          <p:nvSpPr>
            <p:cNvPr id="182" name="Rectangle 43"/>
            <p:cNvSpPr/>
            <p:nvPr/>
          </p:nvSpPr>
          <p:spPr bwMode="auto">
            <a:xfrm>
              <a:off x="5627" y="2703"/>
              <a:ext cx="8298" cy="1300"/>
            </a:xfrm>
            <a:prstGeom prst="rect">
              <a:avLst/>
            </a:prstGeom>
            <a:noFill/>
            <a:ln>
              <a:noFill/>
            </a:ln>
          </p:spPr>
          <p:txBody>
            <a:bodyPr lIns="0" tIns="0" rIns="0" bIns="0"/>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2000" b="1" i="0" u="none" strike="noStrike" kern="1200" cap="none" spc="0" normalizeH="0" baseline="0" noProof="0" dirty="0">
                  <a:ln>
                    <a:noFill/>
                  </a:ln>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不断满足</a:t>
              </a:r>
              <a:r>
                <a:rPr kumimoji="0" lang="zh-CN" altLang="en-US" sz="20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人民</a:t>
              </a:r>
              <a:r>
                <a:rPr kumimoji="0" lang="zh-CN" alt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日益增长的</a:t>
              </a:r>
              <a:r>
                <a:rPr kumimoji="0" lang="zh-CN" altLang="en-US" sz="20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美好生活的需要</a:t>
              </a:r>
            </a:p>
            <a:p>
              <a:pPr marL="0" marR="0" lvl="0" indent="0" algn="l" defTabSz="914400" rtl="0" eaLnBrk="1" fontAlgn="base" latinLnBrk="0" hangingPunct="1">
                <a:lnSpc>
                  <a:spcPct val="125000"/>
                </a:lnSpc>
                <a:spcBef>
                  <a:spcPct val="0"/>
                </a:spcBef>
                <a:spcAft>
                  <a:spcPct val="0"/>
                </a:spcAft>
                <a:buClrTx/>
                <a:buSzTx/>
                <a:buFontTx/>
                <a:buNone/>
                <a:defRPr/>
              </a:pPr>
              <a:endParaRPr kumimoji="0" lang="zh-CN" alt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83" name="Freeform 9"/>
            <p:cNvSpPr>
              <a:spLocks noEditPoints="1"/>
            </p:cNvSpPr>
            <p:nvPr/>
          </p:nvSpPr>
          <p:spPr bwMode="auto">
            <a:xfrm>
              <a:off x="4641" y="3067"/>
              <a:ext cx="592" cy="472"/>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accent4"/>
            </a:solidFill>
            <a:ln>
              <a:noFill/>
            </a:ln>
          </p:spPr>
          <p:txBody>
            <a:bodyPr lIns="121891" tIns="60945" rIns="121891" bIns="60945"/>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935"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Gill Sans" charset="0"/>
              </a:endParaRPr>
            </a:p>
          </p:txBody>
        </p:sp>
        <p:sp>
          <p:nvSpPr>
            <p:cNvPr id="188" name="Rectangle 43"/>
            <p:cNvSpPr/>
            <p:nvPr/>
          </p:nvSpPr>
          <p:spPr bwMode="auto">
            <a:xfrm>
              <a:off x="5629" y="3963"/>
              <a:ext cx="8939" cy="1300"/>
            </a:xfrm>
            <a:prstGeom prst="rect">
              <a:avLst/>
            </a:prstGeom>
            <a:noFill/>
            <a:ln>
              <a:noFill/>
            </a:ln>
          </p:spPr>
          <p:txBody>
            <a:bodyPr lIns="0" tIns="0" rIns="0" bIns="0"/>
            <a:lstStyle/>
            <a:p>
              <a:pPr marL="0" marR="0" lvl="0" indent="0" algn="l" defTabSz="914400" rtl="0" eaLnBrk="1" fontAlgn="base" latinLnBrk="0" hangingPunct="1">
                <a:lnSpc>
                  <a:spcPct val="125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使人民</a:t>
              </a:r>
              <a:r>
                <a:rPr kumimoji="0" lang="zh-CN" altLang="en-US" sz="20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获得感、幸福感、安全感</a:t>
              </a:r>
              <a:r>
                <a:rPr kumimoji="0" lang="zh-CN" altLang="en-US"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更加充实、更有保障、更可持续</a:t>
              </a:r>
            </a:p>
          </p:txBody>
        </p:sp>
      </p:grpSp>
      <p:grpSp>
        <p:nvGrpSpPr>
          <p:cNvPr id="89" name="组合 30">
            <a:extLst>
              <a:ext uri="{FF2B5EF4-FFF2-40B4-BE49-F238E27FC236}">
                <a16:creationId xmlns:a16="http://schemas.microsoft.com/office/drawing/2014/main" xmlns="" id="{E685CA38-200E-4BF8-805F-1CD5E663466B}"/>
              </a:ext>
            </a:extLst>
          </p:cNvPr>
          <p:cNvGrpSpPr/>
          <p:nvPr/>
        </p:nvGrpSpPr>
        <p:grpSpPr>
          <a:xfrm>
            <a:off x="2963863" y="192995"/>
            <a:ext cx="8905875" cy="1296176"/>
            <a:chOff x="5162168" y="1099852"/>
            <a:chExt cx="2669844" cy="640957"/>
          </a:xfrm>
        </p:grpSpPr>
        <p:sp>
          <p:nvSpPr>
            <p:cNvPr id="90" name="任意多边形 43">
              <a:extLst>
                <a:ext uri="{FF2B5EF4-FFF2-40B4-BE49-F238E27FC236}">
                  <a16:creationId xmlns:a16="http://schemas.microsoft.com/office/drawing/2014/main" xmlns="" id="{F5011E4C-479A-4EAD-B2D0-5B3E0773EA1B}"/>
                </a:ext>
              </a:extLst>
            </p:cNvPr>
            <p:cNvSpPr/>
            <p:nvPr/>
          </p:nvSpPr>
          <p:spPr bwMode="auto">
            <a:xfrm>
              <a:off x="5162168" y="1099852"/>
              <a:ext cx="2669844" cy="640957"/>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mn-lt"/>
                <a:ea typeface="+mn-ea"/>
                <a:cs typeface="+mn-cs"/>
              </a:endParaRPr>
            </a:p>
          </p:txBody>
        </p:sp>
        <p:sp>
          <p:nvSpPr>
            <p:cNvPr id="92" name="任意多边形 48">
              <a:extLst>
                <a:ext uri="{FF2B5EF4-FFF2-40B4-BE49-F238E27FC236}">
                  <a16:creationId xmlns:a16="http://schemas.microsoft.com/office/drawing/2014/main" xmlns="" id="{06D1C0CD-0A8F-4EA9-B0D6-A8B32A84C751}"/>
                </a:ext>
              </a:extLst>
            </p:cNvPr>
            <p:cNvSpPr/>
            <p:nvPr/>
          </p:nvSpPr>
          <p:spPr bwMode="auto">
            <a:xfrm>
              <a:off x="5273919" y="1171449"/>
              <a:ext cx="2478628" cy="49776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5B9BD5"/>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mn-lt"/>
                <a:ea typeface="+mn-ea"/>
                <a:cs typeface="+mn-cs"/>
              </a:endParaRPr>
            </a:p>
          </p:txBody>
        </p:sp>
        <p:sp>
          <p:nvSpPr>
            <p:cNvPr id="97" name="文本框 34">
              <a:extLst>
                <a:ext uri="{FF2B5EF4-FFF2-40B4-BE49-F238E27FC236}">
                  <a16:creationId xmlns:a16="http://schemas.microsoft.com/office/drawing/2014/main" xmlns="" id="{ABA57346-D226-41EA-A15A-ADB84E616F7F}"/>
                </a:ext>
              </a:extLst>
            </p:cNvPr>
            <p:cNvSpPr txBox="1"/>
            <p:nvPr/>
          </p:nvSpPr>
          <p:spPr>
            <a:xfrm>
              <a:off x="5374610" y="1211293"/>
              <a:ext cx="2342143" cy="410927"/>
            </a:xfrm>
            <a:prstGeom prst="rect">
              <a:avLst/>
            </a:prstGeom>
            <a:noFill/>
            <a:ln w="9525">
              <a:noFill/>
            </a:ln>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2</a:t>
              </a:r>
              <a:r>
                <a:rPr lang="zh-CN" altLang="en-US"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人民对美好生活的向往</a:t>
              </a:r>
              <a:r>
                <a:rPr lang="zh-CN" altLang="en-US" sz="2400" b="1" dirty="0">
                  <a:solidFill>
                    <a:schemeClr val="bg1"/>
                  </a:solidFill>
                  <a:latin typeface="微软雅黑" panose="020B0503020204020204" pitchFamily="34" charset="-122"/>
                  <a:ea typeface="微软雅黑" panose="020B0503020204020204" pitchFamily="34" charset="-122"/>
                </a:rPr>
                <a:t>，就是</a:t>
              </a:r>
              <a:r>
                <a:rPr lang="zh-CN" altLang="en-US" sz="2400" b="1" dirty="0">
                  <a:solidFill>
                    <a:srgbClr val="FF0000"/>
                  </a:solidFill>
                  <a:latin typeface="微软雅黑" panose="020B0503020204020204" pitchFamily="34" charset="-122"/>
                  <a:ea typeface="微软雅黑" panose="020B0503020204020204" pitchFamily="34" charset="-122"/>
                </a:rPr>
                <a:t>党</a:t>
              </a:r>
              <a:r>
                <a:rPr lang="zh-CN" altLang="en-US" sz="2400" b="1" dirty="0">
                  <a:solidFill>
                    <a:srgbClr val="21FF21"/>
                  </a:solidFill>
                  <a:latin typeface="微软雅黑" panose="020B0503020204020204" pitchFamily="34" charset="-122"/>
                  <a:ea typeface="微软雅黑" panose="020B0503020204020204" pitchFamily="34" charset="-122"/>
                </a:rPr>
                <a:t>和政府</a:t>
              </a:r>
              <a:r>
                <a:rPr lang="zh-CN" altLang="en-US" sz="2400" b="1" dirty="0">
                  <a:solidFill>
                    <a:schemeClr val="bg1"/>
                  </a:solidFill>
                  <a:latin typeface="微软雅黑" panose="020B0503020204020204" pitchFamily="34" charset="-122"/>
                  <a:ea typeface="微软雅黑" panose="020B0503020204020204" pitchFamily="34" charset="-122"/>
                </a:rPr>
                <a:t>的</a:t>
              </a:r>
              <a:r>
                <a:rPr lang="zh-CN" altLang="en-US" sz="2400" b="1" dirty="0">
                  <a:solidFill>
                    <a:srgbClr val="FF0000"/>
                  </a:solidFill>
                  <a:latin typeface="微软雅黑" panose="020B0503020204020204" pitchFamily="34" charset="-122"/>
                  <a:ea typeface="微软雅黑" panose="020B0503020204020204" pitchFamily="34" charset="-122"/>
                </a:rPr>
                <a:t>奋斗目标</a:t>
              </a:r>
              <a:r>
                <a:rPr lang="zh-CN" altLang="en-US"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rgbClr val="21FF21"/>
                  </a:solidFill>
                  <a:latin typeface="微软雅黑" panose="020B0503020204020204" pitchFamily="34" charset="-122"/>
                  <a:ea typeface="微软雅黑" panose="020B0503020204020204" pitchFamily="34" charset="-122"/>
                </a:rPr>
                <a:t>党和政府坚持以人民为中心的发展思想。</a:t>
              </a:r>
            </a:p>
          </p:txBody>
        </p:sp>
      </p:grpSp>
      <p:sp>
        <p:nvSpPr>
          <p:cNvPr id="99" name="文本框 98">
            <a:extLst>
              <a:ext uri="{FF2B5EF4-FFF2-40B4-BE49-F238E27FC236}">
                <a16:creationId xmlns:a16="http://schemas.microsoft.com/office/drawing/2014/main" xmlns="" id="{13A66742-55B7-49A7-A2F2-FD6DB3B34CA3}"/>
              </a:ext>
            </a:extLst>
          </p:cNvPr>
          <p:cNvSpPr txBox="1"/>
          <p:nvPr/>
        </p:nvSpPr>
        <p:spPr>
          <a:xfrm>
            <a:off x="180124" y="314273"/>
            <a:ext cx="2933010" cy="954107"/>
          </a:xfrm>
          <a:prstGeom prst="rect">
            <a:avLst/>
          </a:prstGeom>
          <a:noFill/>
          <a:ln w="9525">
            <a:noFill/>
          </a:ln>
        </p:spPr>
        <p:txBody>
          <a:bodyPr wrap="square">
            <a:spAutoFit/>
          </a:bodyPr>
          <a:lstStyle/>
          <a:p>
            <a:r>
              <a:rPr lang="en-US" altLang="zh-CN" sz="2800" b="1" dirty="0">
                <a:solidFill>
                  <a:srgbClr val="0000FF"/>
                </a:solidFill>
                <a:latin typeface="黑体" panose="02010609060101010101" pitchFamily="49" charset="-122"/>
                <a:ea typeface="黑体" panose="02010609060101010101" pitchFamily="49" charset="-122"/>
              </a:rPr>
              <a:t>1</a:t>
            </a:r>
            <a:r>
              <a:rPr lang="zh-CN" altLang="en-US" sz="2800" b="1" dirty="0">
                <a:solidFill>
                  <a:srgbClr val="0000FF"/>
                </a:solidFill>
                <a:latin typeface="黑体" panose="02010609060101010101" pitchFamily="49" charset="-122"/>
                <a:ea typeface="黑体" panose="02010609060101010101" pitchFamily="49" charset="-122"/>
              </a:rPr>
              <a:t>、共享发展成果的原因</a:t>
            </a:r>
            <a:endParaRPr lang="en-US" altLang="zh-CN" sz="2800" b="1" dirty="0">
              <a:latin typeface="宋体" panose="02010600030101010101" pitchFamily="2" charset="-122"/>
            </a:endParaRPr>
          </a:p>
        </p:txBody>
      </p:sp>
      <p:sp>
        <p:nvSpPr>
          <p:cNvPr id="100" name="文本框 99">
            <a:extLst>
              <a:ext uri="{FF2B5EF4-FFF2-40B4-BE49-F238E27FC236}">
                <a16:creationId xmlns:a16="http://schemas.microsoft.com/office/drawing/2014/main" xmlns="" id="{A16E0312-C72B-4C19-810C-4FF919A5772D}"/>
              </a:ext>
            </a:extLst>
          </p:cNvPr>
          <p:cNvSpPr txBox="1"/>
          <p:nvPr/>
        </p:nvSpPr>
        <p:spPr>
          <a:xfrm>
            <a:off x="244963" y="2258971"/>
            <a:ext cx="1157564" cy="2246769"/>
          </a:xfrm>
          <a:prstGeom prst="rect">
            <a:avLst/>
          </a:prstGeom>
          <a:noFill/>
          <a:ln w="9525">
            <a:noFill/>
          </a:ln>
        </p:spPr>
        <p:txBody>
          <a:bodyPr wrap="square">
            <a:spAutoFit/>
          </a:bodyPr>
          <a:lstStyle/>
          <a:p>
            <a:r>
              <a:rPr lang="en-US" altLang="zh-CN" sz="2800" b="1" dirty="0">
                <a:solidFill>
                  <a:srgbClr val="0000FF"/>
                </a:solidFill>
                <a:latin typeface="黑体" panose="02010609060101010101" pitchFamily="49" charset="-122"/>
                <a:ea typeface="黑体" panose="02010609060101010101" pitchFamily="49" charset="-122"/>
              </a:rPr>
              <a:t>2</a:t>
            </a:r>
            <a:r>
              <a:rPr lang="zh-CN" altLang="en-US" sz="2800" b="1" dirty="0">
                <a:solidFill>
                  <a:srgbClr val="0000FF"/>
                </a:solidFill>
                <a:latin typeface="黑体" panose="02010609060101010101" pitchFamily="49" charset="-122"/>
                <a:ea typeface="黑体" panose="02010609060101010101" pitchFamily="49" charset="-122"/>
              </a:rPr>
              <a:t>、共享发展成果的措施</a:t>
            </a:r>
            <a:endParaRPr lang="en-US" altLang="zh-CN" sz="2800" b="1" dirty="0">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plus(in)">
                                      <p:cBhvr>
                                        <p:cTn id="7" dur="2000"/>
                                        <p:tgtEl>
                                          <p:spTgt spid="99"/>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left)">
                                      <p:cBhvr>
                                        <p:cTn id="11" dur="500"/>
                                        <p:tgtEl>
                                          <p:spTgt spid="8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fill="hold"/>
                                        <p:tgtEl>
                                          <p:spTgt spid="60"/>
                                        </p:tgtEl>
                                        <p:attrNameLst>
                                          <p:attrName>ppt_x</p:attrName>
                                        </p:attrNameLst>
                                      </p:cBhvr>
                                      <p:tavLst>
                                        <p:tav tm="0">
                                          <p:val>
                                            <p:strVal val="#ppt_x"/>
                                          </p:val>
                                        </p:tav>
                                        <p:tav tm="100000">
                                          <p:val>
                                            <p:strVal val="#ppt_x"/>
                                          </p:val>
                                        </p:tav>
                                      </p:tavLst>
                                    </p:anim>
                                    <p:anim calcmode="lin" valueType="num">
                                      <p:cBhvr additive="base">
                                        <p:cTn id="17" dur="500" fill="hold"/>
                                        <p:tgtEl>
                                          <p:spTgt spid="6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additive="base">
                                        <p:cTn id="20" dur="500" fill="hold"/>
                                        <p:tgtEl>
                                          <p:spTgt spid="61"/>
                                        </p:tgtEl>
                                        <p:attrNameLst>
                                          <p:attrName>ppt_x</p:attrName>
                                        </p:attrNameLst>
                                      </p:cBhvr>
                                      <p:tavLst>
                                        <p:tav tm="0">
                                          <p:val>
                                            <p:strVal val="#ppt_x"/>
                                          </p:val>
                                        </p:tav>
                                        <p:tav tm="100000">
                                          <p:val>
                                            <p:strVal val="#ppt_x"/>
                                          </p:val>
                                        </p:tav>
                                      </p:tavLst>
                                    </p:anim>
                                    <p:anim calcmode="lin" valueType="num">
                                      <p:cBhvr additive="base">
                                        <p:cTn id="21" dur="500" fill="hold"/>
                                        <p:tgtEl>
                                          <p:spTgt spid="6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00"/>
                                        </p:tgtEl>
                                        <p:attrNameLst>
                                          <p:attrName>style.visibility</p:attrName>
                                        </p:attrNameLst>
                                      </p:cBhvr>
                                      <p:to>
                                        <p:strVal val="visible"/>
                                      </p:to>
                                    </p:set>
                                    <p:anim calcmode="lin" valueType="num">
                                      <p:cBhvr additive="base">
                                        <p:cTn id="28" dur="500" fill="hold"/>
                                        <p:tgtEl>
                                          <p:spTgt spid="100"/>
                                        </p:tgtEl>
                                        <p:attrNameLst>
                                          <p:attrName>ppt_x</p:attrName>
                                        </p:attrNameLst>
                                      </p:cBhvr>
                                      <p:tavLst>
                                        <p:tav tm="0">
                                          <p:val>
                                            <p:strVal val="#ppt_x"/>
                                          </p:val>
                                        </p:tav>
                                        <p:tav tm="100000">
                                          <p:val>
                                            <p:strVal val="#ppt_x"/>
                                          </p:val>
                                        </p:tav>
                                      </p:tavLst>
                                    </p:anim>
                                    <p:anim calcmode="lin" valueType="num">
                                      <p:cBhvr additive="base">
                                        <p:cTn id="2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circle(in)">
                                      <p:cBhvr>
                                        <p:cTn id="44" dur="2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ox(in)">
                                      <p:cBhvr>
                                        <p:cTn id="49" dur="20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2"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heel(2)">
                                      <p:cBhvr>
                                        <p:cTn id="54" dur="20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heel(1)">
                                      <p:cBhvr>
                                        <p:cTn id="64" dur="20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heel(1)">
                                      <p:cBhvr>
                                        <p:cTn id="74" dur="20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circle(in)">
                                      <p:cBhvr>
                                        <p:cTn id="79" dur="20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circle(in)">
                                      <p:cBhvr>
                                        <p:cTn id="84" dur="2000"/>
                                        <p:tgtEl>
                                          <p:spTgt spid="13"/>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barn(inVertical)">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circle(in)">
                                      <p:cBhvr>
                                        <p:cTn id="9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animBg="1"/>
      <p:bldP spid="2" grpId="0"/>
      <p:bldP spid="99" grpId="0"/>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srcRect r="18596" b="3783"/>
          <a:stretch>
            <a:fillRect/>
          </a:stretch>
        </p:blipFill>
        <p:spPr>
          <a:xfrm>
            <a:off x="4740275" y="1572260"/>
            <a:ext cx="7388225" cy="5267325"/>
          </a:xfrm>
          <a:prstGeom prst="rect">
            <a:avLst/>
          </a:prstGeom>
        </p:spPr>
      </p:pic>
      <p:sp>
        <p:nvSpPr>
          <p:cNvPr id="4" name="文本框 3"/>
          <p:cNvSpPr txBox="1"/>
          <p:nvPr/>
        </p:nvSpPr>
        <p:spPr>
          <a:xfrm>
            <a:off x="132530" y="105040"/>
            <a:ext cx="4392172"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思  考</a:t>
            </a:r>
          </a:p>
        </p:txBody>
      </p:sp>
      <p:cxnSp>
        <p:nvCxnSpPr>
          <p:cNvPr id="5" name="直接连接符 4"/>
          <p:cNvCxnSpPr/>
          <p:nvPr/>
        </p:nvCxnSpPr>
        <p:spPr>
          <a:xfrm flipV="1">
            <a:off x="560070" y="23495"/>
            <a:ext cx="2875915" cy="107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91185" y="816610"/>
            <a:ext cx="29184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8105" y="902970"/>
            <a:ext cx="3295015" cy="3886577"/>
          </a:xfrm>
          <a:prstGeom prst="rect">
            <a:avLst/>
          </a:prstGeom>
          <a:gradFill>
            <a:gsLst>
              <a:gs pos="0">
                <a:srgbClr val="14CD68"/>
              </a:gs>
              <a:gs pos="100000">
                <a:srgbClr val="0B6E38"/>
              </a:gs>
            </a:gsLst>
            <a:lin scaled="0"/>
          </a:gradFill>
        </p:spPr>
        <p:txBody>
          <a:bodyPr wrap="square">
            <a:spAutoFit/>
          </a:bodyPr>
          <a:lstStyle/>
          <a:p>
            <a:pPr lvl="0">
              <a:lnSpc>
                <a:spcPct val="130000"/>
              </a:lnSpc>
              <a:defRPr/>
            </a:pP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）结合你的生活经历，与同学分享你和家人从中体验到的获得感、幸福感和安全感。</a:t>
            </a:r>
          </a:p>
          <a:p>
            <a:pPr lvl="0">
              <a:lnSpc>
                <a:spcPct val="130000"/>
              </a:lnSpc>
              <a:defRPr/>
            </a:pP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）请你根据所学知识和经验，分析一下</a:t>
            </a:r>
            <a:r>
              <a:rPr lang="zh-CN" altLang="en-US" sz="2400" b="1"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党和政府推动发展的根本目的？</a:t>
            </a:r>
          </a:p>
        </p:txBody>
      </p:sp>
      <p:grpSp>
        <p:nvGrpSpPr>
          <p:cNvPr id="8" name="组合 32"/>
          <p:cNvGrpSpPr/>
          <p:nvPr/>
        </p:nvGrpSpPr>
        <p:grpSpPr>
          <a:xfrm>
            <a:off x="3597910" y="450215"/>
            <a:ext cx="2172970" cy="2153285"/>
            <a:chOff x="764788" y="1059582"/>
            <a:chExt cx="1558144" cy="1689124"/>
          </a:xfrm>
          <a:effectLst>
            <a:outerShdw blurRad="228600" dist="101600" dir="8400000" sx="105000" sy="105000" algn="tr" rotWithShape="0">
              <a:prstClr val="black">
                <a:alpha val="40000"/>
              </a:prstClr>
            </a:outerShdw>
          </a:effectLst>
        </p:grpSpPr>
        <p:sp>
          <p:nvSpPr>
            <p:cNvPr id="63"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64"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grpSp>
        <p:nvGrpSpPr>
          <p:cNvPr id="9" name="组合 35"/>
          <p:cNvGrpSpPr/>
          <p:nvPr/>
        </p:nvGrpSpPr>
        <p:grpSpPr>
          <a:xfrm>
            <a:off x="3877644" y="2377504"/>
            <a:ext cx="1901809" cy="580644"/>
            <a:chOff x="744080" y="2948215"/>
            <a:chExt cx="1426640" cy="434627"/>
          </a:xfrm>
        </p:grpSpPr>
        <p:grpSp>
          <p:nvGrpSpPr>
            <p:cNvPr id="28701" name="组合 52"/>
            <p:cNvGrpSpPr/>
            <p:nvPr/>
          </p:nvGrpSpPr>
          <p:grpSpPr>
            <a:xfrm>
              <a:off x="744080" y="2948215"/>
              <a:ext cx="1426640" cy="434627"/>
              <a:chOff x="2084789" y="2941494"/>
              <a:chExt cx="1810274" cy="551502"/>
            </a:xfrm>
          </p:grpSpPr>
          <p:grpSp>
            <p:nvGrpSpPr>
              <p:cNvPr id="10" name="组合 54"/>
              <p:cNvGrpSpPr/>
              <p:nvPr/>
            </p:nvGrpSpPr>
            <p:grpSpPr>
              <a:xfrm>
                <a:off x="2084789" y="2941494"/>
                <a:ext cx="1810274" cy="551502"/>
                <a:chOff x="4105274" y="-441953"/>
                <a:chExt cx="4036713" cy="2771127"/>
              </a:xfrm>
              <a:effectLst>
                <a:outerShdw blurRad="381000" dist="254000" dir="8100000" algn="tr" rotWithShape="0">
                  <a:prstClr val="black">
                    <a:alpha val="40000"/>
                  </a:prstClr>
                </a:outerShdw>
              </a:effectLst>
            </p:grpSpPr>
            <p:sp>
              <p:nvSpPr>
                <p:cNvPr id="57" name="圆角矩形 26"/>
                <p:cNvSpPr/>
                <p:nvPr/>
              </p:nvSpPr>
              <p:spPr>
                <a:xfrm>
                  <a:off x="4304043" y="-428619"/>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圆角矩形 27"/>
                <p:cNvSpPr/>
                <p:nvPr/>
              </p:nvSpPr>
              <p:spPr>
                <a:xfrm>
                  <a:off x="4105274" y="-441953"/>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6" name="椭圆 55"/>
              <p:cNvSpPr/>
              <p:nvPr/>
            </p:nvSpPr>
            <p:spPr>
              <a:xfrm flipV="1">
                <a:off x="2165783" y="3118211"/>
                <a:ext cx="420688" cy="272011"/>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8702" name="TextBox 23"/>
            <p:cNvSpPr txBox="1"/>
            <p:nvPr/>
          </p:nvSpPr>
          <p:spPr>
            <a:xfrm>
              <a:off x="1184590" y="3015233"/>
              <a:ext cx="787838" cy="230779"/>
            </a:xfrm>
            <a:prstGeom prst="rect">
              <a:avLst/>
            </a:prstGeom>
            <a:noFill/>
            <a:ln w="9525">
              <a:noFill/>
            </a:ln>
          </p:spPr>
          <p:txBody>
            <a:bodyPr lIns="0" tIns="0" rIns="0" bIns="0">
              <a:spAutoFit/>
            </a:bodyPr>
            <a:lstStyle/>
            <a:p>
              <a:pPr algn="ctr"/>
              <a:r>
                <a:rPr lang="zh-CN" altLang="en-US" sz="2000" b="1" dirty="0">
                  <a:latin typeface="微软雅黑" panose="020B0503020204020204" pitchFamily="34" charset="-122"/>
                  <a:ea typeface="微软雅黑" panose="020B0503020204020204" pitchFamily="34" charset="-122"/>
                </a:rPr>
                <a:t>病有所医</a:t>
              </a:r>
            </a:p>
          </p:txBody>
        </p:sp>
      </p:grpSp>
      <p:grpSp>
        <p:nvGrpSpPr>
          <p:cNvPr id="16" name="组合 43"/>
          <p:cNvGrpSpPr/>
          <p:nvPr/>
        </p:nvGrpSpPr>
        <p:grpSpPr>
          <a:xfrm>
            <a:off x="8345170" y="553720"/>
            <a:ext cx="2353310" cy="2016760"/>
            <a:chOff x="764788" y="1059582"/>
            <a:chExt cx="1558144" cy="1689124"/>
          </a:xfrm>
          <a:effectLst>
            <a:outerShdw blurRad="228600" dist="101600" dir="8400000" sx="105000" sy="105000" algn="tr" rotWithShape="0">
              <a:prstClr val="black">
                <a:alpha val="40000"/>
              </a:prstClr>
            </a:outerShdw>
          </a:effectLst>
        </p:grpSpPr>
        <p:sp>
          <p:nvSpPr>
            <p:cNvPr id="49"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rgbClr val="00B05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65"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grpSp>
        <p:nvGrpSpPr>
          <p:cNvPr id="11" name="组合 65"/>
          <p:cNvGrpSpPr/>
          <p:nvPr/>
        </p:nvGrpSpPr>
        <p:grpSpPr>
          <a:xfrm>
            <a:off x="8465820" y="2833370"/>
            <a:ext cx="2146935" cy="462280"/>
            <a:chOff x="814328" y="3219334"/>
            <a:chExt cx="1662776" cy="432536"/>
          </a:xfrm>
        </p:grpSpPr>
        <p:grpSp>
          <p:nvGrpSpPr>
            <p:cNvPr id="28689" name="组合 66"/>
            <p:cNvGrpSpPr/>
            <p:nvPr/>
          </p:nvGrpSpPr>
          <p:grpSpPr>
            <a:xfrm>
              <a:off x="814328" y="3219334"/>
              <a:ext cx="1662776" cy="432536"/>
              <a:chOff x="2173927" y="3285519"/>
              <a:chExt cx="2109909" cy="548848"/>
            </a:xfrm>
          </p:grpSpPr>
          <p:grpSp>
            <p:nvGrpSpPr>
              <p:cNvPr id="19" name="组合 68"/>
              <p:cNvGrpSpPr/>
              <p:nvPr/>
            </p:nvGrpSpPr>
            <p:grpSpPr>
              <a:xfrm>
                <a:off x="2173927" y="3285519"/>
                <a:ext cx="2109909" cy="548848"/>
                <a:chOff x="4304043" y="1286668"/>
                <a:chExt cx="4704864" cy="2757793"/>
              </a:xfrm>
              <a:effectLst>
                <a:outerShdw blurRad="381000" dist="254000" dir="8100000" algn="tr" rotWithShape="0">
                  <a:prstClr val="black">
                    <a:alpha val="40000"/>
                  </a:prstClr>
                </a:outerShdw>
              </a:effectLst>
            </p:grpSpPr>
            <p:sp>
              <p:nvSpPr>
                <p:cNvPr id="71" name="圆角矩形 2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2" name="圆角矩形 27"/>
                <p:cNvSpPr/>
                <p:nvPr/>
              </p:nvSpPr>
              <p:spPr>
                <a:xfrm>
                  <a:off x="4351627" y="1373796"/>
                  <a:ext cx="4657280" cy="2583537"/>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0" name="椭圆 69"/>
              <p:cNvSpPr/>
              <p:nvPr/>
            </p:nvSpPr>
            <p:spPr>
              <a:xfrm>
                <a:off x="2306903" y="3419715"/>
                <a:ext cx="279552" cy="280455"/>
              </a:xfrm>
              <a:prstGeom prst="ellipse">
                <a:avLst/>
              </a:prstGeom>
              <a:solidFill>
                <a:srgbClr val="00B05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28690" name="TextBox 23"/>
            <p:cNvSpPr txBox="1"/>
            <p:nvPr/>
          </p:nvSpPr>
          <p:spPr>
            <a:xfrm>
              <a:off x="1224127" y="3331792"/>
              <a:ext cx="787838" cy="287565"/>
            </a:xfrm>
            <a:prstGeom prst="rect">
              <a:avLst/>
            </a:prstGeom>
            <a:noFill/>
            <a:ln w="9525">
              <a:noFill/>
            </a:ln>
          </p:spPr>
          <p:txBody>
            <a:bodyPr lIns="0" tIns="0" rIns="0" bIns="0">
              <a:spAutoFit/>
            </a:bodyPr>
            <a:lstStyle/>
            <a:p>
              <a:pPr algn="ctr"/>
              <a:r>
                <a:rPr lang="zh-CN" altLang="en-US" sz="2000" b="1" dirty="0">
                  <a:solidFill>
                    <a:srgbClr val="00B050"/>
                  </a:solidFill>
                  <a:latin typeface="微软雅黑" panose="020B0503020204020204" pitchFamily="34" charset="-122"/>
                  <a:ea typeface="微软雅黑" panose="020B0503020204020204" pitchFamily="34" charset="-122"/>
                </a:rPr>
                <a:t>老有所养</a:t>
              </a:r>
            </a:p>
          </p:txBody>
        </p:sp>
      </p:grpSp>
      <p:grpSp>
        <p:nvGrpSpPr>
          <p:cNvPr id="12" name="组合 33"/>
          <p:cNvGrpSpPr/>
          <p:nvPr/>
        </p:nvGrpSpPr>
        <p:grpSpPr>
          <a:xfrm>
            <a:off x="6148705" y="228600"/>
            <a:ext cx="2155190" cy="2235200"/>
            <a:chOff x="2782280" y="1059582"/>
            <a:chExt cx="1558144" cy="1689124"/>
          </a:xfrm>
          <a:effectLst>
            <a:outerShdw blurRad="228600" dist="101600" dir="8400000" sx="105000" sy="105000" algn="tr" rotWithShape="0">
              <a:prstClr val="black">
                <a:alpha val="40000"/>
              </a:prstClr>
            </a:outerShdw>
          </a:effectLst>
        </p:grpSpPr>
        <p:sp>
          <p:nvSpPr>
            <p:cNvPr id="61" name="椭圆 8"/>
            <p:cNvSpPr/>
            <p:nvPr/>
          </p:nvSpPr>
          <p:spPr>
            <a:xfrm>
              <a:off x="2782280"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62" name="椭圆 8"/>
            <p:cNvSpPr/>
            <p:nvPr/>
          </p:nvSpPr>
          <p:spPr>
            <a:xfrm>
              <a:off x="2852342"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grpSp>
        <p:nvGrpSpPr>
          <p:cNvPr id="13" name="组合 36"/>
          <p:cNvGrpSpPr/>
          <p:nvPr/>
        </p:nvGrpSpPr>
        <p:grpSpPr>
          <a:xfrm>
            <a:off x="6491605" y="2439035"/>
            <a:ext cx="1350645" cy="439906"/>
            <a:chOff x="814328" y="3219334"/>
            <a:chExt cx="1356392" cy="432536"/>
          </a:xfrm>
        </p:grpSpPr>
        <p:grpSp>
          <p:nvGrpSpPr>
            <p:cNvPr id="28697" name="组合 45"/>
            <p:cNvGrpSpPr/>
            <p:nvPr/>
          </p:nvGrpSpPr>
          <p:grpSpPr>
            <a:xfrm>
              <a:off x="814328" y="3219334"/>
              <a:ext cx="1356392" cy="432536"/>
              <a:chOff x="2173927" y="3285519"/>
              <a:chExt cx="1721136" cy="548848"/>
            </a:xfrm>
          </p:grpSpPr>
          <p:grpSp>
            <p:nvGrpSpPr>
              <p:cNvPr id="14" name="组合 47"/>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1" name="圆角矩形 3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圆角矩形 34"/>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0" name="椭圆 49"/>
              <p:cNvSpPr/>
              <p:nvPr/>
            </p:nvSpPr>
            <p:spPr>
              <a:xfrm>
                <a:off x="2306903" y="3420085"/>
                <a:ext cx="279552" cy="279715"/>
              </a:xfrm>
              <a:prstGeom prst="ellipse">
                <a:avLst/>
              </a:prstGeom>
              <a:solidFill>
                <a:schemeClr val="accent5"/>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7" name="TextBox 30"/>
            <p:cNvSpPr txBox="1"/>
            <p:nvPr/>
          </p:nvSpPr>
          <p:spPr>
            <a:xfrm>
              <a:off x="930390" y="3331095"/>
              <a:ext cx="1233316" cy="302191"/>
            </a:xfrm>
            <a:prstGeom prst="rect">
              <a:avLst/>
            </a:prstGeom>
            <a:noFill/>
          </p:spPr>
          <p:txBody>
            <a:bodyPr wrap="square"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chemeClr val="accent5"/>
                  </a:solidFill>
                  <a:effectLst/>
                  <a:uLnTx/>
                  <a:uFillTx/>
                  <a:latin typeface="微软雅黑" panose="020B0503020204020204" pitchFamily="34" charset="-122"/>
                  <a:ea typeface="微软雅黑" panose="020B0503020204020204" pitchFamily="34" charset="-122"/>
                  <a:cs typeface="+mn-cs"/>
                </a:rPr>
                <a:t>住有所居</a:t>
              </a:r>
            </a:p>
          </p:txBody>
        </p:sp>
      </p:grpSp>
      <p:grpSp>
        <p:nvGrpSpPr>
          <p:cNvPr id="20" name="组合 72"/>
          <p:cNvGrpSpPr/>
          <p:nvPr/>
        </p:nvGrpSpPr>
        <p:grpSpPr>
          <a:xfrm>
            <a:off x="3374390" y="3161665"/>
            <a:ext cx="2292350" cy="2373630"/>
            <a:chOff x="4799772" y="1059582"/>
            <a:chExt cx="1558144" cy="1689124"/>
          </a:xfrm>
          <a:effectLst>
            <a:outerShdw blurRad="228600" dist="101600" dir="8400000" sx="105000" sy="105000" algn="tr" rotWithShape="0">
              <a:prstClr val="black">
                <a:alpha val="40000"/>
              </a:prstClr>
            </a:outerShdw>
          </a:effectLst>
        </p:grpSpPr>
        <p:sp>
          <p:nvSpPr>
            <p:cNvPr id="74" name="椭圆 8"/>
            <p:cNvSpPr/>
            <p:nvPr/>
          </p:nvSpPr>
          <p:spPr>
            <a:xfrm>
              <a:off x="4799772"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75" name="椭圆 8"/>
            <p:cNvSpPr/>
            <p:nvPr/>
          </p:nvSpPr>
          <p:spPr>
            <a:xfrm>
              <a:off x="4869834"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6"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grpSp>
        <p:nvGrpSpPr>
          <p:cNvPr id="21" name="组合 75"/>
          <p:cNvGrpSpPr/>
          <p:nvPr/>
        </p:nvGrpSpPr>
        <p:grpSpPr>
          <a:xfrm>
            <a:off x="3727357" y="5726430"/>
            <a:ext cx="1853659" cy="422275"/>
            <a:chOff x="814328" y="3219334"/>
            <a:chExt cx="1549013" cy="432536"/>
          </a:xfrm>
        </p:grpSpPr>
        <p:grpSp>
          <p:nvGrpSpPr>
            <p:cNvPr id="28685" name="组合 76"/>
            <p:cNvGrpSpPr/>
            <p:nvPr/>
          </p:nvGrpSpPr>
          <p:grpSpPr>
            <a:xfrm>
              <a:off x="814328" y="3219334"/>
              <a:ext cx="1356392" cy="432536"/>
              <a:chOff x="2173927" y="3285519"/>
              <a:chExt cx="1721136" cy="548848"/>
            </a:xfrm>
          </p:grpSpPr>
          <p:grpSp>
            <p:nvGrpSpPr>
              <p:cNvPr id="23" name="组合 78"/>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81" name="圆角矩形 4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2" name="圆角矩形 4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80" name="椭圆 79"/>
              <p:cNvSpPr/>
              <p:nvPr/>
            </p:nvSpPr>
            <p:spPr>
              <a:xfrm>
                <a:off x="2306903" y="3419716"/>
                <a:ext cx="279553" cy="280455"/>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8686" name="TextBox 37"/>
            <p:cNvSpPr txBox="1"/>
            <p:nvPr/>
          </p:nvSpPr>
          <p:spPr>
            <a:xfrm>
              <a:off x="825019" y="3331858"/>
              <a:ext cx="1538322" cy="314808"/>
            </a:xfrm>
            <a:prstGeom prst="rect">
              <a:avLst/>
            </a:prstGeom>
            <a:noFill/>
            <a:ln w="9525">
              <a:noFill/>
            </a:ln>
          </p:spPr>
          <p:txBody>
            <a:bodyPr wrap="square" lIns="0" tIns="0" rIns="0" bIns="0">
              <a:spAutoFit/>
            </a:bodyP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劳有所得</a:t>
              </a:r>
            </a:p>
          </p:txBody>
        </p:sp>
      </p:grpSp>
      <p:grpSp>
        <p:nvGrpSpPr>
          <p:cNvPr id="15" name="组合 34"/>
          <p:cNvGrpSpPr/>
          <p:nvPr/>
        </p:nvGrpSpPr>
        <p:grpSpPr>
          <a:xfrm>
            <a:off x="6243955" y="3044825"/>
            <a:ext cx="2430780" cy="2552065"/>
            <a:chOff x="4799772" y="1059582"/>
            <a:chExt cx="1558144" cy="1689124"/>
          </a:xfrm>
          <a:effectLst>
            <a:outerShdw blurRad="228600" dist="101600" dir="8400000" sx="105000" sy="105000" algn="tr" rotWithShape="0">
              <a:prstClr val="black">
                <a:alpha val="40000"/>
              </a:prstClr>
            </a:outerShdw>
          </a:effectLst>
        </p:grpSpPr>
        <p:sp>
          <p:nvSpPr>
            <p:cNvPr id="59" name="椭圆 8"/>
            <p:cNvSpPr/>
            <p:nvPr/>
          </p:nvSpPr>
          <p:spPr>
            <a:xfrm>
              <a:off x="4799772"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sp>
          <p:nvSpPr>
            <p:cNvPr id="60" name="椭圆 8"/>
            <p:cNvSpPr/>
            <p:nvPr/>
          </p:nvSpPr>
          <p:spPr>
            <a:xfrm>
              <a:off x="4869834"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7"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微软雅黑" panose="020B0503020204020204" pitchFamily="34" charset="-122"/>
                <a:cs typeface="+mn-cs"/>
              </a:endParaRPr>
            </a:p>
          </p:txBody>
        </p:sp>
      </p:grpSp>
      <p:grpSp>
        <p:nvGrpSpPr>
          <p:cNvPr id="18" name="组合 37"/>
          <p:cNvGrpSpPr/>
          <p:nvPr/>
        </p:nvGrpSpPr>
        <p:grpSpPr>
          <a:xfrm>
            <a:off x="6901815" y="5770245"/>
            <a:ext cx="1418591" cy="453390"/>
            <a:chOff x="814328" y="3219334"/>
            <a:chExt cx="1418624" cy="432536"/>
          </a:xfrm>
        </p:grpSpPr>
        <p:grpSp>
          <p:nvGrpSpPr>
            <p:cNvPr id="28693" name="组合 38"/>
            <p:cNvGrpSpPr/>
            <p:nvPr/>
          </p:nvGrpSpPr>
          <p:grpSpPr>
            <a:xfrm>
              <a:off x="814328" y="3219334"/>
              <a:ext cx="1356392" cy="432536"/>
              <a:chOff x="2173927" y="3285519"/>
              <a:chExt cx="1721136" cy="548848"/>
            </a:xfrm>
          </p:grpSpPr>
          <p:grpSp>
            <p:nvGrpSpPr>
              <p:cNvPr id="22" name="组合 40"/>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3" name="圆角矩形 4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 name="圆角矩形 4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42" name="椭圆 41"/>
              <p:cNvSpPr/>
              <p:nvPr/>
            </p:nvSpPr>
            <p:spPr>
              <a:xfrm>
                <a:off x="2306787" y="3420085"/>
                <a:ext cx="279308" cy="279715"/>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8694" name="TextBox 37"/>
            <p:cNvSpPr txBox="1"/>
            <p:nvPr/>
          </p:nvSpPr>
          <p:spPr>
            <a:xfrm>
              <a:off x="1128661" y="3312020"/>
              <a:ext cx="1104291" cy="293204"/>
            </a:xfrm>
            <a:prstGeom prst="rect">
              <a:avLst/>
            </a:prstGeom>
            <a:noFill/>
            <a:ln w="9525">
              <a:noFill/>
            </a:ln>
          </p:spPr>
          <p:txBody>
            <a:bodyPr wrap="square" lIns="0" tIns="0" rIns="0" bIns="0">
              <a:spAutoFit/>
            </a:bodyPr>
            <a:lstStyle/>
            <a:p>
              <a:pPr algn="ctr"/>
              <a:r>
                <a:rPr lang="zh-CN" altLang="en-US" sz="2000" b="1" dirty="0">
                  <a:solidFill>
                    <a:schemeClr val="accent2"/>
                  </a:solidFill>
                  <a:latin typeface="微软雅黑" panose="020B0503020204020204" pitchFamily="34" charset="-122"/>
                  <a:ea typeface="微软雅黑" panose="020B0503020204020204" pitchFamily="34" charset="-122"/>
                </a:rPr>
                <a:t>弱有所扶</a:t>
              </a: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par>
                                <p:cTn id="15" presetID="21" presetClass="entr" presetSubtype="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par>
                                <p:cTn id="23" presetID="6"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3"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heel(3)">
                                      <p:cBhvr>
                                        <p:cTn id="38" dur="2000"/>
                                        <p:tgtEl>
                                          <p:spTgt spid="20"/>
                                        </p:tgtEl>
                                      </p:cBhvr>
                                    </p:animEffect>
                                  </p:childTnLst>
                                </p:cTn>
                              </p:par>
                              <p:par>
                                <p:cTn id="39" presetID="21" presetClass="entr" presetSubtype="3"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heel(3)">
                                      <p:cBhvr>
                                        <p:cTn id="41" dur="20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2"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heel(2)">
                                      <p:cBhvr>
                                        <p:cTn id="46" dur="2000"/>
                                        <p:tgtEl>
                                          <p:spTgt spid="15"/>
                                        </p:tgtEl>
                                      </p:cBhvr>
                                    </p:animEffect>
                                  </p:childTnLst>
                                </p:cTn>
                              </p:par>
                              <p:par>
                                <p:cTn id="47" presetID="21" presetClass="entr" presetSubtype="2"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heel(2)">
                                      <p:cBhvr>
                                        <p:cTn id="49" dur="2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
                                            <p:txEl>
                                              <p:pRg st="1" end="1"/>
                                            </p:txEl>
                                          </p:spTgt>
                                        </p:tgtEl>
                                        <p:attrNameLst>
                                          <p:attrName>style.visibility</p:attrName>
                                        </p:attrNameLst>
                                      </p:cBhvr>
                                      <p:to>
                                        <p:strVal val="visible"/>
                                      </p:to>
                                    </p:set>
                                    <p:animEffect transition="in" filter="fade">
                                      <p:cBhvr>
                                        <p:cTn id="54" dur="1000"/>
                                        <p:tgtEl>
                                          <p:spTgt spid="7">
                                            <p:txEl>
                                              <p:pRg st="1" end="1"/>
                                            </p:txEl>
                                          </p:spTgt>
                                        </p:tgtEl>
                                      </p:cBhvr>
                                    </p:animEffect>
                                    <p:anim calcmode="lin" valueType="num">
                                      <p:cBhvr>
                                        <p:cTn id="5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430925" y="247650"/>
            <a:ext cx="2438400" cy="954107"/>
          </a:xfrm>
          <a:prstGeom prst="rect">
            <a:avLst/>
          </a:prstGeom>
          <a:noFill/>
          <a:ln w="9525">
            <a:noFill/>
          </a:ln>
        </p:spPr>
        <p:txBody>
          <a:bodyPr wrap="square">
            <a:spAutoFit/>
          </a:bodyPr>
          <a:lstStyle/>
          <a:p>
            <a:r>
              <a:rPr lang="en-US" altLang="zh-CN" sz="2800" b="1" dirty="0">
                <a:solidFill>
                  <a:srgbClr val="0000FF"/>
                </a:solidFill>
                <a:latin typeface="黑体" panose="02010609060101010101" pitchFamily="49" charset="-122"/>
                <a:ea typeface="黑体" panose="02010609060101010101" pitchFamily="49" charset="-122"/>
              </a:rPr>
              <a:t>1</a:t>
            </a:r>
            <a:r>
              <a:rPr lang="zh-CN" altLang="en-US" sz="2800" b="1" dirty="0">
                <a:solidFill>
                  <a:srgbClr val="0000FF"/>
                </a:solidFill>
                <a:latin typeface="黑体" panose="02010609060101010101" pitchFamily="49" charset="-122"/>
                <a:ea typeface="黑体" panose="02010609060101010101" pitchFamily="49" charset="-122"/>
              </a:rPr>
              <a:t>、共享发展成果的原因</a:t>
            </a:r>
            <a:endParaRPr lang="en-US" altLang="zh-CN" sz="2800" b="1" dirty="0">
              <a:latin typeface="宋体" panose="02010600030101010101" pitchFamily="2" charset="-122"/>
            </a:endParaRPr>
          </a:p>
        </p:txBody>
      </p:sp>
      <p:sp>
        <p:nvSpPr>
          <p:cNvPr id="8" name="圆角矩形 7"/>
          <p:cNvSpPr/>
          <p:nvPr/>
        </p:nvSpPr>
        <p:spPr>
          <a:xfrm rot="2700000">
            <a:off x="1004219" y="2399530"/>
            <a:ext cx="1671638" cy="1727200"/>
          </a:xfrm>
          <a:prstGeom prst="roundRect">
            <a:avLst/>
          </a:prstGeom>
          <a:solidFill>
            <a:srgbClr val="4EC15A"/>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D86"/>
              </a:solidFill>
              <a:effectLst/>
              <a:uLnTx/>
              <a:uFillTx/>
              <a:latin typeface="+mn-lt"/>
              <a:ea typeface="+mn-ea"/>
              <a:cs typeface="+mn-ea"/>
              <a:sym typeface="+mn-lt"/>
            </a:endParaRPr>
          </a:p>
        </p:txBody>
      </p:sp>
      <p:sp>
        <p:nvSpPr>
          <p:cNvPr id="11" name="圆角矩形 10"/>
          <p:cNvSpPr/>
          <p:nvPr/>
        </p:nvSpPr>
        <p:spPr>
          <a:xfrm rot="2700000">
            <a:off x="2661615" y="3152978"/>
            <a:ext cx="2566988" cy="2566988"/>
          </a:xfrm>
          <a:prstGeom prst="roundRect">
            <a:avLst/>
          </a:prstGeom>
          <a:solidFill>
            <a:srgbClr val="0170C1"/>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D86"/>
              </a:solidFill>
              <a:effectLst/>
              <a:uLnTx/>
              <a:uFillTx/>
              <a:latin typeface="+mn-lt"/>
              <a:ea typeface="+mn-ea"/>
              <a:cs typeface="+mn-ea"/>
              <a:sym typeface="+mn-lt"/>
            </a:endParaRPr>
          </a:p>
        </p:txBody>
      </p:sp>
      <p:grpSp>
        <p:nvGrpSpPr>
          <p:cNvPr id="12" name="组合 16"/>
          <p:cNvGrpSpPr/>
          <p:nvPr/>
        </p:nvGrpSpPr>
        <p:grpSpPr>
          <a:xfrm>
            <a:off x="5870597" y="3359465"/>
            <a:ext cx="2036762" cy="2339975"/>
            <a:chOff x="7015207" y="2295939"/>
            <a:chExt cx="2440264" cy="2340000"/>
          </a:xfrm>
        </p:grpSpPr>
        <p:sp>
          <p:nvSpPr>
            <p:cNvPr id="13" name="AutoShape 60"/>
            <p:cNvSpPr>
              <a:spLocks noChangeArrowheads="1"/>
            </p:cNvSpPr>
            <p:nvPr/>
          </p:nvSpPr>
          <p:spPr bwMode="auto">
            <a:xfrm>
              <a:off x="7015207" y="2295939"/>
              <a:ext cx="2440264" cy="2340000"/>
            </a:xfrm>
            <a:prstGeom prst="rightArrow">
              <a:avLst>
                <a:gd name="adj1" fmla="val 69473"/>
                <a:gd name="adj2" fmla="val 42204"/>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2" indent="0" algn="ctr" defTabSz="9144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tabLst>
                  <a:tab pos="136525" algn="l"/>
                </a:tabLst>
                <a:defRPr/>
              </a:pPr>
              <a:endParaRPr kumimoji="0" lang="zh-CN" altLang="en-US" sz="1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AutoShape 593"/>
            <p:cNvSpPr>
              <a:spLocks noChangeArrowheads="1"/>
            </p:cNvSpPr>
            <p:nvPr/>
          </p:nvSpPr>
          <p:spPr bwMode="auto">
            <a:xfrm rot="10800000" flipH="1" flipV="1">
              <a:off x="8899451" y="3310528"/>
              <a:ext cx="396000" cy="360000"/>
            </a:xfrm>
            <a:prstGeom prst="chevron">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5" name="组合 17"/>
          <p:cNvGrpSpPr>
            <a:grpSpLocks noChangeAspect="1"/>
          </p:cNvGrpSpPr>
          <p:nvPr/>
        </p:nvGrpSpPr>
        <p:grpSpPr>
          <a:xfrm>
            <a:off x="6074284" y="4003628"/>
            <a:ext cx="1138238" cy="835025"/>
            <a:chOff x="1317289" y="2463785"/>
            <a:chExt cx="415318" cy="2705673"/>
          </a:xfrm>
        </p:grpSpPr>
        <p:sp>
          <p:nvSpPr>
            <p:cNvPr id="16" name="圆角矩形 156"/>
            <p:cNvSpPr/>
            <p:nvPr/>
          </p:nvSpPr>
          <p:spPr>
            <a:xfrm>
              <a:off x="1317289" y="2463785"/>
              <a:ext cx="415318" cy="2705673"/>
            </a:xfrm>
            <a:prstGeom prst="roundRect">
              <a:avLst>
                <a:gd name="adj" fmla="val 10568"/>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ctr" latinLnBrk="0" hangingPunct="1">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600" b="0" i="0" u="none" strike="noStrike" kern="1200" cap="none" spc="0" normalizeH="0" baseline="0" noProof="0" dirty="0">
                <a:ln>
                  <a:noFill/>
                </a:ln>
                <a:solidFill>
                  <a:prstClr val="white"/>
                </a:solidFill>
                <a:effectLst>
                  <a:reflection blurRad="6350" stA="50000" endA="300" endPos="50000" dist="29997" dir="5400000" sy="-100000" algn="bl" rotWithShape="0"/>
                </a:effectLst>
                <a:uLnTx/>
                <a:uFillTx/>
                <a:latin typeface="微软雅黑" panose="020B0503020204020204" pitchFamily="34" charset="-122"/>
                <a:ea typeface="微软雅黑" panose="020B0503020204020204" pitchFamily="34" charset="-122"/>
                <a:cs typeface="+mn-cs"/>
              </a:endParaRPr>
            </a:p>
          </p:txBody>
        </p:sp>
        <p:sp>
          <p:nvSpPr>
            <p:cNvPr id="18" name="矩形 17"/>
            <p:cNvSpPr>
              <a:spLocks noChangeArrowheads="1"/>
            </p:cNvSpPr>
            <p:nvPr/>
          </p:nvSpPr>
          <p:spPr bwMode="auto">
            <a:xfrm>
              <a:off x="1324819" y="3029610"/>
              <a:ext cx="400257" cy="1574023"/>
            </a:xfrm>
            <a:prstGeom prst="rect">
              <a:avLst/>
            </a:prstGeom>
            <a:noFill/>
            <a:ln w="9525">
              <a:noFill/>
              <a:miter lim="800000"/>
            </a:ln>
          </p:spPr>
          <p:txBody>
            <a:bodyPr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2800" b="0" i="0" u="none" strike="noStrike" kern="1200" cap="none" spc="0" normalizeH="0" baseline="0" noProof="0" dirty="0">
                <a:ln>
                  <a:noFill/>
                </a:ln>
                <a:solidFill>
                  <a:prstClr val="white"/>
                </a:solidFill>
                <a:effectLst>
                  <a:reflection blurRad="6350" stA="50000" endA="300" endPos="50000" dist="29997" dir="5400000" sy="-100000" algn="bl" rotWithShape="0"/>
                </a:effectLst>
                <a:uLnTx/>
                <a:uFillTx/>
                <a:latin typeface="微软雅黑" panose="020B0503020204020204" pitchFamily="34" charset="-122"/>
                <a:ea typeface="微软雅黑" panose="020B0503020204020204" pitchFamily="34" charset="-122"/>
                <a:cs typeface="+mn-cs"/>
              </a:endParaRPr>
            </a:p>
          </p:txBody>
        </p:sp>
      </p:grpSp>
      <p:sp>
        <p:nvSpPr>
          <p:cNvPr id="23" name="TextBox 14"/>
          <p:cNvSpPr txBox="1"/>
          <p:nvPr/>
        </p:nvSpPr>
        <p:spPr>
          <a:xfrm>
            <a:off x="53636" y="2478300"/>
            <a:ext cx="2405063" cy="1569660"/>
          </a:xfrm>
          <a:prstGeom prst="rect">
            <a:avLst/>
          </a:prstGeom>
          <a:noFill/>
          <a:ln w="9525">
            <a:noFill/>
          </a:ln>
        </p:spPr>
        <p:txBody>
          <a:bodyPr>
            <a:spAutoFit/>
          </a:bodyPr>
          <a:lstStyle/>
          <a:p>
            <a:pPr algn="ctr" defTabSz="685800"/>
            <a:r>
              <a:rPr lang="zh-CN" altLang="en-US" sz="3200" b="1" dirty="0">
                <a:solidFill>
                  <a:srgbClr val="009900"/>
                </a:solidFill>
                <a:latin typeface="微软雅黑" panose="020B0503020204020204" pitchFamily="34" charset="-122"/>
                <a:ea typeface="微软雅黑" panose="020B0503020204020204" pitchFamily="34" charset="-122"/>
              </a:rPr>
              <a:t>措施</a:t>
            </a:r>
            <a:r>
              <a:rPr lang="en-US" altLang="zh-CN" sz="3200" b="1" dirty="0">
                <a:solidFill>
                  <a:srgbClr val="009900"/>
                </a:solidFill>
                <a:latin typeface="微软雅黑" panose="020B0503020204020204" pitchFamily="34" charset="-122"/>
                <a:ea typeface="微软雅黑" panose="020B0503020204020204" pitchFamily="34" charset="-122"/>
              </a:rPr>
              <a:t>C</a:t>
            </a:r>
            <a:r>
              <a:rPr lang="zh-CN" altLang="en-US" sz="3200" b="1" dirty="0">
                <a:solidFill>
                  <a:srgbClr val="FFFF00"/>
                </a:solidFill>
                <a:latin typeface="微软雅黑" panose="020B0503020204020204" pitchFamily="34" charset="-122"/>
                <a:ea typeface="微软雅黑" panose="020B0503020204020204" pitchFamily="34" charset="-122"/>
              </a:rPr>
              <a:t>、多    </a:t>
            </a:r>
            <a:endParaRPr lang="en-US" altLang="zh-CN" sz="3200" b="1" dirty="0">
              <a:solidFill>
                <a:srgbClr val="FFFF00"/>
              </a:solidFill>
              <a:latin typeface="微软雅黑" panose="020B0503020204020204" pitchFamily="34" charset="-122"/>
              <a:ea typeface="微软雅黑" panose="020B0503020204020204" pitchFamily="34" charset="-122"/>
            </a:endParaRPr>
          </a:p>
          <a:p>
            <a:pPr algn="ctr" defTabSz="685800"/>
            <a:r>
              <a:rPr lang="en-US" altLang="zh-CN" sz="3200" b="1" dirty="0">
                <a:solidFill>
                  <a:srgbClr val="FFFF00"/>
                </a:solidFill>
                <a:latin typeface="微软雅黑" panose="020B0503020204020204" pitchFamily="34" charset="-122"/>
                <a:ea typeface="微软雅黑" panose="020B0503020204020204" pitchFamily="34" charset="-122"/>
              </a:rPr>
              <a:t>         </a:t>
            </a:r>
            <a:r>
              <a:rPr lang="zh-CN" altLang="en-US" sz="3200" b="1" dirty="0">
                <a:solidFill>
                  <a:srgbClr val="FFFF00"/>
                </a:solidFill>
                <a:latin typeface="微软雅黑" panose="020B0503020204020204" pitchFamily="34" charset="-122"/>
                <a:ea typeface="微软雅黑" panose="020B0503020204020204" pitchFamily="34" charset="-122"/>
              </a:rPr>
              <a:t>谋</a:t>
            </a:r>
            <a:r>
              <a:rPr lang="zh-CN" altLang="en-US" sz="3200" b="1" dirty="0">
                <a:solidFill>
                  <a:schemeClr val="bg1"/>
                </a:solidFill>
                <a:latin typeface="微软雅黑" panose="020B0503020204020204" pitchFamily="34" charset="-122"/>
                <a:ea typeface="微软雅黑" panose="020B0503020204020204" pitchFamily="34" charset="-122"/>
              </a:rPr>
              <a:t>民</a:t>
            </a:r>
            <a:endParaRPr lang="en-US" altLang="zh-CN" sz="3200" b="1" dirty="0">
              <a:solidFill>
                <a:schemeClr val="bg1"/>
              </a:solidFill>
              <a:latin typeface="微软雅黑" panose="020B0503020204020204" pitchFamily="34" charset="-122"/>
              <a:ea typeface="微软雅黑" panose="020B0503020204020204" pitchFamily="34" charset="-122"/>
            </a:endParaRPr>
          </a:p>
          <a:p>
            <a:pPr algn="ctr" defTabSz="685800"/>
            <a:r>
              <a:rPr lang="en-US" altLang="zh-CN" sz="32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生之利</a:t>
            </a:r>
          </a:p>
        </p:txBody>
      </p:sp>
      <p:sp>
        <p:nvSpPr>
          <p:cNvPr id="24" name="圆角矩形 8"/>
          <p:cNvSpPr/>
          <p:nvPr/>
        </p:nvSpPr>
        <p:spPr>
          <a:xfrm rot="2700000">
            <a:off x="1000014" y="4683181"/>
            <a:ext cx="1673225" cy="1727200"/>
          </a:xfrm>
          <a:prstGeom prst="roundRect">
            <a:avLst/>
          </a:prstGeom>
          <a:solidFill>
            <a:srgbClr val="4EC15A"/>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D86"/>
              </a:solidFill>
              <a:effectLst/>
              <a:uLnTx/>
              <a:uFillTx/>
              <a:latin typeface="+mn-lt"/>
              <a:ea typeface="+mn-ea"/>
              <a:cs typeface="+mn-ea"/>
              <a:sym typeface="+mn-lt"/>
            </a:endParaRPr>
          </a:p>
        </p:txBody>
      </p:sp>
      <p:sp>
        <p:nvSpPr>
          <p:cNvPr id="25" name="TextBox 14"/>
          <p:cNvSpPr txBox="1"/>
          <p:nvPr/>
        </p:nvSpPr>
        <p:spPr>
          <a:xfrm>
            <a:off x="639824" y="4883511"/>
            <a:ext cx="2405062" cy="1077912"/>
          </a:xfrm>
          <a:prstGeom prst="rect">
            <a:avLst/>
          </a:prstGeom>
          <a:noFill/>
          <a:ln w="9525">
            <a:noFill/>
          </a:ln>
        </p:spPr>
        <p:txBody>
          <a:bodyPr>
            <a:spAutoFit/>
          </a:bodyPr>
          <a:lstStyle/>
          <a:p>
            <a:pPr algn="ctr" defTabSz="685800"/>
            <a:r>
              <a:rPr lang="zh-CN" altLang="en-US" sz="3200" b="1" dirty="0">
                <a:solidFill>
                  <a:srgbClr val="FFFF00"/>
                </a:solidFill>
                <a:latin typeface="微软雅黑" panose="020B0503020204020204" pitchFamily="34" charset="-122"/>
                <a:ea typeface="微软雅黑" panose="020B0503020204020204" pitchFamily="34" charset="-122"/>
              </a:rPr>
              <a:t>多解</a:t>
            </a:r>
            <a:endParaRPr lang="en-US" altLang="zh-CN" sz="3200" b="1" dirty="0">
              <a:solidFill>
                <a:srgbClr val="FFFF00"/>
              </a:solidFill>
              <a:latin typeface="微软雅黑" panose="020B0503020204020204" pitchFamily="34" charset="-122"/>
              <a:ea typeface="微软雅黑" panose="020B0503020204020204" pitchFamily="34" charset="-122"/>
            </a:endParaRPr>
          </a:p>
          <a:p>
            <a:pPr algn="ctr" defTabSz="685800"/>
            <a:r>
              <a:rPr lang="zh-CN" altLang="en-US" sz="3200" b="1" dirty="0">
                <a:solidFill>
                  <a:schemeClr val="bg1"/>
                </a:solidFill>
                <a:latin typeface="微软雅黑" panose="020B0503020204020204" pitchFamily="34" charset="-122"/>
                <a:ea typeface="微软雅黑" panose="020B0503020204020204" pitchFamily="34" charset="-122"/>
              </a:rPr>
              <a:t>民生之忧</a:t>
            </a:r>
          </a:p>
        </p:txBody>
      </p:sp>
      <p:sp>
        <p:nvSpPr>
          <p:cNvPr id="26" name="TextBox 14"/>
          <p:cNvSpPr txBox="1"/>
          <p:nvPr/>
        </p:nvSpPr>
        <p:spPr>
          <a:xfrm>
            <a:off x="2791625" y="3437224"/>
            <a:ext cx="2403475" cy="584200"/>
          </a:xfrm>
          <a:prstGeom prst="rect">
            <a:avLst/>
          </a:prstGeom>
          <a:noFill/>
          <a:ln w="9525">
            <a:noFill/>
          </a:ln>
        </p:spPr>
        <p:txBody>
          <a:bodyPr>
            <a:spAutoFit/>
          </a:bodyPr>
          <a:lstStyle/>
          <a:p>
            <a:pPr algn="ctr" defTabSz="685800"/>
            <a:r>
              <a:rPr lang="zh-CN" altLang="en-US" sz="3200" b="1" dirty="0">
                <a:solidFill>
                  <a:schemeClr val="bg1"/>
                </a:solidFill>
                <a:latin typeface="微软雅黑" panose="020B0503020204020204" pitchFamily="34" charset="-122"/>
                <a:ea typeface="微软雅黑" panose="020B0503020204020204" pitchFamily="34" charset="-122"/>
              </a:rPr>
              <a:t>在</a:t>
            </a:r>
            <a:r>
              <a:rPr lang="zh-CN" altLang="en-US" sz="3200" b="1" dirty="0">
                <a:solidFill>
                  <a:srgbClr val="FFFF00"/>
                </a:solidFill>
                <a:latin typeface="微软雅黑" panose="020B0503020204020204" pitchFamily="34" charset="-122"/>
                <a:ea typeface="微软雅黑" panose="020B0503020204020204" pitchFamily="34" charset="-122"/>
              </a:rPr>
              <a:t>发展</a:t>
            </a:r>
            <a:r>
              <a:rPr lang="zh-CN" altLang="en-US" sz="3200" b="1" dirty="0">
                <a:solidFill>
                  <a:schemeClr val="bg1"/>
                </a:solidFill>
                <a:latin typeface="微软雅黑" panose="020B0503020204020204" pitchFamily="34" charset="-122"/>
                <a:ea typeface="微软雅黑" panose="020B0503020204020204" pitchFamily="34" charset="-122"/>
              </a:rPr>
              <a:t>中</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37" name="TextBox 14"/>
          <p:cNvSpPr txBox="1"/>
          <p:nvPr/>
        </p:nvSpPr>
        <p:spPr>
          <a:xfrm>
            <a:off x="2477585" y="4007165"/>
            <a:ext cx="2881312" cy="522288"/>
          </a:xfrm>
          <a:prstGeom prst="rect">
            <a:avLst/>
          </a:prstGeom>
          <a:noFill/>
          <a:ln w="9525">
            <a:noFill/>
          </a:ln>
        </p:spPr>
        <p:txBody>
          <a:bodyPr>
            <a:spAutoFit/>
          </a:bodyPr>
          <a:lstStyle/>
          <a:p>
            <a:pPr algn="ctr" defTabSz="685800"/>
            <a:r>
              <a:rPr lang="zh-CN" altLang="en-US" sz="2800" b="1" dirty="0">
                <a:solidFill>
                  <a:schemeClr val="bg1"/>
                </a:solidFill>
                <a:latin typeface="微软雅黑" panose="020B0503020204020204" pitchFamily="34" charset="-122"/>
                <a:ea typeface="微软雅黑" panose="020B0503020204020204" pitchFamily="34" charset="-122"/>
              </a:rPr>
              <a:t>补齐民生</a:t>
            </a:r>
            <a:r>
              <a:rPr lang="zh-CN" altLang="en-US" sz="2800" b="1" dirty="0">
                <a:solidFill>
                  <a:srgbClr val="FFFF00"/>
                </a:solidFill>
                <a:latin typeface="微软雅黑" panose="020B0503020204020204" pitchFamily="34" charset="-122"/>
                <a:ea typeface="微软雅黑" panose="020B0503020204020204" pitchFamily="34" charset="-122"/>
              </a:rPr>
              <a:t>短板</a:t>
            </a:r>
          </a:p>
        </p:txBody>
      </p:sp>
      <p:sp>
        <p:nvSpPr>
          <p:cNvPr id="38" name="TextBox 14"/>
          <p:cNvSpPr txBox="1"/>
          <p:nvPr/>
        </p:nvSpPr>
        <p:spPr>
          <a:xfrm>
            <a:off x="2481058" y="4546699"/>
            <a:ext cx="3035300" cy="523875"/>
          </a:xfrm>
          <a:prstGeom prst="rect">
            <a:avLst/>
          </a:prstGeom>
          <a:noFill/>
          <a:ln w="9525">
            <a:noFill/>
          </a:ln>
        </p:spPr>
        <p:txBody>
          <a:bodyPr>
            <a:spAutoFit/>
          </a:bodyPr>
          <a:lstStyle/>
          <a:p>
            <a:pPr algn="ctr" defTabSz="685800"/>
            <a:r>
              <a:rPr lang="zh-CN" altLang="en-US" sz="2800" b="1" dirty="0">
                <a:solidFill>
                  <a:schemeClr val="bg1"/>
                </a:solidFill>
                <a:latin typeface="微软雅黑" panose="020B0503020204020204" pitchFamily="34" charset="-122"/>
                <a:ea typeface="微软雅黑" panose="020B0503020204020204" pitchFamily="34" charset="-122"/>
              </a:rPr>
              <a:t>促进</a:t>
            </a:r>
            <a:r>
              <a:rPr lang="zh-CN" altLang="en-US" sz="2800" b="1" dirty="0">
                <a:solidFill>
                  <a:srgbClr val="CC00FF"/>
                </a:solidFill>
                <a:latin typeface="微软雅黑" panose="020B0503020204020204" pitchFamily="34" charset="-122"/>
                <a:ea typeface="微软雅黑" panose="020B0503020204020204" pitchFamily="34" charset="-122"/>
              </a:rPr>
              <a:t>社会公平正义</a:t>
            </a:r>
          </a:p>
        </p:txBody>
      </p:sp>
      <p:sp>
        <p:nvSpPr>
          <p:cNvPr id="39" name="圆角矩形 8"/>
          <p:cNvSpPr/>
          <p:nvPr/>
        </p:nvSpPr>
        <p:spPr>
          <a:xfrm rot="2700000">
            <a:off x="8711724" y="2544428"/>
            <a:ext cx="1673225" cy="1728788"/>
          </a:xfrm>
          <a:prstGeom prst="roundRect">
            <a:avLst/>
          </a:prstGeom>
          <a:solidFill>
            <a:srgbClr val="0000FF"/>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D86"/>
              </a:solidFill>
              <a:effectLst/>
              <a:uLnTx/>
              <a:uFillTx/>
              <a:latin typeface="+mn-lt"/>
              <a:ea typeface="+mn-ea"/>
              <a:cs typeface="+mn-ea"/>
              <a:sym typeface="+mn-lt"/>
            </a:endParaRPr>
          </a:p>
        </p:txBody>
      </p:sp>
      <p:sp>
        <p:nvSpPr>
          <p:cNvPr id="40" name="TextBox 14"/>
          <p:cNvSpPr txBox="1"/>
          <p:nvPr/>
        </p:nvSpPr>
        <p:spPr>
          <a:xfrm>
            <a:off x="8364855" y="2683334"/>
            <a:ext cx="2403475" cy="1016000"/>
          </a:xfrm>
          <a:prstGeom prst="rect">
            <a:avLst/>
          </a:prstGeom>
          <a:noFill/>
          <a:ln w="9525">
            <a:noFill/>
          </a:ln>
        </p:spPr>
        <p:txBody>
          <a:bodyPr>
            <a:spAutoFit/>
          </a:bodyPr>
          <a:lstStyle/>
          <a:p>
            <a:pPr algn="ctr" defTabSz="685800"/>
            <a:r>
              <a:rPr lang="zh-CN" altLang="en-US" sz="3200" b="1" dirty="0">
                <a:solidFill>
                  <a:schemeClr val="bg1"/>
                </a:solidFill>
                <a:latin typeface="微软雅黑" panose="020B0503020204020204" pitchFamily="34" charset="-122"/>
                <a:ea typeface="微软雅黑" panose="020B0503020204020204" pitchFamily="34" charset="-122"/>
              </a:rPr>
              <a:t>促进</a:t>
            </a:r>
            <a:endParaRPr lang="en-US" altLang="zh-CN" sz="3200" b="1" dirty="0">
              <a:solidFill>
                <a:schemeClr val="bg1"/>
              </a:solidFill>
              <a:latin typeface="微软雅黑" panose="020B0503020204020204" pitchFamily="34" charset="-122"/>
              <a:ea typeface="微软雅黑" panose="020B0503020204020204" pitchFamily="34" charset="-122"/>
            </a:endParaRPr>
          </a:p>
          <a:p>
            <a:pPr algn="ctr" defTabSz="685800"/>
            <a:r>
              <a:rPr lang="zh-CN" altLang="en-US" sz="2800" b="1" dirty="0">
                <a:solidFill>
                  <a:srgbClr val="CC00FF"/>
                </a:solidFill>
                <a:latin typeface="微软雅黑" panose="020B0503020204020204" pitchFamily="34" charset="-122"/>
                <a:ea typeface="微软雅黑" panose="020B0503020204020204" pitchFamily="34" charset="-122"/>
              </a:rPr>
              <a:t>人的全面发展</a:t>
            </a:r>
          </a:p>
        </p:txBody>
      </p:sp>
      <p:sp>
        <p:nvSpPr>
          <p:cNvPr id="41" name="圆角矩形 8"/>
          <p:cNvSpPr/>
          <p:nvPr/>
        </p:nvSpPr>
        <p:spPr>
          <a:xfrm rot="2700000">
            <a:off x="8673624" y="4853923"/>
            <a:ext cx="1671638" cy="1727200"/>
          </a:xfrm>
          <a:prstGeom prst="roundRect">
            <a:avLst/>
          </a:prstGeom>
          <a:solidFill>
            <a:srgbClr val="0000FF"/>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333D86"/>
              </a:solidFill>
              <a:effectLst/>
              <a:uLnTx/>
              <a:uFillTx/>
              <a:latin typeface="+mn-lt"/>
              <a:ea typeface="+mn-ea"/>
              <a:cs typeface="+mn-ea"/>
              <a:sym typeface="+mn-lt"/>
            </a:endParaRPr>
          </a:p>
        </p:txBody>
      </p:sp>
      <p:sp>
        <p:nvSpPr>
          <p:cNvPr id="42" name="TextBox 14"/>
          <p:cNvSpPr txBox="1"/>
          <p:nvPr/>
        </p:nvSpPr>
        <p:spPr>
          <a:xfrm>
            <a:off x="8293418" y="5085222"/>
            <a:ext cx="2403475" cy="1016000"/>
          </a:xfrm>
          <a:prstGeom prst="rect">
            <a:avLst/>
          </a:prstGeom>
          <a:noFill/>
          <a:ln w="9525">
            <a:noFill/>
          </a:ln>
        </p:spPr>
        <p:txBody>
          <a:bodyPr>
            <a:spAutoFit/>
          </a:bodyPr>
          <a:lstStyle/>
          <a:p>
            <a:pPr algn="ctr" defTabSz="685800"/>
            <a:r>
              <a:rPr lang="zh-CN" altLang="en-US" sz="3200" b="1" dirty="0">
                <a:solidFill>
                  <a:schemeClr val="bg1"/>
                </a:solidFill>
                <a:latin typeface="微软雅黑" panose="020B0503020204020204" pitchFamily="34" charset="-122"/>
                <a:ea typeface="微软雅黑" panose="020B0503020204020204" pitchFamily="34" charset="-122"/>
              </a:rPr>
              <a:t>促进</a:t>
            </a:r>
            <a:endParaRPr lang="en-US" altLang="zh-CN" sz="3200" b="1" dirty="0">
              <a:solidFill>
                <a:schemeClr val="bg1"/>
              </a:solidFill>
              <a:latin typeface="微软雅黑" panose="020B0503020204020204" pitchFamily="34" charset="-122"/>
              <a:ea typeface="微软雅黑" panose="020B0503020204020204" pitchFamily="34" charset="-122"/>
            </a:endParaRPr>
          </a:p>
          <a:p>
            <a:pPr algn="ctr" defTabSz="685800"/>
            <a:r>
              <a:rPr lang="zh-CN" altLang="en-US" sz="2800" b="1" dirty="0">
                <a:solidFill>
                  <a:srgbClr val="CC00FF"/>
                </a:solidFill>
                <a:latin typeface="微软雅黑" panose="020B0503020204020204" pitchFamily="34" charset="-122"/>
                <a:ea typeface="微软雅黑" panose="020B0503020204020204" pitchFamily="34" charset="-122"/>
              </a:rPr>
              <a:t>社会全面进步</a:t>
            </a:r>
          </a:p>
        </p:txBody>
      </p:sp>
      <p:sp>
        <p:nvSpPr>
          <p:cNvPr id="49" name="五边形 7"/>
          <p:cNvSpPr/>
          <p:nvPr/>
        </p:nvSpPr>
        <p:spPr>
          <a:xfrm rot="5400000">
            <a:off x="5702300" y="356324"/>
            <a:ext cx="1374775" cy="4341495"/>
          </a:xfrm>
          <a:prstGeom prst="homePlate">
            <a:avLst>
              <a:gd name="adj" fmla="val 25541"/>
            </a:avLst>
          </a:prstGeom>
          <a:solidFill>
            <a:schemeClr val="bg1"/>
          </a:solidFill>
          <a:ln w="28575">
            <a:noFill/>
          </a:ln>
          <a:effectLst>
            <a:outerShdw blurRad="254000" dist="1143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1" name="矩形 50"/>
          <p:cNvSpPr/>
          <p:nvPr/>
        </p:nvSpPr>
        <p:spPr>
          <a:xfrm>
            <a:off x="4460334" y="2569617"/>
            <a:ext cx="3973512" cy="645160"/>
          </a:xfrm>
          <a:prstGeom prst="rect">
            <a:avLst/>
          </a:prstGeom>
          <a:noFill/>
          <a:ln w="9525">
            <a:noFill/>
          </a:ln>
        </p:spPr>
        <p:txBody>
          <a:bodyPr>
            <a:spAutoFit/>
          </a:bodyPr>
          <a:lstStyle/>
          <a:p>
            <a:pPr algn="ctr" defTabSz="685800"/>
            <a:r>
              <a:rPr lang="zh-CN" altLang="en-US" sz="3600" b="1" u="sng" dirty="0">
                <a:solidFill>
                  <a:srgbClr val="0000FF"/>
                </a:solidFill>
                <a:latin typeface="黑体" panose="02010609060101010101" pitchFamily="49" charset="-122"/>
                <a:ea typeface="黑体" panose="02010609060101010101" pitchFamily="49" charset="-122"/>
              </a:rPr>
              <a:t>保障</a:t>
            </a:r>
          </a:p>
        </p:txBody>
      </p:sp>
      <p:sp>
        <p:nvSpPr>
          <p:cNvPr id="52" name="矩形 51"/>
          <p:cNvSpPr/>
          <p:nvPr/>
        </p:nvSpPr>
        <p:spPr>
          <a:xfrm>
            <a:off x="4317776" y="1823174"/>
            <a:ext cx="4189730" cy="634365"/>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8035" algn="l" defTabSz="685800" rtl="0" eaLnBrk="1" latinLnBrk="0" hangingPunct="1">
              <a:defRPr sz="1350" kern="1200">
                <a:solidFill>
                  <a:schemeClr val="lt1"/>
                </a:solidFill>
                <a:latin typeface="+mn-lt"/>
                <a:ea typeface="+mn-ea"/>
                <a:cs typeface="+mn-cs"/>
              </a:defRPr>
            </a:lvl7pPr>
            <a:lvl8pPr marL="2400935" algn="l" defTabSz="685800" rtl="0" eaLnBrk="1" latinLnBrk="0" hangingPunct="1">
              <a:defRPr sz="1350" kern="1200">
                <a:solidFill>
                  <a:schemeClr val="lt1"/>
                </a:solidFill>
                <a:latin typeface="+mn-lt"/>
                <a:ea typeface="+mn-ea"/>
                <a:cs typeface="+mn-cs"/>
              </a:defRPr>
            </a:lvl8pPr>
            <a:lvl9pPr marL="2743835"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3" name="TextBox 14"/>
          <p:cNvSpPr txBox="1"/>
          <p:nvPr/>
        </p:nvSpPr>
        <p:spPr>
          <a:xfrm>
            <a:off x="4708936" y="1850479"/>
            <a:ext cx="3535363" cy="521970"/>
          </a:xfrm>
          <a:prstGeom prst="rect">
            <a:avLst/>
          </a:prstGeom>
          <a:noFill/>
          <a:ln w="9525">
            <a:noFill/>
          </a:ln>
        </p:spPr>
        <p:txBody>
          <a:bodyPr>
            <a:spAutoFit/>
          </a:bodyPr>
          <a:lstStyle/>
          <a:p>
            <a:pPr algn="ctr" defTabSz="685800"/>
            <a:r>
              <a:rPr lang="zh-CN" altLang="en-US" sz="2800" b="1" u="sng" dirty="0">
                <a:solidFill>
                  <a:schemeClr val="bg1"/>
                </a:solidFill>
                <a:latin typeface="微软雅黑" panose="020B0503020204020204" pitchFamily="34" charset="-122"/>
                <a:ea typeface="微软雅黑" panose="020B0503020204020204" pitchFamily="34" charset="-122"/>
              </a:rPr>
              <a:t>社会主义制度</a:t>
            </a:r>
          </a:p>
        </p:txBody>
      </p:sp>
      <p:grpSp>
        <p:nvGrpSpPr>
          <p:cNvPr id="32" name="组合 30">
            <a:extLst>
              <a:ext uri="{FF2B5EF4-FFF2-40B4-BE49-F238E27FC236}">
                <a16:creationId xmlns:a16="http://schemas.microsoft.com/office/drawing/2014/main" xmlns="" id="{9AD67601-017B-461F-9C56-C664D72CB6D2}"/>
              </a:ext>
            </a:extLst>
          </p:cNvPr>
          <p:cNvGrpSpPr/>
          <p:nvPr/>
        </p:nvGrpSpPr>
        <p:grpSpPr>
          <a:xfrm>
            <a:off x="2963863" y="192995"/>
            <a:ext cx="8905875" cy="1036525"/>
            <a:chOff x="5162168" y="1099852"/>
            <a:chExt cx="2669844" cy="640957"/>
          </a:xfrm>
        </p:grpSpPr>
        <p:sp>
          <p:nvSpPr>
            <p:cNvPr id="33" name="任意多边形 43">
              <a:extLst>
                <a:ext uri="{FF2B5EF4-FFF2-40B4-BE49-F238E27FC236}">
                  <a16:creationId xmlns:a16="http://schemas.microsoft.com/office/drawing/2014/main" xmlns="" id="{658A88BC-08FA-42DD-A7BA-6BF4A4F791F4}"/>
                </a:ext>
              </a:extLst>
            </p:cNvPr>
            <p:cNvSpPr/>
            <p:nvPr/>
          </p:nvSpPr>
          <p:spPr bwMode="auto">
            <a:xfrm>
              <a:off x="5162168" y="1099852"/>
              <a:ext cx="2669844" cy="640957"/>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mn-lt"/>
                <a:ea typeface="+mn-ea"/>
                <a:cs typeface="+mn-cs"/>
              </a:endParaRPr>
            </a:p>
          </p:txBody>
        </p:sp>
        <p:sp>
          <p:nvSpPr>
            <p:cNvPr id="34" name="任意多边形 48">
              <a:extLst>
                <a:ext uri="{FF2B5EF4-FFF2-40B4-BE49-F238E27FC236}">
                  <a16:creationId xmlns:a16="http://schemas.microsoft.com/office/drawing/2014/main" xmlns="" id="{5950F21F-B526-4BD9-8E53-A6AD8D801AAB}"/>
                </a:ext>
              </a:extLst>
            </p:cNvPr>
            <p:cNvSpPr/>
            <p:nvPr/>
          </p:nvSpPr>
          <p:spPr bwMode="auto">
            <a:xfrm>
              <a:off x="5273919" y="1171449"/>
              <a:ext cx="2478628" cy="497761"/>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5B9BD5"/>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mn-lt"/>
                <a:ea typeface="+mn-ea"/>
                <a:cs typeface="+mn-cs"/>
              </a:endParaRPr>
            </a:p>
          </p:txBody>
        </p:sp>
        <p:sp>
          <p:nvSpPr>
            <p:cNvPr id="35" name="文本框 34">
              <a:extLst>
                <a:ext uri="{FF2B5EF4-FFF2-40B4-BE49-F238E27FC236}">
                  <a16:creationId xmlns:a16="http://schemas.microsoft.com/office/drawing/2014/main" xmlns="" id="{C7D8F757-D213-4FD9-80B3-F2C101AFED49}"/>
                </a:ext>
              </a:extLst>
            </p:cNvPr>
            <p:cNvSpPr txBox="1"/>
            <p:nvPr/>
          </p:nvSpPr>
          <p:spPr>
            <a:xfrm>
              <a:off x="5358818" y="1261724"/>
              <a:ext cx="2308830" cy="361608"/>
            </a:xfrm>
            <a:prstGeom prst="rect">
              <a:avLst/>
            </a:prstGeom>
            <a:noFill/>
            <a:ln w="9525">
              <a:noFill/>
            </a:ln>
          </p:spPr>
          <p:txBody>
            <a:bodyPr wrap="square">
              <a:spAutoFit/>
            </a:bodyPr>
            <a:lstStyle/>
            <a:p>
              <a:r>
                <a:rPr lang="zh-CN" altLang="en-US" sz="3200" b="1" dirty="0">
                  <a:solidFill>
                    <a:schemeClr val="bg1"/>
                  </a:solidFill>
                  <a:latin typeface="微软雅黑" panose="020B0503020204020204" pitchFamily="34" charset="-122"/>
                  <a:ea typeface="微软雅黑" panose="020B0503020204020204" pitchFamily="34" charset="-122"/>
                </a:rPr>
                <a:t>（</a:t>
              </a:r>
              <a:r>
                <a:rPr lang="en-US" altLang="zh-CN" sz="3200" b="1" dirty="0">
                  <a:solidFill>
                    <a:schemeClr val="bg1"/>
                  </a:solidFill>
                  <a:latin typeface="微软雅黑" panose="020B0503020204020204" pitchFamily="34" charset="-122"/>
                  <a:ea typeface="微软雅黑" panose="020B0503020204020204" pitchFamily="34" charset="-122"/>
                </a:rPr>
                <a:t>3</a:t>
              </a:r>
              <a:r>
                <a:rPr lang="zh-CN" altLang="en-US"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rgbClr val="FF0000"/>
                  </a:solidFill>
                  <a:latin typeface="微软雅黑" panose="020B0503020204020204" pitchFamily="34" charset="-122"/>
                  <a:ea typeface="微软雅黑" panose="020B0503020204020204" pitchFamily="34" charset="-122"/>
                </a:rPr>
                <a:t>发展的根本目的</a:t>
              </a:r>
              <a:r>
                <a:rPr lang="zh-CN" altLang="en-US" sz="3200" b="1" dirty="0">
                  <a:solidFill>
                    <a:srgbClr val="FFFFFF"/>
                  </a:solidFill>
                  <a:latin typeface="微软雅黑" panose="020B0503020204020204" pitchFamily="34" charset="-122"/>
                  <a:ea typeface="微软雅黑" panose="020B0503020204020204" pitchFamily="34" charset="-122"/>
                </a:rPr>
                <a:t>就是</a:t>
              </a:r>
              <a:r>
                <a:rPr lang="zh-CN" altLang="en-US" sz="3200" b="1" dirty="0">
                  <a:solidFill>
                    <a:srgbClr val="FF0000"/>
                  </a:solidFill>
                  <a:latin typeface="微软雅黑" panose="020B0503020204020204" pitchFamily="34" charset="-122"/>
                  <a:ea typeface="微软雅黑" panose="020B0503020204020204" pitchFamily="34" charset="-122"/>
                </a:rPr>
                <a:t>增进民生福祉</a:t>
              </a:r>
              <a:r>
                <a:rPr lang="zh-CN" altLang="en-US" sz="3200" b="1" dirty="0">
                  <a:solidFill>
                    <a:srgbClr val="FFFFFF"/>
                  </a:solidFill>
                  <a:latin typeface="微软雅黑" panose="020B0503020204020204" pitchFamily="34" charset="-122"/>
                  <a:ea typeface="微软雅黑" panose="020B0503020204020204" pitchFamily="34" charset="-122"/>
                </a:rPr>
                <a:t>。</a:t>
              </a:r>
            </a:p>
          </p:txBody>
        </p:sp>
      </p:grpSp>
      <p:sp>
        <p:nvSpPr>
          <p:cNvPr id="36" name="文本框 35">
            <a:extLst>
              <a:ext uri="{FF2B5EF4-FFF2-40B4-BE49-F238E27FC236}">
                <a16:creationId xmlns:a16="http://schemas.microsoft.com/office/drawing/2014/main" xmlns="" id="{867CF512-FD4D-4216-A4E0-6133AFCEE3D5}"/>
              </a:ext>
            </a:extLst>
          </p:cNvPr>
          <p:cNvSpPr txBox="1"/>
          <p:nvPr/>
        </p:nvSpPr>
        <p:spPr>
          <a:xfrm>
            <a:off x="202254" y="1676461"/>
            <a:ext cx="4243475" cy="523220"/>
          </a:xfrm>
          <a:prstGeom prst="rect">
            <a:avLst/>
          </a:prstGeom>
          <a:noFill/>
          <a:ln w="9525">
            <a:noFill/>
          </a:ln>
        </p:spPr>
        <p:txBody>
          <a:bodyPr wrap="square">
            <a:spAutoFit/>
          </a:bodyPr>
          <a:lstStyle/>
          <a:p>
            <a:r>
              <a:rPr lang="en-US" altLang="zh-CN" sz="2800" b="1" dirty="0">
                <a:solidFill>
                  <a:srgbClr val="0000FF"/>
                </a:solidFill>
                <a:latin typeface="黑体" panose="02010609060101010101" pitchFamily="49" charset="-122"/>
                <a:ea typeface="黑体" panose="02010609060101010101" pitchFamily="49" charset="-122"/>
              </a:rPr>
              <a:t>2</a:t>
            </a:r>
            <a:r>
              <a:rPr lang="zh-CN" altLang="en-US" sz="2800" b="1" dirty="0">
                <a:solidFill>
                  <a:srgbClr val="0000FF"/>
                </a:solidFill>
                <a:latin typeface="黑体" panose="02010609060101010101" pitchFamily="49" charset="-122"/>
                <a:ea typeface="黑体" panose="02010609060101010101" pitchFamily="49" charset="-122"/>
              </a:rPr>
              <a:t>、共享发展成果的措施</a:t>
            </a:r>
            <a:endParaRPr lang="en-US" altLang="zh-CN" sz="2800" b="1" dirty="0">
              <a:latin typeface="宋体" panose="02010600030101010101" pitchFamily="2" charset="-122"/>
            </a:endParaRPr>
          </a:p>
        </p:txBody>
      </p:sp>
      <p:sp>
        <p:nvSpPr>
          <p:cNvPr id="2" name="矩形 1">
            <a:extLst>
              <a:ext uri="{FF2B5EF4-FFF2-40B4-BE49-F238E27FC236}">
                <a16:creationId xmlns:a16="http://schemas.microsoft.com/office/drawing/2014/main" xmlns="" id="{6130C1FE-1B04-42FF-90D1-6691B693B0C1}"/>
              </a:ext>
            </a:extLst>
          </p:cNvPr>
          <p:cNvSpPr/>
          <p:nvPr/>
        </p:nvSpPr>
        <p:spPr>
          <a:xfrm>
            <a:off x="8635459" y="1575595"/>
            <a:ext cx="3099025" cy="830997"/>
          </a:xfrm>
          <a:prstGeom prst="rect">
            <a:avLst/>
          </a:prstGeom>
        </p:spPr>
        <p:txBody>
          <a:bodyPr wrap="square">
            <a:spAutoFit/>
          </a:bodyPr>
          <a:lstStyle/>
          <a:p>
            <a:r>
              <a:rPr lang="zh-CN" altLang="en-US" sz="2400" b="1" dirty="0">
                <a:solidFill>
                  <a:srgbClr val="00B050"/>
                </a:solidFill>
                <a:latin typeface="微软雅黑" panose="020B0503020204020204" pitchFamily="34" charset="-122"/>
                <a:ea typeface="微软雅黑" panose="020B0503020204020204" pitchFamily="34" charset="-122"/>
              </a:rPr>
              <a:t>进一步</a:t>
            </a:r>
            <a:r>
              <a:rPr lang="zh-CN" altLang="en-US" sz="2400" b="1" dirty="0">
                <a:solidFill>
                  <a:srgbClr val="00B05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全面深化改革</a:t>
            </a:r>
            <a:r>
              <a:rPr lang="zh-CN" altLang="en-US" sz="2400" b="1" dirty="0">
                <a:solidFill>
                  <a:srgbClr val="00B050"/>
                </a:solidFill>
                <a:latin typeface="微软雅黑" panose="020B0503020204020204" pitchFamily="34" charset="-122"/>
                <a:ea typeface="微软雅黑" panose="020B0503020204020204" pitchFamily="34" charset="-122"/>
              </a:rPr>
              <a:t>，完善社会主义制度。</a:t>
            </a:r>
            <a:endParaRPr lang="zh-CN" altLang="en-US" sz="2400" dirty="0">
              <a:solidFill>
                <a:srgbClr val="00B050"/>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plus(in)">
                                      <p:cBhvr>
                                        <p:cTn id="7" dur="2000"/>
                                        <p:tgtEl>
                                          <p:spTgt spid="44"/>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fill="hold"/>
                                        <p:tgtEl>
                                          <p:spTgt spid="36"/>
                                        </p:tgtEl>
                                        <p:attrNameLst>
                                          <p:attrName>ppt_x</p:attrName>
                                        </p:attrNameLst>
                                      </p:cBhvr>
                                      <p:tavLst>
                                        <p:tav tm="0">
                                          <p:val>
                                            <p:strVal val="#ppt_x"/>
                                          </p:val>
                                        </p:tav>
                                        <p:tav tm="100000">
                                          <p:val>
                                            <p:strVal val="#ppt_x"/>
                                          </p:val>
                                        </p:tav>
                                      </p:tavLst>
                                    </p:anim>
                                    <p:anim calcmode="lin" valueType="num">
                                      <p:cBhvr additive="base">
                                        <p:cTn id="1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fill="hold"/>
                                        <p:tgtEl>
                                          <p:spTgt spid="37"/>
                                        </p:tgtEl>
                                        <p:attrNameLst>
                                          <p:attrName>ppt_x</p:attrName>
                                        </p:attrNameLst>
                                      </p:cBhvr>
                                      <p:tavLst>
                                        <p:tav tm="0">
                                          <p:val>
                                            <p:strVal val="#ppt_x"/>
                                          </p:val>
                                        </p:tav>
                                        <p:tav tm="100000">
                                          <p:val>
                                            <p:strVal val="#ppt_x"/>
                                          </p:val>
                                        </p:tav>
                                      </p:tavLst>
                                    </p:anim>
                                    <p:anim calcmode="lin" valueType="num">
                                      <p:cBhvr additive="base">
                                        <p:cTn id="51" dur="500" fill="hold"/>
                                        <p:tgtEl>
                                          <p:spTgt spid="37"/>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ppt_x"/>
                                          </p:val>
                                        </p:tav>
                                        <p:tav tm="100000">
                                          <p:val>
                                            <p:strVal val="#ppt_x"/>
                                          </p:val>
                                        </p:tav>
                                      </p:tavLst>
                                    </p:anim>
                                    <p:anim calcmode="lin" valueType="num">
                                      <p:cBhvr additive="base">
                                        <p:cTn id="5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additive="base">
                                        <p:cTn id="70" dur="500" fill="hold"/>
                                        <p:tgtEl>
                                          <p:spTgt spid="40"/>
                                        </p:tgtEl>
                                        <p:attrNameLst>
                                          <p:attrName>ppt_x</p:attrName>
                                        </p:attrNameLst>
                                      </p:cBhvr>
                                      <p:tavLst>
                                        <p:tav tm="0">
                                          <p:val>
                                            <p:strVal val="#ppt_x"/>
                                          </p:val>
                                        </p:tav>
                                        <p:tav tm="100000">
                                          <p:val>
                                            <p:strVal val="#ppt_x"/>
                                          </p:val>
                                        </p:tav>
                                      </p:tavLst>
                                    </p:anim>
                                    <p:anim calcmode="lin" valueType="num">
                                      <p:cBhvr additive="base">
                                        <p:cTn id="71" dur="500" fill="hold"/>
                                        <p:tgtEl>
                                          <p:spTgt spid="4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 calcmode="lin" valueType="num">
                                      <p:cBhvr additive="base">
                                        <p:cTn id="74" dur="500" fill="hold"/>
                                        <p:tgtEl>
                                          <p:spTgt spid="39"/>
                                        </p:tgtEl>
                                        <p:attrNameLst>
                                          <p:attrName>ppt_x</p:attrName>
                                        </p:attrNameLst>
                                      </p:cBhvr>
                                      <p:tavLst>
                                        <p:tav tm="0">
                                          <p:val>
                                            <p:strVal val="#ppt_x"/>
                                          </p:val>
                                        </p:tav>
                                        <p:tav tm="100000">
                                          <p:val>
                                            <p:strVal val="#ppt_x"/>
                                          </p:val>
                                        </p:tav>
                                      </p:tavLst>
                                    </p:anim>
                                    <p:anim calcmode="lin" valueType="num">
                                      <p:cBhvr additive="base">
                                        <p:cTn id="7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1" presetClass="entr" presetSubtype="2"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heel(2)">
                                      <p:cBhvr>
                                        <p:cTn id="80" dur="2000"/>
                                        <p:tgtEl>
                                          <p:spTgt spid="41"/>
                                        </p:tgtEl>
                                      </p:cBhvr>
                                    </p:animEffect>
                                  </p:childTnLst>
                                </p:cTn>
                              </p:par>
                              <p:par>
                                <p:cTn id="81" presetID="21" presetClass="entr" presetSubtype="2"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wheel(2)">
                                      <p:cBhvr>
                                        <p:cTn id="83" dur="2000"/>
                                        <p:tgtEl>
                                          <p:spTgt spid="42"/>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anim calcmode="lin" valueType="num">
                                      <p:cBhvr additive="base">
                                        <p:cTn id="88" dur="500" fill="hold"/>
                                        <p:tgtEl>
                                          <p:spTgt spid="53"/>
                                        </p:tgtEl>
                                        <p:attrNameLst>
                                          <p:attrName>ppt_x</p:attrName>
                                        </p:attrNameLst>
                                      </p:cBhvr>
                                      <p:tavLst>
                                        <p:tav tm="0">
                                          <p:val>
                                            <p:strVal val="#ppt_x"/>
                                          </p:val>
                                        </p:tav>
                                        <p:tav tm="100000">
                                          <p:val>
                                            <p:strVal val="#ppt_x"/>
                                          </p:val>
                                        </p:tav>
                                      </p:tavLst>
                                    </p:anim>
                                    <p:anim calcmode="lin" valueType="num">
                                      <p:cBhvr additive="base">
                                        <p:cTn id="89" dur="500" fill="hold"/>
                                        <p:tgtEl>
                                          <p:spTgt spid="53"/>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additive="base">
                                        <p:cTn id="96" dur="500" fill="hold"/>
                                        <p:tgtEl>
                                          <p:spTgt spid="52"/>
                                        </p:tgtEl>
                                        <p:attrNameLst>
                                          <p:attrName>ppt_x</p:attrName>
                                        </p:attrNameLst>
                                      </p:cBhvr>
                                      <p:tavLst>
                                        <p:tav tm="0">
                                          <p:val>
                                            <p:strVal val="#ppt_x"/>
                                          </p:val>
                                        </p:tav>
                                        <p:tav tm="100000">
                                          <p:val>
                                            <p:strVal val="#ppt_x"/>
                                          </p:val>
                                        </p:tav>
                                      </p:tavLst>
                                    </p:anim>
                                    <p:anim calcmode="lin" valueType="num">
                                      <p:cBhvr additive="base">
                                        <p:cTn id="97" dur="500" fill="hold"/>
                                        <p:tgtEl>
                                          <p:spTgt spid="52"/>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anim calcmode="lin" valueType="num">
                                      <p:cBhvr additive="base">
                                        <p:cTn id="100" dur="500" fill="hold"/>
                                        <p:tgtEl>
                                          <p:spTgt spid="49"/>
                                        </p:tgtEl>
                                        <p:attrNameLst>
                                          <p:attrName>ppt_x</p:attrName>
                                        </p:attrNameLst>
                                      </p:cBhvr>
                                      <p:tavLst>
                                        <p:tav tm="0">
                                          <p:val>
                                            <p:strVal val="#ppt_x"/>
                                          </p:val>
                                        </p:tav>
                                        <p:tav tm="100000">
                                          <p:val>
                                            <p:strVal val="#ppt_x"/>
                                          </p:val>
                                        </p:tav>
                                      </p:tavLst>
                                    </p:anim>
                                    <p:anim calcmode="lin" valueType="num">
                                      <p:cBhvr additive="base">
                                        <p:cTn id="101"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500" fill="hold"/>
                                        <p:tgtEl>
                                          <p:spTgt spid="2"/>
                                        </p:tgtEl>
                                        <p:attrNameLst>
                                          <p:attrName>ppt_x</p:attrName>
                                        </p:attrNameLst>
                                      </p:cBhvr>
                                      <p:tavLst>
                                        <p:tav tm="0">
                                          <p:val>
                                            <p:strVal val="#ppt_x"/>
                                          </p:val>
                                        </p:tav>
                                        <p:tav tm="100000">
                                          <p:val>
                                            <p:strVal val="#ppt_x"/>
                                          </p:val>
                                        </p:tav>
                                      </p:tavLst>
                                    </p:anim>
                                    <p:anim calcmode="lin" valueType="num">
                                      <p:cBhvr additive="base">
                                        <p:cTn id="10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8" grpId="0" animBg="1"/>
      <p:bldP spid="11" grpId="0" animBg="1"/>
      <p:bldP spid="23" grpId="0"/>
      <p:bldP spid="24" grpId="0" animBg="1"/>
      <p:bldP spid="25" grpId="0"/>
      <p:bldP spid="26" grpId="0"/>
      <p:bldP spid="37" grpId="0"/>
      <p:bldP spid="38" grpId="0"/>
      <p:bldP spid="39" grpId="0" animBg="1"/>
      <p:bldP spid="40" grpId="0"/>
      <p:bldP spid="41" grpId="0" bldLvl="0" animBg="1"/>
      <p:bldP spid="42" grpId="0"/>
      <p:bldP spid="49" grpId="0" animBg="1"/>
      <p:bldP spid="51" grpId="0"/>
      <p:bldP spid="52" grpId="0" animBg="1"/>
      <p:bldP spid="53" grpId="0"/>
      <p:bldP spid="36"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801BABC6-A6CF-4F7D-9F27-C4AB9EB9D119}"/>
              </a:ext>
            </a:extLst>
          </p:cNvPr>
          <p:cNvSpPr txBox="1"/>
          <p:nvPr/>
        </p:nvSpPr>
        <p:spPr>
          <a:xfrm>
            <a:off x="0" y="4953837"/>
            <a:ext cx="12192000" cy="1904163"/>
          </a:xfrm>
          <a:prstGeom prst="rect">
            <a:avLst/>
          </a:prstGeom>
          <a:solidFill>
            <a:schemeClr val="bg1"/>
          </a:solidFill>
        </p:spPr>
        <p:txBody>
          <a:bodyPr wrap="square" rtlCol="0">
            <a:spAutoFit/>
          </a:bodyPr>
          <a:lstStyle/>
          <a:p>
            <a:endParaRPr lang="zh-CN" altLang="en-US" dirty="0"/>
          </a:p>
        </p:txBody>
      </p:sp>
      <p:cxnSp>
        <p:nvCxnSpPr>
          <p:cNvPr id="6" name="直接连接符 5"/>
          <p:cNvCxnSpPr/>
          <p:nvPr/>
        </p:nvCxnSpPr>
        <p:spPr>
          <a:xfrm flipV="1">
            <a:off x="2728913" y="495300"/>
            <a:ext cx="8102600" cy="28575"/>
          </a:xfrm>
          <a:prstGeom prst="line">
            <a:avLst/>
          </a:prstGeom>
          <a:ln w="28575" cmpd="sng">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7" name="同侧圆角矩形 6"/>
          <p:cNvSpPr/>
          <p:nvPr/>
        </p:nvSpPr>
        <p:spPr>
          <a:xfrm rot="5400000">
            <a:off x="1072356" y="-848519"/>
            <a:ext cx="569913" cy="2743200"/>
          </a:xfrm>
          <a:prstGeom prst="round2SameRect">
            <a:avLst/>
          </a:prstGeom>
          <a:gradFill>
            <a:gsLst>
              <a:gs pos="0">
                <a:srgbClr val="E30000"/>
              </a:gs>
              <a:gs pos="100000">
                <a:srgbClr val="76030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868" name="文本框 39"/>
          <p:cNvSpPr txBox="1"/>
          <p:nvPr/>
        </p:nvSpPr>
        <p:spPr>
          <a:xfrm>
            <a:off x="452438" y="234950"/>
            <a:ext cx="1833562" cy="584200"/>
          </a:xfrm>
          <a:prstGeom prst="rect">
            <a:avLst/>
          </a:prstGeom>
          <a:noFill/>
          <a:ln w="9525">
            <a:noFill/>
          </a:ln>
        </p:spPr>
        <p:txBody>
          <a:bodyPr>
            <a:spAutoFit/>
          </a:bodyPr>
          <a:lstStyle/>
          <a:p>
            <a:r>
              <a:rPr lang="zh-CN" altLang="en-US" sz="3200" b="1" dirty="0">
                <a:solidFill>
                  <a:schemeClr val="bg1"/>
                </a:solidFill>
                <a:latin typeface="黑体" panose="02010609060101010101" pitchFamily="49" charset="-122"/>
                <a:ea typeface="黑体" panose="02010609060101010101" pitchFamily="49" charset="-122"/>
              </a:rPr>
              <a:t>总结提升</a:t>
            </a:r>
          </a:p>
        </p:txBody>
      </p:sp>
      <p:sp>
        <p:nvSpPr>
          <p:cNvPr id="36869" name="矩形 8"/>
          <p:cNvSpPr/>
          <p:nvPr/>
        </p:nvSpPr>
        <p:spPr>
          <a:xfrm>
            <a:off x="452438" y="1451365"/>
            <a:ext cx="11514138" cy="4454553"/>
          </a:xfrm>
          <a:prstGeom prst="rect">
            <a:avLst/>
          </a:prstGeom>
          <a:noFill/>
          <a:ln w="9525">
            <a:noFill/>
          </a:ln>
        </p:spPr>
        <p:txBody>
          <a:bodyPr>
            <a:spAutoFit/>
          </a:bodyPr>
          <a:lstStyle/>
          <a:p>
            <a:pPr defTabSz="1217930">
              <a:lnSpc>
                <a:spcPct val="110000"/>
              </a:lnSpc>
            </a:pPr>
            <a:r>
              <a:rPr lang="en-US" altLang="zh-CN" sz="2000" b="1" dirty="0">
                <a:latin typeface="微软雅黑" panose="020B0503020204020204" pitchFamily="34" charset="-122"/>
                <a:ea typeface="微软雅黑" panose="020B0503020204020204" pitchFamily="34" charset="-122"/>
              </a:rPr>
              <a:t>(1)</a:t>
            </a:r>
            <a:r>
              <a:rPr lang="zh-CN" altLang="en-US" sz="2000" b="1" dirty="0">
                <a:solidFill>
                  <a:srgbClr val="FF0000"/>
                </a:solidFill>
                <a:latin typeface="微软雅黑" panose="020B0503020204020204" pitchFamily="34" charset="-122"/>
                <a:ea typeface="微软雅黑" panose="020B0503020204020204" pitchFamily="34" charset="-122"/>
              </a:rPr>
              <a:t>衡量一个社会的文明程度</a:t>
            </a:r>
            <a:r>
              <a:rPr lang="zh-CN" altLang="en-US" sz="2000" b="1" dirty="0">
                <a:latin typeface="微软雅黑" panose="020B0503020204020204" pitchFamily="34" charset="-122"/>
                <a:ea typeface="微软雅黑" panose="020B0503020204020204" pitchFamily="34" charset="-122"/>
              </a:rPr>
              <a:t>不仅要看经济发展状况，而且要看发展成果是否惠及全体人民，人民的合法权益是否得到切实保障</a:t>
            </a:r>
          </a:p>
          <a:p>
            <a:pPr>
              <a:lnSpc>
                <a:spcPct val="130000"/>
              </a:lnSpc>
            </a:pPr>
            <a:r>
              <a:rPr lang="en-US" altLang="zh-CN" sz="2000" b="1" dirty="0">
                <a:latin typeface="微软雅黑" panose="020B0503020204020204" pitchFamily="34" charset="-122"/>
                <a:ea typeface="微软雅黑" panose="020B0503020204020204" pitchFamily="34" charset="-122"/>
              </a:rPr>
              <a:t>(2)</a:t>
            </a:r>
            <a:r>
              <a:rPr lang="zh-CN" altLang="en-US" sz="2000" b="1" dirty="0">
                <a:solidFill>
                  <a:srgbClr val="FF0000"/>
                </a:solidFill>
                <a:latin typeface="微软雅黑" panose="020B0503020204020204" pitchFamily="34" charset="-122"/>
                <a:ea typeface="微软雅黑" panose="020B0503020204020204" pitchFamily="34" charset="-122"/>
              </a:rPr>
              <a:t>人民对美好生活的向往</a:t>
            </a:r>
            <a:r>
              <a:rPr lang="zh-CN" altLang="en-US" sz="2000" b="1" dirty="0">
                <a:latin typeface="微软雅黑" panose="020B0503020204020204" pitchFamily="34" charset="-122"/>
                <a:ea typeface="微软雅黑" panose="020B0503020204020204" pitchFamily="34" charset="-122"/>
              </a:rPr>
              <a:t>，就是党的</a:t>
            </a:r>
            <a:r>
              <a:rPr lang="zh-CN" altLang="en-US" sz="2000" b="1" dirty="0">
                <a:solidFill>
                  <a:srgbClr val="FF0000"/>
                </a:solidFill>
                <a:latin typeface="微软雅黑" panose="020B0503020204020204" pitchFamily="34" charset="-122"/>
                <a:ea typeface="微软雅黑" panose="020B0503020204020204" pitchFamily="34" charset="-122"/>
              </a:rPr>
              <a:t>奋斗目标</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009900"/>
                </a:solidFill>
                <a:latin typeface="微软雅黑" panose="020B0503020204020204" pitchFamily="34" charset="-122"/>
                <a:ea typeface="微软雅黑" panose="020B0503020204020204" pitchFamily="34" charset="-122"/>
              </a:rPr>
              <a:t>党和政府坚持以</a:t>
            </a:r>
            <a:r>
              <a:rPr lang="zh-CN" altLang="en-US" sz="2000" b="1" dirty="0">
                <a:solidFill>
                  <a:srgbClr val="FF0000"/>
                </a:solidFill>
                <a:latin typeface="微软雅黑" panose="020B0503020204020204" pitchFamily="34" charset="-122"/>
                <a:ea typeface="微软雅黑" panose="020B0503020204020204" pitchFamily="34" charset="-122"/>
              </a:rPr>
              <a:t>人民为中心的发展思想</a:t>
            </a:r>
            <a:r>
              <a:rPr lang="zh-CN" altLang="en-US" sz="2000" b="1" dirty="0">
                <a:solidFill>
                  <a:srgbClr val="009900"/>
                </a:solidFill>
                <a:latin typeface="微软雅黑" panose="020B0503020204020204" pitchFamily="34" charset="-122"/>
                <a:ea typeface="微软雅黑" panose="020B0503020204020204" pitchFamily="34" charset="-122"/>
              </a:rPr>
              <a:t>。</a:t>
            </a:r>
            <a:endParaRPr lang="en-US" altLang="zh-CN" sz="2000" b="1" dirty="0">
              <a:solidFill>
                <a:srgbClr val="009900"/>
              </a:solidFill>
              <a:latin typeface="微软雅黑" panose="020B0503020204020204" pitchFamily="34" charset="-122"/>
              <a:ea typeface="微软雅黑" panose="020B0503020204020204" pitchFamily="34" charset="-122"/>
            </a:endParaRPr>
          </a:p>
          <a:p>
            <a:pPr>
              <a:lnSpc>
                <a:spcPct val="130000"/>
              </a:lnSpc>
            </a:pP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在我国，</a:t>
            </a:r>
            <a:r>
              <a:rPr lang="zh-CN" altLang="en-US" sz="2000" b="1" dirty="0">
                <a:solidFill>
                  <a:srgbClr val="FF0000"/>
                </a:solidFill>
                <a:latin typeface="微软雅黑" panose="020B0503020204020204" pitchFamily="34" charset="-122"/>
                <a:ea typeface="微软雅黑" panose="020B0503020204020204" pitchFamily="34" charset="-122"/>
              </a:rPr>
              <a:t>发展的根本目的</a:t>
            </a:r>
            <a:r>
              <a:rPr lang="zh-CN" altLang="en-US" sz="2000" b="1" dirty="0">
                <a:latin typeface="微软雅黑" panose="020B0503020204020204" pitchFamily="34" charset="-122"/>
                <a:ea typeface="微软雅黑" panose="020B0503020204020204" pitchFamily="34" charset="-122"/>
              </a:rPr>
              <a:t>是增进民生福祉。</a:t>
            </a:r>
            <a:endParaRPr lang="en-US" altLang="zh-CN" sz="2000" b="1" dirty="0">
              <a:latin typeface="微软雅黑" panose="020B0503020204020204" pitchFamily="34" charset="-122"/>
              <a:ea typeface="微软雅黑" panose="020B0503020204020204" pitchFamily="34" charset="-122"/>
            </a:endParaRPr>
          </a:p>
          <a:p>
            <a:r>
              <a:rPr lang="en-US" altLang="zh-CN" sz="2000" b="1" dirty="0">
                <a:solidFill>
                  <a:srgbClr val="009900"/>
                </a:solidFill>
                <a:latin typeface="微软雅黑" panose="020B0503020204020204" pitchFamily="34" charset="-122"/>
                <a:ea typeface="微软雅黑" panose="020B0503020204020204" pitchFamily="34" charset="-122"/>
              </a:rPr>
              <a:t>(4)</a:t>
            </a:r>
            <a:r>
              <a:rPr lang="zh-CN" altLang="en-US" sz="2000" b="1" dirty="0">
                <a:solidFill>
                  <a:srgbClr val="009900"/>
                </a:solidFill>
                <a:latin typeface="微软雅黑" panose="020B0503020204020204" pitchFamily="34" charset="-122"/>
                <a:ea typeface="微软雅黑" panose="020B0503020204020204" pitchFamily="34" charset="-122"/>
              </a:rPr>
              <a:t>其他：我国是人民民主专政的社会主义国家，国家一切权力属于人民；中国共产党是中国工人阶级的先锋队，是中国人民的先锋队，坚持全心全意为人民服务的宗旨，坚持共享发展理念；党的初心和使命是为人民谋幸福、为民族谋复兴</a:t>
            </a:r>
            <a:r>
              <a:rPr lang="en-US" altLang="zh-CN" sz="2000" b="1" dirty="0">
                <a:solidFill>
                  <a:srgbClr val="009900"/>
                </a:solidFill>
                <a:latin typeface="微软雅黑" panose="020B0503020204020204" pitchFamily="34" charset="-122"/>
                <a:ea typeface="微软雅黑" panose="020B0503020204020204" pitchFamily="34" charset="-122"/>
              </a:rPr>
              <a:t>……</a:t>
            </a:r>
            <a:endParaRPr lang="zh-CN" altLang="en-US" sz="2000" b="1" dirty="0">
              <a:solidFill>
                <a:srgbClr val="009900"/>
              </a:solidFill>
              <a:latin typeface="微软雅黑" panose="020B0503020204020204" pitchFamily="34" charset="-122"/>
              <a:ea typeface="微软雅黑" panose="020B0503020204020204" pitchFamily="34" charset="-122"/>
            </a:endParaRPr>
          </a:p>
          <a:p>
            <a:pPr>
              <a:lnSpc>
                <a:spcPct val="130000"/>
              </a:lnSpc>
            </a:pPr>
            <a:r>
              <a:rPr lang="en-US" altLang="zh-CN"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意义：</a:t>
            </a:r>
            <a:endParaRPr lang="en-US" altLang="zh-CN" sz="2000" b="1" dirty="0">
              <a:latin typeface="微软雅黑" panose="020B0503020204020204" pitchFamily="34" charset="-122"/>
              <a:ea typeface="微软雅黑" panose="020B0503020204020204" pitchFamily="34" charset="-122"/>
            </a:endParaRPr>
          </a:p>
          <a:p>
            <a:pPr>
              <a:lnSpc>
                <a:spcPct val="130000"/>
              </a:lnSpc>
            </a:pPr>
            <a:r>
              <a:rPr lang="en-US" altLang="zh-CN" sz="2000" b="1" dirty="0">
                <a:latin typeface="微软雅黑" panose="020B0503020204020204" pitchFamily="34" charset="-122"/>
                <a:ea typeface="微软雅黑" panose="020B0503020204020204" pitchFamily="34" charset="-122"/>
              </a:rPr>
              <a:t>①</a:t>
            </a:r>
            <a:r>
              <a:rPr lang="zh-CN" altLang="en-US" sz="2000" b="1" dirty="0">
                <a:latin typeface="微软雅黑" panose="020B0503020204020204" pitchFamily="34" charset="-122"/>
                <a:ea typeface="微软雅黑" panose="020B0503020204020204" pitchFamily="34" charset="-122"/>
              </a:rPr>
              <a:t>有利于让</a:t>
            </a:r>
            <a:r>
              <a:rPr lang="zh-CN" altLang="en-US" sz="2000" b="1" dirty="0">
                <a:solidFill>
                  <a:srgbClr val="FF0000"/>
                </a:solidFill>
                <a:latin typeface="微软雅黑" panose="020B0503020204020204" pitchFamily="34" charset="-122"/>
                <a:ea typeface="微软雅黑" panose="020B0503020204020204" pitchFamily="34" charset="-122"/>
              </a:rPr>
              <a:t>人民</a:t>
            </a:r>
            <a:r>
              <a:rPr lang="zh-CN" altLang="en-US" sz="2000" b="1" dirty="0">
                <a:solidFill>
                  <a:srgbClr val="0070C0"/>
                </a:solidFill>
                <a:latin typeface="微软雅黑" panose="020B0503020204020204" pitchFamily="34" charset="-122"/>
                <a:ea typeface="微软雅黑" panose="020B0503020204020204" pitchFamily="34" charset="-122"/>
              </a:rPr>
              <a:t>共享发展成果</a:t>
            </a:r>
            <a:r>
              <a:rPr lang="zh-CN" altLang="en-US" sz="2000" b="1" dirty="0">
                <a:latin typeface="微软雅黑" panose="020B0503020204020204" pitchFamily="34" charset="-122"/>
                <a:ea typeface="微软雅黑" panose="020B0503020204020204" pitchFamily="34" charset="-122"/>
              </a:rPr>
              <a:t>，提高</a:t>
            </a:r>
            <a:r>
              <a:rPr lang="zh-CN" altLang="en-US" sz="2000" b="1" dirty="0">
                <a:solidFill>
                  <a:srgbClr val="0170C1"/>
                </a:solidFill>
                <a:latin typeface="微软雅黑" panose="020B0503020204020204" pitchFamily="34" charset="-122"/>
                <a:ea typeface="微软雅黑" panose="020B0503020204020204" pitchFamily="34" charset="-122"/>
              </a:rPr>
              <a:t>生活水平</a:t>
            </a:r>
            <a:r>
              <a:rPr lang="zh-CN" altLang="en-US" sz="2000" b="1" dirty="0">
                <a:solidFill>
                  <a:srgbClr val="009900"/>
                </a:solidFill>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满足</a:t>
            </a:r>
            <a:r>
              <a:rPr lang="zh-CN" altLang="en-US" sz="2000" b="1" dirty="0">
                <a:solidFill>
                  <a:srgbClr val="0170C1"/>
                </a:solidFill>
                <a:latin typeface="微软雅黑" panose="020B0503020204020204" pitchFamily="34" charset="-122"/>
                <a:ea typeface="微软雅黑" panose="020B0503020204020204" pitchFamily="34" charset="-122"/>
              </a:rPr>
              <a:t>美好生活需要</a:t>
            </a:r>
            <a:r>
              <a:rPr lang="zh-CN" altLang="en-US" sz="2000" b="1" dirty="0">
                <a:latin typeface="微软雅黑" panose="020B0503020204020204" pitchFamily="34" charset="-122"/>
                <a:ea typeface="微软雅黑" panose="020B0503020204020204" pitchFamily="34" charset="-122"/>
              </a:rPr>
              <a:t>，迈入</a:t>
            </a:r>
            <a:r>
              <a:rPr lang="zh-CN" altLang="en-US" sz="2000" b="1" dirty="0">
                <a:solidFill>
                  <a:srgbClr val="0170C1"/>
                </a:solidFill>
                <a:latin typeface="微软雅黑" panose="020B0503020204020204" pitchFamily="34" charset="-122"/>
                <a:ea typeface="微软雅黑" panose="020B0503020204020204" pitchFamily="34" charset="-122"/>
              </a:rPr>
              <a:t>全面小康</a:t>
            </a:r>
            <a:r>
              <a:rPr lang="zh-CN" altLang="en-US" sz="2000" b="1" dirty="0">
                <a:latin typeface="微软雅黑" panose="020B0503020204020204" pitchFamily="34" charset="-122"/>
                <a:ea typeface="微软雅黑" panose="020B0503020204020204" pitchFamily="34" charset="-122"/>
              </a:rPr>
              <a:t>，走向</a:t>
            </a:r>
            <a:r>
              <a:rPr lang="zh-CN" altLang="en-US" sz="2000" b="1" dirty="0">
                <a:solidFill>
                  <a:srgbClr val="0170C1"/>
                </a:solidFill>
                <a:latin typeface="微软雅黑" panose="020B0503020204020204" pitchFamily="34" charset="-122"/>
                <a:ea typeface="微软雅黑" panose="020B0503020204020204" pitchFamily="34" charset="-122"/>
              </a:rPr>
              <a:t>共同富裕</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a:lnSpc>
                <a:spcPct val="130000"/>
              </a:lnSpc>
            </a:pPr>
            <a:r>
              <a:rPr lang="zh-CN" altLang="en-US" sz="2000" b="1" dirty="0">
                <a:latin typeface="微软雅黑" panose="020B0503020204020204" pitchFamily="34" charset="-122"/>
                <a:ea typeface="微软雅黑" panose="020B0503020204020204" pitchFamily="34" charset="-122"/>
              </a:rPr>
              <a:t>②有利于促进</a:t>
            </a:r>
            <a:r>
              <a:rPr lang="zh-CN" altLang="en-US" sz="2000" b="1" dirty="0">
                <a:solidFill>
                  <a:srgbClr val="FF0000"/>
                </a:solidFill>
                <a:latin typeface="微软雅黑" panose="020B0503020204020204" pitchFamily="34" charset="-122"/>
                <a:ea typeface="微软雅黑" panose="020B0503020204020204" pitchFamily="34" charset="-122"/>
              </a:rPr>
              <a:t>社会</a:t>
            </a:r>
            <a:r>
              <a:rPr lang="zh-CN" altLang="en-US" sz="2000" b="1" dirty="0">
                <a:solidFill>
                  <a:srgbClr val="00B0F0"/>
                </a:solidFill>
                <a:latin typeface="微软雅黑" panose="020B0503020204020204" pitchFamily="34" charset="-122"/>
                <a:ea typeface="微软雅黑" panose="020B0503020204020204" pitchFamily="34" charset="-122"/>
              </a:rPr>
              <a:t>公平正义</a:t>
            </a:r>
            <a:r>
              <a:rPr lang="zh-CN" altLang="en-US" sz="2000" b="1" dirty="0">
                <a:latin typeface="微软雅黑" panose="020B0503020204020204" pitchFamily="34" charset="-122"/>
                <a:ea typeface="微软雅黑" panose="020B0503020204020204" pitchFamily="34" charset="-122"/>
              </a:rPr>
              <a:t>，促进</a:t>
            </a:r>
            <a:r>
              <a:rPr lang="zh-CN" altLang="en-US" sz="2000" b="1" dirty="0">
                <a:solidFill>
                  <a:srgbClr val="00B0F0"/>
                </a:solidFill>
                <a:latin typeface="微软雅黑" panose="020B0503020204020204" pitchFamily="34" charset="-122"/>
                <a:ea typeface="微软雅黑" panose="020B0503020204020204" pitchFamily="34" charset="-122"/>
              </a:rPr>
              <a:t>人的全面发展</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00B0F0"/>
                </a:solidFill>
                <a:latin typeface="微软雅黑" panose="020B0503020204020204" pitchFamily="34" charset="-122"/>
                <a:ea typeface="微软雅黑" panose="020B0503020204020204" pitchFamily="34" charset="-122"/>
              </a:rPr>
              <a:t>社会全面进步</a:t>
            </a:r>
            <a:r>
              <a:rPr lang="zh-CN" altLang="en-US" sz="2000" b="1" dirty="0">
                <a:latin typeface="微软雅黑" panose="020B0503020204020204" pitchFamily="34" charset="-122"/>
                <a:ea typeface="微软雅黑" panose="020B0503020204020204" pitchFamily="34" charset="-122"/>
              </a:rPr>
              <a:t>，构建</a:t>
            </a:r>
            <a:r>
              <a:rPr lang="zh-CN" altLang="en-US" sz="2000" b="1" dirty="0">
                <a:solidFill>
                  <a:srgbClr val="00B0F0"/>
                </a:solidFill>
                <a:latin typeface="微软雅黑" panose="020B0503020204020204" pitchFamily="34" charset="-122"/>
                <a:ea typeface="微软雅黑" panose="020B0503020204020204" pitchFamily="34" charset="-122"/>
              </a:rPr>
              <a:t>和谐社会</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a:lnSpc>
                <a:spcPct val="130000"/>
              </a:lnSpc>
            </a:pPr>
            <a:r>
              <a:rPr lang="zh-CN" altLang="en-US" sz="2000" b="1" dirty="0">
                <a:latin typeface="微软雅黑" panose="020B0503020204020204" pitchFamily="34" charset="-122"/>
                <a:ea typeface="微软雅黑" panose="020B0503020204020204" pitchFamily="34" charset="-122"/>
              </a:rPr>
              <a:t>③有利于调动人民积极性，加快建设社会主义</a:t>
            </a:r>
            <a:r>
              <a:rPr lang="zh-CN" altLang="en-US" sz="2000" b="1" dirty="0">
                <a:solidFill>
                  <a:srgbClr val="0070C0"/>
                </a:solidFill>
                <a:latin typeface="微软雅黑" panose="020B0503020204020204" pitchFamily="34" charset="-122"/>
                <a:ea typeface="微软雅黑" panose="020B0503020204020204" pitchFamily="34" charset="-122"/>
              </a:rPr>
              <a:t>现代化强国</a:t>
            </a:r>
            <a:r>
              <a:rPr lang="zh-CN" altLang="en-US" sz="2000" b="1" dirty="0">
                <a:latin typeface="微软雅黑" panose="020B0503020204020204" pitchFamily="34" charset="-122"/>
                <a:ea typeface="微软雅黑" panose="020B0503020204020204" pitchFamily="34" charset="-122"/>
              </a:rPr>
              <a:t>，促进</a:t>
            </a:r>
            <a:r>
              <a:rPr lang="zh-CN" altLang="en-US" sz="2000" b="1" dirty="0">
                <a:solidFill>
                  <a:srgbClr val="0070C0"/>
                </a:solidFill>
                <a:latin typeface="微软雅黑" panose="020B0503020204020204" pitchFamily="34" charset="-122"/>
                <a:ea typeface="微软雅黑" panose="020B0503020204020204" pitchFamily="34" charset="-122"/>
              </a:rPr>
              <a:t>中华民族伟大复兴</a:t>
            </a:r>
            <a:r>
              <a:rPr lang="zh-CN" altLang="en-US" sz="2000" b="1" dirty="0">
                <a:solidFill>
                  <a:srgbClr val="FF0000"/>
                </a:solidFill>
                <a:latin typeface="微软雅黑" panose="020B0503020204020204" pitchFamily="34" charset="-122"/>
                <a:ea typeface="微软雅黑" panose="020B0503020204020204" pitchFamily="34" charset="-122"/>
              </a:rPr>
              <a:t>中国</a:t>
            </a:r>
            <a:r>
              <a:rPr lang="zh-CN" altLang="en-US" sz="2000" b="1" dirty="0">
                <a:latin typeface="微软雅黑" panose="020B0503020204020204" pitchFamily="34" charset="-122"/>
                <a:ea typeface="微软雅黑" panose="020B0503020204020204" pitchFamily="34" charset="-122"/>
              </a:rPr>
              <a:t>梦的实现。</a:t>
            </a:r>
            <a:endParaRPr lang="en-US" altLang="zh-CN" sz="2000" b="1" dirty="0">
              <a:latin typeface="微软雅黑" panose="020B0503020204020204" pitchFamily="34" charset="-122"/>
              <a:ea typeface="微软雅黑" panose="020B0503020204020204" pitchFamily="34" charset="-122"/>
            </a:endParaRPr>
          </a:p>
          <a:p>
            <a:pPr>
              <a:lnSpc>
                <a:spcPct val="130000"/>
              </a:lnSpc>
            </a:pPr>
            <a:r>
              <a:rPr lang="en-US" altLang="zh-CN" sz="2000" b="1" dirty="0">
                <a:latin typeface="微软雅黑" panose="020B0503020204020204" pitchFamily="34" charset="-122"/>
                <a:ea typeface="微软雅黑" panose="020B0503020204020204" pitchFamily="34" charset="-122"/>
              </a:rPr>
              <a:t>④</a:t>
            </a:r>
            <a:r>
              <a:rPr lang="zh-CN" altLang="en-US" sz="2000" b="1" dirty="0">
                <a:latin typeface="微软雅黑" panose="020B0503020204020204" pitchFamily="34" charset="-122"/>
                <a:ea typeface="微软雅黑" panose="020B0503020204020204" pitchFamily="34" charset="-122"/>
              </a:rPr>
              <a:t>有利于为</a:t>
            </a:r>
            <a:r>
              <a:rPr lang="zh-CN" altLang="en-US" sz="2000" b="1" dirty="0">
                <a:solidFill>
                  <a:srgbClr val="FF0000"/>
                </a:solidFill>
                <a:latin typeface="微软雅黑" panose="020B0503020204020204" pitchFamily="34" charset="-122"/>
                <a:ea typeface="微软雅黑" panose="020B0503020204020204" pitchFamily="34" charset="-122"/>
              </a:rPr>
              <a:t>世界</a:t>
            </a:r>
            <a:r>
              <a:rPr lang="zh-CN" altLang="en-US" sz="2000" b="1" dirty="0">
                <a:latin typeface="微软雅黑" panose="020B0503020204020204" pitchFamily="34" charset="-122"/>
                <a:ea typeface="微软雅黑" panose="020B0503020204020204" pitchFamily="34" charset="-122"/>
              </a:rPr>
              <a:t>减贫做贡献，促进世界和平与发展，构建人类命运共同体。</a:t>
            </a:r>
            <a:endParaRPr lang="en-US" altLang="zh-CN" sz="2000" b="1" dirty="0">
              <a:latin typeface="微软雅黑" panose="020B0503020204020204" pitchFamily="34" charset="-122"/>
              <a:ea typeface="微软雅黑" panose="020B0503020204020204" pitchFamily="34" charset="-122"/>
            </a:endParaRPr>
          </a:p>
        </p:txBody>
      </p:sp>
      <p:sp>
        <p:nvSpPr>
          <p:cNvPr id="36870" name="矩形 17"/>
          <p:cNvSpPr/>
          <p:nvPr/>
        </p:nvSpPr>
        <p:spPr>
          <a:xfrm>
            <a:off x="293557" y="856688"/>
            <a:ext cx="8866188" cy="583565"/>
          </a:xfrm>
          <a:prstGeom prst="rect">
            <a:avLst/>
          </a:prstGeom>
          <a:noFill/>
          <a:ln w="9525">
            <a:noFill/>
          </a:ln>
        </p:spPr>
        <p:txBody>
          <a:bodyPr>
            <a:spAutoFit/>
          </a:bodyPr>
          <a:lstStyle/>
          <a:p>
            <a:r>
              <a:rPr lang="en-US" altLang="zh-CN" sz="3200" b="1" dirty="0">
                <a:solidFill>
                  <a:srgbClr val="663300"/>
                </a:solidFill>
                <a:latin typeface="宋体" panose="02010600030101010101" pitchFamily="2" charset="-122"/>
              </a:rPr>
              <a:t>1</a:t>
            </a:r>
            <a:r>
              <a:rPr lang="zh-CN" altLang="en-US" sz="3200" b="1" dirty="0">
                <a:solidFill>
                  <a:srgbClr val="663300"/>
                </a:solidFill>
                <a:latin typeface="宋体" panose="02010600030101010101" pitchFamily="2" charset="-122"/>
              </a:rPr>
              <a:t>、共享发展成果的原因：</a:t>
            </a:r>
            <a:r>
              <a:rPr lang="zh-CN" altLang="en-US" sz="3200" b="1" dirty="0">
                <a:solidFill>
                  <a:srgbClr val="663300"/>
                </a:solidFill>
                <a:latin typeface="微软雅黑" panose="020B0503020204020204" pitchFamily="34" charset="-122"/>
                <a:ea typeface="微软雅黑" panose="020B0503020204020204" pitchFamily="34" charset="-122"/>
              </a:rPr>
              <a:t>★★★★★</a:t>
            </a:r>
            <a:endParaRPr lang="zh-CN" altLang="en-US" sz="3200" b="1" dirty="0">
              <a:solidFill>
                <a:srgbClr val="663300"/>
              </a:solidFill>
              <a:latin typeface="宋体" panose="02010600030101010101" pitchFamily="2"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9">
                                            <p:txEl>
                                              <p:pRg st="0" end="0"/>
                                            </p:txEl>
                                          </p:spTgt>
                                        </p:tgtEl>
                                        <p:attrNameLst>
                                          <p:attrName>style.visibility</p:attrName>
                                        </p:attrNameLst>
                                      </p:cBhvr>
                                      <p:to>
                                        <p:strVal val="visible"/>
                                      </p:to>
                                    </p:set>
                                    <p:anim calcmode="lin" valueType="num">
                                      <p:cBhvr additive="base">
                                        <p:cTn id="7" dur="500" fill="hold"/>
                                        <p:tgtEl>
                                          <p:spTgt spid="368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9">
                                            <p:txEl>
                                              <p:pRg st="1" end="1"/>
                                            </p:txEl>
                                          </p:spTgt>
                                        </p:tgtEl>
                                        <p:attrNameLst>
                                          <p:attrName>style.visibility</p:attrName>
                                        </p:attrNameLst>
                                      </p:cBhvr>
                                      <p:to>
                                        <p:strVal val="visible"/>
                                      </p:to>
                                    </p:set>
                                    <p:anim calcmode="lin" valueType="num">
                                      <p:cBhvr additive="base">
                                        <p:cTn id="13" dur="500" fill="hold"/>
                                        <p:tgtEl>
                                          <p:spTgt spid="3686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69">
                                            <p:txEl>
                                              <p:pRg st="2" end="2"/>
                                            </p:txEl>
                                          </p:spTgt>
                                        </p:tgtEl>
                                        <p:attrNameLst>
                                          <p:attrName>style.visibility</p:attrName>
                                        </p:attrNameLst>
                                      </p:cBhvr>
                                      <p:to>
                                        <p:strVal val="visible"/>
                                      </p:to>
                                    </p:set>
                                    <p:anim calcmode="lin" valueType="num">
                                      <p:cBhvr additive="base">
                                        <p:cTn id="19" dur="500" fill="hold"/>
                                        <p:tgtEl>
                                          <p:spTgt spid="3686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69">
                                            <p:txEl>
                                              <p:pRg st="3" end="3"/>
                                            </p:txEl>
                                          </p:spTgt>
                                        </p:tgtEl>
                                        <p:attrNameLst>
                                          <p:attrName>style.visibility</p:attrName>
                                        </p:attrNameLst>
                                      </p:cBhvr>
                                      <p:to>
                                        <p:strVal val="visible"/>
                                      </p:to>
                                    </p:set>
                                    <p:anim calcmode="lin" valueType="num">
                                      <p:cBhvr additive="base">
                                        <p:cTn id="25" dur="500" fill="hold"/>
                                        <p:tgtEl>
                                          <p:spTgt spid="3686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869">
                                            <p:txEl>
                                              <p:pRg st="4" end="4"/>
                                            </p:txEl>
                                          </p:spTgt>
                                        </p:tgtEl>
                                        <p:attrNameLst>
                                          <p:attrName>style.visibility</p:attrName>
                                        </p:attrNameLst>
                                      </p:cBhvr>
                                      <p:to>
                                        <p:strVal val="visible"/>
                                      </p:to>
                                    </p:set>
                                    <p:anim calcmode="lin" valueType="num">
                                      <p:cBhvr additive="base">
                                        <p:cTn id="31" dur="500" fill="hold"/>
                                        <p:tgtEl>
                                          <p:spTgt spid="3686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869">
                                            <p:txEl>
                                              <p:pRg st="5" end="5"/>
                                            </p:txEl>
                                          </p:spTgt>
                                        </p:tgtEl>
                                        <p:attrNameLst>
                                          <p:attrName>style.visibility</p:attrName>
                                        </p:attrNameLst>
                                      </p:cBhvr>
                                      <p:to>
                                        <p:strVal val="visible"/>
                                      </p:to>
                                    </p:set>
                                    <p:anim calcmode="lin" valueType="num">
                                      <p:cBhvr additive="base">
                                        <p:cTn id="37" dur="500" fill="hold"/>
                                        <p:tgtEl>
                                          <p:spTgt spid="3686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686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6869">
                                            <p:txEl>
                                              <p:pRg st="6" end="6"/>
                                            </p:txEl>
                                          </p:spTgt>
                                        </p:tgtEl>
                                        <p:attrNameLst>
                                          <p:attrName>style.visibility</p:attrName>
                                        </p:attrNameLst>
                                      </p:cBhvr>
                                      <p:to>
                                        <p:strVal val="visible"/>
                                      </p:to>
                                    </p:set>
                                    <p:anim calcmode="lin" valueType="num">
                                      <p:cBhvr additive="base">
                                        <p:cTn id="43" dur="500" fill="hold"/>
                                        <p:tgtEl>
                                          <p:spTgt spid="3686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686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6869">
                                            <p:txEl>
                                              <p:pRg st="7" end="7"/>
                                            </p:txEl>
                                          </p:spTgt>
                                        </p:tgtEl>
                                        <p:attrNameLst>
                                          <p:attrName>style.visibility</p:attrName>
                                        </p:attrNameLst>
                                      </p:cBhvr>
                                      <p:to>
                                        <p:strVal val="visible"/>
                                      </p:to>
                                    </p:set>
                                    <p:anim calcmode="lin" valueType="num">
                                      <p:cBhvr additive="base">
                                        <p:cTn id="49" dur="500" fill="hold"/>
                                        <p:tgtEl>
                                          <p:spTgt spid="3686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686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6869">
                                            <p:txEl>
                                              <p:pRg st="8" end="8"/>
                                            </p:txEl>
                                          </p:spTgt>
                                        </p:tgtEl>
                                        <p:attrNameLst>
                                          <p:attrName>style.visibility</p:attrName>
                                        </p:attrNameLst>
                                      </p:cBhvr>
                                      <p:to>
                                        <p:strVal val="visible"/>
                                      </p:to>
                                    </p:set>
                                    <p:anim calcmode="lin" valueType="num">
                                      <p:cBhvr additive="base">
                                        <p:cTn id="55" dur="500" fill="hold"/>
                                        <p:tgtEl>
                                          <p:spTgt spid="3686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686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flipV="1">
            <a:off x="2728913" y="495300"/>
            <a:ext cx="8102600" cy="28575"/>
          </a:xfrm>
          <a:prstGeom prst="line">
            <a:avLst/>
          </a:prstGeom>
          <a:ln w="28575" cmpd="sng">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7" name="同侧圆角矩形 6"/>
          <p:cNvSpPr/>
          <p:nvPr/>
        </p:nvSpPr>
        <p:spPr>
          <a:xfrm rot="5400000">
            <a:off x="1072356" y="-848519"/>
            <a:ext cx="569913" cy="2743200"/>
          </a:xfrm>
          <a:prstGeom prst="round2SameRect">
            <a:avLst/>
          </a:prstGeom>
          <a:gradFill>
            <a:gsLst>
              <a:gs pos="0">
                <a:srgbClr val="E30000"/>
              </a:gs>
              <a:gs pos="100000">
                <a:srgbClr val="76030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892" name="文本框 39"/>
          <p:cNvSpPr txBox="1"/>
          <p:nvPr/>
        </p:nvSpPr>
        <p:spPr>
          <a:xfrm>
            <a:off x="452438" y="234950"/>
            <a:ext cx="1833562" cy="584200"/>
          </a:xfrm>
          <a:prstGeom prst="rect">
            <a:avLst/>
          </a:prstGeom>
          <a:noFill/>
          <a:ln w="9525">
            <a:noFill/>
          </a:ln>
        </p:spPr>
        <p:txBody>
          <a:bodyPr>
            <a:spAutoFit/>
          </a:bodyPr>
          <a:lstStyle/>
          <a:p>
            <a:r>
              <a:rPr lang="zh-CN" altLang="en-US" sz="3200" b="1" dirty="0">
                <a:solidFill>
                  <a:schemeClr val="bg1"/>
                </a:solidFill>
                <a:latin typeface="黑体" panose="02010609060101010101" pitchFamily="49" charset="-122"/>
                <a:ea typeface="黑体" panose="02010609060101010101" pitchFamily="49" charset="-122"/>
              </a:rPr>
              <a:t>总结提升</a:t>
            </a:r>
          </a:p>
        </p:txBody>
      </p:sp>
      <p:sp>
        <p:nvSpPr>
          <p:cNvPr id="37893" name="矩形 8"/>
          <p:cNvSpPr/>
          <p:nvPr/>
        </p:nvSpPr>
        <p:spPr>
          <a:xfrm>
            <a:off x="338931" y="1716158"/>
            <a:ext cx="11514138" cy="2926314"/>
          </a:xfrm>
          <a:prstGeom prst="rect">
            <a:avLst/>
          </a:prstGeom>
          <a:noFill/>
          <a:ln w="9525">
            <a:noFill/>
          </a:ln>
        </p:spPr>
        <p:txBody>
          <a:bodyPr>
            <a:spAutoFit/>
          </a:bodyPr>
          <a:lstStyle/>
          <a:p>
            <a:pPr>
              <a:lnSpc>
                <a:spcPct val="130000"/>
              </a:lnSpc>
            </a:pPr>
            <a:r>
              <a:rPr lang="en-US" altLang="zh-CN" sz="2400" b="1" dirty="0">
                <a:latin typeface="微软雅黑" panose="020B0503020204020204" pitchFamily="34" charset="-122"/>
                <a:ea typeface="微软雅黑" panose="020B0503020204020204" pitchFamily="34" charset="-122"/>
              </a:rPr>
              <a:t>A</a:t>
            </a:r>
            <a:r>
              <a:rPr lang="zh-CN" altLang="en-US" sz="2400" b="1" dirty="0">
                <a:latin typeface="微软雅黑" panose="020B0503020204020204" pitchFamily="34" charset="-122"/>
                <a:ea typeface="微软雅黑" panose="020B0503020204020204" pitchFamily="34" charset="-122"/>
              </a:rPr>
              <a:t>、党和政府要</a:t>
            </a:r>
            <a:r>
              <a:rPr lang="zh-CN" altLang="en-US" sz="2400" b="1" dirty="0">
                <a:solidFill>
                  <a:srgbClr val="0000FF"/>
                </a:solidFill>
                <a:latin typeface="微软雅黑" panose="020B0503020204020204" pitchFamily="34" charset="-122"/>
                <a:ea typeface="微软雅黑" panose="020B0503020204020204" pitchFamily="34" charset="-122"/>
              </a:rPr>
              <a:t>坚持以人民为中心的发展思想</a:t>
            </a:r>
            <a:r>
              <a:rPr lang="zh-CN" altLang="en-US" sz="2400" b="1" dirty="0">
                <a:latin typeface="微软雅黑" panose="020B0503020204020204" pitchFamily="34" charset="-122"/>
                <a:ea typeface="微软雅黑" panose="020B0503020204020204" pitchFamily="34" charset="-122"/>
              </a:rPr>
              <a:t>，强调人人参与、人人尽力、人人享有</a:t>
            </a:r>
            <a:r>
              <a:rPr lang="en-US" altLang="zh-CN" sz="2400" b="1" dirty="0">
                <a:latin typeface="微软雅黑" panose="020B0503020204020204" pitchFamily="34" charset="-122"/>
                <a:ea typeface="微软雅黑" panose="020B0503020204020204" pitchFamily="34" charset="-122"/>
              </a:rPr>
              <a:t>……</a:t>
            </a:r>
          </a:p>
          <a:p>
            <a:pPr>
              <a:lnSpc>
                <a:spcPct val="130000"/>
              </a:lnSpc>
            </a:pPr>
            <a:r>
              <a:rPr lang="en-US" altLang="zh-CN" sz="2400" b="1" dirty="0">
                <a:latin typeface="微软雅黑" panose="020B0503020204020204" pitchFamily="34" charset="-122"/>
                <a:ea typeface="微软雅黑" panose="020B0503020204020204" pitchFamily="34" charset="-122"/>
              </a:rPr>
              <a:t>B</a:t>
            </a:r>
            <a:r>
              <a:rPr lang="zh-CN" altLang="en-US" sz="2400" b="1" dirty="0">
                <a:latin typeface="微软雅黑" panose="020B0503020204020204" pitchFamily="34" charset="-122"/>
                <a:ea typeface="微软雅黑" panose="020B0503020204020204" pitchFamily="34" charset="-122"/>
              </a:rPr>
              <a:t>、党和政府</a:t>
            </a:r>
            <a:r>
              <a:rPr lang="zh-CN" altLang="en-US" sz="2400" b="1" u="sng" dirty="0">
                <a:latin typeface="微软雅黑" panose="020B0503020204020204" pitchFamily="34" charset="-122"/>
                <a:ea typeface="微软雅黑" panose="020B0503020204020204" pitchFamily="34" charset="-122"/>
              </a:rPr>
              <a:t>要抓住人民最关心最直接最现实的利益问题</a:t>
            </a:r>
            <a:r>
              <a:rPr lang="zh-CN" altLang="en-US" sz="2400" b="1" dirty="0">
                <a:latin typeface="微软雅黑" panose="020B0503020204020204" pitchFamily="34" charset="-122"/>
                <a:ea typeface="微软雅黑" panose="020B0503020204020204" pitchFamily="34" charset="-122"/>
              </a:rPr>
              <a:t>，</a:t>
            </a:r>
            <a:r>
              <a:rPr lang="zh-CN" altLang="en-US" sz="2400" b="1" u="sng" dirty="0">
                <a:latin typeface="微软雅黑" panose="020B0503020204020204" pitchFamily="34" charset="-122"/>
                <a:ea typeface="微软雅黑" panose="020B0503020204020204" pitchFamily="34" charset="-122"/>
              </a:rPr>
              <a:t>提高就业质量和人民收入水平</a:t>
            </a:r>
            <a:r>
              <a:rPr lang="zh-CN" altLang="en-US" sz="2400" b="1" dirty="0">
                <a:latin typeface="微软雅黑" panose="020B0503020204020204" pitchFamily="34" charset="-122"/>
                <a:ea typeface="微软雅黑" panose="020B0503020204020204" pitchFamily="34" charset="-122"/>
              </a:rPr>
              <a:t>，</a:t>
            </a:r>
            <a:r>
              <a:rPr lang="zh-CN" altLang="en-US" sz="2400" b="1" u="sng" dirty="0">
                <a:solidFill>
                  <a:srgbClr val="0000FF"/>
                </a:solidFill>
                <a:latin typeface="微软雅黑" panose="020B0503020204020204" pitchFamily="34" charset="-122"/>
                <a:ea typeface="微软雅黑" panose="020B0503020204020204" pitchFamily="34" charset="-122"/>
              </a:rPr>
              <a:t>加强社会保障体系建设</a:t>
            </a:r>
            <a:r>
              <a:rPr lang="zh-CN" altLang="en-US" sz="2400" b="1" dirty="0">
                <a:latin typeface="微软雅黑" panose="020B0503020204020204" pitchFamily="34" charset="-122"/>
                <a:ea typeface="微软雅黑" panose="020B0503020204020204" pitchFamily="34" charset="-122"/>
              </a:rPr>
              <a:t>，坚决打赢</a:t>
            </a:r>
            <a:r>
              <a:rPr lang="zh-CN" altLang="en-US" sz="2400" b="1" u="sng" dirty="0">
                <a:latin typeface="微软雅黑" panose="020B0503020204020204" pitchFamily="34" charset="-122"/>
                <a:ea typeface="微软雅黑" panose="020B0503020204020204" pitchFamily="34" charset="-122"/>
              </a:rPr>
              <a:t>脱贫攻坚战</a:t>
            </a:r>
            <a:r>
              <a:rPr lang="zh-CN" altLang="en-US" sz="2400" b="1" dirty="0">
                <a:latin typeface="微软雅黑" panose="020B0503020204020204" pitchFamily="34" charset="-122"/>
                <a:ea typeface="微软雅黑" panose="020B0503020204020204" pitchFamily="34" charset="-122"/>
              </a:rPr>
              <a:t>，实施</a:t>
            </a:r>
            <a:r>
              <a:rPr lang="zh-CN" altLang="en-US" sz="2400" b="1" u="sng" dirty="0">
                <a:latin typeface="微软雅黑" panose="020B0503020204020204" pitchFamily="34" charset="-122"/>
                <a:ea typeface="微软雅黑" panose="020B0503020204020204" pitchFamily="34" charset="-122"/>
              </a:rPr>
              <a:t>健康中国战略</a:t>
            </a:r>
            <a:r>
              <a:rPr lang="zh-CN" altLang="en-US" sz="2400" b="1" dirty="0">
                <a:latin typeface="微软雅黑" panose="020B0503020204020204" pitchFamily="34" charset="-122"/>
                <a:ea typeface="微软雅黑" panose="020B0503020204020204" pitchFamily="34" charset="-122"/>
              </a:rPr>
              <a:t>，打造</a:t>
            </a:r>
            <a:r>
              <a:rPr lang="zh-CN" altLang="en-US" sz="2400" b="1" u="sng" dirty="0">
                <a:latin typeface="微软雅黑" panose="020B0503020204020204" pitchFamily="34" charset="-122"/>
                <a:ea typeface="微软雅黑" panose="020B0503020204020204" pitchFamily="34" charset="-122"/>
              </a:rPr>
              <a:t>共建共治共享的社会治理格局</a:t>
            </a:r>
            <a:r>
              <a:rPr lang="zh-CN" altLang="en-US" sz="2400" b="1" dirty="0">
                <a:latin typeface="微软雅黑" panose="020B0503020204020204" pitchFamily="34" charset="-122"/>
                <a:ea typeface="微软雅黑" panose="020B0503020204020204" pitchFamily="34" charset="-122"/>
              </a:rPr>
              <a:t>，不断</a:t>
            </a:r>
            <a:r>
              <a:rPr lang="zh-CN" altLang="en-US" sz="2400" b="1" u="sng" dirty="0">
                <a:solidFill>
                  <a:srgbClr val="0170C1"/>
                </a:solidFill>
                <a:latin typeface="微软雅黑" panose="020B0503020204020204" pitchFamily="34" charset="-122"/>
                <a:ea typeface="微软雅黑" panose="020B0503020204020204" pitchFamily="34" charset="-122"/>
              </a:rPr>
              <a:t>满足人民日益增长的美好生活需要</a:t>
            </a:r>
            <a:r>
              <a:rPr lang="en-US" altLang="zh-CN" sz="2400" b="1" dirty="0">
                <a:latin typeface="微软雅黑" panose="020B0503020204020204" pitchFamily="34" charset="-122"/>
                <a:ea typeface="微软雅黑" panose="020B0503020204020204" pitchFamily="34" charset="-122"/>
              </a:rPr>
              <a:t>……</a:t>
            </a:r>
          </a:p>
          <a:p>
            <a:pPr>
              <a:lnSpc>
                <a:spcPct val="130000"/>
              </a:lnSpc>
            </a:pPr>
            <a:r>
              <a:rPr lang="en-US" altLang="zh-CN" sz="2400" b="1" dirty="0">
                <a:latin typeface="微软雅黑" panose="020B0503020204020204" pitchFamily="34" charset="-122"/>
                <a:ea typeface="微软雅黑" panose="020B0503020204020204" pitchFamily="34" charset="-122"/>
              </a:rPr>
              <a:t>C</a:t>
            </a:r>
            <a:r>
              <a:rPr lang="zh-CN"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a:t>
            </a:r>
            <a:r>
              <a:rPr lang="zh-CN" altLang="en-US" sz="2400" b="1" dirty="0">
                <a:solidFill>
                  <a:srgbClr val="0000FF"/>
                </a:solidFill>
                <a:latin typeface="微软雅黑" panose="020B0503020204020204" pitchFamily="34" charset="-122"/>
                <a:ea typeface="微软雅黑" panose="020B0503020204020204" pitchFamily="34" charset="-122"/>
              </a:rPr>
              <a:t>全面深化改革</a:t>
            </a:r>
            <a:r>
              <a:rPr lang="zh-CN" altLang="en-US" sz="2400" b="1" dirty="0">
                <a:latin typeface="微软雅黑" panose="020B0503020204020204" pitchFamily="34" charset="-122"/>
                <a:ea typeface="微软雅黑" panose="020B0503020204020204" pitchFamily="34" charset="-122"/>
              </a:rPr>
              <a:t>，完善社会主义制度。</a:t>
            </a:r>
            <a:endParaRPr lang="zh-CN" altLang="zh-CN" sz="2400" b="1" dirty="0">
              <a:latin typeface="微软雅黑" panose="020B0503020204020204" pitchFamily="34" charset="-122"/>
              <a:ea typeface="微软雅黑" panose="020B0503020204020204" pitchFamily="34" charset="-122"/>
            </a:endParaRPr>
          </a:p>
        </p:txBody>
      </p:sp>
      <p:sp>
        <p:nvSpPr>
          <p:cNvPr id="37894" name="矩形 17"/>
          <p:cNvSpPr/>
          <p:nvPr/>
        </p:nvSpPr>
        <p:spPr>
          <a:xfrm>
            <a:off x="333375" y="1042988"/>
            <a:ext cx="8866188" cy="583565"/>
          </a:xfrm>
          <a:prstGeom prst="rect">
            <a:avLst/>
          </a:prstGeom>
          <a:noFill/>
          <a:ln w="9525">
            <a:noFill/>
          </a:ln>
        </p:spPr>
        <p:txBody>
          <a:bodyPr>
            <a:spAutoFit/>
          </a:bodyPr>
          <a:lstStyle/>
          <a:p>
            <a:r>
              <a:rPr lang="en-US" altLang="zh-CN" sz="3200" b="1" dirty="0">
                <a:solidFill>
                  <a:srgbClr val="C00000"/>
                </a:solidFill>
                <a:latin typeface="宋体" panose="02010600030101010101" pitchFamily="2" charset="-122"/>
              </a:rPr>
              <a:t>2</a:t>
            </a:r>
            <a:r>
              <a:rPr lang="zh-CN" altLang="en-US" sz="3200" b="1" dirty="0">
                <a:solidFill>
                  <a:srgbClr val="C00000"/>
                </a:solidFill>
                <a:latin typeface="宋体" panose="02010600030101010101" pitchFamily="2" charset="-122"/>
              </a:rPr>
              <a:t>、共享发展成果的措施（党和政府）</a:t>
            </a:r>
          </a:p>
        </p:txBody>
      </p:sp>
      <p:sp>
        <p:nvSpPr>
          <p:cNvPr id="2" name="文本框 1">
            <a:extLst>
              <a:ext uri="{FF2B5EF4-FFF2-40B4-BE49-F238E27FC236}">
                <a16:creationId xmlns:a16="http://schemas.microsoft.com/office/drawing/2014/main" xmlns="" id="{6081DCA5-3F9D-4A30-8CBA-D1530F06744B}"/>
              </a:ext>
            </a:extLst>
          </p:cNvPr>
          <p:cNvSpPr txBox="1"/>
          <p:nvPr/>
        </p:nvSpPr>
        <p:spPr>
          <a:xfrm>
            <a:off x="70338" y="4549676"/>
            <a:ext cx="12051323" cy="2308324"/>
          </a:xfrm>
          <a:prstGeom prst="rect">
            <a:avLst/>
          </a:prstGeom>
          <a:solidFill>
            <a:schemeClr val="bg1"/>
          </a:solidFill>
        </p:spPr>
        <p:txBody>
          <a:bodyPr wrap="square" rtlCol="0">
            <a:spAutoFit/>
          </a:bodyPr>
          <a:lstStyle/>
          <a:p>
            <a:r>
              <a:rPr lang="en-US" altLang="zh-CN" sz="2400" b="1" dirty="0">
                <a:solidFill>
                  <a:srgbClr val="009900"/>
                </a:solidFill>
                <a:latin typeface="黑体" panose="02010609060101010101" pitchFamily="49" charset="-122"/>
                <a:ea typeface="黑体" panose="02010609060101010101" pitchFamily="49" charset="-122"/>
              </a:rPr>
              <a:t>①</a:t>
            </a:r>
            <a:r>
              <a:rPr lang="zh-CN" altLang="en-US" sz="2400" b="1" dirty="0">
                <a:solidFill>
                  <a:srgbClr val="009900"/>
                </a:solidFill>
                <a:latin typeface="黑体" panose="02010609060101010101" pitchFamily="49" charset="-122"/>
                <a:ea typeface="黑体" panose="02010609060101010101" pitchFamily="49" charset="-122"/>
              </a:rPr>
              <a:t>完善公有制为主体、多种所有制经济共同发展，按劳分配为主体、多种分配方式并存，社会主义市场经济体制等基本经济制度。</a:t>
            </a:r>
            <a:endParaRPr lang="en-US" altLang="zh-CN" sz="2400" b="1" dirty="0">
              <a:solidFill>
                <a:srgbClr val="009900"/>
              </a:solidFill>
              <a:latin typeface="黑体" panose="02010609060101010101" pitchFamily="49" charset="-122"/>
              <a:ea typeface="黑体" panose="02010609060101010101" pitchFamily="49" charset="-122"/>
            </a:endParaRPr>
          </a:p>
          <a:p>
            <a:r>
              <a:rPr lang="en-US" altLang="zh-CN" sz="2400" b="1" dirty="0">
                <a:solidFill>
                  <a:srgbClr val="009900"/>
                </a:solidFill>
                <a:latin typeface="黑体" panose="02010609060101010101" pitchFamily="49" charset="-122"/>
                <a:ea typeface="黑体" panose="02010609060101010101" pitchFamily="49" charset="-122"/>
              </a:rPr>
              <a:t>②</a:t>
            </a:r>
            <a:r>
              <a:rPr lang="zh-CN" altLang="en-US" sz="2400" b="1" dirty="0">
                <a:solidFill>
                  <a:srgbClr val="009900"/>
                </a:solidFill>
                <a:latin typeface="黑体" panose="02010609060101010101" pitchFamily="49" charset="-122"/>
                <a:ea typeface="黑体" panose="02010609060101010101" pitchFamily="49" charset="-122"/>
              </a:rPr>
              <a:t>完善社会保障制度；促进区域协调发展，坚持中国特色新型城镇化道路，推动城乡发展一体化。</a:t>
            </a:r>
            <a:endParaRPr lang="en-US" altLang="zh-CN" sz="2400" b="1" dirty="0">
              <a:solidFill>
                <a:srgbClr val="009900"/>
              </a:solidFill>
              <a:latin typeface="黑体" panose="02010609060101010101" pitchFamily="49" charset="-122"/>
              <a:ea typeface="黑体" panose="02010609060101010101" pitchFamily="49" charset="-122"/>
            </a:endParaRPr>
          </a:p>
          <a:p>
            <a:r>
              <a:rPr lang="en-US" altLang="zh-CN" sz="2400" b="1" dirty="0">
                <a:solidFill>
                  <a:srgbClr val="009900"/>
                </a:solidFill>
                <a:latin typeface="黑体" panose="02010609060101010101" pitchFamily="49" charset="-122"/>
                <a:ea typeface="黑体" panose="02010609060101010101" pitchFamily="49" charset="-122"/>
              </a:rPr>
              <a:t>③</a:t>
            </a:r>
            <a:r>
              <a:rPr lang="zh-CN" altLang="en-US" sz="2400" b="1" dirty="0">
                <a:solidFill>
                  <a:srgbClr val="009900"/>
                </a:solidFill>
                <a:latin typeface="黑体" panose="02010609060101010101" pitchFamily="49" charset="-122"/>
                <a:ea typeface="黑体" panose="02010609060101010101" pitchFamily="49" charset="-122"/>
              </a:rPr>
              <a:t>坚持绿色发展道路，加强生态文明建设，坚持绿色富国、绿色惠民。</a:t>
            </a:r>
            <a:endParaRPr lang="en-US" altLang="zh-CN" sz="2400" b="1" dirty="0">
              <a:solidFill>
                <a:srgbClr val="009900"/>
              </a:solidFill>
              <a:latin typeface="黑体" panose="02010609060101010101" pitchFamily="49" charset="-122"/>
              <a:ea typeface="黑体" panose="02010609060101010101" pitchFamily="49" charset="-122"/>
            </a:endParaRPr>
          </a:p>
          <a:p>
            <a:r>
              <a:rPr lang="en-US" altLang="zh-CN" sz="2400" b="1" dirty="0">
                <a:solidFill>
                  <a:srgbClr val="009900"/>
                </a:solidFill>
                <a:latin typeface="黑体" panose="02010609060101010101" pitchFamily="49" charset="-122"/>
                <a:ea typeface="黑体" panose="02010609060101010101" pitchFamily="49" charset="-122"/>
              </a:rPr>
              <a:t>④……</a:t>
            </a:r>
            <a:endParaRPr lang="zh-CN" altLang="en-US" sz="2400" b="1" dirty="0">
              <a:solidFill>
                <a:srgbClr val="009900"/>
              </a:solidFill>
              <a:latin typeface="黑体" panose="02010609060101010101" pitchFamily="49" charset="-122"/>
              <a:ea typeface="黑体" panose="02010609060101010101" pitchFamily="49"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 calcmode="lin" valueType="num">
                                      <p:cBhvr additive="base">
                                        <p:cTn id="7" dur="500" fill="hold"/>
                                        <p:tgtEl>
                                          <p:spTgt spid="378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3">
                                            <p:txEl>
                                              <p:pRg st="1" end="1"/>
                                            </p:txEl>
                                          </p:spTgt>
                                        </p:tgtEl>
                                        <p:attrNameLst>
                                          <p:attrName>style.visibility</p:attrName>
                                        </p:attrNameLst>
                                      </p:cBhvr>
                                      <p:to>
                                        <p:strVal val="visible"/>
                                      </p:to>
                                    </p:set>
                                    <p:anim calcmode="lin" valueType="num">
                                      <p:cBhvr additive="base">
                                        <p:cTn id="13" dur="500" fill="hold"/>
                                        <p:tgtEl>
                                          <p:spTgt spid="3789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93">
                                            <p:txEl>
                                              <p:pRg st="2" end="2"/>
                                            </p:txEl>
                                          </p:spTgt>
                                        </p:tgtEl>
                                        <p:attrNameLst>
                                          <p:attrName>style.visibility</p:attrName>
                                        </p:attrNameLst>
                                      </p:cBhvr>
                                      <p:to>
                                        <p:strVal val="visible"/>
                                      </p:to>
                                    </p:set>
                                    <p:anim calcmode="lin" valueType="num">
                                      <p:cBhvr additive="base">
                                        <p:cTn id="19" dur="500" fill="hold"/>
                                        <p:tgtEl>
                                          <p:spTgt spid="3789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 calcmode="lin" valueType="num">
                                      <p:cBhvr additive="base">
                                        <p:cTn id="3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additive="base">
                                        <p:cTn id="3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 calcmode="lin" valueType="num">
                                      <p:cBhvr additive="base">
                                        <p:cTn id="4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p:cNvPicPr>
          <p:nvPr/>
        </p:nvPicPr>
        <p:blipFill>
          <a:blip r:embed="rId3"/>
          <a:stretch>
            <a:fillRect/>
          </a:stretch>
        </p:blipFill>
        <p:spPr>
          <a:xfrm>
            <a:off x="1654175" y="958850"/>
            <a:ext cx="10537825" cy="5387975"/>
          </a:xfrm>
          <a:prstGeom prst="rect">
            <a:avLst/>
          </a:prstGeom>
          <a:noFill/>
          <a:ln w="9525">
            <a:noFill/>
          </a:ln>
        </p:spPr>
      </p:pic>
      <p:sp>
        <p:nvSpPr>
          <p:cNvPr id="32771" name="文本框 66580"/>
          <p:cNvSpPr txBox="1"/>
          <p:nvPr/>
        </p:nvSpPr>
        <p:spPr>
          <a:xfrm>
            <a:off x="3678238" y="2257425"/>
            <a:ext cx="1711325" cy="461963"/>
          </a:xfrm>
          <a:prstGeom prst="rect">
            <a:avLst/>
          </a:prstGeom>
          <a:noFill/>
          <a:ln w="9525">
            <a:noFill/>
          </a:ln>
        </p:spPr>
        <p:txBody>
          <a:bodyPr>
            <a:spAutoFit/>
          </a:bodyPr>
          <a:lstStyle/>
          <a:p>
            <a:pPr algn="ctr">
              <a:spcBef>
                <a:spcPct val="50000"/>
              </a:spcBef>
            </a:pPr>
            <a:r>
              <a:rPr lang="zh-CN" altLang="en-US" sz="2400" b="1" dirty="0">
                <a:solidFill>
                  <a:schemeClr val="bg1"/>
                </a:solidFill>
                <a:latin typeface="Calibri" panose="020F0502020204030204" pitchFamily="34" charset="0"/>
                <a:ea typeface="微软雅黑" panose="020B0503020204020204" pitchFamily="34" charset="-122"/>
              </a:rPr>
              <a:t>改革</a:t>
            </a:r>
            <a:r>
              <a:rPr lang="zh-CN" altLang="en-US" sz="2400" b="1" dirty="0">
                <a:solidFill>
                  <a:srgbClr val="FF0000"/>
                </a:solidFill>
                <a:latin typeface="Calibri" panose="020F0502020204030204" pitchFamily="34" charset="0"/>
                <a:ea typeface="微软雅黑" panose="020B0503020204020204" pitchFamily="34" charset="-122"/>
              </a:rPr>
              <a:t>进行时</a:t>
            </a:r>
          </a:p>
        </p:txBody>
      </p:sp>
      <p:sp>
        <p:nvSpPr>
          <p:cNvPr id="32772" name="左大括号 66588"/>
          <p:cNvSpPr/>
          <p:nvPr/>
        </p:nvSpPr>
        <p:spPr>
          <a:xfrm>
            <a:off x="3468688" y="2524125"/>
            <a:ext cx="209550" cy="2257425"/>
          </a:xfrm>
          <a:prstGeom prst="leftBrace">
            <a:avLst>
              <a:gd name="adj1" fmla="val 61893"/>
              <a:gd name="adj2" fmla="val 50000"/>
            </a:avLst>
          </a:prstGeom>
          <a:noFill/>
          <a:ln w="63500" cap="flat" cmpd="sng">
            <a:solidFill>
              <a:schemeClr val="bg1"/>
            </a:solidFill>
            <a:prstDash val="solid"/>
            <a:headEnd type="none" w="med" len="med"/>
            <a:tailEnd type="none" w="med" len="med"/>
          </a:ln>
        </p:spPr>
        <p:txBody>
          <a:bodyPr wrap="none" anchor="ctr"/>
          <a:lstStyle/>
          <a:p>
            <a:pPr algn="ctr"/>
            <a:endParaRPr lang="zh-CN" altLang="en-US" dirty="0">
              <a:solidFill>
                <a:schemeClr val="bg1"/>
              </a:solidFill>
              <a:latin typeface="Calibri" panose="020F0502020204030204" pitchFamily="34" charset="0"/>
            </a:endParaRPr>
          </a:p>
        </p:txBody>
      </p:sp>
      <p:sp>
        <p:nvSpPr>
          <p:cNvPr id="32773" name="左大括号 66589"/>
          <p:cNvSpPr/>
          <p:nvPr/>
        </p:nvSpPr>
        <p:spPr>
          <a:xfrm>
            <a:off x="5318125" y="2185988"/>
            <a:ext cx="295275" cy="1111250"/>
          </a:xfrm>
          <a:prstGeom prst="leftBrace">
            <a:avLst>
              <a:gd name="adj1" fmla="val 42007"/>
              <a:gd name="adj2" fmla="val 50000"/>
            </a:avLst>
          </a:prstGeom>
          <a:noFill/>
          <a:ln w="38100" cap="flat" cmpd="sng">
            <a:solidFill>
              <a:schemeClr val="bg1"/>
            </a:solidFill>
            <a:prstDash val="solid"/>
            <a:headEnd type="none" w="med" len="med"/>
            <a:tailEnd type="none" w="med" len="med"/>
          </a:ln>
        </p:spPr>
        <p:txBody>
          <a:bodyPr wrap="none" anchor="ctr"/>
          <a:lstStyle/>
          <a:p>
            <a:pPr algn="ctr"/>
            <a:endParaRPr lang="zh-CN" altLang="en-US" dirty="0">
              <a:solidFill>
                <a:schemeClr val="bg1"/>
              </a:solidFill>
              <a:latin typeface="Calibri" panose="020F0502020204030204" pitchFamily="34" charset="0"/>
            </a:endParaRPr>
          </a:p>
        </p:txBody>
      </p:sp>
      <p:sp>
        <p:nvSpPr>
          <p:cNvPr id="32774" name="文本框 66580"/>
          <p:cNvSpPr txBox="1"/>
          <p:nvPr/>
        </p:nvSpPr>
        <p:spPr>
          <a:xfrm>
            <a:off x="5554663" y="1833563"/>
            <a:ext cx="3335337" cy="1464503"/>
          </a:xfrm>
          <a:prstGeom prst="rect">
            <a:avLst/>
          </a:prstGeom>
          <a:noFill/>
          <a:ln w="9525">
            <a:noFill/>
          </a:ln>
        </p:spPr>
        <p:txBody>
          <a:bodyPr>
            <a:spAutoFit/>
          </a:bodyPr>
          <a:lstStyle/>
          <a:p>
            <a:pPr>
              <a:lnSpc>
                <a:spcPct val="200000"/>
              </a:lnSpc>
            </a:pPr>
            <a:r>
              <a:rPr lang="zh-CN" altLang="en-US" sz="2400" b="1" dirty="0">
                <a:solidFill>
                  <a:schemeClr val="bg1"/>
                </a:solidFill>
                <a:latin typeface="Calibri" panose="020F0502020204030204" pitchFamily="34" charset="0"/>
                <a:ea typeface="微软雅黑" panose="020B0503020204020204" pitchFamily="34" charset="-122"/>
              </a:rPr>
              <a:t>全面深化改革的原因</a:t>
            </a:r>
          </a:p>
          <a:p>
            <a:pPr>
              <a:lnSpc>
                <a:spcPct val="200000"/>
              </a:lnSpc>
            </a:pPr>
            <a:r>
              <a:rPr lang="zh-CN" altLang="en-US" sz="2400" b="1" dirty="0">
                <a:solidFill>
                  <a:schemeClr val="bg1"/>
                </a:solidFill>
                <a:latin typeface="Calibri" panose="020F0502020204030204" pitchFamily="34" charset="0"/>
                <a:ea typeface="微软雅黑" panose="020B0503020204020204" pitchFamily="34" charset="-122"/>
              </a:rPr>
              <a:t>全面深化改革的做法</a:t>
            </a:r>
          </a:p>
        </p:txBody>
      </p:sp>
      <p:sp>
        <p:nvSpPr>
          <p:cNvPr id="32775" name="文本框 66580"/>
          <p:cNvSpPr txBox="1"/>
          <p:nvPr/>
        </p:nvSpPr>
        <p:spPr>
          <a:xfrm>
            <a:off x="2092325" y="3236913"/>
            <a:ext cx="1468438" cy="830262"/>
          </a:xfrm>
          <a:prstGeom prst="rect">
            <a:avLst/>
          </a:prstGeom>
          <a:noFill/>
          <a:ln w="9525">
            <a:noFill/>
          </a:ln>
        </p:spPr>
        <p:txBody>
          <a:bodyPr>
            <a:spAutoFit/>
          </a:bodyPr>
          <a:lstStyle/>
          <a:p>
            <a:pPr algn="ctr">
              <a:spcBef>
                <a:spcPct val="50000"/>
              </a:spcBef>
            </a:pPr>
            <a:r>
              <a:rPr lang="zh-CN" altLang="en-US" sz="2400" b="1" dirty="0">
                <a:solidFill>
                  <a:schemeClr val="bg1"/>
                </a:solidFill>
                <a:latin typeface="Calibri" panose="020F0502020204030204" pitchFamily="34" charset="0"/>
                <a:ea typeface="微软雅黑" panose="020B0503020204020204" pitchFamily="34" charset="-122"/>
              </a:rPr>
              <a:t>走向</a:t>
            </a:r>
            <a:r>
              <a:rPr lang="zh-CN" altLang="en-US" sz="2400" b="1" dirty="0">
                <a:solidFill>
                  <a:srgbClr val="FF0000"/>
                </a:solidFill>
                <a:latin typeface="Calibri" panose="020F0502020204030204" pitchFamily="34" charset="0"/>
                <a:ea typeface="微软雅黑" panose="020B0503020204020204" pitchFamily="34" charset="-122"/>
              </a:rPr>
              <a:t>共同富裕</a:t>
            </a:r>
            <a:endParaRPr lang="zh-CN" altLang="zh-CN" sz="2400" b="1" dirty="0">
              <a:solidFill>
                <a:srgbClr val="FF0000"/>
              </a:solidFill>
              <a:latin typeface="Calibri" panose="020F0502020204030204" pitchFamily="34" charset="0"/>
              <a:ea typeface="微软雅黑" panose="020B0503020204020204" pitchFamily="34" charset="-122"/>
            </a:endParaRPr>
          </a:p>
        </p:txBody>
      </p:sp>
      <p:sp>
        <p:nvSpPr>
          <p:cNvPr id="32776" name="文本框 66580"/>
          <p:cNvSpPr txBox="1"/>
          <p:nvPr/>
        </p:nvSpPr>
        <p:spPr>
          <a:xfrm>
            <a:off x="3560764" y="4525963"/>
            <a:ext cx="1884362" cy="1016000"/>
          </a:xfrm>
          <a:prstGeom prst="rect">
            <a:avLst/>
          </a:prstGeom>
          <a:noFill/>
          <a:ln w="9525">
            <a:noFill/>
          </a:ln>
        </p:spPr>
        <p:txBody>
          <a:bodyPr wrap="square">
            <a:spAutoFit/>
          </a:bodyPr>
          <a:lstStyle/>
          <a:p>
            <a:pPr algn="ctr">
              <a:spcBef>
                <a:spcPct val="50000"/>
              </a:spcBef>
            </a:pPr>
            <a:r>
              <a:rPr lang="zh-CN" altLang="en-US" sz="2400" b="1" dirty="0">
                <a:solidFill>
                  <a:srgbClr val="FF0000"/>
                </a:solidFill>
                <a:latin typeface="微软雅黑" panose="020B0503020204020204" pitchFamily="34" charset="-122"/>
                <a:ea typeface="微软雅黑" panose="020B0503020204020204" pitchFamily="34" charset="-122"/>
              </a:rPr>
              <a:t>共享</a:t>
            </a:r>
            <a:r>
              <a:rPr lang="zh-CN" altLang="en-US" sz="2400" b="1" dirty="0">
                <a:solidFill>
                  <a:schemeClr val="bg1"/>
                </a:solidFill>
                <a:latin typeface="微软雅黑" panose="020B0503020204020204" pitchFamily="34" charset="-122"/>
                <a:ea typeface="微软雅黑" panose="020B0503020204020204" pitchFamily="34" charset="-122"/>
              </a:rPr>
              <a:t>发展</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a:spcBef>
                <a:spcPct val="50000"/>
              </a:spcBef>
            </a:pPr>
            <a:r>
              <a:rPr lang="zh-CN" altLang="en-US" sz="2400" b="1" dirty="0">
                <a:solidFill>
                  <a:schemeClr val="bg1"/>
                </a:solidFill>
                <a:latin typeface="微软雅黑" panose="020B0503020204020204" pitchFamily="34" charset="-122"/>
                <a:ea typeface="微软雅黑" panose="020B0503020204020204" pitchFamily="34" charset="-122"/>
              </a:rPr>
              <a:t>成果</a:t>
            </a:r>
          </a:p>
        </p:txBody>
      </p:sp>
      <p:sp>
        <p:nvSpPr>
          <p:cNvPr id="32777" name="文本框 66580"/>
          <p:cNvSpPr txBox="1"/>
          <p:nvPr/>
        </p:nvSpPr>
        <p:spPr>
          <a:xfrm>
            <a:off x="5729288" y="4064000"/>
            <a:ext cx="1357312" cy="1752600"/>
          </a:xfrm>
          <a:prstGeom prst="rect">
            <a:avLst/>
          </a:prstGeom>
          <a:noFill/>
          <a:ln w="9525">
            <a:noFill/>
          </a:ln>
        </p:spPr>
        <p:txBody>
          <a:bodyPr>
            <a:spAutoFit/>
          </a:bodyPr>
          <a:lstStyle/>
          <a:p>
            <a:pPr>
              <a:lnSpc>
                <a:spcPct val="150000"/>
              </a:lnSpc>
            </a:pPr>
            <a:r>
              <a:rPr lang="zh-CN" altLang="en-US" sz="2400" b="1" dirty="0">
                <a:solidFill>
                  <a:schemeClr val="bg1"/>
                </a:solidFill>
                <a:latin typeface="Calibri" panose="020F0502020204030204" pitchFamily="34" charset="0"/>
                <a:ea typeface="微软雅黑" panose="020B0503020204020204" pitchFamily="34" charset="-122"/>
              </a:rPr>
              <a:t>原因</a:t>
            </a:r>
          </a:p>
          <a:p>
            <a:pPr>
              <a:lnSpc>
                <a:spcPct val="150000"/>
              </a:lnSpc>
            </a:pPr>
            <a:endParaRPr lang="zh-CN" altLang="en-US" sz="2400" b="1" dirty="0">
              <a:solidFill>
                <a:schemeClr val="bg1"/>
              </a:solidFill>
              <a:latin typeface="Calibri" panose="020F0502020204030204" pitchFamily="34" charset="0"/>
              <a:ea typeface="微软雅黑" panose="020B0503020204020204" pitchFamily="34" charset="-122"/>
            </a:endParaRPr>
          </a:p>
          <a:p>
            <a:pPr>
              <a:lnSpc>
                <a:spcPct val="150000"/>
              </a:lnSpc>
            </a:pPr>
            <a:r>
              <a:rPr lang="zh-CN" altLang="en-US" sz="2400" b="1" dirty="0">
                <a:solidFill>
                  <a:schemeClr val="bg1"/>
                </a:solidFill>
                <a:latin typeface="Calibri" panose="020F0502020204030204" pitchFamily="34" charset="0"/>
                <a:ea typeface="微软雅黑" panose="020B0503020204020204" pitchFamily="34" charset="-122"/>
              </a:rPr>
              <a:t>措施</a:t>
            </a:r>
          </a:p>
        </p:txBody>
      </p:sp>
      <p:sp>
        <p:nvSpPr>
          <p:cNvPr id="32778" name="左大括号 66589"/>
          <p:cNvSpPr/>
          <p:nvPr/>
        </p:nvSpPr>
        <p:spPr>
          <a:xfrm>
            <a:off x="5445125" y="4314825"/>
            <a:ext cx="241300" cy="1254125"/>
          </a:xfrm>
          <a:prstGeom prst="leftBrace">
            <a:avLst>
              <a:gd name="adj1" fmla="val 41747"/>
              <a:gd name="adj2" fmla="val 50000"/>
            </a:avLst>
          </a:prstGeom>
          <a:noFill/>
          <a:ln w="38100" cap="flat" cmpd="sng">
            <a:solidFill>
              <a:schemeClr val="bg1"/>
            </a:solidFill>
            <a:prstDash val="solid"/>
            <a:headEnd type="none" w="med" len="med"/>
            <a:tailEnd type="none" w="med" len="med"/>
          </a:ln>
        </p:spPr>
        <p:txBody>
          <a:bodyPr wrap="none" anchor="ctr"/>
          <a:lstStyle/>
          <a:p>
            <a:pPr algn="ctr"/>
            <a:endParaRPr lang="zh-CN" altLang="en-US" dirty="0">
              <a:solidFill>
                <a:schemeClr val="bg1"/>
              </a:solidFill>
              <a:latin typeface="Calibri" panose="020F0502020204030204" pitchFamily="34" charset="0"/>
            </a:endParaRPr>
          </a:p>
        </p:txBody>
      </p:sp>
      <p:grpSp>
        <p:nvGrpSpPr>
          <p:cNvPr id="32779" name="组合 4"/>
          <p:cNvGrpSpPr/>
          <p:nvPr/>
        </p:nvGrpSpPr>
        <p:grpSpPr>
          <a:xfrm>
            <a:off x="250825" y="149225"/>
            <a:ext cx="2160588" cy="679450"/>
            <a:chOff x="898" y="1383"/>
            <a:chExt cx="3005" cy="1073"/>
          </a:xfrm>
        </p:grpSpPr>
        <p:sp>
          <p:nvSpPr>
            <p:cNvPr id="32784" name="矩形 3"/>
            <p:cNvSpPr/>
            <p:nvPr/>
          </p:nvSpPr>
          <p:spPr>
            <a:xfrm>
              <a:off x="1443" y="1635"/>
              <a:ext cx="2059" cy="546"/>
            </a:xfrm>
            <a:prstGeom prst="rect">
              <a:avLst/>
            </a:prstGeom>
            <a:noFill/>
            <a:ln w="9525">
              <a:noFill/>
            </a:ln>
          </p:spPr>
          <p:txBody>
            <a:bodyPr lIns="68582" tIns="34292" rIns="68582" bIns="34292">
              <a:spAutoFit/>
            </a:bodyPr>
            <a:lstStyle/>
            <a:p>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教学目标</a:t>
              </a:r>
            </a:p>
          </p:txBody>
        </p:sp>
        <p:grpSp>
          <p:nvGrpSpPr>
            <p:cNvPr id="32785" name="组合 18"/>
            <p:cNvGrpSpPr/>
            <p:nvPr/>
          </p:nvGrpSpPr>
          <p:grpSpPr>
            <a:xfrm>
              <a:off x="898" y="1383"/>
              <a:ext cx="3005" cy="1073"/>
              <a:chOff x="903371" y="249943"/>
              <a:chExt cx="2312527" cy="825644"/>
            </a:xfrm>
          </p:grpSpPr>
          <p:sp>
            <p:nvSpPr>
              <p:cNvPr id="13" name="任意多边形 44"/>
              <p:cNvSpPr/>
              <p:nvPr/>
            </p:nvSpPr>
            <p:spPr bwMode="auto">
              <a:xfrm>
                <a:off x="903371" y="249943"/>
                <a:ext cx="2312527"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宋体" panose="02010600030101010101" pitchFamily="2" charset="-122"/>
                  <a:cs typeface="+mn-cs"/>
                </a:endParaRPr>
              </a:p>
            </p:txBody>
          </p:sp>
          <p:sp>
            <p:nvSpPr>
              <p:cNvPr id="14" name="任意多边形 45"/>
              <p:cNvSpPr/>
              <p:nvPr/>
            </p:nvSpPr>
            <p:spPr bwMode="auto">
              <a:xfrm>
                <a:off x="1004183" y="325492"/>
                <a:ext cx="2211715" cy="750095"/>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92D050"/>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板书设计</a:t>
                </a:r>
              </a:p>
            </p:txBody>
          </p:sp>
        </p:grpSp>
      </p:grpSp>
      <p:sp>
        <p:nvSpPr>
          <p:cNvPr id="32780" name="左大括号 66589"/>
          <p:cNvSpPr/>
          <p:nvPr/>
        </p:nvSpPr>
        <p:spPr>
          <a:xfrm>
            <a:off x="6561138" y="4781550"/>
            <a:ext cx="241300" cy="1254125"/>
          </a:xfrm>
          <a:prstGeom prst="leftBrace">
            <a:avLst>
              <a:gd name="adj1" fmla="val 41747"/>
              <a:gd name="adj2" fmla="val 50000"/>
            </a:avLst>
          </a:prstGeom>
          <a:noFill/>
          <a:ln w="38100" cap="flat" cmpd="sng">
            <a:solidFill>
              <a:schemeClr val="bg1"/>
            </a:solidFill>
            <a:prstDash val="solid"/>
            <a:headEnd type="none" w="med" len="med"/>
            <a:tailEnd type="none" w="med" len="med"/>
          </a:ln>
        </p:spPr>
        <p:txBody>
          <a:bodyPr wrap="none" anchor="ctr"/>
          <a:lstStyle/>
          <a:p>
            <a:pPr algn="ctr"/>
            <a:endParaRPr lang="zh-CN" altLang="en-US" dirty="0">
              <a:solidFill>
                <a:schemeClr val="bg1"/>
              </a:solidFill>
              <a:latin typeface="Calibri" panose="020F0502020204030204" pitchFamily="34" charset="0"/>
            </a:endParaRPr>
          </a:p>
        </p:txBody>
      </p:sp>
      <p:sp>
        <p:nvSpPr>
          <p:cNvPr id="32781" name="矩形 21"/>
          <p:cNvSpPr/>
          <p:nvPr/>
        </p:nvSpPr>
        <p:spPr>
          <a:xfrm>
            <a:off x="6757988" y="4481513"/>
            <a:ext cx="4906962" cy="646112"/>
          </a:xfrm>
          <a:prstGeom prst="rect">
            <a:avLst/>
          </a:prstGeom>
          <a:noFill/>
          <a:ln w="9525">
            <a:noFill/>
          </a:ln>
        </p:spPr>
        <p:txBody>
          <a:bodyPr>
            <a:spAutoFit/>
          </a:bodyPr>
          <a:lstStyle/>
          <a:p>
            <a:pPr>
              <a:lnSpc>
                <a:spcPct val="150000"/>
              </a:lnSpc>
            </a:pPr>
            <a:r>
              <a:rPr lang="zh-CN" altLang="en-US" sz="2400" b="1" dirty="0">
                <a:solidFill>
                  <a:schemeClr val="bg1"/>
                </a:solidFill>
                <a:latin typeface="Calibri" panose="020F0502020204030204" pitchFamily="34" charset="0"/>
                <a:ea typeface="微软雅黑" panose="020B0503020204020204" pitchFamily="34" charset="-122"/>
              </a:rPr>
              <a:t>以人民为中心</a:t>
            </a:r>
          </a:p>
        </p:txBody>
      </p:sp>
      <p:sp>
        <p:nvSpPr>
          <p:cNvPr id="32782" name="矩形 22"/>
          <p:cNvSpPr/>
          <p:nvPr/>
        </p:nvSpPr>
        <p:spPr>
          <a:xfrm>
            <a:off x="6791325" y="5048250"/>
            <a:ext cx="2646878" cy="587340"/>
          </a:xfrm>
          <a:prstGeom prst="rect">
            <a:avLst/>
          </a:prstGeom>
          <a:noFill/>
          <a:ln w="9525">
            <a:noFill/>
          </a:ln>
        </p:spPr>
        <p:txBody>
          <a:bodyPr wrap="none">
            <a:spAutoFit/>
          </a:bodyPr>
          <a:lstStyle/>
          <a:p>
            <a:pPr>
              <a:lnSpc>
                <a:spcPct val="150000"/>
              </a:lnSpc>
            </a:pPr>
            <a:r>
              <a:rPr lang="zh-CN" altLang="en-US" sz="2400" b="1" dirty="0">
                <a:solidFill>
                  <a:schemeClr val="bg1"/>
                </a:solidFill>
                <a:latin typeface="Calibri" panose="020F0502020204030204" pitchFamily="34" charset="0"/>
                <a:ea typeface="微软雅黑" panose="020B0503020204020204" pitchFamily="34" charset="-122"/>
              </a:rPr>
              <a:t>满足人民美好向往</a:t>
            </a:r>
          </a:p>
        </p:txBody>
      </p:sp>
      <p:sp>
        <p:nvSpPr>
          <p:cNvPr id="32783" name="矩形 23"/>
          <p:cNvSpPr/>
          <p:nvPr/>
        </p:nvSpPr>
        <p:spPr>
          <a:xfrm>
            <a:off x="6823075" y="5522913"/>
            <a:ext cx="4801314" cy="587340"/>
          </a:xfrm>
          <a:prstGeom prst="rect">
            <a:avLst/>
          </a:prstGeom>
          <a:noFill/>
          <a:ln w="9525">
            <a:noFill/>
          </a:ln>
        </p:spPr>
        <p:txBody>
          <a:bodyPr wrap="none">
            <a:spAutoFit/>
          </a:bodyPr>
          <a:lstStyle/>
          <a:p>
            <a:pPr>
              <a:lnSpc>
                <a:spcPct val="150000"/>
              </a:lnSpc>
            </a:pPr>
            <a:r>
              <a:rPr lang="zh-CN" altLang="en-US" sz="2400" b="1" dirty="0">
                <a:solidFill>
                  <a:schemeClr val="bg1"/>
                </a:solidFill>
                <a:latin typeface="Calibri" panose="020F0502020204030204" pitchFamily="34" charset="0"/>
                <a:ea typeface="微软雅黑" panose="020B0503020204020204" pitchFamily="34" charset="-122"/>
              </a:rPr>
              <a:t>全面深化改革，完善社会主义制度</a:t>
            </a:r>
          </a:p>
        </p:txBody>
      </p:sp>
    </p:spTree>
  </p:cSld>
  <p:clrMapOvr>
    <a:masterClrMapping/>
  </p:clrMapOvr>
  <p:transition spd="slow">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框 1"/>
          <p:cNvSpPr txBox="1"/>
          <p:nvPr/>
        </p:nvSpPr>
        <p:spPr>
          <a:xfrm>
            <a:off x="1065213" y="1047750"/>
            <a:ext cx="10656887" cy="3416300"/>
          </a:xfrm>
          <a:prstGeom prst="rect">
            <a:avLst/>
          </a:prstGeom>
          <a:noFill/>
          <a:ln w="9525">
            <a:noFill/>
          </a:ln>
        </p:spPr>
        <p:txBody>
          <a:bodyPr>
            <a:spAutoFit/>
          </a:bodyPr>
          <a:lstStyle/>
          <a:p>
            <a:pPr>
              <a:lnSpc>
                <a:spcPct val="150000"/>
              </a:lnSpc>
            </a:pPr>
            <a:r>
              <a:rPr lang="zh-CN" altLang="en-US" sz="2400" dirty="0">
                <a:latin typeface="黑体" panose="02010609060101010101" pitchFamily="49" charset="-122"/>
                <a:ea typeface="黑体" panose="02010609060101010101" pitchFamily="49" charset="-122"/>
              </a:rPr>
              <a:t>单项选择题：</a:t>
            </a:r>
          </a:p>
          <a:p>
            <a:pPr algn="just">
              <a:lnSpc>
                <a:spcPct val="150000"/>
              </a:lnSpc>
            </a:pPr>
            <a:r>
              <a:rPr lang="zh-CN" altLang="zh-CN" sz="2400" dirty="0">
                <a:latin typeface="黑体" panose="02010609060101010101" pitchFamily="49" charset="-122"/>
                <a:ea typeface="黑体" panose="02010609060101010101" pitchFamily="49" charset="-122"/>
              </a:rPr>
              <a:t>1 ．我国目前的经济发展水平虽然还处在中等发达市场经济水平，但随着时代的进步和取得的不断优秀成果，我国的经济还是面临很多的机遇和挑战。下列属于我国面临的挑战是：（     ）</a:t>
            </a:r>
          </a:p>
          <a:p>
            <a:pPr algn="just">
              <a:lnSpc>
                <a:spcPct val="150000"/>
              </a:lnSpc>
            </a:pPr>
            <a:r>
              <a:rPr lang="zh-CN" altLang="zh-CN" sz="2400" dirty="0">
                <a:latin typeface="黑体" panose="02010609060101010101" pitchFamily="49" charset="-122"/>
                <a:ea typeface="黑体" panose="02010609060101010101" pitchFamily="49" charset="-122"/>
              </a:rPr>
              <a:t>①区域发展不平衡  ②城镇化水平不高  ③城乡发展不平衡  ④实现共同富裕</a:t>
            </a:r>
          </a:p>
          <a:p>
            <a:pPr algn="just">
              <a:lnSpc>
                <a:spcPct val="150000"/>
              </a:lnSpc>
            </a:pPr>
            <a:r>
              <a:rPr lang="zh-CN" altLang="zh-CN" sz="2400" dirty="0">
                <a:latin typeface="黑体" panose="02010609060101010101" pitchFamily="49" charset="-122"/>
                <a:ea typeface="黑体" panose="02010609060101010101" pitchFamily="49" charset="-122"/>
              </a:rPr>
              <a:t>A</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①③④      </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B</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①②④   </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C</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②③④      </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D</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①②③</a:t>
            </a:r>
          </a:p>
        </p:txBody>
      </p:sp>
      <p:sp>
        <p:nvSpPr>
          <p:cNvPr id="3" name="文本框 2"/>
          <p:cNvSpPr txBox="1"/>
          <p:nvPr/>
        </p:nvSpPr>
        <p:spPr>
          <a:xfrm>
            <a:off x="4867275" y="2611438"/>
            <a:ext cx="582613" cy="706437"/>
          </a:xfrm>
          <a:prstGeom prst="rect">
            <a:avLst/>
          </a:prstGeom>
          <a:noFill/>
          <a:ln w="9525">
            <a:noFill/>
          </a:ln>
        </p:spPr>
        <p:txBody>
          <a:bodyPr>
            <a:spAutoFit/>
          </a:bodyPr>
          <a:lstStyle/>
          <a:p>
            <a:r>
              <a:rPr lang="en-US" altLang="zh-CN" sz="4000" b="1" dirty="0">
                <a:solidFill>
                  <a:srgbClr val="FF0000"/>
                </a:solidFill>
                <a:latin typeface="黑体" panose="02010609060101010101" pitchFamily="49" charset="-122"/>
                <a:ea typeface="黑体" panose="02010609060101010101" pitchFamily="49" charset="-122"/>
              </a:rPr>
              <a:t>D</a:t>
            </a:r>
          </a:p>
        </p:txBody>
      </p:sp>
      <p:grpSp>
        <p:nvGrpSpPr>
          <p:cNvPr id="33796" name="组合 4"/>
          <p:cNvGrpSpPr/>
          <p:nvPr/>
        </p:nvGrpSpPr>
        <p:grpSpPr>
          <a:xfrm>
            <a:off x="673100" y="304800"/>
            <a:ext cx="2160588" cy="679450"/>
            <a:chOff x="898" y="1383"/>
            <a:chExt cx="3005" cy="1073"/>
          </a:xfrm>
        </p:grpSpPr>
        <p:sp>
          <p:nvSpPr>
            <p:cNvPr id="33799" name="矩形 3"/>
            <p:cNvSpPr/>
            <p:nvPr/>
          </p:nvSpPr>
          <p:spPr>
            <a:xfrm>
              <a:off x="1443" y="1635"/>
              <a:ext cx="2059" cy="546"/>
            </a:xfrm>
            <a:prstGeom prst="rect">
              <a:avLst/>
            </a:prstGeom>
            <a:noFill/>
            <a:ln w="9525">
              <a:noFill/>
            </a:ln>
          </p:spPr>
          <p:txBody>
            <a:bodyPr lIns="68582" tIns="34292" rIns="68582" bIns="34292">
              <a:spAutoFit/>
            </a:bodyPr>
            <a:lstStyle/>
            <a:p>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教学目标</a:t>
              </a:r>
            </a:p>
          </p:txBody>
        </p:sp>
        <p:grpSp>
          <p:nvGrpSpPr>
            <p:cNvPr id="33800" name="组合 18"/>
            <p:cNvGrpSpPr/>
            <p:nvPr/>
          </p:nvGrpSpPr>
          <p:grpSpPr>
            <a:xfrm>
              <a:off x="898" y="1383"/>
              <a:ext cx="3005" cy="1073"/>
              <a:chOff x="903371" y="249943"/>
              <a:chExt cx="2312527" cy="825644"/>
            </a:xfrm>
          </p:grpSpPr>
          <p:sp>
            <p:nvSpPr>
              <p:cNvPr id="13" name="任意多边形 44"/>
              <p:cNvSpPr/>
              <p:nvPr/>
            </p:nvSpPr>
            <p:spPr bwMode="auto">
              <a:xfrm>
                <a:off x="903371" y="249943"/>
                <a:ext cx="2312527"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mn-ea"/>
                  <a:cs typeface="+mn-cs"/>
                </a:endParaRPr>
              </a:p>
            </p:txBody>
          </p:sp>
          <p:sp>
            <p:nvSpPr>
              <p:cNvPr id="14" name="任意多边形 45"/>
              <p:cNvSpPr/>
              <p:nvPr/>
            </p:nvSpPr>
            <p:spPr bwMode="auto">
              <a:xfrm>
                <a:off x="1004183" y="325492"/>
                <a:ext cx="2211715" cy="750095"/>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92D050"/>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课堂巩固</a:t>
                </a:r>
              </a:p>
            </p:txBody>
          </p:sp>
        </p:grpSp>
      </p:grpSp>
      <p:sp>
        <p:nvSpPr>
          <p:cNvPr id="33797" name="文本框 3"/>
          <p:cNvSpPr txBox="1"/>
          <p:nvPr/>
        </p:nvSpPr>
        <p:spPr>
          <a:xfrm>
            <a:off x="768350" y="4383088"/>
            <a:ext cx="9748838" cy="1752600"/>
          </a:xfrm>
          <a:prstGeom prst="rect">
            <a:avLst/>
          </a:prstGeom>
          <a:noFill/>
          <a:ln w="9525">
            <a:noFill/>
          </a:ln>
        </p:spPr>
        <p:txBody>
          <a:bodyPr>
            <a:spAutoFit/>
          </a:bodyPr>
          <a:lstStyle/>
          <a:p>
            <a:pPr indent="457200">
              <a:lnSpc>
                <a:spcPct val="150000"/>
              </a:lnSpc>
            </a:pPr>
            <a:r>
              <a:rPr lang="en-US" altLang="zh-CN" sz="2400" dirty="0">
                <a:latin typeface="黑体" panose="02010609060101010101" pitchFamily="49" charset="-122"/>
                <a:ea typeface="黑体" panose="02010609060101010101" pitchFamily="49" charset="-122"/>
              </a:rPr>
              <a:t>2</a:t>
            </a:r>
            <a:r>
              <a:rPr lang="zh-CN" altLang="zh-CN" sz="2400" dirty="0">
                <a:latin typeface="黑体" panose="02010609060101010101" pitchFamily="49" charset="-122"/>
                <a:ea typeface="黑体" panose="02010609060101010101" pitchFamily="49" charset="-122"/>
              </a:rPr>
              <a:t>.下列关于共享发展成果的说法，不正确的是     （    ）</a:t>
            </a:r>
          </a:p>
          <a:p>
            <a:pPr indent="457200">
              <a:lnSpc>
                <a:spcPct val="150000"/>
              </a:lnSpc>
            </a:pPr>
            <a:r>
              <a:rPr lang="zh-CN" altLang="zh-CN" sz="2400" dirty="0">
                <a:latin typeface="黑体" panose="02010609060101010101" pitchFamily="49" charset="-122"/>
                <a:ea typeface="黑体" panose="02010609060101010101" pitchFamily="49" charset="-122"/>
              </a:rPr>
              <a:t>A.人人共享需要人人共建        B.让全体人民共享发展成果</a:t>
            </a:r>
          </a:p>
          <a:p>
            <a:pPr indent="457200">
              <a:lnSpc>
                <a:spcPct val="150000"/>
              </a:lnSpc>
            </a:pPr>
            <a:r>
              <a:rPr lang="zh-CN" altLang="zh-CN" sz="2400" dirty="0">
                <a:latin typeface="黑体" panose="02010609060101010101" pitchFamily="49" charset="-122"/>
                <a:ea typeface="黑体" panose="02010609060101010101" pitchFamily="49" charset="-122"/>
              </a:rPr>
              <a:t>C.共享发展在短时间内就能实现  D.能更好地朝着共同富裕前进</a:t>
            </a:r>
          </a:p>
        </p:txBody>
      </p:sp>
      <p:sp>
        <p:nvSpPr>
          <p:cNvPr id="5" name="文本框 4"/>
          <p:cNvSpPr txBox="1"/>
          <p:nvPr/>
        </p:nvSpPr>
        <p:spPr>
          <a:xfrm>
            <a:off x="8575675" y="4324350"/>
            <a:ext cx="582613" cy="708025"/>
          </a:xfrm>
          <a:prstGeom prst="rect">
            <a:avLst/>
          </a:prstGeom>
          <a:noFill/>
          <a:ln w="9525">
            <a:noFill/>
          </a:ln>
        </p:spPr>
        <p:txBody>
          <a:bodyPr>
            <a:spAutoFit/>
          </a:bodyPr>
          <a:lstStyle/>
          <a:p>
            <a:r>
              <a:rPr lang="en-US" altLang="zh-CN" sz="4000" b="1" dirty="0">
                <a:solidFill>
                  <a:srgbClr val="FF0000"/>
                </a:solidFill>
                <a:latin typeface="黑体" panose="02010609060101010101" pitchFamily="49" charset="-122"/>
                <a:ea typeface="黑体" panose="02010609060101010101" pitchFamily="49" charset="-122"/>
              </a:rPr>
              <a:t>C</a:t>
            </a:r>
            <a:endParaRPr lang="en-US" altLang="zh-CN" sz="3600" b="1" dirty="0">
              <a:solidFill>
                <a:srgbClr val="FF0000"/>
              </a:solidFill>
              <a:latin typeface="华文楷体"/>
              <a:ea typeface="华文楷体"/>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本框 3"/>
          <p:cNvSpPr txBox="1"/>
          <p:nvPr/>
        </p:nvSpPr>
        <p:spPr>
          <a:xfrm>
            <a:off x="928688" y="269875"/>
            <a:ext cx="9952037" cy="2862263"/>
          </a:xfrm>
          <a:prstGeom prst="rect">
            <a:avLst/>
          </a:prstGeom>
          <a:noFill/>
          <a:ln w="9525">
            <a:noFill/>
          </a:ln>
        </p:spPr>
        <p:txBody>
          <a:bodyPr>
            <a:spAutoFit/>
          </a:bodyPr>
          <a:lstStyle/>
          <a:p>
            <a:pPr algn="just">
              <a:lnSpc>
                <a:spcPct val="150000"/>
              </a:lnSpc>
            </a:pPr>
            <a:r>
              <a:rPr lang="en-US" altLang="zh-CN" sz="2400" dirty="0">
                <a:latin typeface="黑体" panose="02010609060101010101" pitchFamily="49" charset="-122"/>
                <a:ea typeface="黑体" panose="02010609060101010101" pitchFamily="49" charset="-122"/>
              </a:rPr>
              <a:t>3.</a:t>
            </a:r>
            <a:r>
              <a:rPr lang="zh-CN" altLang="zh-CN" sz="2400" dirty="0">
                <a:latin typeface="黑体" panose="02010609060101010101" pitchFamily="49" charset="-122"/>
                <a:ea typeface="黑体" panose="02010609060101010101" pitchFamily="49" charset="-122"/>
              </a:rPr>
              <a:t>自第一张社保卡在1999年在上海发出后，我国今年已发出第10亿张社会保障卡，目前社保卡已覆盖全国超过72%人口，“十三五”期间社保卡将覆盖90%的人口，未来将最终实现人手一张。材料说明：（    ）</a:t>
            </a:r>
          </a:p>
          <a:p>
            <a:pPr algn="just">
              <a:lnSpc>
                <a:spcPct val="150000"/>
              </a:lnSpc>
            </a:pPr>
            <a:r>
              <a:rPr lang="zh-CN" altLang="zh-CN" sz="2400" dirty="0">
                <a:latin typeface="黑体" panose="02010609060101010101" pitchFamily="49" charset="-122"/>
                <a:ea typeface="黑体" panose="02010609060101010101" pitchFamily="49" charset="-122"/>
              </a:rPr>
              <a:t>A</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我国农村贫困人口社会保障制度健全  B</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我国是一个经济落后的国家</a:t>
            </a:r>
          </a:p>
          <a:p>
            <a:pPr algn="just">
              <a:lnSpc>
                <a:spcPct val="150000"/>
              </a:lnSpc>
            </a:pPr>
            <a:r>
              <a:rPr lang="zh-CN" altLang="zh-CN" sz="2400" dirty="0">
                <a:latin typeface="黑体" panose="02010609060101010101" pitchFamily="49" charset="-122"/>
                <a:ea typeface="黑体" panose="02010609060101010101" pitchFamily="49" charset="-122"/>
              </a:rPr>
              <a:t>C</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城乡社会保障制度逐步建立和完善    D</a:t>
            </a:r>
            <a:r>
              <a:rPr lang="en-US" altLang="zh-CN" sz="2400" dirty="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我国的完全满足了人们的需要</a:t>
            </a:r>
          </a:p>
        </p:txBody>
      </p:sp>
      <p:sp>
        <p:nvSpPr>
          <p:cNvPr id="2" name="文本框 1"/>
          <p:cNvSpPr txBox="1"/>
          <p:nvPr/>
        </p:nvSpPr>
        <p:spPr>
          <a:xfrm>
            <a:off x="8923338" y="1446213"/>
            <a:ext cx="582612" cy="646112"/>
          </a:xfrm>
          <a:prstGeom prst="rect">
            <a:avLst/>
          </a:prstGeom>
          <a:noFill/>
          <a:ln w="9525">
            <a:noFill/>
          </a:ln>
        </p:spPr>
        <p:txBody>
          <a:bodyPr>
            <a:spAutoFit/>
          </a:bodyPr>
          <a:lstStyle/>
          <a:p>
            <a:r>
              <a:rPr lang="en-US" altLang="zh-CN" sz="3600" b="1" dirty="0">
                <a:solidFill>
                  <a:srgbClr val="FF0000"/>
                </a:solidFill>
                <a:latin typeface="黑体" panose="02010609060101010101" pitchFamily="49" charset="-122"/>
                <a:ea typeface="黑体" panose="02010609060101010101" pitchFamily="49" charset="-122"/>
              </a:rPr>
              <a:t>C</a:t>
            </a:r>
          </a:p>
        </p:txBody>
      </p:sp>
      <p:sp>
        <p:nvSpPr>
          <p:cNvPr id="34820" name="文本框 2"/>
          <p:cNvSpPr txBox="1"/>
          <p:nvPr/>
        </p:nvSpPr>
        <p:spPr>
          <a:xfrm>
            <a:off x="1003300" y="3019425"/>
            <a:ext cx="7851775" cy="3416300"/>
          </a:xfrm>
          <a:prstGeom prst="rect">
            <a:avLst/>
          </a:prstGeom>
          <a:noFill/>
          <a:ln w="9525">
            <a:noFill/>
          </a:ln>
        </p:spPr>
        <p:txBody>
          <a:bodyPr>
            <a:spAutoFit/>
          </a:bodyPr>
          <a:lstStyle/>
          <a:p>
            <a:pPr>
              <a:lnSpc>
                <a:spcPct val="150000"/>
              </a:lnSpc>
            </a:pPr>
            <a:r>
              <a:rPr lang="en-US" altLang="zh-CN" sz="2400" dirty="0">
                <a:latin typeface="黑体" panose="02010609060101010101" pitchFamily="49" charset="-122"/>
                <a:ea typeface="黑体" panose="02010609060101010101" pitchFamily="49" charset="-122"/>
              </a:rPr>
              <a:t>4</a:t>
            </a:r>
            <a:r>
              <a:rPr lang="zh-CN" altLang="zh-CN" sz="2400" dirty="0">
                <a:latin typeface="黑体" panose="02010609060101010101" pitchFamily="49" charset="-122"/>
                <a:ea typeface="黑体" panose="02010609060101010101" pitchFamily="49" charset="-122"/>
              </a:rPr>
              <a:t> ．如图漫画《援手》：(　　)</a:t>
            </a:r>
          </a:p>
          <a:p>
            <a:pPr>
              <a:lnSpc>
                <a:spcPct val="150000"/>
              </a:lnSpc>
            </a:pPr>
            <a:r>
              <a:rPr lang="zh-CN" altLang="zh-CN" sz="2400" dirty="0">
                <a:latin typeface="黑体" panose="02010609060101010101" pitchFamily="49" charset="-122"/>
                <a:ea typeface="黑体" panose="02010609060101010101" pitchFamily="49" charset="-122"/>
              </a:rPr>
              <a:t>①符合社会可持续发展　</a:t>
            </a:r>
            <a:endParaRPr lang="en-US" altLang="zh-CN" sz="2400" dirty="0">
              <a:latin typeface="黑体" panose="02010609060101010101" pitchFamily="49" charset="-122"/>
              <a:ea typeface="黑体" panose="02010609060101010101" pitchFamily="49" charset="-122"/>
            </a:endParaRPr>
          </a:p>
          <a:p>
            <a:pPr>
              <a:lnSpc>
                <a:spcPct val="150000"/>
              </a:lnSpc>
            </a:pPr>
            <a:r>
              <a:rPr lang="zh-CN" altLang="zh-CN" sz="2400" dirty="0">
                <a:latin typeface="黑体" panose="02010609060101010101" pitchFamily="49" charset="-122"/>
                <a:ea typeface="黑体" panose="02010609060101010101" pitchFamily="49" charset="-122"/>
              </a:rPr>
              <a:t>②说明我国坚持按劳分配制度　</a:t>
            </a:r>
            <a:endParaRPr lang="en-US" altLang="zh-CN" sz="2400" dirty="0">
              <a:latin typeface="黑体" panose="02010609060101010101" pitchFamily="49" charset="-122"/>
              <a:ea typeface="黑体" panose="02010609060101010101" pitchFamily="49" charset="-122"/>
            </a:endParaRPr>
          </a:p>
          <a:p>
            <a:pPr>
              <a:lnSpc>
                <a:spcPct val="150000"/>
              </a:lnSpc>
            </a:pPr>
            <a:r>
              <a:rPr lang="zh-CN" altLang="zh-CN" sz="2400" dirty="0">
                <a:latin typeface="黑体" panose="02010609060101010101" pitchFamily="49" charset="-122"/>
                <a:ea typeface="黑体" panose="02010609060101010101" pitchFamily="49" charset="-122"/>
              </a:rPr>
              <a:t>③表明扶贫的目的是同步进入小康社会　</a:t>
            </a:r>
            <a:endParaRPr lang="en-US" altLang="zh-CN" sz="2400" dirty="0">
              <a:latin typeface="黑体" panose="02010609060101010101" pitchFamily="49" charset="-122"/>
              <a:ea typeface="黑体" panose="02010609060101010101" pitchFamily="49" charset="-122"/>
            </a:endParaRPr>
          </a:p>
          <a:p>
            <a:pPr>
              <a:lnSpc>
                <a:spcPct val="150000"/>
              </a:lnSpc>
            </a:pPr>
            <a:r>
              <a:rPr lang="zh-CN" altLang="zh-CN" sz="2400" dirty="0">
                <a:latin typeface="黑体" panose="02010609060101010101" pitchFamily="49" charset="-122"/>
                <a:ea typeface="黑体" panose="02010609060101010101" pitchFamily="49" charset="-122"/>
              </a:rPr>
              <a:t>④表明人民群众共享改革发展的成果。</a:t>
            </a:r>
          </a:p>
          <a:p>
            <a:pPr>
              <a:lnSpc>
                <a:spcPct val="150000"/>
              </a:lnSpc>
            </a:pPr>
            <a:r>
              <a:rPr lang="zh-CN" altLang="zh-CN" sz="2400" dirty="0">
                <a:latin typeface="黑体" panose="02010609060101010101" pitchFamily="49" charset="-122"/>
                <a:ea typeface="黑体" panose="02010609060101010101" pitchFamily="49" charset="-122"/>
              </a:rPr>
              <a:t>A．①④     B．②④     C．②③       D．③④</a:t>
            </a:r>
          </a:p>
        </p:txBody>
      </p:sp>
      <p:pic>
        <p:nvPicPr>
          <p:cNvPr id="34821" name="Picture 2"/>
          <p:cNvPicPr>
            <a:picLocks noChangeAspect="1"/>
          </p:cNvPicPr>
          <p:nvPr/>
        </p:nvPicPr>
        <p:blipFill>
          <a:blip r:embed="rId2"/>
          <a:stretch>
            <a:fillRect/>
          </a:stretch>
        </p:blipFill>
        <p:spPr>
          <a:xfrm>
            <a:off x="8988425" y="3324225"/>
            <a:ext cx="2916238" cy="2700338"/>
          </a:xfrm>
          <a:prstGeom prst="rect">
            <a:avLst/>
          </a:prstGeom>
          <a:noFill/>
          <a:ln w="9525">
            <a:noFill/>
          </a:ln>
        </p:spPr>
      </p:pic>
      <p:sp>
        <p:nvSpPr>
          <p:cNvPr id="4" name="文本框 3"/>
          <p:cNvSpPr txBox="1"/>
          <p:nvPr/>
        </p:nvSpPr>
        <p:spPr>
          <a:xfrm>
            <a:off x="4770438" y="3017838"/>
            <a:ext cx="582612" cy="646112"/>
          </a:xfrm>
          <a:prstGeom prst="rect">
            <a:avLst/>
          </a:prstGeom>
          <a:noFill/>
          <a:ln w="9525">
            <a:noFill/>
          </a:ln>
        </p:spPr>
        <p:txBody>
          <a:bodyPr>
            <a:spAutoFit/>
          </a:bodyPr>
          <a:lstStyle/>
          <a:p>
            <a:r>
              <a:rPr lang="en-US" altLang="zh-CN" sz="3600" b="1" dirty="0">
                <a:solidFill>
                  <a:srgbClr val="FF0000"/>
                </a:solidFill>
                <a:latin typeface="黑体" panose="02010609060101010101" pitchFamily="49" charset="-122"/>
                <a:ea typeface="黑体" panose="02010609060101010101" pitchFamily="49" charset="-122"/>
              </a:rPr>
              <a:t>A</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87" y="731396"/>
            <a:ext cx="12192000" cy="248443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矩形 6"/>
          <p:cNvSpPr/>
          <p:nvPr/>
        </p:nvSpPr>
        <p:spPr>
          <a:xfrm>
            <a:off x="-1587" y="3577980"/>
            <a:ext cx="12192000" cy="539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1587" y="436121"/>
            <a:ext cx="12192000" cy="539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TextBox 50"/>
          <p:cNvSpPr txBox="1">
            <a:spLocks noChangeArrowheads="1"/>
          </p:cNvSpPr>
          <p:nvPr/>
        </p:nvSpPr>
        <p:spPr bwMode="auto">
          <a:xfrm>
            <a:off x="1847850" y="1025084"/>
            <a:ext cx="8885238" cy="1862138"/>
          </a:xfrm>
          <a:prstGeom prst="rect">
            <a:avLst/>
          </a:prstGeom>
          <a:noFill/>
          <a:ln w="9525">
            <a:noFill/>
            <a:miter lim="800000"/>
          </a:ln>
        </p:spPr>
        <p:txBody>
          <a:bodyPr>
            <a:spAutoFit/>
          </a:bodyPr>
          <a:lstStyle/>
          <a:p>
            <a:pPr marR="0" defTabSz="914400">
              <a:buClrTx/>
              <a:buSzTx/>
              <a:buFont typeface="Arial" panose="020B0604020202020204" pitchFamily="34" charset="0"/>
              <a:defRPr/>
            </a:pPr>
            <a:r>
              <a:rPr kumimoji="0" lang="en-US" altLang="zh-CN" sz="6000" b="1" kern="1200" cap="none" spc="0" normalizeH="0" baseline="0" noProof="0" dirty="0">
                <a:solidFill>
                  <a:schemeClr val="bg1"/>
                </a:solidFill>
                <a:latin typeface="华文琥珀"/>
                <a:ea typeface="华文琥珀"/>
                <a:cs typeface="华文琥珀"/>
              </a:rPr>
              <a:t>1.2  </a:t>
            </a:r>
            <a:r>
              <a:rPr kumimoji="0" lang="zh-CN" altLang="en-US" sz="6000" b="1" kern="1200" cap="none" spc="0" normalizeH="0" baseline="0" noProof="0" dirty="0">
                <a:solidFill>
                  <a:schemeClr val="bg1"/>
                </a:solidFill>
                <a:latin typeface="华文琥珀"/>
                <a:ea typeface="华文琥珀"/>
                <a:cs typeface="华文琥珀"/>
              </a:rPr>
              <a:t>走向</a:t>
            </a:r>
            <a:r>
              <a:rPr kumimoji="0" lang="zh-CN" altLang="en-US" sz="11500" b="1" u="sng" kern="1200" cap="none" spc="0" normalizeH="0" baseline="0" noProof="0" dirty="0">
                <a:solidFill>
                  <a:srgbClr val="FF0000"/>
                </a:solidFill>
                <a:effectLst>
                  <a:outerShdw blurRad="38100" dist="38100" dir="2700000" algn="tl">
                    <a:srgbClr val="000000">
                      <a:alpha val="43137"/>
                    </a:srgbClr>
                  </a:outerShdw>
                </a:effectLst>
                <a:latin typeface="华文琥珀"/>
                <a:ea typeface="华文琥珀"/>
                <a:cs typeface="华文琥珀"/>
                <a:sym typeface="+mn-ea"/>
              </a:rPr>
              <a:t>共同</a:t>
            </a:r>
            <a:r>
              <a:rPr kumimoji="0" lang="zh-CN" altLang="en-US" sz="8800" b="1" kern="1200" cap="none" spc="0" normalizeH="0" baseline="0" noProof="0" dirty="0">
                <a:solidFill>
                  <a:srgbClr val="FF0000"/>
                </a:solidFill>
                <a:latin typeface="华文琥珀"/>
                <a:ea typeface="华文琥珀"/>
                <a:cs typeface="华文琥珀"/>
                <a:sym typeface="+mn-ea"/>
              </a:rPr>
              <a:t>富裕</a:t>
            </a:r>
            <a:r>
              <a:rPr kumimoji="0" lang="en-US" altLang="zh-CN" sz="6000" b="1" kern="1200" cap="none" spc="0" normalizeH="0" baseline="0" noProof="0" dirty="0">
                <a:solidFill>
                  <a:schemeClr val="bg1"/>
                </a:solidFill>
                <a:latin typeface="华文琥珀"/>
                <a:ea typeface="华文琥珀"/>
                <a:cs typeface="华文琥珀"/>
              </a:rPr>
              <a:t>  </a:t>
            </a:r>
            <a:endParaRPr kumimoji="0" lang="zh-CN" altLang="en-US" sz="6000" b="1" kern="1200" cap="none" spc="0" normalizeH="0" baseline="0" noProof="0" dirty="0">
              <a:solidFill>
                <a:schemeClr val="bg1"/>
              </a:solidFill>
              <a:latin typeface="华文琥珀"/>
              <a:ea typeface="华文琥珀"/>
              <a:cs typeface="华文琥珀"/>
            </a:endParaRPr>
          </a:p>
        </p:txBody>
      </p:sp>
      <p:sp>
        <p:nvSpPr>
          <p:cNvPr id="15" name="矩形 14"/>
          <p:cNvSpPr/>
          <p:nvPr/>
        </p:nvSpPr>
        <p:spPr>
          <a:xfrm>
            <a:off x="-1587" y="3568259"/>
            <a:ext cx="12192000" cy="5397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 name="组合 1"/>
          <p:cNvGrpSpPr/>
          <p:nvPr/>
        </p:nvGrpSpPr>
        <p:grpSpPr>
          <a:xfrm>
            <a:off x="209550" y="980634"/>
            <a:ext cx="1746250" cy="3032125"/>
            <a:chOff x="11498" y="3160"/>
            <a:chExt cx="2748" cy="4775"/>
          </a:xfrm>
        </p:grpSpPr>
        <p:grpSp>
          <p:nvGrpSpPr>
            <p:cNvPr id="8203" name="组合 21"/>
            <p:cNvGrpSpPr/>
            <p:nvPr/>
          </p:nvGrpSpPr>
          <p:grpSpPr>
            <a:xfrm flipH="1">
              <a:off x="11498" y="3160"/>
              <a:ext cx="1417" cy="3958"/>
              <a:chOff x="7827118" y="4043477"/>
              <a:chExt cx="900000" cy="910118"/>
            </a:xfrm>
          </p:grpSpPr>
          <p:sp>
            <p:nvSpPr>
              <p:cNvPr id="23" name="椭圆 41"/>
              <p:cNvSpPr/>
              <p:nvPr/>
            </p:nvSpPr>
            <p:spPr>
              <a:xfrm>
                <a:off x="7827455" y="4043477"/>
                <a:ext cx="899663" cy="910003"/>
              </a:xfrm>
              <a:prstGeom prst="homePlate">
                <a:avLst/>
              </a:prstGeom>
              <a:gradFill>
                <a:gsLst>
                  <a:gs pos="0">
                    <a:srgbClr val="CCCCCC"/>
                  </a:gs>
                  <a:gs pos="100000">
                    <a:srgbClr val="FCFCFC"/>
                  </a:gs>
                </a:gsLst>
                <a:lin ang="7200000" scaled="0"/>
              </a:gradFill>
              <a:ln w="25400" cap="flat" cmpd="sng" algn="ctr">
                <a:noFill/>
                <a:prstDash val="solid"/>
              </a:ln>
              <a:effectLst>
                <a:outerShdw blurRad="254000" dist="127000" dir="8160000" algn="ctr" rotWithShape="0">
                  <a:srgbClr val="000000">
                    <a:alpha val="34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Franklin Gothic Book"/>
                  <a:ea typeface="微软雅黑" panose="020B0503020204020204" pitchFamily="34" charset="-122"/>
                  <a:cs typeface="+mn-cs"/>
                </a:endParaRPr>
              </a:p>
            </p:txBody>
          </p:sp>
          <p:sp>
            <p:nvSpPr>
              <p:cNvPr id="24" name="椭圆 42"/>
              <p:cNvSpPr/>
              <p:nvPr/>
            </p:nvSpPr>
            <p:spPr>
              <a:xfrm>
                <a:off x="7946467" y="4162070"/>
                <a:ext cx="662782" cy="662782"/>
              </a:xfrm>
              <a:prstGeom prst="homePlate">
                <a:avLst/>
              </a:prstGeom>
              <a:solidFill>
                <a:srgbClr val="0AAC2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Franklin Gothic Book"/>
                  <a:ea typeface="微软雅黑" panose="020B0503020204020204" pitchFamily="34" charset="-122"/>
                  <a:cs typeface="+mn-cs"/>
                </a:endParaRPr>
              </a:p>
            </p:txBody>
          </p:sp>
        </p:grpSp>
        <p:pic>
          <p:nvPicPr>
            <p:cNvPr id="8204" name="Picture 6"/>
            <p:cNvPicPr>
              <a:picLocks noChangeAspect="1"/>
            </p:cNvPicPr>
            <p:nvPr/>
          </p:nvPicPr>
          <p:blipFill>
            <a:blip r:embed="rId3"/>
            <a:stretch>
              <a:fillRect/>
            </a:stretch>
          </p:blipFill>
          <p:spPr>
            <a:xfrm>
              <a:off x="11684" y="5458"/>
              <a:ext cx="2562" cy="2477"/>
            </a:xfrm>
            <a:prstGeom prst="rect">
              <a:avLst/>
            </a:prstGeom>
            <a:noFill/>
            <a:ln w="9525">
              <a:noFill/>
            </a:ln>
          </p:spPr>
        </p:pic>
      </p:grpSp>
      <p:sp>
        <p:nvSpPr>
          <p:cNvPr id="3" name="矩形 2">
            <a:extLst>
              <a:ext uri="{FF2B5EF4-FFF2-40B4-BE49-F238E27FC236}">
                <a16:creationId xmlns:a16="http://schemas.microsoft.com/office/drawing/2014/main" xmlns="" id="{AF57FC9F-32A8-4D1D-B775-2FFE51BA0E98}"/>
              </a:ext>
            </a:extLst>
          </p:cNvPr>
          <p:cNvSpPr/>
          <p:nvPr/>
        </p:nvSpPr>
        <p:spPr>
          <a:xfrm>
            <a:off x="1102861" y="4302002"/>
            <a:ext cx="1099226" cy="1976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黑体" panose="02010609060101010101" pitchFamily="49" charset="-122"/>
                <a:ea typeface="黑体" panose="02010609060101010101" pitchFamily="49" charset="-122"/>
              </a:rPr>
              <a:t>如何走向共同富裕</a:t>
            </a:r>
          </a:p>
        </p:txBody>
      </p:sp>
      <p:sp>
        <p:nvSpPr>
          <p:cNvPr id="4" name="左大括号 3">
            <a:extLst>
              <a:ext uri="{FF2B5EF4-FFF2-40B4-BE49-F238E27FC236}">
                <a16:creationId xmlns:a16="http://schemas.microsoft.com/office/drawing/2014/main" xmlns="" id="{C8494B1F-3B6C-4627-AB0E-142B8B636343}"/>
              </a:ext>
            </a:extLst>
          </p:cNvPr>
          <p:cNvSpPr/>
          <p:nvPr/>
        </p:nvSpPr>
        <p:spPr>
          <a:xfrm>
            <a:off x="2390839" y="3974659"/>
            <a:ext cx="330740" cy="265031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xmlns="" id="{FC837326-1D1A-4EDB-97E0-6BC0F1C2B725}"/>
              </a:ext>
            </a:extLst>
          </p:cNvPr>
          <p:cNvSpPr/>
          <p:nvPr/>
        </p:nvSpPr>
        <p:spPr>
          <a:xfrm>
            <a:off x="2702124" y="3842825"/>
            <a:ext cx="6542395" cy="918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latin typeface="黑体" panose="02010609060101010101" pitchFamily="49" charset="-122"/>
                <a:ea typeface="黑体" panose="02010609060101010101" pitchFamily="49" charset="-122"/>
              </a:rPr>
              <a:t>一、全面深化改革，走向繁荣富强</a:t>
            </a:r>
          </a:p>
        </p:txBody>
      </p:sp>
      <p:sp>
        <p:nvSpPr>
          <p:cNvPr id="16" name="矩形 15">
            <a:extLst>
              <a:ext uri="{FF2B5EF4-FFF2-40B4-BE49-F238E27FC236}">
                <a16:creationId xmlns:a16="http://schemas.microsoft.com/office/drawing/2014/main" xmlns="" id="{0CF7CA3D-C883-4A88-9D40-C692FEC7CDC6}"/>
              </a:ext>
            </a:extLst>
          </p:cNvPr>
          <p:cNvSpPr/>
          <p:nvPr/>
        </p:nvSpPr>
        <p:spPr>
          <a:xfrm>
            <a:off x="2694559" y="5667427"/>
            <a:ext cx="6542395" cy="918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latin typeface="黑体" panose="02010609060101010101" pitchFamily="49" charset="-122"/>
                <a:ea typeface="黑体" panose="02010609060101010101" pitchFamily="49" charset="-122"/>
              </a:rPr>
              <a:t>二、共享发展成果，走向共同富裕</a:t>
            </a:r>
          </a:p>
        </p:txBody>
      </p:sp>
      <p:sp>
        <p:nvSpPr>
          <p:cNvPr id="17" name="左大括号 16">
            <a:extLst>
              <a:ext uri="{FF2B5EF4-FFF2-40B4-BE49-F238E27FC236}">
                <a16:creationId xmlns:a16="http://schemas.microsoft.com/office/drawing/2014/main" xmlns="" id="{4DA84F46-32C8-4542-9C6C-981E3B4637B7}"/>
              </a:ext>
            </a:extLst>
          </p:cNvPr>
          <p:cNvSpPr/>
          <p:nvPr/>
        </p:nvSpPr>
        <p:spPr>
          <a:xfrm>
            <a:off x="9500683" y="5549224"/>
            <a:ext cx="330740" cy="1190729"/>
          </a:xfrm>
          <a:prstGeom prst="leftBrace">
            <a:avLst>
              <a:gd name="adj1" fmla="val 8333"/>
              <a:gd name="adj2" fmla="val 4918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xmlns="" id="{D1518DB6-A6F5-4C8E-9914-2F04849F0EB3}"/>
              </a:ext>
            </a:extLst>
          </p:cNvPr>
          <p:cNvSpPr/>
          <p:nvPr/>
        </p:nvSpPr>
        <p:spPr>
          <a:xfrm>
            <a:off x="9666054" y="3769814"/>
            <a:ext cx="1501299" cy="533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、原因</a:t>
            </a:r>
          </a:p>
        </p:txBody>
      </p:sp>
      <p:sp>
        <p:nvSpPr>
          <p:cNvPr id="19" name="矩形 18">
            <a:extLst>
              <a:ext uri="{FF2B5EF4-FFF2-40B4-BE49-F238E27FC236}">
                <a16:creationId xmlns:a16="http://schemas.microsoft.com/office/drawing/2014/main" xmlns="" id="{B64EF85F-63E7-445C-AAAD-044FC5E35028}"/>
              </a:ext>
            </a:extLst>
          </p:cNvPr>
          <p:cNvSpPr/>
          <p:nvPr/>
        </p:nvSpPr>
        <p:spPr>
          <a:xfrm>
            <a:off x="9721174" y="4559238"/>
            <a:ext cx="1446179" cy="533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、做法</a:t>
            </a:r>
          </a:p>
        </p:txBody>
      </p:sp>
      <p:sp>
        <p:nvSpPr>
          <p:cNvPr id="20" name="左大括号 19">
            <a:extLst>
              <a:ext uri="{FF2B5EF4-FFF2-40B4-BE49-F238E27FC236}">
                <a16:creationId xmlns:a16="http://schemas.microsoft.com/office/drawing/2014/main" xmlns="" id="{FEF860A7-DE9A-4CD3-9ED7-7AF9B42C6315}"/>
              </a:ext>
            </a:extLst>
          </p:cNvPr>
          <p:cNvSpPr/>
          <p:nvPr/>
        </p:nvSpPr>
        <p:spPr>
          <a:xfrm>
            <a:off x="9317476" y="3905626"/>
            <a:ext cx="330740" cy="1190729"/>
          </a:xfrm>
          <a:prstGeom prst="leftBrace">
            <a:avLst>
              <a:gd name="adj1" fmla="val 8333"/>
              <a:gd name="adj2" fmla="val 4918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xmlns="" id="{D934CF8F-0DDB-4743-B7EA-FE9D937A6AFB}"/>
              </a:ext>
            </a:extLst>
          </p:cNvPr>
          <p:cNvSpPr/>
          <p:nvPr/>
        </p:nvSpPr>
        <p:spPr>
          <a:xfrm>
            <a:off x="9854660" y="5400584"/>
            <a:ext cx="1793129" cy="533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、原因</a:t>
            </a:r>
          </a:p>
        </p:txBody>
      </p:sp>
      <p:sp>
        <p:nvSpPr>
          <p:cNvPr id="25" name="矩形 24">
            <a:extLst>
              <a:ext uri="{FF2B5EF4-FFF2-40B4-BE49-F238E27FC236}">
                <a16:creationId xmlns:a16="http://schemas.microsoft.com/office/drawing/2014/main" xmlns="" id="{14E8C814-9820-4DE3-8C1A-68D4DFAD6181}"/>
              </a:ext>
            </a:extLst>
          </p:cNvPr>
          <p:cNvSpPr/>
          <p:nvPr/>
        </p:nvSpPr>
        <p:spPr>
          <a:xfrm>
            <a:off x="9854659" y="6201850"/>
            <a:ext cx="1793129" cy="533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、措施</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2.08333E-6 -3.7037E-7 L 0.85039 -0.00417 " pathEditMode="relative" rAng="0" ptsTypes="AA">
                                      <p:cBhvr>
                                        <p:cTn id="10" dur="2000" fill="hold"/>
                                        <p:tgtEl>
                                          <p:spTgt spid="2"/>
                                        </p:tgtEl>
                                        <p:attrNameLst>
                                          <p:attrName>ppt_x</p:attrName>
                                          <p:attrName>ppt_y</p:attrName>
                                        </p:attrNameLst>
                                      </p:cBhvr>
                                      <p:rCtr x="42513" y="-208"/>
                                    </p:animMotion>
                                  </p:childTnLst>
                                </p:cTn>
                              </p:par>
                              <p:par>
                                <p:cTn id="11" presetID="22" presetClass="entr" presetSubtype="8" fill="hold" grpId="0" nodeType="withEffect">
                                  <p:stCondLst>
                                    <p:cond delay="500"/>
                                  </p:stCondLst>
                                  <p:iterate type="lt">
                                    <p:tmPct val="10000"/>
                                  </p:iterate>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500" fill="hold"/>
                                        <p:tgtEl>
                                          <p:spTgt spid="25"/>
                                        </p:tgtEl>
                                        <p:attrNameLst>
                                          <p:attrName>ppt_x</p:attrName>
                                        </p:attrNameLst>
                                      </p:cBhvr>
                                      <p:tavLst>
                                        <p:tav tm="0">
                                          <p:val>
                                            <p:strVal val="#ppt_x"/>
                                          </p:val>
                                        </p:tav>
                                        <p:tav tm="100000">
                                          <p:val>
                                            <p:strVal val="#ppt_x"/>
                                          </p:val>
                                        </p:tav>
                                      </p:tavLst>
                                    </p:anim>
                                    <p:anim calcmode="lin" valueType="num">
                                      <p:cBhvr additive="base">
                                        <p:cTn id="7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4" grpId="0" animBg="1"/>
      <p:bldP spid="14" grpId="0" animBg="1"/>
      <p:bldP spid="16" grpId="0" animBg="1"/>
      <p:bldP spid="17" grpId="0" animBg="1"/>
      <p:bldP spid="18" grpId="0" animBg="1"/>
      <p:bldP spid="19" grpId="0" animBg="1"/>
      <p:bldP spid="20" grpId="0" animBg="1"/>
      <p:bldP spid="22"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文本框 3"/>
          <p:cNvSpPr txBox="1"/>
          <p:nvPr/>
        </p:nvSpPr>
        <p:spPr>
          <a:xfrm>
            <a:off x="1990725" y="785813"/>
            <a:ext cx="8208963" cy="4522787"/>
          </a:xfrm>
          <a:prstGeom prst="rect">
            <a:avLst/>
          </a:prstGeom>
          <a:noFill/>
          <a:ln w="9525">
            <a:noFill/>
          </a:ln>
        </p:spPr>
        <p:txBody>
          <a:bodyPr>
            <a:spAutoFit/>
          </a:bodyPr>
          <a:lstStyle/>
          <a:p>
            <a:pPr algn="just">
              <a:lnSpc>
                <a:spcPct val="150000"/>
              </a:lnSpc>
            </a:pPr>
            <a:r>
              <a:rPr lang="en-US" altLang="zh-CN" sz="2400" dirty="0">
                <a:latin typeface="黑体" panose="02010609060101010101" pitchFamily="49" charset="-122"/>
                <a:ea typeface="黑体" panose="02010609060101010101" pitchFamily="49" charset="-122"/>
              </a:rPr>
              <a:t>5</a:t>
            </a:r>
            <a:r>
              <a:rPr lang="zh-CN" altLang="zh-CN" sz="2400" dirty="0">
                <a:latin typeface="黑体" panose="02010609060101010101" pitchFamily="49" charset="-122"/>
                <a:ea typeface="黑体" panose="02010609060101010101" pitchFamily="49" charset="-122"/>
              </a:rPr>
              <a:t>.党的十九大以来,中央反复强调，要坚定不移深化改革开放。改革开放永无止境,停顿和倒退是没有出路的, 改革开放只有进行时，没有完成时。因为改革开放是（　　　）  </a:t>
            </a:r>
          </a:p>
          <a:p>
            <a:pPr algn="just">
              <a:lnSpc>
                <a:spcPct val="150000"/>
              </a:lnSpc>
            </a:pPr>
            <a:r>
              <a:rPr lang="zh-CN" altLang="zh-CN" sz="2400" dirty="0">
                <a:latin typeface="黑体" panose="02010609060101010101" pitchFamily="49" charset="-122"/>
                <a:ea typeface="黑体" panose="02010609060101010101" pitchFamily="49" charset="-122"/>
              </a:rPr>
              <a:t>    ①兴国之要，是我们国家兴旺发达的根本要求  </a:t>
            </a:r>
          </a:p>
          <a:p>
            <a:pPr algn="just">
              <a:lnSpc>
                <a:spcPct val="150000"/>
              </a:lnSpc>
            </a:pPr>
            <a:r>
              <a:rPr lang="zh-CN" altLang="zh-CN" sz="2400" dirty="0">
                <a:latin typeface="黑体" panose="02010609060101010101" pitchFamily="49" charset="-122"/>
                <a:ea typeface="黑体" panose="02010609060101010101" pitchFamily="49" charset="-122"/>
              </a:rPr>
              <a:t>    ②党在新的时代条件下带领人民进行的新的伟大革命  </a:t>
            </a:r>
          </a:p>
          <a:p>
            <a:pPr algn="just">
              <a:lnSpc>
                <a:spcPct val="150000"/>
              </a:lnSpc>
            </a:pPr>
            <a:r>
              <a:rPr lang="zh-CN" altLang="zh-CN" sz="2400" dirty="0">
                <a:latin typeface="黑体" panose="02010609060101010101" pitchFamily="49" charset="-122"/>
                <a:ea typeface="黑体" panose="02010609060101010101" pitchFamily="49" charset="-122"/>
              </a:rPr>
              <a:t>    ③实现中华民族伟大复兴的必由之路</a:t>
            </a:r>
          </a:p>
          <a:p>
            <a:pPr algn="just">
              <a:lnSpc>
                <a:spcPct val="150000"/>
              </a:lnSpc>
            </a:pPr>
            <a:r>
              <a:rPr lang="zh-CN" altLang="zh-CN" sz="2400" dirty="0">
                <a:latin typeface="黑体" panose="02010609060101010101" pitchFamily="49" charset="-122"/>
                <a:ea typeface="黑体" panose="02010609060101010101" pitchFamily="49" charset="-122"/>
              </a:rPr>
              <a:t>    ④党和国家的生命线,实现科学发展的政治保证</a:t>
            </a:r>
          </a:p>
          <a:p>
            <a:pPr algn="just">
              <a:lnSpc>
                <a:spcPct val="150000"/>
              </a:lnSpc>
            </a:pPr>
            <a:r>
              <a:rPr lang="zh-CN" altLang="zh-CN" sz="2400" dirty="0">
                <a:latin typeface="黑体" panose="02010609060101010101" pitchFamily="49" charset="-122"/>
                <a:ea typeface="黑体" panose="02010609060101010101" pitchFamily="49" charset="-122"/>
              </a:rPr>
              <a:t>    A.②③④  </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B.①②④ </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 C.①②③  </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D.②③</a:t>
            </a:r>
          </a:p>
        </p:txBody>
      </p:sp>
      <p:sp>
        <p:nvSpPr>
          <p:cNvPr id="5" name="文本框 4"/>
          <p:cNvSpPr txBox="1"/>
          <p:nvPr/>
        </p:nvSpPr>
        <p:spPr>
          <a:xfrm>
            <a:off x="8678863" y="1947863"/>
            <a:ext cx="582612" cy="644525"/>
          </a:xfrm>
          <a:prstGeom prst="rect">
            <a:avLst/>
          </a:prstGeom>
          <a:noFill/>
          <a:ln w="9525">
            <a:noFill/>
          </a:ln>
        </p:spPr>
        <p:txBody>
          <a:bodyPr>
            <a:spAutoFit/>
          </a:bodyPr>
          <a:lstStyle/>
          <a:p>
            <a:r>
              <a:rPr lang="en-US" altLang="zh-CN" sz="3600" b="1" dirty="0">
                <a:solidFill>
                  <a:srgbClr val="FF0000"/>
                </a:solidFill>
                <a:latin typeface="黑体" panose="02010609060101010101" pitchFamily="49" charset="-122"/>
                <a:ea typeface="黑体" panose="02010609060101010101" pitchFamily="49" charset="-122"/>
              </a:rPr>
              <a:t>D</a:t>
            </a:r>
            <a:r>
              <a:rPr lang="en-US" altLang="zh-CN" sz="3600" b="1" dirty="0">
                <a:solidFill>
                  <a:srgbClr val="FF0000"/>
                </a:solidFill>
                <a:latin typeface="华文楷体"/>
                <a:ea typeface="华文楷体"/>
              </a:rPr>
              <a:t> </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本框 3"/>
          <p:cNvSpPr txBox="1"/>
          <p:nvPr/>
        </p:nvSpPr>
        <p:spPr>
          <a:xfrm>
            <a:off x="1793875" y="411163"/>
            <a:ext cx="9039225" cy="6186487"/>
          </a:xfrm>
          <a:prstGeom prst="rect">
            <a:avLst/>
          </a:prstGeom>
          <a:noFill/>
          <a:ln w="9525">
            <a:noFill/>
          </a:ln>
        </p:spPr>
        <p:txBody>
          <a:bodyPr>
            <a:spAutoFit/>
          </a:bodyPr>
          <a:lstStyle/>
          <a:p>
            <a:pPr algn="just">
              <a:lnSpc>
                <a:spcPct val="150000"/>
              </a:lnSpc>
            </a:pPr>
            <a:r>
              <a:rPr lang="zh-CN" altLang="zh-CN" sz="2400" dirty="0">
                <a:solidFill>
                  <a:srgbClr val="000000"/>
                </a:solidFill>
                <a:latin typeface="黑体" panose="02010609060101010101" pitchFamily="49" charset="-122"/>
                <a:ea typeface="黑体" panose="02010609060101010101" pitchFamily="49" charset="-122"/>
              </a:rPr>
              <a:t>6.据有关专家的评估预测，2050年以前，中国内地将有13个省市率先实现现代化，其中，上海、北京遥遥领先，但是贵州、西藏等地区可能要到2060年和2080年才能实现这一目标。对此，同学们持有不同看法，你认为正确的是（   ）</a:t>
            </a:r>
          </a:p>
          <a:p>
            <a:pPr algn="just">
              <a:lnSpc>
                <a:spcPct val="150000"/>
              </a:lnSpc>
            </a:pPr>
            <a:r>
              <a:rPr lang="zh-CN" altLang="zh-CN" sz="2400" dirty="0">
                <a:solidFill>
                  <a:srgbClr val="000000"/>
                </a:solidFill>
                <a:latin typeface="黑体" panose="02010609060101010101" pitchFamily="49" charset="-122"/>
                <a:ea typeface="黑体" panose="02010609060101010101" pitchFamily="49" charset="-122"/>
              </a:rPr>
              <a:t>①小赵:实现共同富裕是一个过程，但时间不应有先后</a:t>
            </a:r>
          </a:p>
          <a:p>
            <a:pPr algn="just">
              <a:lnSpc>
                <a:spcPct val="150000"/>
              </a:lnSpc>
            </a:pPr>
            <a:r>
              <a:rPr lang="zh-CN" altLang="zh-CN" sz="2400" dirty="0">
                <a:solidFill>
                  <a:srgbClr val="000000"/>
                </a:solidFill>
                <a:latin typeface="黑体" panose="02010609060101010101" pitchFamily="49" charset="-122"/>
                <a:ea typeface="黑体" panose="02010609060101010101" pitchFamily="49" charset="-122"/>
              </a:rPr>
              <a:t>②小张:共同富裕不是同时富裕</a:t>
            </a:r>
          </a:p>
          <a:p>
            <a:pPr algn="just">
              <a:lnSpc>
                <a:spcPct val="150000"/>
              </a:lnSpc>
            </a:pPr>
            <a:r>
              <a:rPr lang="zh-CN" altLang="zh-CN" sz="2400" dirty="0">
                <a:solidFill>
                  <a:srgbClr val="000000"/>
                </a:solidFill>
                <a:latin typeface="黑体" panose="02010609060101010101" pitchFamily="49" charset="-122"/>
                <a:ea typeface="黑体" panose="02010609060101010101" pitchFamily="49" charset="-122"/>
              </a:rPr>
              <a:t>③小李;共同富裕在我国各地就是同等富裕</a:t>
            </a:r>
          </a:p>
          <a:p>
            <a:pPr algn="just">
              <a:lnSpc>
                <a:spcPct val="150000"/>
              </a:lnSpc>
            </a:pPr>
            <a:r>
              <a:rPr lang="zh-CN" altLang="zh-CN" sz="2400" dirty="0">
                <a:solidFill>
                  <a:srgbClr val="000000"/>
                </a:solidFill>
                <a:latin typeface="黑体" panose="02010609060101010101" pitchFamily="49" charset="-122"/>
                <a:ea typeface="黑体" panose="02010609060101010101" pitchFamily="49" charset="-122"/>
              </a:rPr>
              <a:t>④小王:鼓励</a:t>
            </a:r>
            <a:r>
              <a:rPr lang="zh-CN" altLang="en-US" sz="2400" dirty="0">
                <a:solidFill>
                  <a:srgbClr val="000000"/>
                </a:solidFill>
                <a:latin typeface="黑体" panose="02010609060101010101" pitchFamily="49" charset="-122"/>
                <a:ea typeface="黑体" panose="02010609060101010101" pitchFamily="49" charset="-122"/>
              </a:rPr>
              <a:t>一</a:t>
            </a:r>
            <a:r>
              <a:rPr lang="zh-CN" altLang="zh-CN" sz="2400" dirty="0">
                <a:solidFill>
                  <a:srgbClr val="000000"/>
                </a:solidFill>
                <a:latin typeface="黑体" panose="02010609060101010101" pitchFamily="49" charset="-122"/>
                <a:ea typeface="黑体" panose="02010609060101010101" pitchFamily="49" charset="-122"/>
              </a:rPr>
              <a:t>部分人、一部分地区通过诚实劳动和台法经营先富起来，形成示范效应，并通过先富者带动和帮助后富者，才能逐步实现共同富裕。</a:t>
            </a:r>
          </a:p>
          <a:p>
            <a:pPr algn="just">
              <a:lnSpc>
                <a:spcPct val="150000"/>
              </a:lnSpc>
            </a:pPr>
            <a:r>
              <a:rPr lang="zh-CN" altLang="zh-CN" sz="2400" dirty="0">
                <a:solidFill>
                  <a:srgbClr val="000000"/>
                </a:solidFill>
                <a:latin typeface="黑体" panose="02010609060101010101" pitchFamily="49" charset="-122"/>
                <a:ea typeface="黑体" panose="02010609060101010101" pitchFamily="49" charset="-122"/>
              </a:rPr>
              <a:t> A.①②  </a:t>
            </a:r>
            <a:r>
              <a:rPr lang="en-US" altLang="zh-CN" sz="2400" dirty="0">
                <a:solidFill>
                  <a:srgbClr val="000000"/>
                </a:solidFill>
                <a:latin typeface="黑体" panose="02010609060101010101" pitchFamily="49" charset="-122"/>
                <a:ea typeface="黑体" panose="02010609060101010101" pitchFamily="49" charset="-122"/>
              </a:rPr>
              <a:t>	</a:t>
            </a:r>
            <a:r>
              <a:rPr lang="zh-CN" altLang="zh-CN" sz="2400" dirty="0">
                <a:solidFill>
                  <a:srgbClr val="000000"/>
                </a:solidFill>
                <a:latin typeface="黑体" panose="02010609060101010101" pitchFamily="49" charset="-122"/>
                <a:ea typeface="黑体" panose="02010609060101010101" pitchFamily="49" charset="-122"/>
              </a:rPr>
              <a:t>B.③④  </a:t>
            </a:r>
            <a:r>
              <a:rPr lang="en-US" altLang="zh-CN" sz="2400" dirty="0">
                <a:solidFill>
                  <a:srgbClr val="000000"/>
                </a:solidFill>
                <a:latin typeface="黑体" panose="02010609060101010101" pitchFamily="49" charset="-122"/>
                <a:ea typeface="黑体" panose="02010609060101010101" pitchFamily="49" charset="-122"/>
              </a:rPr>
              <a:t>	</a:t>
            </a:r>
            <a:r>
              <a:rPr lang="zh-CN" altLang="zh-CN" sz="2400" dirty="0">
                <a:solidFill>
                  <a:srgbClr val="000000"/>
                </a:solidFill>
                <a:latin typeface="黑体" panose="02010609060101010101" pitchFamily="49" charset="-122"/>
                <a:ea typeface="黑体" panose="02010609060101010101" pitchFamily="49" charset="-122"/>
              </a:rPr>
              <a:t>C.①③  </a:t>
            </a:r>
            <a:r>
              <a:rPr lang="en-US" altLang="zh-CN" sz="2400" dirty="0">
                <a:solidFill>
                  <a:srgbClr val="000000"/>
                </a:solidFill>
                <a:latin typeface="黑体" panose="02010609060101010101" pitchFamily="49" charset="-122"/>
                <a:ea typeface="黑体" panose="02010609060101010101" pitchFamily="49" charset="-122"/>
              </a:rPr>
              <a:t>	</a:t>
            </a:r>
            <a:r>
              <a:rPr lang="zh-CN" altLang="zh-CN" sz="2400" dirty="0">
                <a:solidFill>
                  <a:srgbClr val="000000"/>
                </a:solidFill>
                <a:latin typeface="黑体" panose="02010609060101010101" pitchFamily="49" charset="-122"/>
                <a:ea typeface="黑体" panose="02010609060101010101" pitchFamily="49" charset="-122"/>
              </a:rPr>
              <a:t>D.②④</a:t>
            </a:r>
          </a:p>
        </p:txBody>
      </p:sp>
      <p:sp>
        <p:nvSpPr>
          <p:cNvPr id="5" name="文本框 4"/>
          <p:cNvSpPr txBox="1"/>
          <p:nvPr/>
        </p:nvSpPr>
        <p:spPr>
          <a:xfrm>
            <a:off x="5803900" y="2092325"/>
            <a:ext cx="582613" cy="646113"/>
          </a:xfrm>
          <a:prstGeom prst="rect">
            <a:avLst/>
          </a:prstGeom>
          <a:noFill/>
          <a:ln w="9525">
            <a:noFill/>
          </a:ln>
        </p:spPr>
        <p:txBody>
          <a:bodyPr>
            <a:spAutoFit/>
          </a:bodyPr>
          <a:lstStyle/>
          <a:p>
            <a:r>
              <a:rPr lang="zh-CN" altLang="en-US" sz="3600" b="1" dirty="0">
                <a:solidFill>
                  <a:srgbClr val="FF0000"/>
                </a:solidFill>
                <a:latin typeface="黑体" panose="02010609060101010101" pitchFamily="49" charset="-122"/>
                <a:ea typeface="黑体" panose="02010609060101010101" pitchFamily="49" charset="-122"/>
              </a:rPr>
              <a:t>Ｄ</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本框 3"/>
          <p:cNvSpPr txBox="1"/>
          <p:nvPr/>
        </p:nvSpPr>
        <p:spPr>
          <a:xfrm>
            <a:off x="912813" y="1227138"/>
            <a:ext cx="10366375" cy="3968750"/>
          </a:xfrm>
          <a:prstGeom prst="rect">
            <a:avLst/>
          </a:prstGeom>
          <a:noFill/>
          <a:ln w="9525">
            <a:noFill/>
          </a:ln>
        </p:spPr>
        <p:txBody>
          <a:bodyPr>
            <a:spAutoFit/>
          </a:bodyPr>
          <a:lstStyle/>
          <a:p>
            <a:pPr indent="268605" algn="just">
              <a:lnSpc>
                <a:spcPct val="150000"/>
              </a:lnSpc>
            </a:pPr>
            <a:r>
              <a:rPr lang="en-US" altLang="zh-CN" sz="2400" dirty="0">
                <a:latin typeface="黑体" panose="02010609060101010101" pitchFamily="49" charset="-122"/>
                <a:ea typeface="黑体" panose="02010609060101010101" pitchFamily="49" charset="-122"/>
              </a:rPr>
              <a:t>7</a:t>
            </a:r>
            <a:r>
              <a:rPr lang="zh-CN" altLang="zh-CN" sz="2400" dirty="0">
                <a:latin typeface="黑体" panose="02010609060101010101" pitchFamily="49" charset="-122"/>
                <a:ea typeface="黑体" panose="02010609060101010101" pitchFamily="49" charset="-122"/>
              </a:rPr>
              <a:t>.道德与法治课上,同学们围绕“共享发展”的话题,你一言我一语地展开了讨论。下面观点中你认同的有（ ）  </a:t>
            </a:r>
          </a:p>
          <a:p>
            <a:pPr indent="268605" algn="just">
              <a:lnSpc>
                <a:spcPct val="150000"/>
              </a:lnSpc>
            </a:pPr>
            <a:r>
              <a:rPr lang="zh-CN" altLang="zh-CN" sz="2400" dirty="0">
                <a:latin typeface="黑体" panose="02010609060101010101" pitchFamily="49" charset="-122"/>
                <a:ea typeface="黑体" panose="02010609060101010101" pitchFamily="49" charset="-122"/>
              </a:rPr>
              <a:t>①小秦:人心齐,泰山移。人人共享需要人人共建  </a:t>
            </a:r>
          </a:p>
          <a:p>
            <a:pPr indent="268605" algn="just">
              <a:lnSpc>
                <a:spcPct val="150000"/>
              </a:lnSpc>
            </a:pPr>
            <a:r>
              <a:rPr lang="zh-CN" altLang="zh-CN" sz="2400" dirty="0">
                <a:latin typeface="黑体" panose="02010609060101010101" pitchFamily="49" charset="-122"/>
                <a:ea typeface="黑体" panose="02010609060101010101" pitchFamily="49" charset="-122"/>
              </a:rPr>
              <a:t>②小蕊:共享发展应该是人人享有，而不是一部分人独有，先富要带动后富</a:t>
            </a:r>
          </a:p>
          <a:p>
            <a:pPr indent="268605" algn="just">
              <a:lnSpc>
                <a:spcPct val="150000"/>
              </a:lnSpc>
            </a:pPr>
            <a:r>
              <a:rPr lang="zh-CN" altLang="zh-CN" sz="2400" dirty="0">
                <a:latin typeface="黑体" panose="02010609060101010101" pitchFamily="49" charset="-122"/>
                <a:ea typeface="黑体" panose="02010609060101010101" pitchFamily="49" charset="-122"/>
              </a:rPr>
              <a:t>③小韩：共享发展就是所有人要同时富裕、同步富裕同等富裕</a:t>
            </a:r>
          </a:p>
          <a:p>
            <a:pPr indent="268605" algn="just">
              <a:lnSpc>
                <a:spcPct val="150000"/>
              </a:lnSpc>
            </a:pPr>
            <a:r>
              <a:rPr lang="zh-CN" altLang="zh-CN" sz="2400" dirty="0">
                <a:latin typeface="黑体" panose="02010609060101010101" pitchFamily="49" charset="-122"/>
                <a:ea typeface="黑体" panose="02010609060101010101" pitchFamily="49" charset="-122"/>
              </a:rPr>
              <a:t>④小玲:共享发展不是短时间内就能实现的</a:t>
            </a:r>
          </a:p>
          <a:p>
            <a:pPr indent="268605" algn="just">
              <a:lnSpc>
                <a:spcPct val="150000"/>
              </a:lnSpc>
            </a:pPr>
            <a:r>
              <a:rPr lang="zh-CN" altLang="zh-CN" sz="2400" dirty="0">
                <a:latin typeface="黑体" panose="02010609060101010101" pitchFamily="49" charset="-122"/>
                <a:ea typeface="黑体" panose="02010609060101010101" pitchFamily="49" charset="-122"/>
              </a:rPr>
              <a:t>A.①②④  </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B.①②③  </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 C.①③④  </a:t>
            </a:r>
            <a:r>
              <a:rPr lang="en-US" altLang="zh-CN" sz="2400" dirty="0">
                <a:latin typeface="黑体" panose="02010609060101010101" pitchFamily="49" charset="-122"/>
                <a:ea typeface="黑体" panose="02010609060101010101" pitchFamily="49" charset="-122"/>
              </a:rPr>
              <a:t>		</a:t>
            </a:r>
            <a:r>
              <a:rPr lang="zh-CN" altLang="zh-CN" sz="2400" dirty="0">
                <a:latin typeface="黑体" panose="02010609060101010101" pitchFamily="49" charset="-122"/>
                <a:ea typeface="黑体" panose="02010609060101010101" pitchFamily="49" charset="-122"/>
              </a:rPr>
              <a:t>D.②③④</a:t>
            </a:r>
          </a:p>
        </p:txBody>
      </p:sp>
      <p:sp>
        <p:nvSpPr>
          <p:cNvPr id="2" name="文本框 1"/>
          <p:cNvSpPr txBox="1"/>
          <p:nvPr/>
        </p:nvSpPr>
        <p:spPr>
          <a:xfrm>
            <a:off x="5397500" y="1841500"/>
            <a:ext cx="582613" cy="644525"/>
          </a:xfrm>
          <a:prstGeom prst="rect">
            <a:avLst/>
          </a:prstGeom>
          <a:noFill/>
          <a:ln w="9525">
            <a:noFill/>
          </a:ln>
        </p:spPr>
        <p:txBody>
          <a:bodyPr>
            <a:spAutoFit/>
          </a:bodyPr>
          <a:lstStyle/>
          <a:p>
            <a:r>
              <a:rPr lang="en-US" altLang="zh-CN" sz="3600" b="1" dirty="0">
                <a:solidFill>
                  <a:srgbClr val="FF0000"/>
                </a:solidFill>
                <a:latin typeface="黑体" panose="02010609060101010101" pitchFamily="49" charset="-122"/>
                <a:ea typeface="黑体" panose="02010609060101010101" pitchFamily="49" charset="-122"/>
              </a:rPr>
              <a:t>A</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23838" y="1984375"/>
            <a:ext cx="11920538" cy="3289300"/>
          </a:xfrm>
          <a:prstGeom prst="rect">
            <a:avLst/>
          </a:prstGeom>
          <a:noFill/>
          <a:ln w="12700" cmpd="sng">
            <a:noFill/>
            <a:prstDash val="solid"/>
          </a:ln>
        </p:spPr>
        <p:txBody>
          <a:bodyPr>
            <a:spAutoFit/>
          </a:bodyPr>
          <a:lstStyle/>
          <a:p>
            <a:pPr marR="0" defTabSz="914400" fontAlgn="auto">
              <a:lnSpc>
                <a:spcPct val="130000"/>
              </a:lnSpc>
              <a:spcBef>
                <a:spcPts val="0"/>
              </a:spcBef>
              <a:spcAft>
                <a:spcPts val="0"/>
              </a:spcAft>
              <a:buClrTx/>
              <a:buSzTx/>
              <a:buFontTx/>
              <a:defRPr/>
            </a:pPr>
            <a:r>
              <a:rPr kumimoji="0" lang="en-US" altLang="zh-CN" sz="2400" kern="1200" cap="none" spc="0" normalizeH="0" baseline="0" noProof="0" dirty="0">
                <a:latin typeface="黑体" panose="02010609060101010101" pitchFamily="49" charset="-122"/>
                <a:ea typeface="黑体" panose="02010609060101010101" pitchFamily="49" charset="-122"/>
                <a:cs typeface="黑体" panose="02010609060101010101" pitchFamily="49" charset="-122"/>
                <a:sym typeface="+mn-ea"/>
              </a:rPr>
              <a:t>1.</a:t>
            </a:r>
            <a:r>
              <a:rPr kumimoji="0" lang="zh-CN" altLang="en-US" sz="2400" kern="1200" cap="none" spc="0" normalizeH="0" baseline="0" noProof="0" dirty="0">
                <a:latin typeface="黑体" panose="02010609060101010101" pitchFamily="49" charset="-122"/>
                <a:ea typeface="黑体" panose="02010609060101010101" pitchFamily="49" charset="-122"/>
                <a:cs typeface="黑体" panose="02010609060101010101" pitchFamily="49" charset="-122"/>
                <a:sym typeface="+mn-ea"/>
              </a:rPr>
              <a:t>中国经济发展需要适应新变化，开启全面深化改革新征程</a:t>
            </a:r>
            <a:r>
              <a:rPr kumimoji="0" lang="zh-CN" altLang="zh-CN" sz="2400" kern="1200" cap="none" spc="0" normalizeH="0" baseline="0" noProof="0" dirty="0">
                <a:latin typeface="黑体" panose="02010609060101010101" pitchFamily="49" charset="-122"/>
                <a:ea typeface="黑体" panose="02010609060101010101" pitchFamily="49" charset="-122"/>
                <a:cs typeface="黑体" panose="02010609060101010101" pitchFamily="49" charset="-122"/>
                <a:sym typeface="+mn-ea"/>
              </a:rPr>
              <a:t>。     （   ）</a:t>
            </a:r>
            <a:endParaRPr kumimoji="0" lang="zh-CN" altLang="en-US" sz="2400" kern="1200" cap="none" spc="0" normalizeH="0" baseline="0" noProof="0" dirty="0">
              <a:latin typeface="黑体" panose="02010609060101010101" pitchFamily="49" charset="-122"/>
              <a:ea typeface="黑体" panose="02010609060101010101" pitchFamily="49" charset="-122"/>
              <a:cs typeface="黑体" panose="02010609060101010101" pitchFamily="49" charset="-122"/>
              <a:sym typeface="+mn-ea"/>
            </a:endParaRPr>
          </a:p>
          <a:p>
            <a:pPr marR="0" defTabSz="914400" fontAlgn="auto">
              <a:lnSpc>
                <a:spcPct val="130000"/>
              </a:lnSpc>
              <a:spcBef>
                <a:spcPts val="0"/>
              </a:spcBef>
              <a:spcAft>
                <a:spcPts val="0"/>
              </a:spcAft>
              <a:buClrTx/>
              <a:buSzTx/>
              <a:buFontTx/>
              <a:defRPr/>
            </a:pPr>
            <a:r>
              <a:rPr kumimoji="0" lang="en-US" altLang="zh-CN" sz="2400" kern="1200" cap="none" spc="0" normalizeH="0" baseline="0" noProof="0" dirty="0">
                <a:latin typeface="黑体" panose="02010609060101010101" pitchFamily="49" charset="-122"/>
                <a:ea typeface="黑体" panose="02010609060101010101" pitchFamily="49" charset="-122"/>
                <a:cs typeface="黑体" panose="02010609060101010101" pitchFamily="49" charset="-122"/>
                <a:sym typeface="+mn-ea"/>
              </a:rPr>
              <a:t>2.</a:t>
            </a:r>
            <a:r>
              <a:rPr kumimoji="0" lang="zh-CN" altLang="en-US" sz="2400" kern="1200" cap="none" spc="0" normalizeH="0" baseline="0" noProof="0" dirty="0">
                <a:latin typeface="黑体" panose="02010609060101010101" pitchFamily="49" charset="-122"/>
                <a:ea typeface="黑体" panose="02010609060101010101" pitchFamily="49" charset="-122"/>
                <a:cs typeface="黑体" panose="02010609060101010101" pitchFamily="49" charset="-122"/>
                <a:sym typeface="+mn-ea"/>
              </a:rPr>
              <a:t>改革开放是当代中国最鲜明的特色。                         （   ）</a:t>
            </a:r>
          </a:p>
          <a:p>
            <a:pPr marR="0" defTabSz="914400" fontAlgn="auto">
              <a:lnSpc>
                <a:spcPct val="130000"/>
              </a:lnSpc>
              <a:spcBef>
                <a:spcPts val="0"/>
              </a:spcBef>
              <a:spcAft>
                <a:spcPts val="0"/>
              </a:spcAft>
              <a:buClrTx/>
              <a:buSzTx/>
              <a:buFontTx/>
              <a:defRPr/>
            </a:pPr>
            <a:r>
              <a:rPr kumimoji="0" lang="en-US" altLang="zh-CN" sz="2400" kern="1200" cap="none" spc="0" normalizeH="0" baseline="0" noProof="0" dirty="0">
                <a:latin typeface="黑体" panose="02010609060101010101" pitchFamily="49" charset="-122"/>
                <a:ea typeface="黑体" panose="02010609060101010101" pitchFamily="49" charset="-122"/>
                <a:cs typeface="黑体" panose="02010609060101010101" pitchFamily="49" charset="-122"/>
                <a:sym typeface="+mn-ea"/>
              </a:rPr>
              <a:t>3.</a:t>
            </a:r>
            <a:r>
              <a:rPr kumimoji="0" lang="zh-CN" altLang="en-US" sz="2400" kern="1200" cap="none" spc="0" normalizeH="0" baseline="0" noProof="0" dirty="0">
                <a:latin typeface="黑体" panose="02010609060101010101" pitchFamily="49" charset="-122"/>
                <a:ea typeface="黑体" panose="02010609060101010101" pitchFamily="49" charset="-122"/>
                <a:cs typeface="黑体" panose="02010609060101010101" pitchFamily="49" charset="-122"/>
                <a:sym typeface="+mn-ea"/>
              </a:rPr>
              <a:t>共享发展应该是一部分人享有，先富要带后富。               （   ）                                                                                </a:t>
            </a:r>
          </a:p>
          <a:p>
            <a:pPr marR="0" defTabSz="914400" fontAlgn="auto">
              <a:lnSpc>
                <a:spcPct val="130000"/>
              </a:lnSpc>
              <a:spcBef>
                <a:spcPts val="0"/>
              </a:spcBef>
              <a:spcAft>
                <a:spcPts val="0"/>
              </a:spcAft>
              <a:buClrTx/>
              <a:buSzTx/>
              <a:buFontTx/>
              <a:defRPr/>
            </a:pPr>
            <a:r>
              <a:rPr kumimoji="0" lang="en-US" altLang="zh-CN" sz="2400" kern="1200" cap="none" spc="0" normalizeH="0" baseline="0" noProof="0" dirty="0">
                <a:latin typeface="黑体" panose="02010609060101010101" pitchFamily="49" charset="-122"/>
                <a:ea typeface="黑体" panose="02010609060101010101" pitchFamily="49" charset="-122"/>
                <a:cs typeface="黑体" panose="02010609060101010101" pitchFamily="49" charset="-122"/>
                <a:sym typeface="+mn-ea"/>
              </a:rPr>
              <a:t>4.</a:t>
            </a:r>
            <a:r>
              <a:rPr kumimoji="0" lang="zh-CN" altLang="en-US" sz="2400" kern="1200" cap="none" spc="0" normalizeH="0" baseline="0" noProof="0" dirty="0">
                <a:latin typeface="黑体" panose="02010609060101010101" pitchFamily="49" charset="-122"/>
                <a:ea typeface="黑体" panose="02010609060101010101" pitchFamily="49" charset="-122"/>
                <a:cs typeface="黑体" panose="02010609060101010101" pitchFamily="49" charset="-122"/>
                <a:sym typeface="+mn-ea"/>
              </a:rPr>
              <a:t>共享发展就是要共同享有国家发展的所有成果。               （   ）                                                                              </a:t>
            </a:r>
          </a:p>
          <a:p>
            <a:pPr marR="0" defTabSz="914400" fontAlgn="auto">
              <a:lnSpc>
                <a:spcPct val="130000"/>
              </a:lnSpc>
              <a:spcBef>
                <a:spcPts val="0"/>
              </a:spcBef>
              <a:spcAft>
                <a:spcPts val="0"/>
              </a:spcAft>
              <a:buClrTx/>
              <a:buSzTx/>
              <a:buFontTx/>
              <a:defRPr/>
            </a:pPr>
            <a:r>
              <a:rPr kumimoji="0" lang="en-US" altLang="zh-CN" sz="2400" kern="1200" cap="none" spc="0" normalizeH="0" baseline="0" noProof="0" dirty="0">
                <a:latin typeface="黑体" panose="02010609060101010101" pitchFamily="49" charset="-122"/>
                <a:ea typeface="黑体" panose="02010609060101010101" pitchFamily="49" charset="-122"/>
                <a:cs typeface="黑体" panose="02010609060101010101" pitchFamily="49" charset="-122"/>
                <a:sym typeface="+mn-ea"/>
              </a:rPr>
              <a:t>5.</a:t>
            </a:r>
            <a:r>
              <a:rPr kumimoji="0" lang="zh-CN" altLang="en-US" sz="2400" kern="1200" cap="none" spc="0" normalizeH="0" baseline="0" noProof="0" dirty="0">
                <a:latin typeface="黑体" panose="02010609060101010101" pitchFamily="49" charset="-122"/>
                <a:ea typeface="黑体" panose="02010609060101010101" pitchFamily="49" charset="-122"/>
                <a:cs typeface="黑体" panose="02010609060101010101" pitchFamily="49" charset="-122"/>
                <a:sym typeface="+mn-ea"/>
              </a:rPr>
              <a:t>追求共同发展，实现共同富裕，是中国特色社会主义的本质要求 </a:t>
            </a:r>
            <a:r>
              <a:rPr kumimoji="0" lang="zh-CN" altLang="en-US" sz="3200" kern="1200" cap="none" spc="0" normalizeH="0" baseline="0" noProof="0" dirty="0">
                <a:latin typeface="+mn-lt"/>
                <a:ea typeface="宋体" panose="02010600030101010101" pitchFamily="2" charset="-122"/>
                <a:cs typeface="+mn-lt"/>
                <a:sym typeface="+mn-ea"/>
              </a:rPr>
              <a:t>（    ）</a:t>
            </a:r>
          </a:p>
          <a:p>
            <a:pPr marR="0" defTabSz="914400" fontAlgn="auto">
              <a:lnSpc>
                <a:spcPct val="130000"/>
              </a:lnSpc>
              <a:spcBef>
                <a:spcPts val="0"/>
              </a:spcBef>
              <a:spcAft>
                <a:spcPts val="0"/>
              </a:spcAft>
              <a:buClrTx/>
              <a:buSzTx/>
              <a:buFontTx/>
              <a:defRPr/>
            </a:pPr>
            <a:r>
              <a:rPr kumimoji="0" lang="zh-CN" altLang="en-US" sz="3200" kern="1200" cap="none" spc="0" normalizeH="0" baseline="0" noProof="0" dirty="0">
                <a:latin typeface="+mn-lt"/>
                <a:ea typeface="宋体" panose="02010600030101010101" pitchFamily="2" charset="-122"/>
                <a:cs typeface="+mn-lt"/>
                <a:sym typeface="+mn-ea"/>
              </a:rPr>
              <a:t>                                                                                                                                                                 </a:t>
            </a:r>
          </a:p>
        </p:txBody>
      </p:sp>
      <p:sp>
        <p:nvSpPr>
          <p:cNvPr id="5" name="文本框 4"/>
          <p:cNvSpPr txBox="1"/>
          <p:nvPr/>
        </p:nvSpPr>
        <p:spPr>
          <a:xfrm>
            <a:off x="9504363" y="3457575"/>
            <a:ext cx="701675" cy="646113"/>
          </a:xfrm>
          <a:prstGeom prst="rect">
            <a:avLst/>
          </a:prstGeom>
          <a:noFill/>
          <a:ln w="9525">
            <a:noFill/>
          </a:ln>
        </p:spPr>
        <p:txBody>
          <a:bodyPr>
            <a:spAutoFit/>
          </a:bodyPr>
          <a:lstStyle/>
          <a:p>
            <a:r>
              <a:rPr lang="en-US" altLang="zh-CN" sz="3600" b="1" dirty="0">
                <a:solidFill>
                  <a:srgbClr val="FF0000"/>
                </a:solidFill>
                <a:latin typeface="Calibri" panose="020F0502020204030204" pitchFamily="34" charset="0"/>
                <a:cs typeface="Arial" panose="020B0604020202020204" pitchFamily="34" charset="0"/>
              </a:rPr>
              <a:t>√</a:t>
            </a:r>
            <a:endParaRPr lang="en-US" altLang="zh-CN" sz="3600" b="1" dirty="0">
              <a:solidFill>
                <a:srgbClr val="FF0000"/>
              </a:solidFill>
              <a:latin typeface="Calibri" panose="020F0502020204030204" pitchFamily="34" charset="0"/>
              <a:ea typeface="Arial" panose="020B0604020202020204" pitchFamily="34" charset="0"/>
            </a:endParaRPr>
          </a:p>
        </p:txBody>
      </p:sp>
      <p:sp>
        <p:nvSpPr>
          <p:cNvPr id="6" name="文本框 5"/>
          <p:cNvSpPr txBox="1"/>
          <p:nvPr/>
        </p:nvSpPr>
        <p:spPr>
          <a:xfrm>
            <a:off x="9504363" y="2447925"/>
            <a:ext cx="701675" cy="644525"/>
          </a:xfrm>
          <a:prstGeom prst="rect">
            <a:avLst/>
          </a:prstGeom>
          <a:noFill/>
          <a:ln w="9525">
            <a:noFill/>
          </a:ln>
        </p:spPr>
        <p:txBody>
          <a:bodyPr>
            <a:spAutoFit/>
          </a:bodyPr>
          <a:lstStyle/>
          <a:p>
            <a:r>
              <a:rPr lang="en-US" altLang="zh-CN" sz="3600" b="1" dirty="0">
                <a:solidFill>
                  <a:srgbClr val="FF0000"/>
                </a:solidFill>
                <a:latin typeface="Calibri" panose="020F0502020204030204" pitchFamily="34" charset="0"/>
                <a:cs typeface="Arial" panose="020B0604020202020204" pitchFamily="34" charset="0"/>
              </a:rPr>
              <a:t>√</a:t>
            </a:r>
            <a:endParaRPr lang="en-US" altLang="zh-CN" sz="3600" b="1" dirty="0">
              <a:solidFill>
                <a:srgbClr val="FF0000"/>
              </a:solidFill>
              <a:latin typeface="Calibri" panose="020F0502020204030204" pitchFamily="34" charset="0"/>
              <a:ea typeface="Arial" panose="020B0604020202020204" pitchFamily="34" charset="0"/>
            </a:endParaRPr>
          </a:p>
        </p:txBody>
      </p:sp>
      <p:sp>
        <p:nvSpPr>
          <p:cNvPr id="7" name="文本框 6"/>
          <p:cNvSpPr txBox="1"/>
          <p:nvPr/>
        </p:nvSpPr>
        <p:spPr>
          <a:xfrm>
            <a:off x="9591675" y="3952875"/>
            <a:ext cx="700088" cy="644525"/>
          </a:xfrm>
          <a:prstGeom prst="rect">
            <a:avLst/>
          </a:prstGeom>
          <a:noFill/>
          <a:ln w="9525">
            <a:noFill/>
          </a:ln>
        </p:spPr>
        <p:txBody>
          <a:bodyPr>
            <a:spAutoFit/>
          </a:bodyPr>
          <a:lstStyle/>
          <a:p>
            <a:r>
              <a:rPr lang="en-US" altLang="zh-CN" sz="3600" b="1" dirty="0">
                <a:solidFill>
                  <a:srgbClr val="FF0000"/>
                </a:solidFill>
                <a:latin typeface="Calibri" panose="020F0502020204030204" pitchFamily="34" charset="0"/>
                <a:cs typeface="Arial" panose="020B0604020202020204" pitchFamily="34" charset="0"/>
              </a:rPr>
              <a:t>√</a:t>
            </a:r>
            <a:endParaRPr lang="en-US" altLang="zh-CN" sz="3600" b="1" dirty="0">
              <a:solidFill>
                <a:srgbClr val="FF0000"/>
              </a:solidFill>
              <a:latin typeface="Calibri" panose="020F0502020204030204" pitchFamily="34" charset="0"/>
              <a:ea typeface="Arial" panose="020B0604020202020204" pitchFamily="34" charset="0"/>
            </a:endParaRPr>
          </a:p>
        </p:txBody>
      </p:sp>
      <p:sp>
        <p:nvSpPr>
          <p:cNvPr id="8" name="文本框 7"/>
          <p:cNvSpPr txBox="1"/>
          <p:nvPr/>
        </p:nvSpPr>
        <p:spPr>
          <a:xfrm>
            <a:off x="9477375" y="2978150"/>
            <a:ext cx="700088" cy="646113"/>
          </a:xfrm>
          <a:prstGeom prst="rect">
            <a:avLst/>
          </a:prstGeom>
          <a:noFill/>
          <a:ln w="9525">
            <a:noFill/>
          </a:ln>
        </p:spPr>
        <p:txBody>
          <a:bodyPr>
            <a:spAutoFit/>
          </a:bodyPr>
          <a:lstStyle/>
          <a:p>
            <a:r>
              <a:rPr lang="en-US" altLang="zh-CN" sz="3600" b="1" dirty="0">
                <a:solidFill>
                  <a:srgbClr val="FF0000"/>
                </a:solidFill>
                <a:latin typeface="Calibri" panose="020F0502020204030204" pitchFamily="34" charset="0"/>
              </a:rPr>
              <a:t>×</a:t>
            </a:r>
          </a:p>
        </p:txBody>
      </p:sp>
      <p:sp>
        <p:nvSpPr>
          <p:cNvPr id="9" name="文本框 8"/>
          <p:cNvSpPr txBox="1"/>
          <p:nvPr/>
        </p:nvSpPr>
        <p:spPr>
          <a:xfrm>
            <a:off x="9504363" y="1925638"/>
            <a:ext cx="701675" cy="646112"/>
          </a:xfrm>
          <a:prstGeom prst="rect">
            <a:avLst/>
          </a:prstGeom>
          <a:noFill/>
          <a:ln w="9525">
            <a:noFill/>
          </a:ln>
        </p:spPr>
        <p:txBody>
          <a:bodyPr>
            <a:spAutoFit/>
          </a:bodyPr>
          <a:lstStyle/>
          <a:p>
            <a:r>
              <a:rPr lang="en-US" altLang="zh-CN" sz="3600" b="1" dirty="0">
                <a:solidFill>
                  <a:srgbClr val="FF0000"/>
                </a:solidFill>
                <a:latin typeface="Calibri" panose="020F0502020204030204" pitchFamily="34" charset="0"/>
                <a:cs typeface="Arial" panose="020B0604020202020204" pitchFamily="34" charset="0"/>
              </a:rPr>
              <a:t>√</a:t>
            </a:r>
            <a:endParaRPr lang="en-US" altLang="zh-CN" sz="3600" b="1" dirty="0">
              <a:solidFill>
                <a:srgbClr val="FF0000"/>
              </a:solidFill>
              <a:latin typeface="Calibri" panose="020F0502020204030204" pitchFamily="34" charset="0"/>
              <a:ea typeface="Arial" panose="020B0604020202020204" pitchFamily="34" charset="0"/>
            </a:endParaRPr>
          </a:p>
        </p:txBody>
      </p:sp>
      <p:sp>
        <p:nvSpPr>
          <p:cNvPr id="38920" name="文本框 9"/>
          <p:cNvSpPr txBox="1"/>
          <p:nvPr/>
        </p:nvSpPr>
        <p:spPr>
          <a:xfrm>
            <a:off x="1460500" y="1130300"/>
            <a:ext cx="2303463" cy="646113"/>
          </a:xfrm>
          <a:prstGeom prst="rect">
            <a:avLst/>
          </a:prstGeom>
          <a:noFill/>
          <a:ln w="9525">
            <a:noFill/>
          </a:ln>
        </p:spPr>
        <p:txBody>
          <a:bodyPr>
            <a:spAutoFit/>
          </a:bodyPr>
          <a:lstStyle/>
          <a:p>
            <a:r>
              <a:rPr lang="zh-CN" altLang="en-US" sz="3600" b="1" dirty="0">
                <a:latin typeface="黑体" panose="02010609060101010101" pitchFamily="49" charset="-122"/>
                <a:ea typeface="黑体" panose="02010609060101010101" pitchFamily="49" charset="-122"/>
                <a:sym typeface="+mn-ea"/>
              </a:rPr>
              <a:t>判断题</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669020" y="1662430"/>
            <a:ext cx="3457575" cy="2246769"/>
          </a:xfrm>
          <a:prstGeom prst="rect">
            <a:avLst/>
          </a:prstGeom>
          <a:noFill/>
        </p:spPr>
        <p:txBody>
          <a:bodyPr wrap="square" rtlCol="0">
            <a:spAutoFit/>
          </a:bodyPr>
          <a:lstStyle/>
          <a:p>
            <a:r>
              <a:rPr lang="zh-CN" altLang="en-US" sz="2800" b="1" dirty="0"/>
              <a:t>运用你的经验：</a:t>
            </a:r>
          </a:p>
          <a:p>
            <a:r>
              <a:rPr lang="en-US" altLang="zh-CN" sz="2800" b="1" dirty="0"/>
              <a:t>Q1</a:t>
            </a:r>
            <a:r>
              <a:rPr lang="zh-CN" altLang="en-US" sz="2800" b="1" dirty="0"/>
              <a:t>：视频反应了什么现象？</a:t>
            </a:r>
          </a:p>
          <a:p>
            <a:r>
              <a:rPr lang="en-US" altLang="zh-CN" sz="2800" b="1" dirty="0">
                <a:gradFill>
                  <a:gsLst>
                    <a:gs pos="0">
                      <a:srgbClr val="012D86"/>
                    </a:gs>
                    <a:gs pos="100000">
                      <a:srgbClr val="0E2557"/>
                    </a:gs>
                  </a:gsLst>
                  <a:lin scaled="0"/>
                </a:gradFill>
              </a:rPr>
              <a:t>Q2</a:t>
            </a:r>
            <a:r>
              <a:rPr lang="zh-CN" altLang="en-US" sz="2800" b="1" dirty="0">
                <a:gradFill>
                  <a:gsLst>
                    <a:gs pos="0">
                      <a:srgbClr val="012D86"/>
                    </a:gs>
                    <a:gs pos="100000">
                      <a:srgbClr val="0E2557"/>
                    </a:gs>
                  </a:gsLst>
                  <a:lin scaled="0"/>
                </a:gradFill>
              </a:rPr>
              <a:t>：</a:t>
            </a:r>
            <a:r>
              <a:rPr lang="zh-CN" altLang="en-US" sz="2800" b="1" dirty="0">
                <a:gradFill>
                  <a:gsLst>
                    <a:gs pos="0">
                      <a:srgbClr val="012D86"/>
                    </a:gs>
                    <a:gs pos="100000">
                      <a:srgbClr val="0E2557"/>
                    </a:gs>
                  </a:gsLst>
                  <a:lin scaled="0"/>
                </a:gradFill>
                <a:latin typeface="黑体" panose="02010609060101010101" pitchFamily="49" charset="-122"/>
                <a:ea typeface="黑体" panose="02010609060101010101" pitchFamily="49" charset="-122"/>
                <a:cs typeface="黑体" panose="02010609060101010101" pitchFamily="49" charset="-122"/>
                <a:sym typeface="+mn-ea"/>
              </a:rPr>
              <a:t>取得这些喜的原因有哪些？</a:t>
            </a:r>
            <a:endParaRPr lang="en-US" altLang="zh-CN" sz="2800" b="1" dirty="0">
              <a:gradFill>
                <a:gsLst>
                  <a:gs pos="0">
                    <a:srgbClr val="012D86"/>
                  </a:gs>
                  <a:gs pos="100000">
                    <a:srgbClr val="0E2557"/>
                  </a:gs>
                </a:gsLst>
                <a:lin scaled="0"/>
              </a:gra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1026" name="Picture 2">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79" y="1191256"/>
            <a:ext cx="7158448" cy="4742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图片 4" descr="l s-8191"/>
          <p:cNvPicPr>
            <a:picLocks noChangeAspect="1"/>
          </p:cNvPicPr>
          <p:nvPr/>
        </p:nvPicPr>
        <p:blipFill>
          <a:blip r:embed="rId2"/>
          <a:stretch>
            <a:fillRect/>
          </a:stretch>
        </p:blipFill>
        <p:spPr>
          <a:xfrm>
            <a:off x="-15875" y="4908550"/>
            <a:ext cx="7572375" cy="1895475"/>
          </a:xfrm>
          <a:prstGeom prst="rect">
            <a:avLst/>
          </a:prstGeom>
          <a:noFill/>
          <a:ln w="9525">
            <a:noFill/>
          </a:ln>
        </p:spPr>
      </p:pic>
      <p:pic>
        <p:nvPicPr>
          <p:cNvPr id="13322" name="图片 5" descr="225da004e33bc420a6143430761b0716"/>
          <p:cNvPicPr>
            <a:picLocks noChangeAspect="1"/>
          </p:cNvPicPr>
          <p:nvPr/>
        </p:nvPicPr>
        <p:blipFill>
          <a:blip r:embed="rId3"/>
          <a:stretch>
            <a:fillRect/>
          </a:stretch>
        </p:blipFill>
        <p:spPr>
          <a:xfrm>
            <a:off x="7018844" y="900184"/>
            <a:ext cx="2287588" cy="2338387"/>
          </a:xfrm>
          <a:prstGeom prst="rect">
            <a:avLst/>
          </a:prstGeom>
          <a:noFill/>
          <a:ln w="9525">
            <a:noFill/>
          </a:ln>
        </p:spPr>
      </p:pic>
      <p:sp>
        <p:nvSpPr>
          <p:cNvPr id="4" name="文本框 3"/>
          <p:cNvSpPr txBox="1"/>
          <p:nvPr/>
        </p:nvSpPr>
        <p:spPr>
          <a:xfrm>
            <a:off x="658022" y="2575488"/>
            <a:ext cx="11408410" cy="1753235"/>
          </a:xfrm>
          <a:prstGeom prst="rect">
            <a:avLst/>
          </a:prstGeom>
          <a:noFill/>
        </p:spPr>
        <p:txBody>
          <a:bodyPr wrap="square" rtlCol="0" anchor="t">
            <a:spAutoFit/>
          </a:bodyPr>
          <a:lstStyle/>
          <a:p>
            <a:r>
              <a:rPr lang="zh-CN" altLang="zh-CN" sz="3600" b="1" kern="0" noProof="0" dirty="0">
                <a:ln>
                  <a:noFill/>
                </a:ln>
                <a:solidFill>
                  <a:srgbClr val="00B05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3600" b="1" kern="0" noProof="0" dirty="0">
                <a:ln>
                  <a:noFill/>
                </a:ln>
                <a:solidFill>
                  <a:srgbClr val="00B05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3600" b="1" kern="0" noProof="0" dirty="0">
                <a:ln>
                  <a:noFill/>
                </a:ln>
                <a:solidFill>
                  <a:srgbClr val="00B05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）必要性：</a:t>
            </a:r>
            <a:r>
              <a:rPr lang="zh-CN" altLang="zh-CN" sz="3600" b="1" kern="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我国过去</a:t>
            </a:r>
            <a:r>
              <a:rPr lang="en-US" altLang="zh-CN" sz="3600" b="1" kern="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40 </a:t>
            </a:r>
            <a:r>
              <a:rPr lang="zh-CN" altLang="zh-CN" sz="3600" b="1" kern="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年的快速发展靠的是改革开放</a:t>
            </a:r>
            <a:r>
              <a:rPr lang="en-US" altLang="zh-CN" sz="3600" b="1" kern="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3600" b="1" kern="0" noProof="0" dirty="0">
                <a:ln>
                  <a:noFill/>
                </a:ln>
                <a:solidFill>
                  <a:srgbClr val="00009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未来发展也必须坚定不移地依靠改革开放。中华民族伟大复兴，绝不是轻轻松松、敲锣打鼓就能实现的。</a:t>
            </a:r>
          </a:p>
        </p:txBody>
      </p:sp>
      <p:sp>
        <p:nvSpPr>
          <p:cNvPr id="2" name="文本框 1"/>
          <p:cNvSpPr txBox="1"/>
          <p:nvPr/>
        </p:nvSpPr>
        <p:spPr>
          <a:xfrm>
            <a:off x="556895" y="1451408"/>
            <a:ext cx="6999605" cy="645160"/>
          </a:xfrm>
          <a:prstGeom prst="rect">
            <a:avLst/>
          </a:prstGeom>
          <a:noFill/>
        </p:spPr>
        <p:txBody>
          <a:bodyPr wrap="square" rtlCol="0">
            <a:spAutoFit/>
          </a:bodyPr>
          <a:lstStyle/>
          <a:p>
            <a:r>
              <a:rPr lang="en-US" altLang="zh-CN" sz="3600" b="1" dirty="0">
                <a:solidFill>
                  <a:srgbClr val="C00000"/>
                </a:solidFill>
                <a:latin typeface="微软雅黑" panose="020B0503020204020204" pitchFamily="34" charset="-122"/>
                <a:ea typeface="微软雅黑" panose="020B0503020204020204" pitchFamily="34" charset="-122"/>
                <a:sym typeface="+mn-ea"/>
              </a:rPr>
              <a:t>1</a:t>
            </a:r>
            <a:r>
              <a:rPr lang="zh-CN" altLang="en-US" sz="3600" b="1" dirty="0">
                <a:solidFill>
                  <a:srgbClr val="C00000"/>
                </a:solidFill>
                <a:latin typeface="微软雅黑" panose="020B0503020204020204" pitchFamily="34" charset="-122"/>
                <a:ea typeface="微软雅黑" panose="020B0503020204020204" pitchFamily="34" charset="-122"/>
                <a:sym typeface="+mn-ea"/>
              </a:rPr>
              <a:t>、全面深化改革的原因</a:t>
            </a:r>
          </a:p>
        </p:txBody>
      </p:sp>
      <p:sp>
        <p:nvSpPr>
          <p:cNvPr id="17" name="文本框 128">
            <a:extLst>
              <a:ext uri="{FF2B5EF4-FFF2-40B4-BE49-F238E27FC236}">
                <a16:creationId xmlns:a16="http://schemas.microsoft.com/office/drawing/2014/main" xmlns="" id="{80D0BF82-B8D2-4E2E-BF47-6DFF7FE82D0A}"/>
              </a:ext>
            </a:extLst>
          </p:cNvPr>
          <p:cNvSpPr txBox="1"/>
          <p:nvPr/>
        </p:nvSpPr>
        <p:spPr>
          <a:xfrm>
            <a:off x="249229" y="251391"/>
            <a:ext cx="10032908" cy="646331"/>
          </a:xfrm>
          <a:prstGeom prst="rect">
            <a:avLst/>
          </a:prstGeom>
          <a:gradFill>
            <a:gsLst>
              <a:gs pos="0">
                <a:srgbClr val="FE4444"/>
              </a:gs>
              <a:gs pos="100000">
                <a:srgbClr val="832B2B"/>
              </a:gs>
            </a:gsLst>
            <a:lin scaled="0"/>
          </a:gradFill>
          <a:ln w="9525">
            <a:noFill/>
          </a:ln>
        </p:spPr>
        <p:txBody>
          <a:bodyPr wrap="square" anchor="t">
            <a:spAutoFit/>
          </a:bodyPr>
          <a:lstStyle/>
          <a:p>
            <a:r>
              <a:rPr lang="zh-CN" altLang="en-US" sz="3600" b="1" dirty="0">
                <a:latin typeface="华文琥珀" panose="02010800040101010101" pitchFamily="2" charset="-122"/>
                <a:ea typeface="华文琥珀" panose="02010800040101010101" pitchFamily="2" charset="-122"/>
              </a:rPr>
              <a:t>一、改革进行时（全面深化改革，走向繁荣富强）</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5A73B6E-F166-4D76-997E-7CBB48E067F7}"/>
              </a:ext>
            </a:extLst>
          </p:cNvPr>
          <p:cNvSpPr>
            <a:spLocks noGrp="1"/>
          </p:cNvSpPr>
          <p:nvPr>
            <p:ph type="title"/>
          </p:nvPr>
        </p:nvSpPr>
        <p:spPr/>
        <p:txBody>
          <a:bodyPr/>
          <a:lstStyle/>
          <a:p>
            <a:r>
              <a:rPr lang="zh-CN" altLang="en-US" dirty="0"/>
              <a:t>合作探究</a:t>
            </a:r>
          </a:p>
        </p:txBody>
      </p:sp>
      <p:sp>
        <p:nvSpPr>
          <p:cNvPr id="3" name="内容占位符 2">
            <a:extLst>
              <a:ext uri="{FF2B5EF4-FFF2-40B4-BE49-F238E27FC236}">
                <a16:creationId xmlns:a16="http://schemas.microsoft.com/office/drawing/2014/main" xmlns="" id="{A049AF08-D87B-4439-937D-E49DF4BCE761}"/>
              </a:ext>
            </a:extLst>
          </p:cNvPr>
          <p:cNvSpPr>
            <a:spLocks noGrp="1"/>
          </p:cNvSpPr>
          <p:nvPr>
            <p:ph idx="1"/>
          </p:nvPr>
        </p:nvSpPr>
        <p:spPr>
          <a:xfrm>
            <a:off x="1059264" y="2364242"/>
            <a:ext cx="10515600" cy="786946"/>
          </a:xfrm>
        </p:spPr>
        <p:txBody>
          <a:bodyPr/>
          <a:lstStyle/>
          <a:p>
            <a:pPr marL="0" indent="0">
              <a:buNone/>
            </a:pPr>
            <a:r>
              <a:rPr lang="zh-CN" altLang="en-US" sz="4800" dirty="0"/>
              <a:t>中国发展面临哪些忧？如何解决？</a:t>
            </a:r>
          </a:p>
        </p:txBody>
      </p:sp>
    </p:spTree>
    <p:extLst>
      <p:ext uri="{BB962C8B-B14F-4D97-AF65-F5344CB8AC3E}">
        <p14:creationId xmlns:p14="http://schemas.microsoft.com/office/powerpoint/2010/main" val="3989766092"/>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矩形 2"/>
          <p:cNvSpPr/>
          <p:nvPr/>
        </p:nvSpPr>
        <p:spPr>
          <a:xfrm>
            <a:off x="452101" y="140193"/>
            <a:ext cx="2221865" cy="3643113"/>
          </a:xfrm>
          <a:prstGeom prst="rect">
            <a:avLst/>
          </a:prstGeom>
          <a:gradFill>
            <a:gsLst>
              <a:gs pos="0">
                <a:srgbClr val="9EE256"/>
              </a:gs>
              <a:gs pos="100000">
                <a:srgbClr val="52762D"/>
              </a:gs>
            </a:gsLst>
            <a:lin scaled="0"/>
          </a:gradFill>
          <a:ln w="9525">
            <a:noFill/>
          </a:ln>
        </p:spPr>
        <p:txBody>
          <a:bodyPr wrap="square">
            <a:spAutoFit/>
          </a:bodyPr>
          <a:lstStyle/>
          <a:p>
            <a:pPr marL="285750" indent="-285750">
              <a:lnSpc>
                <a:spcPct val="120000"/>
              </a:lnSpc>
              <a:buFont typeface="Wingdings" panose="05000000000000000000" pitchFamily="2" charset="2"/>
              <a:buChar char="Ø"/>
            </a:pPr>
            <a:r>
              <a:rPr lang="zh-CN" altLang="zh-CN" sz="2800" b="1" dirty="0">
                <a:latin typeface="黑体" panose="02010609060101010101" pitchFamily="49" charset="-122"/>
                <a:ea typeface="黑体" panose="02010609060101010101" pitchFamily="49" charset="-122"/>
              </a:rPr>
              <a:t>幼有</a:t>
            </a:r>
            <a:r>
              <a:rPr lang="zh-CN" altLang="en-US" sz="2800" b="1" dirty="0">
                <a:latin typeface="黑体" panose="02010609060101010101" pitchFamily="49" charset="-122"/>
                <a:ea typeface="黑体" panose="02010609060101010101" pitchFamily="49" charset="-122"/>
              </a:rPr>
              <a:t>所</a:t>
            </a:r>
            <a:r>
              <a:rPr lang="zh-CN" altLang="zh-CN" sz="2800" b="1" dirty="0">
                <a:latin typeface="黑体" panose="02010609060101010101" pitchFamily="49" charset="-122"/>
                <a:ea typeface="黑体" panose="02010609060101010101" pitchFamily="49" charset="-122"/>
              </a:rPr>
              <a:t>育</a:t>
            </a:r>
            <a:endParaRPr lang="en-US" altLang="zh-CN" sz="2800" b="1" dirty="0">
              <a:latin typeface="黑体" panose="02010609060101010101" pitchFamily="49" charset="-122"/>
              <a:ea typeface="黑体" panose="02010609060101010101" pitchFamily="49" charset="-122"/>
            </a:endParaRPr>
          </a:p>
          <a:p>
            <a:pPr marL="285750" indent="-285750">
              <a:lnSpc>
                <a:spcPct val="120000"/>
              </a:lnSpc>
              <a:buFont typeface="Wingdings" panose="05000000000000000000" pitchFamily="2" charset="2"/>
              <a:buChar char="Ø"/>
            </a:pPr>
            <a:r>
              <a:rPr lang="zh-CN" altLang="zh-CN" sz="2800" b="1" dirty="0">
                <a:latin typeface="黑体" panose="02010609060101010101" pitchFamily="49" charset="-122"/>
                <a:ea typeface="黑体" panose="02010609060101010101" pitchFamily="49" charset="-122"/>
              </a:rPr>
              <a:t>学有</a:t>
            </a:r>
            <a:r>
              <a:rPr lang="zh-CN" altLang="en-US" sz="2800" b="1" dirty="0">
                <a:latin typeface="黑体" panose="02010609060101010101" pitchFamily="49" charset="-122"/>
                <a:ea typeface="黑体" panose="02010609060101010101" pitchFamily="49" charset="-122"/>
              </a:rPr>
              <a:t>所</a:t>
            </a:r>
            <a:r>
              <a:rPr lang="zh-CN" altLang="zh-CN" sz="2800" b="1" dirty="0">
                <a:latin typeface="黑体" panose="02010609060101010101" pitchFamily="49" charset="-122"/>
                <a:ea typeface="黑体" panose="02010609060101010101" pitchFamily="49" charset="-122"/>
              </a:rPr>
              <a:t>教</a:t>
            </a:r>
            <a:endParaRPr lang="en-US" altLang="zh-CN" sz="2800" b="1" dirty="0">
              <a:latin typeface="黑体" panose="02010609060101010101" pitchFamily="49" charset="-122"/>
              <a:ea typeface="黑体" panose="02010609060101010101" pitchFamily="49" charset="-122"/>
            </a:endParaRPr>
          </a:p>
          <a:p>
            <a:pPr marL="285750" indent="-285750">
              <a:lnSpc>
                <a:spcPct val="120000"/>
              </a:lnSpc>
              <a:buFont typeface="Wingdings" panose="05000000000000000000" pitchFamily="2" charset="2"/>
              <a:buChar char="Ø"/>
            </a:pPr>
            <a:r>
              <a:rPr lang="zh-CN" altLang="zh-CN" sz="2800" b="1" dirty="0">
                <a:latin typeface="黑体" panose="02010609060101010101" pitchFamily="49" charset="-122"/>
                <a:ea typeface="黑体" panose="02010609060101010101" pitchFamily="49" charset="-122"/>
              </a:rPr>
              <a:t>劳有</a:t>
            </a:r>
            <a:r>
              <a:rPr lang="zh-CN" altLang="en-US" sz="2800" b="1" dirty="0">
                <a:latin typeface="黑体" panose="02010609060101010101" pitchFamily="49" charset="-122"/>
                <a:ea typeface="黑体" panose="02010609060101010101" pitchFamily="49" charset="-122"/>
              </a:rPr>
              <a:t>所</a:t>
            </a:r>
            <a:r>
              <a:rPr lang="zh-CN" altLang="zh-CN" sz="2800" b="1" dirty="0">
                <a:latin typeface="黑体" panose="02010609060101010101" pitchFamily="49" charset="-122"/>
                <a:ea typeface="黑体" panose="02010609060101010101" pitchFamily="49" charset="-122"/>
              </a:rPr>
              <a:t>得</a:t>
            </a:r>
            <a:endParaRPr lang="en-US" altLang="zh-CN" sz="2800" b="1" dirty="0">
              <a:latin typeface="黑体" panose="02010609060101010101" pitchFamily="49" charset="-122"/>
              <a:ea typeface="黑体" panose="02010609060101010101" pitchFamily="49" charset="-122"/>
            </a:endParaRPr>
          </a:p>
          <a:p>
            <a:pPr marL="285750" indent="-285750">
              <a:lnSpc>
                <a:spcPct val="120000"/>
              </a:lnSpc>
              <a:buFont typeface="Wingdings" panose="05000000000000000000" pitchFamily="2" charset="2"/>
              <a:buChar char="Ø"/>
            </a:pPr>
            <a:r>
              <a:rPr lang="zh-CN" altLang="zh-CN" sz="2800" b="1" dirty="0">
                <a:latin typeface="黑体" panose="02010609060101010101" pitchFamily="49" charset="-122"/>
                <a:ea typeface="黑体" panose="02010609060101010101" pitchFamily="49" charset="-122"/>
              </a:rPr>
              <a:t>病有</a:t>
            </a:r>
            <a:r>
              <a:rPr lang="zh-CN" altLang="en-US" sz="2800" b="1" dirty="0">
                <a:latin typeface="黑体" panose="02010609060101010101" pitchFamily="49" charset="-122"/>
                <a:ea typeface="黑体" panose="02010609060101010101" pitchFamily="49" charset="-122"/>
              </a:rPr>
              <a:t>所</a:t>
            </a:r>
            <a:r>
              <a:rPr lang="zh-CN" altLang="zh-CN" sz="2800" b="1" dirty="0">
                <a:latin typeface="黑体" panose="02010609060101010101" pitchFamily="49" charset="-122"/>
                <a:ea typeface="黑体" panose="02010609060101010101" pitchFamily="49" charset="-122"/>
              </a:rPr>
              <a:t>医</a:t>
            </a:r>
            <a:endParaRPr lang="en-US" altLang="zh-CN" sz="2800" b="1" dirty="0">
              <a:latin typeface="黑体" panose="02010609060101010101" pitchFamily="49" charset="-122"/>
              <a:ea typeface="黑体" panose="02010609060101010101" pitchFamily="49" charset="-122"/>
            </a:endParaRPr>
          </a:p>
          <a:p>
            <a:pPr marL="285750" indent="-285750">
              <a:lnSpc>
                <a:spcPct val="120000"/>
              </a:lnSpc>
              <a:buFont typeface="Wingdings" panose="05000000000000000000" pitchFamily="2" charset="2"/>
              <a:buChar char="Ø"/>
            </a:pPr>
            <a:r>
              <a:rPr lang="zh-CN" altLang="zh-CN" sz="2800" b="1" dirty="0">
                <a:latin typeface="黑体" panose="02010609060101010101" pitchFamily="49" charset="-122"/>
                <a:ea typeface="黑体" panose="02010609060101010101" pitchFamily="49" charset="-122"/>
              </a:rPr>
              <a:t>老有</a:t>
            </a:r>
            <a:r>
              <a:rPr lang="zh-CN" altLang="en-US" sz="2800" b="1" dirty="0">
                <a:latin typeface="黑体" panose="02010609060101010101" pitchFamily="49" charset="-122"/>
                <a:ea typeface="黑体" panose="02010609060101010101" pitchFamily="49" charset="-122"/>
              </a:rPr>
              <a:t>所</a:t>
            </a:r>
            <a:r>
              <a:rPr lang="zh-CN" altLang="zh-CN" sz="2800" b="1" dirty="0">
                <a:latin typeface="黑体" panose="02010609060101010101" pitchFamily="49" charset="-122"/>
                <a:ea typeface="黑体" panose="02010609060101010101" pitchFamily="49" charset="-122"/>
              </a:rPr>
              <a:t>养</a:t>
            </a:r>
            <a:endParaRPr lang="en-US" altLang="zh-CN" sz="2800" b="1" dirty="0">
              <a:latin typeface="黑体" panose="02010609060101010101" pitchFamily="49" charset="-122"/>
              <a:ea typeface="黑体" panose="02010609060101010101" pitchFamily="49" charset="-122"/>
            </a:endParaRPr>
          </a:p>
          <a:p>
            <a:pPr marL="285750" indent="-285750">
              <a:lnSpc>
                <a:spcPct val="120000"/>
              </a:lnSpc>
              <a:buFont typeface="Wingdings" panose="05000000000000000000" pitchFamily="2" charset="2"/>
              <a:buChar char="Ø"/>
            </a:pPr>
            <a:r>
              <a:rPr lang="zh-CN" altLang="zh-CN" sz="2800" b="1" dirty="0">
                <a:latin typeface="黑体" panose="02010609060101010101" pitchFamily="49" charset="-122"/>
                <a:ea typeface="黑体" panose="02010609060101010101" pitchFamily="49" charset="-122"/>
              </a:rPr>
              <a:t>住有</a:t>
            </a:r>
            <a:r>
              <a:rPr lang="zh-CN" altLang="en-US" sz="2800" b="1" dirty="0">
                <a:latin typeface="黑体" panose="02010609060101010101" pitchFamily="49" charset="-122"/>
                <a:ea typeface="黑体" panose="02010609060101010101" pitchFamily="49" charset="-122"/>
              </a:rPr>
              <a:t>所</a:t>
            </a:r>
            <a:r>
              <a:rPr lang="zh-CN" altLang="zh-CN" sz="2800" b="1" dirty="0">
                <a:latin typeface="黑体" panose="02010609060101010101" pitchFamily="49" charset="-122"/>
                <a:ea typeface="黑体" panose="02010609060101010101" pitchFamily="49" charset="-122"/>
              </a:rPr>
              <a:t>居</a:t>
            </a:r>
            <a:endParaRPr lang="en-US" altLang="zh-CN" sz="2800" b="1" dirty="0">
              <a:latin typeface="黑体" panose="02010609060101010101" pitchFamily="49" charset="-122"/>
              <a:ea typeface="黑体" panose="02010609060101010101" pitchFamily="49" charset="-122"/>
            </a:endParaRPr>
          </a:p>
          <a:p>
            <a:pPr marL="285750" indent="-285750">
              <a:lnSpc>
                <a:spcPct val="120000"/>
              </a:lnSpc>
              <a:buFont typeface="Wingdings" panose="05000000000000000000" pitchFamily="2" charset="2"/>
              <a:buChar char="Ø"/>
            </a:pPr>
            <a:r>
              <a:rPr lang="en-US" altLang="zh-CN" sz="2800" b="1" dirty="0">
                <a:latin typeface="黑体" panose="02010609060101010101" pitchFamily="49" charset="-122"/>
                <a:ea typeface="黑体" panose="02010609060101010101" pitchFamily="49" charset="-122"/>
              </a:rPr>
              <a:t>……</a:t>
            </a:r>
            <a:endParaRPr lang="zh-CN" altLang="zh-CN" sz="2800" b="1" dirty="0">
              <a:latin typeface="黑体" panose="02010609060101010101" pitchFamily="49" charset="-122"/>
              <a:ea typeface="黑体" panose="02010609060101010101" pitchFamily="49" charset="-122"/>
            </a:endParaRPr>
          </a:p>
        </p:txBody>
      </p:sp>
      <p:sp>
        <p:nvSpPr>
          <p:cNvPr id="9220" name="文本框 3"/>
          <p:cNvSpPr txBox="1"/>
          <p:nvPr/>
        </p:nvSpPr>
        <p:spPr>
          <a:xfrm>
            <a:off x="3445909" y="607762"/>
            <a:ext cx="3145155" cy="583565"/>
          </a:xfrm>
          <a:prstGeom prst="rect">
            <a:avLst/>
          </a:prstGeom>
          <a:noFill/>
          <a:ln w="9525">
            <a:noFill/>
          </a:ln>
        </p:spPr>
        <p:txBody>
          <a:bodyPr wrap="square">
            <a:spAutoFit/>
          </a:bodyPr>
          <a:lstStyle/>
          <a:p>
            <a:r>
              <a:rPr lang="zh-CN" altLang="en-US" sz="3200" dirty="0">
                <a:solidFill>
                  <a:srgbClr val="FF0000"/>
                </a:solidFill>
                <a:latin typeface="微软雅黑" panose="020B0503020204020204" pitchFamily="34" charset="-122"/>
                <a:ea typeface="微软雅黑" panose="020B0503020204020204" pitchFamily="34" charset="-122"/>
              </a:rPr>
              <a:t>民生幸福标杆</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pic>
        <p:nvPicPr>
          <p:cNvPr id="9224" name="图片 1"/>
          <p:cNvPicPr>
            <a:picLocks noChangeAspect="1"/>
          </p:cNvPicPr>
          <p:nvPr/>
        </p:nvPicPr>
        <p:blipFill>
          <a:blip r:embed="rId3"/>
          <a:srcRect l="71867" b="67262"/>
          <a:stretch>
            <a:fillRect/>
          </a:stretch>
        </p:blipFill>
        <p:spPr>
          <a:xfrm rot="-9673181">
            <a:off x="2406383" y="344553"/>
            <a:ext cx="1269365" cy="1109980"/>
          </a:xfrm>
          <a:prstGeom prst="rect">
            <a:avLst/>
          </a:prstGeom>
          <a:noFill/>
          <a:ln w="9525">
            <a:noFill/>
          </a:ln>
        </p:spPr>
      </p:pic>
      <p:sp>
        <p:nvSpPr>
          <p:cNvPr id="15" name="矩形 2">
            <a:extLst>
              <a:ext uri="{FF2B5EF4-FFF2-40B4-BE49-F238E27FC236}">
                <a16:creationId xmlns:a16="http://schemas.microsoft.com/office/drawing/2014/main" xmlns="" id="{10EA8728-EC05-442C-AE02-1B3BD816B0DC}"/>
              </a:ext>
            </a:extLst>
          </p:cNvPr>
          <p:cNvSpPr/>
          <p:nvPr/>
        </p:nvSpPr>
        <p:spPr>
          <a:xfrm>
            <a:off x="7380670" y="140193"/>
            <a:ext cx="2221865" cy="3643113"/>
          </a:xfrm>
          <a:prstGeom prst="rect">
            <a:avLst/>
          </a:prstGeom>
          <a:gradFill>
            <a:gsLst>
              <a:gs pos="0">
                <a:srgbClr val="9EE256"/>
              </a:gs>
              <a:gs pos="100000">
                <a:srgbClr val="52762D"/>
              </a:gs>
            </a:gsLst>
            <a:lin scaled="0"/>
          </a:gradFill>
          <a:ln w="9525">
            <a:noFill/>
          </a:ln>
        </p:spPr>
        <p:txBody>
          <a:bodyPr wrap="square">
            <a:spAutoFit/>
          </a:bodyPr>
          <a:lstStyle/>
          <a:p>
            <a:pPr marL="285750" indent="-285750">
              <a:lnSpc>
                <a:spcPct val="120000"/>
              </a:lnSpc>
              <a:buFont typeface="Wingdings" panose="05000000000000000000" pitchFamily="2" charset="2"/>
              <a:buChar char="Ø"/>
            </a:pPr>
            <a:r>
              <a:rPr lang="zh-CN" altLang="zh-CN" sz="2800" b="1" dirty="0">
                <a:latin typeface="黑体" panose="02010609060101010101" pitchFamily="49" charset="-122"/>
                <a:ea typeface="黑体" panose="02010609060101010101" pitchFamily="49" charset="-122"/>
              </a:rPr>
              <a:t>幼有善育</a:t>
            </a:r>
            <a:endParaRPr lang="en-US" altLang="zh-CN" sz="2800" b="1" dirty="0">
              <a:latin typeface="黑体" panose="02010609060101010101" pitchFamily="49" charset="-122"/>
              <a:ea typeface="黑体" panose="02010609060101010101" pitchFamily="49" charset="-122"/>
            </a:endParaRPr>
          </a:p>
          <a:p>
            <a:pPr marL="285750" indent="-285750">
              <a:lnSpc>
                <a:spcPct val="120000"/>
              </a:lnSpc>
              <a:buFont typeface="Wingdings" panose="05000000000000000000" pitchFamily="2" charset="2"/>
              <a:buChar char="Ø"/>
            </a:pPr>
            <a:r>
              <a:rPr lang="zh-CN" altLang="zh-CN" sz="2800" b="1" dirty="0">
                <a:latin typeface="黑体" panose="02010609060101010101" pitchFamily="49" charset="-122"/>
                <a:ea typeface="黑体" panose="02010609060101010101" pitchFamily="49" charset="-122"/>
              </a:rPr>
              <a:t>学有优教</a:t>
            </a:r>
            <a:endParaRPr lang="en-US" altLang="zh-CN" sz="2800" b="1" dirty="0">
              <a:latin typeface="黑体" panose="02010609060101010101" pitchFamily="49" charset="-122"/>
              <a:ea typeface="黑体" panose="02010609060101010101" pitchFamily="49" charset="-122"/>
            </a:endParaRPr>
          </a:p>
          <a:p>
            <a:pPr marL="285750" indent="-285750">
              <a:lnSpc>
                <a:spcPct val="120000"/>
              </a:lnSpc>
              <a:buFont typeface="Wingdings" panose="05000000000000000000" pitchFamily="2" charset="2"/>
              <a:buChar char="Ø"/>
            </a:pPr>
            <a:r>
              <a:rPr lang="zh-CN" altLang="zh-CN" sz="2800" b="1" dirty="0">
                <a:latin typeface="黑体" panose="02010609060101010101" pitchFamily="49" charset="-122"/>
                <a:ea typeface="黑体" panose="02010609060101010101" pitchFamily="49" charset="-122"/>
              </a:rPr>
              <a:t>劳有厚得</a:t>
            </a:r>
            <a:endParaRPr lang="en-US" altLang="zh-CN" sz="2800" b="1" dirty="0">
              <a:latin typeface="黑体" panose="02010609060101010101" pitchFamily="49" charset="-122"/>
              <a:ea typeface="黑体" panose="02010609060101010101" pitchFamily="49" charset="-122"/>
            </a:endParaRPr>
          </a:p>
          <a:p>
            <a:pPr marL="285750" indent="-285750">
              <a:lnSpc>
                <a:spcPct val="120000"/>
              </a:lnSpc>
              <a:buFont typeface="Wingdings" panose="05000000000000000000" pitchFamily="2" charset="2"/>
              <a:buChar char="Ø"/>
            </a:pPr>
            <a:r>
              <a:rPr lang="zh-CN" altLang="zh-CN" sz="2800" b="1" dirty="0">
                <a:latin typeface="黑体" panose="02010609060101010101" pitchFamily="49" charset="-122"/>
                <a:ea typeface="黑体" panose="02010609060101010101" pitchFamily="49" charset="-122"/>
              </a:rPr>
              <a:t>病有良医</a:t>
            </a:r>
            <a:endParaRPr lang="en-US" altLang="zh-CN" sz="2800" b="1" dirty="0">
              <a:latin typeface="黑体" panose="02010609060101010101" pitchFamily="49" charset="-122"/>
              <a:ea typeface="黑体" panose="02010609060101010101" pitchFamily="49" charset="-122"/>
            </a:endParaRPr>
          </a:p>
          <a:p>
            <a:pPr marL="285750" indent="-285750">
              <a:lnSpc>
                <a:spcPct val="120000"/>
              </a:lnSpc>
              <a:buFont typeface="Wingdings" panose="05000000000000000000" pitchFamily="2" charset="2"/>
              <a:buChar char="Ø"/>
            </a:pPr>
            <a:r>
              <a:rPr lang="zh-CN" altLang="zh-CN" sz="2800" b="1" dirty="0">
                <a:latin typeface="黑体" panose="02010609060101010101" pitchFamily="49" charset="-122"/>
                <a:ea typeface="黑体" panose="02010609060101010101" pitchFamily="49" charset="-122"/>
              </a:rPr>
              <a:t>老有颐养</a:t>
            </a:r>
            <a:endParaRPr lang="en-US" altLang="zh-CN" sz="2800" b="1" dirty="0">
              <a:latin typeface="黑体" panose="02010609060101010101" pitchFamily="49" charset="-122"/>
              <a:ea typeface="黑体" panose="02010609060101010101" pitchFamily="49" charset="-122"/>
            </a:endParaRPr>
          </a:p>
          <a:p>
            <a:pPr marL="285750" indent="-285750">
              <a:lnSpc>
                <a:spcPct val="120000"/>
              </a:lnSpc>
              <a:buFont typeface="Wingdings" panose="05000000000000000000" pitchFamily="2" charset="2"/>
              <a:buChar char="Ø"/>
            </a:pPr>
            <a:r>
              <a:rPr lang="zh-CN" altLang="zh-CN" sz="2800" b="1" dirty="0">
                <a:latin typeface="黑体" panose="02010609060101010101" pitchFamily="49" charset="-122"/>
                <a:ea typeface="黑体" panose="02010609060101010101" pitchFamily="49" charset="-122"/>
              </a:rPr>
              <a:t>住有宜居</a:t>
            </a:r>
            <a:endParaRPr lang="en-US" altLang="zh-CN" sz="2800" b="1" dirty="0">
              <a:latin typeface="黑体" panose="02010609060101010101" pitchFamily="49" charset="-122"/>
              <a:ea typeface="黑体" panose="02010609060101010101" pitchFamily="49" charset="-122"/>
            </a:endParaRPr>
          </a:p>
          <a:p>
            <a:pPr marL="285750" indent="-285750">
              <a:lnSpc>
                <a:spcPct val="120000"/>
              </a:lnSpc>
              <a:buFont typeface="Wingdings" panose="05000000000000000000" pitchFamily="2" charset="2"/>
              <a:buChar char="Ø"/>
            </a:pPr>
            <a:r>
              <a:rPr lang="zh-CN" altLang="zh-CN" sz="2800" b="1" dirty="0">
                <a:latin typeface="黑体" panose="02010609060101010101" pitchFamily="49" charset="-122"/>
                <a:ea typeface="黑体" panose="02010609060101010101" pitchFamily="49" charset="-122"/>
              </a:rPr>
              <a:t>弱有众扶</a:t>
            </a:r>
          </a:p>
        </p:txBody>
      </p:sp>
      <p:pic>
        <p:nvPicPr>
          <p:cNvPr id="16" name="图片 1">
            <a:extLst>
              <a:ext uri="{FF2B5EF4-FFF2-40B4-BE49-F238E27FC236}">
                <a16:creationId xmlns:a16="http://schemas.microsoft.com/office/drawing/2014/main" xmlns="" id="{903E5C21-FEF2-4A3E-B1E7-FA00BA061B22}"/>
              </a:ext>
            </a:extLst>
          </p:cNvPr>
          <p:cNvPicPr>
            <a:picLocks noChangeAspect="1"/>
          </p:cNvPicPr>
          <p:nvPr/>
        </p:nvPicPr>
        <p:blipFill>
          <a:blip r:embed="rId3"/>
          <a:srcRect l="71867" b="67262"/>
          <a:stretch>
            <a:fillRect/>
          </a:stretch>
        </p:blipFill>
        <p:spPr>
          <a:xfrm rot="1025721">
            <a:off x="5976200" y="302245"/>
            <a:ext cx="1269365" cy="1109980"/>
          </a:xfrm>
          <a:prstGeom prst="rect">
            <a:avLst/>
          </a:prstGeom>
          <a:noFill/>
          <a:ln w="9525">
            <a:noFill/>
          </a:ln>
        </p:spPr>
      </p:pic>
      <p:grpSp>
        <p:nvGrpSpPr>
          <p:cNvPr id="17" name="组合 2">
            <a:extLst>
              <a:ext uri="{FF2B5EF4-FFF2-40B4-BE49-F238E27FC236}">
                <a16:creationId xmlns:a16="http://schemas.microsoft.com/office/drawing/2014/main" xmlns="" id="{7F0A4A4B-9DEA-42C3-8EAE-6164FD49481A}"/>
              </a:ext>
            </a:extLst>
          </p:cNvPr>
          <p:cNvGrpSpPr>
            <a:grpSpLocks/>
          </p:cNvGrpSpPr>
          <p:nvPr/>
        </p:nvGrpSpPr>
        <p:grpSpPr bwMode="auto">
          <a:xfrm>
            <a:off x="4281142" y="3546067"/>
            <a:ext cx="2797924" cy="2997321"/>
            <a:chOff x="6269038" y="3659188"/>
            <a:chExt cx="1843087" cy="1844675"/>
          </a:xfrm>
        </p:grpSpPr>
        <p:pic>
          <p:nvPicPr>
            <p:cNvPr id="19" name="Picture 2">
              <a:extLst>
                <a:ext uri="{FF2B5EF4-FFF2-40B4-BE49-F238E27FC236}">
                  <a16:creationId xmlns:a16="http://schemas.microsoft.com/office/drawing/2014/main" xmlns="" id="{3FEF6CEE-BE54-42AE-B9BC-8BB0630404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503719">
              <a:off x="6269038" y="3659188"/>
              <a:ext cx="184308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a:extLst>
                <a:ext uri="{FF2B5EF4-FFF2-40B4-BE49-F238E27FC236}">
                  <a16:creationId xmlns:a16="http://schemas.microsoft.com/office/drawing/2014/main" xmlns="" id="{7FA5CFE9-B370-4E52-8E81-82F787B5407D}"/>
                </a:ext>
              </a:extLst>
            </p:cNvPr>
            <p:cNvSpPr>
              <a:spLocks noChangeArrowheads="1"/>
            </p:cNvSpPr>
            <p:nvPr/>
          </p:nvSpPr>
          <p:spPr bwMode="auto">
            <a:xfrm rot="20096281">
              <a:off x="6843686" y="4406780"/>
              <a:ext cx="471488" cy="66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b="1" dirty="0">
                  <a:solidFill>
                    <a:srgbClr val="000000"/>
                  </a:solidFill>
                  <a:latin typeface="黑体" panose="02010609060101010101" pitchFamily="49" charset="-122"/>
                  <a:ea typeface="黑体" panose="02010609060101010101" pitchFamily="49" charset="-122"/>
                  <a:sym typeface="宋体" panose="02010600030101010101" pitchFamily="2" charset="-122"/>
                </a:rPr>
                <a:t>美</a:t>
              </a:r>
              <a:endParaRPr lang="en-US" altLang="zh-CN" sz="1600" b="1" dirty="0">
                <a:solidFill>
                  <a:srgbClr val="000000"/>
                </a:solidFill>
                <a:latin typeface="黑体" panose="02010609060101010101" pitchFamily="49" charset="-122"/>
                <a:ea typeface="黑体" panose="02010609060101010101" pitchFamily="49" charset="-122"/>
                <a:sym typeface="Calibri" panose="020F0502020204030204" pitchFamily="34" charset="0"/>
              </a:endParaRPr>
            </a:p>
            <a:p>
              <a:r>
                <a:rPr lang="zh-CN" altLang="en-US" sz="1600" b="1" dirty="0">
                  <a:solidFill>
                    <a:srgbClr val="000000"/>
                  </a:solidFill>
                  <a:latin typeface="黑体" panose="02010609060101010101" pitchFamily="49" charset="-122"/>
                  <a:ea typeface="黑体" panose="02010609060101010101" pitchFamily="49" charset="-122"/>
                  <a:sym typeface="宋体" panose="02010600030101010101" pitchFamily="2" charset="-122"/>
                </a:rPr>
                <a:t>好</a:t>
              </a:r>
              <a:endParaRPr lang="en-US" altLang="zh-CN" sz="1600" b="1" dirty="0">
                <a:solidFill>
                  <a:srgbClr val="000000"/>
                </a:solidFill>
                <a:latin typeface="黑体" panose="02010609060101010101" pitchFamily="49" charset="-122"/>
                <a:ea typeface="黑体" panose="02010609060101010101" pitchFamily="49" charset="-122"/>
                <a:sym typeface="Calibri" panose="020F0502020204030204" pitchFamily="34" charset="0"/>
              </a:endParaRPr>
            </a:p>
            <a:p>
              <a:r>
                <a:rPr lang="zh-CN" altLang="en-US" sz="1600" b="1" dirty="0">
                  <a:solidFill>
                    <a:srgbClr val="000000"/>
                  </a:solidFill>
                  <a:latin typeface="黑体" panose="02010609060101010101" pitchFamily="49" charset="-122"/>
                  <a:ea typeface="黑体" panose="02010609060101010101" pitchFamily="49" charset="-122"/>
                  <a:sym typeface="宋体" panose="02010600030101010101" pitchFamily="2" charset="-122"/>
                </a:rPr>
                <a:t>生</a:t>
              </a:r>
              <a:endParaRPr lang="en-US" altLang="zh-CN" sz="1600" b="1" dirty="0">
                <a:solidFill>
                  <a:srgbClr val="000000"/>
                </a:solidFill>
                <a:latin typeface="黑体" panose="02010609060101010101" pitchFamily="49" charset="-122"/>
                <a:ea typeface="黑体" panose="02010609060101010101" pitchFamily="49" charset="-122"/>
                <a:sym typeface="Calibri" panose="020F0502020204030204" pitchFamily="34" charset="0"/>
              </a:endParaRPr>
            </a:p>
            <a:p>
              <a:r>
                <a:rPr lang="zh-CN" altLang="en-US" sz="1600" b="1" dirty="0">
                  <a:solidFill>
                    <a:srgbClr val="000000"/>
                  </a:solidFill>
                  <a:latin typeface="黑体" panose="02010609060101010101" pitchFamily="49" charset="-122"/>
                  <a:ea typeface="黑体" panose="02010609060101010101" pitchFamily="49" charset="-122"/>
                  <a:sym typeface="宋体" panose="02010600030101010101" pitchFamily="2" charset="-122"/>
                </a:rPr>
                <a:t>活</a:t>
              </a:r>
              <a:endParaRPr lang="zh-CN" altLang="en-US" sz="2000" b="1" dirty="0">
                <a:solidFill>
                  <a:srgbClr val="000000"/>
                </a:solidFill>
                <a:latin typeface="黑体" panose="02010609060101010101" pitchFamily="49" charset="-122"/>
                <a:ea typeface="黑体" panose="02010609060101010101" pitchFamily="49" charset="-122"/>
                <a:sym typeface="宋体" panose="02010600030101010101" pitchFamily="2" charset="-122"/>
              </a:endParaRPr>
            </a:p>
          </p:txBody>
        </p:sp>
      </p:grpSp>
      <p:sp>
        <p:nvSpPr>
          <p:cNvPr id="21" name="TextBox 11">
            <a:extLst>
              <a:ext uri="{FF2B5EF4-FFF2-40B4-BE49-F238E27FC236}">
                <a16:creationId xmlns:a16="http://schemas.microsoft.com/office/drawing/2014/main" xmlns="" id="{98CEB19C-5033-4375-B452-569C39ADFCFA}"/>
              </a:ext>
            </a:extLst>
          </p:cNvPr>
          <p:cNvSpPr>
            <a:spLocks noChangeArrowheads="1"/>
          </p:cNvSpPr>
          <p:nvPr/>
        </p:nvSpPr>
        <p:spPr bwMode="auto">
          <a:xfrm>
            <a:off x="2458182" y="4281259"/>
            <a:ext cx="466365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ü"/>
            </a:pPr>
            <a:r>
              <a:rPr lang="zh-CN" altLang="en-US" sz="2000" b="1" dirty="0">
                <a:solidFill>
                  <a:srgbClr val="000000"/>
                </a:solidFill>
                <a:latin typeface="楷体" panose="02010609060101010101" pitchFamily="49" charset="-122"/>
                <a:ea typeface="楷体" panose="02010609060101010101" pitchFamily="49" charset="-122"/>
                <a:sym typeface="楷体" panose="02010609060101010101" pitchFamily="49" charset="-122"/>
              </a:rPr>
              <a:t>更好的教育</a:t>
            </a:r>
            <a:endParaRPr lang="en-US" altLang="zh-CN" sz="20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a:buFont typeface="Wingdings" panose="05000000000000000000" pitchFamily="2" charset="2"/>
              <a:buChar char="ü"/>
            </a:pPr>
            <a:r>
              <a:rPr lang="zh-CN" altLang="en-US" sz="2000" b="1" dirty="0">
                <a:solidFill>
                  <a:srgbClr val="000000"/>
                </a:solidFill>
                <a:latin typeface="楷体" panose="02010609060101010101" pitchFamily="49" charset="-122"/>
                <a:ea typeface="楷体" panose="02010609060101010101" pitchFamily="49" charset="-122"/>
                <a:sym typeface="楷体" panose="02010609060101010101" pitchFamily="49" charset="-122"/>
              </a:rPr>
              <a:t>更稳定的工作</a:t>
            </a:r>
            <a:endParaRPr lang="en-US" altLang="zh-CN" sz="20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a:buFont typeface="Wingdings" panose="05000000000000000000" pitchFamily="2" charset="2"/>
              <a:buChar char="ü"/>
            </a:pPr>
            <a:r>
              <a:rPr lang="zh-CN" altLang="en-US" sz="2000" b="1" dirty="0">
                <a:solidFill>
                  <a:srgbClr val="000000"/>
                </a:solidFill>
                <a:latin typeface="楷体" panose="02010609060101010101" pitchFamily="49" charset="-122"/>
                <a:ea typeface="楷体" panose="02010609060101010101" pitchFamily="49" charset="-122"/>
                <a:sym typeface="楷体" panose="02010609060101010101" pitchFamily="49" charset="-122"/>
              </a:rPr>
              <a:t>更满意的收入</a:t>
            </a:r>
            <a:endParaRPr lang="en-US" altLang="zh-CN" sz="20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a:buFont typeface="Wingdings" panose="05000000000000000000" pitchFamily="2" charset="2"/>
              <a:buChar char="ü"/>
            </a:pPr>
            <a:r>
              <a:rPr lang="zh-CN" altLang="en-US" sz="2000" b="1" dirty="0">
                <a:solidFill>
                  <a:srgbClr val="000000"/>
                </a:solidFill>
                <a:latin typeface="楷体" panose="02010609060101010101" pitchFamily="49" charset="-122"/>
                <a:ea typeface="楷体" panose="02010609060101010101" pitchFamily="49" charset="-122"/>
                <a:sym typeface="楷体" panose="02010609060101010101" pitchFamily="49" charset="-122"/>
              </a:rPr>
              <a:t>更可靠的社会保障</a:t>
            </a:r>
            <a:endParaRPr lang="en-US" altLang="zh-CN" sz="20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a:buFont typeface="Wingdings" panose="05000000000000000000" pitchFamily="2" charset="2"/>
              <a:buChar char="ü"/>
            </a:pPr>
            <a:r>
              <a:rPr lang="zh-CN" altLang="en-US" sz="2000" b="1" dirty="0">
                <a:solidFill>
                  <a:srgbClr val="000000"/>
                </a:solidFill>
                <a:latin typeface="楷体" panose="02010609060101010101" pitchFamily="49" charset="-122"/>
                <a:ea typeface="楷体" panose="02010609060101010101" pitchFamily="49" charset="-122"/>
                <a:sym typeface="楷体" panose="02010609060101010101" pitchFamily="49" charset="-122"/>
              </a:rPr>
              <a:t>更高水平的医疗卫生服务</a:t>
            </a:r>
            <a:endParaRPr lang="en-US" altLang="zh-CN" sz="20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a:buFont typeface="Wingdings" panose="05000000000000000000" pitchFamily="2" charset="2"/>
              <a:buChar char="ü"/>
            </a:pPr>
            <a:r>
              <a:rPr lang="zh-CN" altLang="en-US" sz="2000" b="1" dirty="0">
                <a:solidFill>
                  <a:srgbClr val="000000"/>
                </a:solidFill>
                <a:latin typeface="楷体" panose="02010609060101010101" pitchFamily="49" charset="-122"/>
                <a:ea typeface="楷体" panose="02010609060101010101" pitchFamily="49" charset="-122"/>
                <a:sym typeface="楷体" panose="02010609060101010101" pitchFamily="49" charset="-122"/>
              </a:rPr>
              <a:t>更舒适的居住条件</a:t>
            </a:r>
            <a:endParaRPr lang="en-US" altLang="zh-CN" sz="20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a:buFont typeface="Wingdings" panose="05000000000000000000" pitchFamily="2" charset="2"/>
              <a:buChar char="ü"/>
            </a:pPr>
            <a:r>
              <a:rPr lang="zh-CN" altLang="en-US" sz="2000" b="1" dirty="0">
                <a:solidFill>
                  <a:srgbClr val="000000"/>
                </a:solidFill>
                <a:latin typeface="楷体" panose="02010609060101010101" pitchFamily="49" charset="-122"/>
                <a:ea typeface="楷体" panose="02010609060101010101" pitchFamily="49" charset="-122"/>
                <a:sym typeface="楷体" panose="02010609060101010101" pitchFamily="49" charset="-122"/>
              </a:rPr>
              <a:t>更优美的环境</a:t>
            </a:r>
            <a:endParaRPr lang="en-US" altLang="zh-CN" sz="2000"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a:buFont typeface="Wingdings" panose="05000000000000000000" pitchFamily="2" charset="2"/>
              <a:buChar char="ü"/>
            </a:pPr>
            <a:r>
              <a:rPr lang="zh-CN" altLang="en-US" sz="2000" b="1" dirty="0">
                <a:solidFill>
                  <a:srgbClr val="000000"/>
                </a:solidFill>
                <a:latin typeface="楷体" panose="02010609060101010101" pitchFamily="49" charset="-122"/>
                <a:ea typeface="楷体" panose="02010609060101010101" pitchFamily="49" charset="-122"/>
                <a:sym typeface="楷体" panose="02010609060101010101" pitchFamily="49" charset="-122"/>
              </a:rPr>
              <a:t>更丰富的精神文化生活</a:t>
            </a:r>
            <a:endParaRPr lang="zh-CN" altLang="en-US" sz="2000" b="1" dirty="0">
              <a:solidFill>
                <a:srgbClr val="000000"/>
              </a:solidFill>
              <a:latin typeface="Calibri" panose="020F0502020204030204" pitchFamily="34" charset="0"/>
              <a:sym typeface="宋体" panose="02010600030101010101" pitchFamily="2" charset="-122"/>
            </a:endParaRPr>
          </a:p>
        </p:txBody>
      </p:sp>
      <p:sp>
        <p:nvSpPr>
          <p:cNvPr id="22" name="矩形 17">
            <a:extLst>
              <a:ext uri="{FF2B5EF4-FFF2-40B4-BE49-F238E27FC236}">
                <a16:creationId xmlns:a16="http://schemas.microsoft.com/office/drawing/2014/main" xmlns="" id="{4B4B0796-7BF5-48C4-ABE9-B50E03338ACF}"/>
              </a:ext>
            </a:extLst>
          </p:cNvPr>
          <p:cNvSpPr>
            <a:spLocks noChangeArrowheads="1"/>
          </p:cNvSpPr>
          <p:nvPr/>
        </p:nvSpPr>
        <p:spPr bwMode="auto">
          <a:xfrm>
            <a:off x="2956705" y="3861569"/>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dirty="0">
                <a:solidFill>
                  <a:srgbClr val="000000"/>
                </a:solidFill>
                <a:latin typeface="华文行楷" panose="02010800040101010101" pitchFamily="2" charset="-122"/>
                <a:ea typeface="华文行楷" panose="02010800040101010101" pitchFamily="2" charset="-122"/>
                <a:sym typeface="华文行楷" panose="02010800040101010101" pitchFamily="2" charset="-122"/>
              </a:rPr>
              <a:t>硬需要</a:t>
            </a:r>
          </a:p>
        </p:txBody>
      </p:sp>
      <p:sp>
        <p:nvSpPr>
          <p:cNvPr id="23" name="矩形 19">
            <a:extLst>
              <a:ext uri="{FF2B5EF4-FFF2-40B4-BE49-F238E27FC236}">
                <a16:creationId xmlns:a16="http://schemas.microsoft.com/office/drawing/2014/main" xmlns="" id="{982802C3-915C-40E7-BDA6-513626D658F4}"/>
              </a:ext>
            </a:extLst>
          </p:cNvPr>
          <p:cNvSpPr>
            <a:spLocks noChangeArrowheads="1"/>
          </p:cNvSpPr>
          <p:nvPr/>
        </p:nvSpPr>
        <p:spPr bwMode="auto">
          <a:xfrm>
            <a:off x="6342390" y="4148983"/>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000" b="1" dirty="0">
                <a:solidFill>
                  <a:srgbClr val="000000"/>
                </a:solidFill>
                <a:latin typeface="华文行楷" panose="02010800040101010101" pitchFamily="2" charset="-122"/>
                <a:ea typeface="华文行楷" panose="02010800040101010101" pitchFamily="2" charset="-122"/>
                <a:sym typeface="华文行楷" panose="02010800040101010101" pitchFamily="2" charset="-122"/>
              </a:rPr>
              <a:t>软需要</a:t>
            </a:r>
          </a:p>
        </p:txBody>
      </p:sp>
      <p:sp>
        <p:nvSpPr>
          <p:cNvPr id="24" name="矩形 18">
            <a:extLst>
              <a:ext uri="{FF2B5EF4-FFF2-40B4-BE49-F238E27FC236}">
                <a16:creationId xmlns:a16="http://schemas.microsoft.com/office/drawing/2014/main" xmlns="" id="{70FFB758-E4EC-48C5-8746-7EBDAFFEFC08}"/>
              </a:ext>
            </a:extLst>
          </p:cNvPr>
          <p:cNvSpPr>
            <a:spLocks noChangeArrowheads="1"/>
          </p:cNvSpPr>
          <p:nvPr/>
        </p:nvSpPr>
        <p:spPr bwMode="auto">
          <a:xfrm>
            <a:off x="6017267" y="4777696"/>
            <a:ext cx="251948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ü"/>
            </a:pPr>
            <a:r>
              <a:rPr lang="zh-CN" altLang="en-US" b="1" dirty="0">
                <a:solidFill>
                  <a:srgbClr val="000000"/>
                </a:solidFill>
                <a:latin typeface="楷体" panose="02010609060101010101" pitchFamily="49" charset="-122"/>
                <a:ea typeface="楷体" panose="02010609060101010101" pitchFamily="49" charset="-122"/>
                <a:sym typeface="楷体" panose="02010609060101010101" pitchFamily="49" charset="-122"/>
              </a:rPr>
              <a:t>民主、法治</a:t>
            </a:r>
            <a:endParaRPr lang="en-US" altLang="zh-CN"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a:buFont typeface="Wingdings" panose="05000000000000000000" pitchFamily="2" charset="2"/>
              <a:buChar char="ü"/>
            </a:pPr>
            <a:r>
              <a:rPr lang="zh-CN" altLang="en-US" b="1" dirty="0">
                <a:solidFill>
                  <a:srgbClr val="000000"/>
                </a:solidFill>
                <a:latin typeface="楷体" panose="02010609060101010101" pitchFamily="49" charset="-122"/>
                <a:ea typeface="楷体" panose="02010609060101010101" pitchFamily="49" charset="-122"/>
                <a:sym typeface="楷体" panose="02010609060101010101" pitchFamily="49" charset="-122"/>
              </a:rPr>
              <a:t>公平、正义</a:t>
            </a:r>
            <a:endParaRPr lang="en-US" altLang="zh-CN"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a:buFont typeface="Wingdings" panose="05000000000000000000" pitchFamily="2" charset="2"/>
              <a:buChar char="ü"/>
            </a:pPr>
            <a:r>
              <a:rPr lang="zh-CN" altLang="en-US" b="1" dirty="0">
                <a:solidFill>
                  <a:srgbClr val="000000"/>
                </a:solidFill>
                <a:latin typeface="楷体" panose="02010609060101010101" pitchFamily="49" charset="-122"/>
                <a:ea typeface="楷体" panose="02010609060101010101" pitchFamily="49" charset="-122"/>
                <a:sym typeface="楷体" panose="02010609060101010101" pitchFamily="49" charset="-122"/>
              </a:rPr>
              <a:t>安全、环境</a:t>
            </a:r>
            <a:endParaRPr lang="en-US" altLang="zh-CN"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a:buFont typeface="Wingdings" panose="05000000000000000000" pitchFamily="2" charset="2"/>
              <a:buChar char="ü"/>
            </a:pPr>
            <a:r>
              <a:rPr lang="zh-CN" altLang="en-US" b="1" dirty="0">
                <a:solidFill>
                  <a:srgbClr val="000000"/>
                </a:solidFill>
                <a:latin typeface="楷体" panose="02010609060101010101" pitchFamily="49" charset="-122"/>
                <a:ea typeface="楷体" panose="02010609060101010101" pitchFamily="49" charset="-122"/>
                <a:sym typeface="楷体" panose="02010609060101010101" pitchFamily="49" charset="-122"/>
              </a:rPr>
              <a:t>共同富裕</a:t>
            </a:r>
            <a:endParaRPr lang="en-US" altLang="zh-CN"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a:buFont typeface="Wingdings" panose="05000000000000000000" pitchFamily="2" charset="2"/>
              <a:buChar char="ü"/>
            </a:pPr>
            <a:r>
              <a:rPr lang="zh-CN" altLang="en-US" b="1" dirty="0">
                <a:solidFill>
                  <a:srgbClr val="000000"/>
                </a:solidFill>
                <a:latin typeface="楷体" panose="02010609060101010101" pitchFamily="49" charset="-122"/>
                <a:ea typeface="楷体" panose="02010609060101010101" pitchFamily="49" charset="-122"/>
                <a:sym typeface="楷体" panose="02010609060101010101" pitchFamily="49" charset="-122"/>
              </a:rPr>
              <a:t>人的全面发展</a:t>
            </a:r>
            <a:endParaRPr lang="en-US" altLang="zh-CN" b="1" dirty="0">
              <a:solidFill>
                <a:srgbClr val="000000"/>
              </a:solidFill>
              <a:latin typeface="楷体" panose="02010609060101010101" pitchFamily="49" charset="-122"/>
              <a:ea typeface="楷体" panose="02010609060101010101" pitchFamily="49" charset="-122"/>
              <a:sym typeface="楷体" panose="02010609060101010101" pitchFamily="49" charset="-122"/>
            </a:endParaRPr>
          </a:p>
          <a:p>
            <a:pPr>
              <a:buFont typeface="Wingdings" panose="05000000000000000000" pitchFamily="2" charset="2"/>
              <a:buChar char="ü"/>
            </a:pPr>
            <a:r>
              <a:rPr lang="zh-CN" altLang="en-US" b="1" dirty="0">
                <a:solidFill>
                  <a:srgbClr val="000000"/>
                </a:solidFill>
                <a:latin typeface="楷体" panose="02010609060101010101" pitchFamily="49" charset="-122"/>
                <a:ea typeface="楷体" panose="02010609060101010101" pitchFamily="49" charset="-122"/>
                <a:sym typeface="楷体" panose="02010609060101010101" pitchFamily="49" charset="-122"/>
              </a:rPr>
              <a:t>社会全面进步</a:t>
            </a:r>
          </a:p>
        </p:txBody>
      </p:sp>
      <p:sp>
        <p:nvSpPr>
          <p:cNvPr id="25" name="文本框 3">
            <a:extLst>
              <a:ext uri="{FF2B5EF4-FFF2-40B4-BE49-F238E27FC236}">
                <a16:creationId xmlns:a16="http://schemas.microsoft.com/office/drawing/2014/main" xmlns="" id="{D1AC150C-1F4F-4F9A-8EA2-E1D7BAF8AEED}"/>
              </a:ext>
            </a:extLst>
          </p:cNvPr>
          <p:cNvSpPr txBox="1"/>
          <p:nvPr/>
        </p:nvSpPr>
        <p:spPr>
          <a:xfrm>
            <a:off x="3407981" y="1566136"/>
            <a:ext cx="2806700" cy="583565"/>
          </a:xfrm>
          <a:prstGeom prst="rect">
            <a:avLst/>
          </a:prstGeom>
          <a:noFill/>
          <a:ln w="9525">
            <a:noFill/>
          </a:ln>
        </p:spPr>
        <p:txBody>
          <a:bodyPr wrap="square">
            <a:spAutoFit/>
          </a:bodyPr>
          <a:lstStyle/>
          <a:p>
            <a:r>
              <a:rPr lang="zh-CN" altLang="en-US" sz="3200" dirty="0">
                <a:solidFill>
                  <a:srgbClr val="FF0000"/>
                </a:solidFill>
                <a:latin typeface="微软雅黑" panose="020B0503020204020204" pitchFamily="34" charset="-122"/>
                <a:ea typeface="微软雅黑" panose="020B0503020204020204" pitchFamily="34" charset="-122"/>
              </a:rPr>
              <a:t>中国的喜与忧</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26" name="上下箭头 17">
            <a:extLst>
              <a:ext uri="{FF2B5EF4-FFF2-40B4-BE49-F238E27FC236}">
                <a16:creationId xmlns:a16="http://schemas.microsoft.com/office/drawing/2014/main" xmlns="" id="{DAA76648-5AB9-4486-8888-A50C6D0692DF}"/>
              </a:ext>
            </a:extLst>
          </p:cNvPr>
          <p:cNvSpPr/>
          <p:nvPr/>
        </p:nvSpPr>
        <p:spPr>
          <a:xfrm flipH="1">
            <a:off x="4596969" y="1072809"/>
            <a:ext cx="386080" cy="58356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矩形 30">
            <a:extLst>
              <a:ext uri="{FF2B5EF4-FFF2-40B4-BE49-F238E27FC236}">
                <a16:creationId xmlns:a16="http://schemas.microsoft.com/office/drawing/2014/main" xmlns="" id="{3F37A62C-8010-4431-B1F7-D9341E852158}"/>
              </a:ext>
            </a:extLst>
          </p:cNvPr>
          <p:cNvSpPr>
            <a:spLocks noChangeArrowheads="1"/>
          </p:cNvSpPr>
          <p:nvPr/>
        </p:nvSpPr>
        <p:spPr bwMode="auto">
          <a:xfrm>
            <a:off x="8546883" y="4469919"/>
            <a:ext cx="319933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latin typeface="黑体" panose="02010609060101010101" pitchFamily="49" charset="-122"/>
                <a:ea typeface="黑体" panose="02010609060101010101" pitchFamily="49" charset="-122"/>
              </a:rPr>
              <a:t>满足人民日益增长的美好生活需要的主要制约因素是什么呢？</a:t>
            </a:r>
          </a:p>
        </p:txBody>
      </p:sp>
      <p:sp>
        <p:nvSpPr>
          <p:cNvPr id="33" name="矩形 32">
            <a:extLst>
              <a:ext uri="{FF2B5EF4-FFF2-40B4-BE49-F238E27FC236}">
                <a16:creationId xmlns:a16="http://schemas.microsoft.com/office/drawing/2014/main" xmlns="" id="{7D497679-689C-4225-8A5A-0C8983B706D0}"/>
              </a:ext>
            </a:extLst>
          </p:cNvPr>
          <p:cNvSpPr>
            <a:spLocks noChangeArrowheads="1"/>
          </p:cNvSpPr>
          <p:nvPr/>
        </p:nvSpPr>
        <p:spPr bwMode="auto">
          <a:xfrm>
            <a:off x="8279563" y="4188530"/>
            <a:ext cx="3199337" cy="2554545"/>
          </a:xfrm>
          <a:prstGeom prst="rect">
            <a:avLst/>
          </a:prstGeom>
          <a:ln/>
        </p:spPr>
        <p:style>
          <a:lnRef idx="3">
            <a:schemeClr val="lt1"/>
          </a:lnRef>
          <a:fillRef idx="1">
            <a:schemeClr val="accent4"/>
          </a:fillRef>
          <a:effectRef idx="1">
            <a:schemeClr val="accent4"/>
          </a:effectRef>
          <a:fontRef idx="minor">
            <a:schemeClr val="lt1"/>
          </a:fontRef>
        </p:style>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不平衡不充分的发展</a:t>
            </a:r>
            <a:r>
              <a:rPr lang="zh-CN" altLang="en-US" sz="3200" b="1" dirty="0">
                <a:latin typeface="黑体" panose="02010609060101010101" pitchFamily="49" charset="-122"/>
                <a:ea typeface="黑体" panose="02010609060101010101" pitchFamily="49" charset="-122"/>
              </a:rPr>
              <a:t>”成为满足人民日益增长的美好生活需要的主要制约因素</a:t>
            </a:r>
          </a:p>
        </p:txBody>
      </p:sp>
      <p:pic>
        <p:nvPicPr>
          <p:cNvPr id="34" name="图片 33">
            <a:extLst>
              <a:ext uri="{FF2B5EF4-FFF2-40B4-BE49-F238E27FC236}">
                <a16:creationId xmlns:a16="http://schemas.microsoft.com/office/drawing/2014/main" xmlns="" id="{D83D895A-8DDB-4E4A-9A04-3FA863F81571}"/>
              </a:ext>
            </a:extLst>
          </p:cNvPr>
          <p:cNvPicPr>
            <a:picLocks noChangeAspect="1"/>
          </p:cNvPicPr>
          <p:nvPr/>
        </p:nvPicPr>
        <p:blipFill rotWithShape="1">
          <a:blip r:embed="rId5" cstate="print"/>
          <a:srcRect l="2028" t="1339" r="2134" b="3110"/>
          <a:stretch>
            <a:fillRect/>
          </a:stretch>
        </p:blipFill>
        <p:spPr>
          <a:xfrm>
            <a:off x="1610739" y="771137"/>
            <a:ext cx="8460712" cy="5314496"/>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extLst>
      <p:ext uri="{BB962C8B-B14F-4D97-AF65-F5344CB8AC3E}">
        <p14:creationId xmlns:p14="http://schemas.microsoft.com/office/powerpoint/2010/main" val="29221112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additive="base">
                                        <p:cTn id="7" dur="500" fill="hold"/>
                                        <p:tgtEl>
                                          <p:spTgt spid="9224"/>
                                        </p:tgtEl>
                                        <p:attrNameLst>
                                          <p:attrName>ppt_x</p:attrName>
                                        </p:attrNameLst>
                                      </p:cBhvr>
                                      <p:tavLst>
                                        <p:tav tm="0">
                                          <p:val>
                                            <p:strVal val="#ppt_x"/>
                                          </p:val>
                                        </p:tav>
                                        <p:tav tm="100000">
                                          <p:val>
                                            <p:strVal val="#ppt_x"/>
                                          </p:val>
                                        </p:tav>
                                      </p:tavLst>
                                    </p:anim>
                                    <p:anim calcmode="lin" valueType="num">
                                      <p:cBhvr additive="base">
                                        <p:cTn id="8" dur="500" fill="hold"/>
                                        <p:tgtEl>
                                          <p:spTgt spid="92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additive="base">
                                        <p:cTn id="11" dur="500" fill="hold"/>
                                        <p:tgtEl>
                                          <p:spTgt spid="9219"/>
                                        </p:tgtEl>
                                        <p:attrNameLst>
                                          <p:attrName>ppt_x</p:attrName>
                                        </p:attrNameLst>
                                      </p:cBhvr>
                                      <p:tavLst>
                                        <p:tav tm="0">
                                          <p:val>
                                            <p:strVal val="#ppt_x"/>
                                          </p:val>
                                        </p:tav>
                                        <p:tav tm="100000">
                                          <p:val>
                                            <p:strVal val="#ppt_x"/>
                                          </p:val>
                                        </p:tav>
                                      </p:tavLst>
                                    </p:anim>
                                    <p:anim calcmode="lin" valueType="num">
                                      <p:cBhvr additive="base">
                                        <p:cTn id="12"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ppt_x"/>
                                          </p:val>
                                        </p:tav>
                                        <p:tav tm="100000">
                                          <p:val>
                                            <p:strVal val="#ppt_x"/>
                                          </p:val>
                                        </p:tav>
                                      </p:tavLst>
                                    </p:anim>
                                    <p:anim calcmode="lin" valueType="num">
                                      <p:cBhvr additive="base">
                                        <p:cTn id="6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500" fill="hold"/>
                                        <p:tgtEl>
                                          <p:spTgt spid="34"/>
                                        </p:tgtEl>
                                        <p:attrNameLst>
                                          <p:attrName>ppt_x</p:attrName>
                                        </p:attrNameLst>
                                      </p:cBhvr>
                                      <p:tavLst>
                                        <p:tav tm="0">
                                          <p:val>
                                            <p:strVal val="#ppt_x"/>
                                          </p:val>
                                        </p:tav>
                                        <p:tav tm="100000">
                                          <p:val>
                                            <p:strVal val="#ppt_x"/>
                                          </p:val>
                                        </p:tav>
                                      </p:tavLst>
                                    </p:anim>
                                    <p:anim calcmode="lin" valueType="num">
                                      <p:cBhvr additive="base">
                                        <p:cTn id="6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ldLvl="0" animBg="1"/>
      <p:bldP spid="15" grpId="0" animBg="1"/>
      <p:bldP spid="21" grpId="0"/>
      <p:bldP spid="22" grpId="0"/>
      <p:bldP spid="23" grpId="0"/>
      <p:bldP spid="24" grpId="0"/>
      <p:bldP spid="31" grpId="0"/>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5D69C94-038F-4AF5-81FC-ED654FA7E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85433"/>
            <a:ext cx="12192000" cy="1648906"/>
          </a:xfrm>
          <a:prstGeom prst="rect">
            <a:avLst/>
          </a:prstGeom>
        </p:spPr>
      </p:pic>
      <p:sp>
        <p:nvSpPr>
          <p:cNvPr id="6" name="文本框 5">
            <a:extLst>
              <a:ext uri="{FF2B5EF4-FFF2-40B4-BE49-F238E27FC236}">
                <a16:creationId xmlns:a16="http://schemas.microsoft.com/office/drawing/2014/main" xmlns="" id="{551F8826-9DD9-4133-ABFB-B670DE7BD88E}"/>
              </a:ext>
            </a:extLst>
          </p:cNvPr>
          <p:cNvSpPr txBox="1"/>
          <p:nvPr/>
        </p:nvSpPr>
        <p:spPr>
          <a:xfrm>
            <a:off x="54339" y="1221045"/>
            <a:ext cx="6999605" cy="645160"/>
          </a:xfrm>
          <a:prstGeom prst="rect">
            <a:avLst/>
          </a:prstGeom>
          <a:noFill/>
        </p:spPr>
        <p:txBody>
          <a:bodyPr wrap="square" rtlCol="0">
            <a:spAutoFit/>
          </a:bodyPr>
          <a:lstStyle/>
          <a:p>
            <a:r>
              <a:rPr lang="en-US" altLang="zh-CN" sz="3600" b="1" dirty="0">
                <a:solidFill>
                  <a:srgbClr val="C00000"/>
                </a:solidFill>
                <a:latin typeface="微软雅黑" panose="020B0503020204020204" pitchFamily="34" charset="-122"/>
                <a:ea typeface="微软雅黑" panose="020B0503020204020204" pitchFamily="34" charset="-122"/>
                <a:sym typeface="+mn-ea"/>
              </a:rPr>
              <a:t>1</a:t>
            </a:r>
            <a:r>
              <a:rPr lang="zh-CN" altLang="en-US" sz="3600" b="1" dirty="0">
                <a:solidFill>
                  <a:srgbClr val="C00000"/>
                </a:solidFill>
                <a:latin typeface="微软雅黑" panose="020B0503020204020204" pitchFamily="34" charset="-122"/>
                <a:ea typeface="微软雅黑" panose="020B0503020204020204" pitchFamily="34" charset="-122"/>
                <a:sym typeface="+mn-ea"/>
              </a:rPr>
              <a:t>、全面深化改革的原因</a:t>
            </a:r>
          </a:p>
        </p:txBody>
      </p:sp>
      <p:sp>
        <p:nvSpPr>
          <p:cNvPr id="7" name="文本框 128">
            <a:extLst>
              <a:ext uri="{FF2B5EF4-FFF2-40B4-BE49-F238E27FC236}">
                <a16:creationId xmlns:a16="http://schemas.microsoft.com/office/drawing/2014/main" xmlns="" id="{CB9239B4-C442-49FF-9930-0F9D05AB17A1}"/>
              </a:ext>
            </a:extLst>
          </p:cNvPr>
          <p:cNvSpPr txBox="1"/>
          <p:nvPr/>
        </p:nvSpPr>
        <p:spPr>
          <a:xfrm>
            <a:off x="188939" y="150907"/>
            <a:ext cx="10032908" cy="646331"/>
          </a:xfrm>
          <a:prstGeom prst="rect">
            <a:avLst/>
          </a:prstGeom>
          <a:gradFill>
            <a:gsLst>
              <a:gs pos="0">
                <a:srgbClr val="FE4444"/>
              </a:gs>
              <a:gs pos="100000">
                <a:srgbClr val="832B2B"/>
              </a:gs>
            </a:gsLst>
            <a:lin scaled="0"/>
          </a:gradFill>
          <a:ln w="9525">
            <a:noFill/>
          </a:ln>
        </p:spPr>
        <p:txBody>
          <a:bodyPr wrap="square" anchor="t">
            <a:spAutoFit/>
          </a:bodyPr>
          <a:lstStyle/>
          <a:p>
            <a:r>
              <a:rPr lang="zh-CN" altLang="en-US" sz="3600" b="1" dirty="0">
                <a:latin typeface="华文琥珀" panose="02010800040101010101" pitchFamily="2" charset="-122"/>
                <a:ea typeface="华文琥珀" panose="02010800040101010101" pitchFamily="2" charset="-122"/>
              </a:rPr>
              <a:t>一、改革进行时（全面深化改革，走向繁荣富强）</a:t>
            </a:r>
          </a:p>
        </p:txBody>
      </p:sp>
      <p:sp>
        <p:nvSpPr>
          <p:cNvPr id="8" name="文本框 7">
            <a:extLst>
              <a:ext uri="{FF2B5EF4-FFF2-40B4-BE49-F238E27FC236}">
                <a16:creationId xmlns:a16="http://schemas.microsoft.com/office/drawing/2014/main" xmlns="" id="{8329CE31-E8BA-48E7-88E2-66B599AB86BA}"/>
              </a:ext>
            </a:extLst>
          </p:cNvPr>
          <p:cNvSpPr txBox="1"/>
          <p:nvPr/>
        </p:nvSpPr>
        <p:spPr>
          <a:xfrm>
            <a:off x="54340" y="2041061"/>
            <a:ext cx="6446944" cy="200054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en-US" sz="2800" b="1" dirty="0">
                <a:solidFill>
                  <a:srgbClr val="00B050"/>
                </a:solidFill>
                <a:latin typeface="微软雅黑" panose="020B0503020204020204" pitchFamily="34" charset="-122"/>
                <a:ea typeface="微软雅黑" panose="020B0503020204020204" pitchFamily="34" charset="-122"/>
              </a:rPr>
              <a:t>（</a:t>
            </a:r>
            <a:r>
              <a:rPr lang="en-US" altLang="zh-CN" sz="2800" b="1" dirty="0">
                <a:solidFill>
                  <a:srgbClr val="00B050"/>
                </a:solidFill>
                <a:latin typeface="微软雅黑" panose="020B0503020204020204" pitchFamily="34" charset="-122"/>
                <a:ea typeface="微软雅黑" panose="020B0503020204020204" pitchFamily="34" charset="-122"/>
              </a:rPr>
              <a:t>2</a:t>
            </a:r>
            <a:r>
              <a:rPr lang="zh-CN" altLang="en-US" sz="2800" b="1" dirty="0">
                <a:solidFill>
                  <a:srgbClr val="00B050"/>
                </a:solidFill>
                <a:latin typeface="微软雅黑" panose="020B0503020204020204" pitchFamily="34" charset="-122"/>
                <a:ea typeface="微软雅黑" panose="020B0503020204020204" pitchFamily="34" charset="-122"/>
              </a:rPr>
              <a:t>）现实性：</a:t>
            </a:r>
            <a:r>
              <a:rPr lang="en-US" altLang="zh-CN" sz="2800" b="1" dirty="0">
                <a:solidFill>
                  <a:srgbClr val="00B050"/>
                </a:solidFill>
                <a:latin typeface="微软雅黑" panose="020B0503020204020204" pitchFamily="34" charset="-122"/>
                <a:ea typeface="微软雅黑" panose="020B0503020204020204" pitchFamily="34" charset="-122"/>
              </a:rPr>
              <a:t>A</a:t>
            </a:r>
            <a:r>
              <a:rPr lang="zh-CN" altLang="en-US" sz="2800" b="1" dirty="0">
                <a:solidFill>
                  <a:srgbClr val="00B050"/>
                </a:solidFill>
                <a:latin typeface="微软雅黑" panose="020B0503020204020204" pitchFamily="34" charset="-122"/>
                <a:ea typeface="微软雅黑" panose="020B0503020204020204" pitchFamily="34" charset="-122"/>
              </a:rPr>
              <a:t>、</a:t>
            </a:r>
            <a:r>
              <a:rPr lang="zh-CN" altLang="en-US" sz="2800" b="1" dirty="0">
                <a:solidFill>
                  <a:srgbClr val="002060"/>
                </a:solidFill>
                <a:latin typeface="微软雅黑" panose="020B0503020204020204" pitchFamily="34" charset="-122"/>
                <a:ea typeface="微软雅黑" panose="020B0503020204020204" pitchFamily="34" charset="-122"/>
              </a:rPr>
              <a:t>进入新时代，我国社会的</a:t>
            </a:r>
            <a:r>
              <a:rPr lang="zh-CN" altLang="en-US" sz="4000" b="1" dirty="0">
                <a:solidFill>
                  <a:srgbClr val="002060"/>
                </a:solidFill>
                <a:latin typeface="微软雅黑" panose="020B0503020204020204" pitchFamily="34" charset="-122"/>
                <a:ea typeface="微软雅黑" panose="020B0503020204020204" pitchFamily="34" charset="-122"/>
              </a:rPr>
              <a:t>主要矛盾</a:t>
            </a:r>
            <a:r>
              <a:rPr lang="zh-CN" altLang="en-US" sz="2800" b="1" dirty="0">
                <a:solidFill>
                  <a:srgbClr val="002060"/>
                </a:solidFill>
                <a:latin typeface="微软雅黑" panose="020B0503020204020204" pitchFamily="34" charset="-122"/>
                <a:ea typeface="微软雅黑" panose="020B0503020204020204" pitchFamily="34" charset="-122"/>
              </a:rPr>
              <a:t>已经转化为</a:t>
            </a:r>
            <a:r>
              <a:rPr lang="zh-CN" altLang="en-US" sz="2800"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人民日益增长的美好生活需要</a:t>
            </a:r>
            <a:r>
              <a:rPr lang="zh-CN" altLang="en-US" sz="2800" b="1" dirty="0">
                <a:solidFill>
                  <a:srgbClr val="002060"/>
                </a:solidFill>
                <a:latin typeface="微软雅黑" panose="020B0503020204020204" pitchFamily="34" charset="-122"/>
                <a:ea typeface="微软雅黑" panose="020B0503020204020204" pitchFamily="34" charset="-122"/>
              </a:rPr>
              <a:t>和</a:t>
            </a:r>
            <a:r>
              <a:rPr lang="zh-CN" altLang="en-US" sz="2800"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rPr>
              <a:t>不平衡不充分的发展</a:t>
            </a:r>
            <a:r>
              <a:rPr lang="zh-CN" altLang="en-US" sz="2800" b="1" dirty="0">
                <a:solidFill>
                  <a:srgbClr val="002060"/>
                </a:solidFill>
                <a:latin typeface="微软雅黑" panose="020B0503020204020204" pitchFamily="34" charset="-122"/>
                <a:ea typeface="微软雅黑" panose="020B0503020204020204" pitchFamily="34" charset="-122"/>
              </a:rPr>
              <a:t>之间的矛盾。</a:t>
            </a:r>
          </a:p>
        </p:txBody>
      </p:sp>
      <p:sp>
        <p:nvSpPr>
          <p:cNvPr id="9" name="文本框 3">
            <a:extLst>
              <a:ext uri="{FF2B5EF4-FFF2-40B4-BE49-F238E27FC236}">
                <a16:creationId xmlns:a16="http://schemas.microsoft.com/office/drawing/2014/main" xmlns="" id="{8335724B-7143-4E94-8341-CFC0FFF321F0}"/>
              </a:ext>
            </a:extLst>
          </p:cNvPr>
          <p:cNvSpPr txBox="1"/>
          <p:nvPr/>
        </p:nvSpPr>
        <p:spPr>
          <a:xfrm>
            <a:off x="54339" y="4417868"/>
            <a:ext cx="6818734" cy="2369880"/>
          </a:xfrm>
          <a:prstGeom prst="rect">
            <a:avLst/>
          </a:prstGeom>
          <a:solidFill>
            <a:schemeClr val="accent2">
              <a:lumMod val="20000"/>
              <a:lumOff val="80000"/>
            </a:schemeClr>
          </a:solidFill>
          <a:ln w="31750" cap="flat" cmpd="sng">
            <a:solidFill>
              <a:srgbClr val="62773A"/>
            </a:solidFill>
            <a:prstDash val="lgDashDot"/>
            <a:round/>
            <a:headEnd type="none" w="med" len="med"/>
            <a:tailEnd type="none" w="med" len="med"/>
          </a:ln>
        </p:spPr>
        <p:txBody>
          <a:bodyPr wrap="square">
            <a:spAutoFit/>
          </a:bodyPr>
          <a:lstStyle/>
          <a:p>
            <a:pPr marR="0" defTabSz="914400">
              <a:buClrTx/>
              <a:buSzTx/>
              <a:buFontTx/>
              <a:defRPr/>
            </a:pPr>
            <a:r>
              <a:rPr kumimoji="0" lang="en-US" altLang="zh-CN" sz="2400" b="1" kern="1200" cap="none" spc="0" normalizeH="0" baseline="0" noProof="0" dirty="0">
                <a:solidFill>
                  <a:srgbClr val="0000FF"/>
                </a:solidFill>
                <a:latin typeface="宋体" panose="02010600030101010101" pitchFamily="2" charset="-122"/>
                <a:ea typeface="宋体" panose="02010600030101010101" pitchFamily="2" charset="-122"/>
                <a:cs typeface="+mn-cs"/>
              </a:rPr>
              <a:t>   </a:t>
            </a:r>
            <a:r>
              <a:rPr kumimoji="0" lang="en-US" altLang="zh-CN" sz="2800" b="1" kern="1200" cap="none" spc="0" normalizeH="0" baseline="0" noProof="0" dirty="0">
                <a:solidFill>
                  <a:srgbClr val="0000FF"/>
                </a:solidFill>
                <a:latin typeface="宋体" panose="02010600030101010101" pitchFamily="2" charset="-122"/>
                <a:ea typeface="宋体" panose="02010600030101010101" pitchFamily="2" charset="-122"/>
                <a:cs typeface="+mn-cs"/>
              </a:rPr>
              <a:t> </a:t>
            </a:r>
            <a:r>
              <a:rPr kumimoji="0" lang="zh-CN" altLang="en-US" sz="2400" b="1" kern="1200" cap="none" spc="0" normalizeH="0" baseline="0" noProof="0" dirty="0">
                <a:solidFill>
                  <a:srgbClr val="FF0000"/>
                </a:solidFill>
                <a:latin typeface="宋体" panose="02010600030101010101" pitchFamily="2" charset="-122"/>
                <a:ea typeface="宋体" panose="02010600030101010101" pitchFamily="2" charset="-122"/>
                <a:cs typeface="+mn-cs"/>
              </a:rPr>
              <a:t>发展不平衡，</a:t>
            </a:r>
            <a:r>
              <a:rPr kumimoji="0" lang="zh-CN" altLang="en-US" sz="2400" b="1" kern="1200" cap="none" spc="0" normalizeH="0" baseline="0" noProof="0" dirty="0">
                <a:solidFill>
                  <a:srgbClr val="0000FF"/>
                </a:solidFill>
                <a:latin typeface="宋体" panose="02010600030101010101" pitchFamily="2" charset="-122"/>
                <a:ea typeface="宋体" panose="02010600030101010101" pitchFamily="2" charset="-122"/>
                <a:cs typeface="+mn-cs"/>
              </a:rPr>
              <a:t>主要反映在依然存在</a:t>
            </a:r>
            <a:r>
              <a:rPr kumimoji="0" lang="zh-CN" altLang="en-US" sz="2400" b="1" kern="1200" cap="none" spc="0" normalizeH="0" baseline="0" noProof="0" dirty="0">
                <a:solidFill>
                  <a:srgbClr val="0070C0"/>
                </a:solidFill>
                <a:latin typeface="宋体" panose="02010600030101010101" pitchFamily="2" charset="-122"/>
                <a:ea typeface="宋体" panose="02010600030101010101" pitchFamily="2" charset="-122"/>
                <a:cs typeface="+mn-cs"/>
              </a:rPr>
              <a:t>地区、城乡、行业、领域发展不平衡，不同群体收入差距依然较大等</a:t>
            </a:r>
            <a:r>
              <a:rPr kumimoji="0" lang="zh-CN" altLang="en-US" sz="2400" b="1" kern="1200" cap="none" spc="0" normalizeH="0" baseline="0" noProof="0" dirty="0">
                <a:solidFill>
                  <a:srgbClr val="0000FF"/>
                </a:solidFill>
                <a:latin typeface="宋体" panose="02010600030101010101" pitchFamily="2" charset="-122"/>
                <a:ea typeface="宋体" panose="02010600030101010101" pitchFamily="2" charset="-122"/>
                <a:cs typeface="+mn-cs"/>
              </a:rPr>
              <a:t>问题。</a:t>
            </a:r>
          </a:p>
          <a:p>
            <a:pPr marR="0" defTabSz="914400">
              <a:buClrTx/>
              <a:buSzTx/>
              <a:buFontTx/>
              <a:defRPr/>
            </a:pPr>
            <a:r>
              <a:rPr kumimoji="0" lang="zh-CN" altLang="en-US" sz="2400" b="1" kern="1200" cap="none" spc="0" normalizeH="0" baseline="0" noProof="0" dirty="0">
                <a:solidFill>
                  <a:srgbClr val="0000FF"/>
                </a:solidFill>
                <a:latin typeface="宋体" panose="02010600030101010101" pitchFamily="2" charset="-122"/>
                <a:ea typeface="宋体" panose="02010600030101010101" pitchFamily="2" charset="-122"/>
                <a:cs typeface="+mn-cs"/>
              </a:rPr>
              <a:t>    </a:t>
            </a:r>
            <a:r>
              <a:rPr kumimoji="0" lang="zh-CN" altLang="en-US" sz="2400" b="1" kern="1200" cap="none" spc="0" normalizeH="0" baseline="0" noProof="0" dirty="0">
                <a:solidFill>
                  <a:srgbClr val="FF0000"/>
                </a:solidFill>
                <a:latin typeface="宋体" panose="02010600030101010101" pitchFamily="2" charset="-122"/>
                <a:ea typeface="宋体" panose="02010600030101010101" pitchFamily="2" charset="-122"/>
                <a:cs typeface="+mn-cs"/>
              </a:rPr>
              <a:t>发展不充分，</a:t>
            </a:r>
            <a:r>
              <a:rPr kumimoji="0" lang="zh-CN" altLang="en-US" sz="2400" b="1" kern="1200" cap="none" spc="0" normalizeH="0" baseline="0" noProof="0" dirty="0">
                <a:solidFill>
                  <a:srgbClr val="0000FF"/>
                </a:solidFill>
                <a:latin typeface="宋体" panose="02010600030101010101" pitchFamily="2" charset="-122"/>
                <a:ea typeface="宋体" panose="02010600030101010101" pitchFamily="2" charset="-122"/>
                <a:cs typeface="+mn-cs"/>
              </a:rPr>
              <a:t>主要是经济文化发展还不够充分，社会财富还不够丰富，公共服务供给、优质教育资源、医疗卫生资源、养老服务资源不足等</a:t>
            </a:r>
          </a:p>
        </p:txBody>
      </p:sp>
      <p:pic>
        <p:nvPicPr>
          <p:cNvPr id="10" name="图片 1">
            <a:extLst>
              <a:ext uri="{FF2B5EF4-FFF2-40B4-BE49-F238E27FC236}">
                <a16:creationId xmlns:a16="http://schemas.microsoft.com/office/drawing/2014/main" xmlns="" id="{B81326A7-D8C8-411C-8B83-6342FED6731E}"/>
              </a:ext>
            </a:extLst>
          </p:cNvPr>
          <p:cNvPicPr>
            <a:picLocks noChangeAspect="1"/>
          </p:cNvPicPr>
          <p:nvPr/>
        </p:nvPicPr>
        <p:blipFill>
          <a:blip r:embed="rId3"/>
          <a:srcRect l="71867" b="67262"/>
          <a:stretch>
            <a:fillRect/>
          </a:stretch>
        </p:blipFill>
        <p:spPr>
          <a:xfrm rot="6840154">
            <a:off x="4210065" y="3559328"/>
            <a:ext cx="1064260" cy="964565"/>
          </a:xfrm>
          <a:prstGeom prst="rect">
            <a:avLst/>
          </a:prstGeom>
          <a:noFill/>
          <a:ln w="9525">
            <a:noFill/>
          </a:ln>
        </p:spPr>
      </p:pic>
      <p:sp>
        <p:nvSpPr>
          <p:cNvPr id="11" name="箭头: 右 10">
            <a:extLst>
              <a:ext uri="{FF2B5EF4-FFF2-40B4-BE49-F238E27FC236}">
                <a16:creationId xmlns:a16="http://schemas.microsoft.com/office/drawing/2014/main" xmlns="" id="{226A3D96-9521-4BF3-B98F-7AA266AD2F01}"/>
              </a:ext>
            </a:extLst>
          </p:cNvPr>
          <p:cNvSpPr/>
          <p:nvPr/>
        </p:nvSpPr>
        <p:spPr>
          <a:xfrm>
            <a:off x="6501283" y="2602523"/>
            <a:ext cx="552661" cy="6190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2928421C-FD14-4BBD-AE4C-776C0504062C}"/>
              </a:ext>
            </a:extLst>
          </p:cNvPr>
          <p:cNvSpPr txBox="1"/>
          <p:nvPr/>
        </p:nvSpPr>
        <p:spPr>
          <a:xfrm>
            <a:off x="6873073" y="1285930"/>
            <a:ext cx="5318927" cy="645160"/>
          </a:xfrm>
          <a:prstGeom prst="rect">
            <a:avLst/>
          </a:prstGeom>
          <a:noFill/>
        </p:spPr>
        <p:txBody>
          <a:bodyPr wrap="square" rtlCol="0">
            <a:spAutoFit/>
          </a:bodyPr>
          <a:lstStyle/>
          <a:p>
            <a:r>
              <a:rPr lang="en-US" altLang="zh-CN" sz="3600" b="1" dirty="0">
                <a:solidFill>
                  <a:srgbClr val="C00000"/>
                </a:solidFill>
                <a:latin typeface="微软雅黑" panose="020B0503020204020204" pitchFamily="34" charset="-122"/>
                <a:ea typeface="微软雅黑" panose="020B0503020204020204" pitchFamily="34" charset="-122"/>
                <a:sym typeface="+mn-ea"/>
              </a:rPr>
              <a:t>2</a:t>
            </a:r>
            <a:r>
              <a:rPr lang="zh-CN" altLang="en-US" sz="3600" b="1" dirty="0">
                <a:solidFill>
                  <a:srgbClr val="C00000"/>
                </a:solidFill>
                <a:latin typeface="微软雅黑" panose="020B0503020204020204" pitchFamily="34" charset="-122"/>
                <a:ea typeface="微软雅黑" panose="020B0503020204020204" pitchFamily="34" charset="-122"/>
                <a:sym typeface="+mn-ea"/>
              </a:rPr>
              <a:t>、全面深化改革的做法</a:t>
            </a:r>
          </a:p>
        </p:txBody>
      </p:sp>
      <p:sp>
        <p:nvSpPr>
          <p:cNvPr id="13" name="文本框 12">
            <a:extLst>
              <a:ext uri="{FF2B5EF4-FFF2-40B4-BE49-F238E27FC236}">
                <a16:creationId xmlns:a16="http://schemas.microsoft.com/office/drawing/2014/main" xmlns="" id="{D3EC4BB5-076A-4166-BFE8-897360082430}"/>
              </a:ext>
            </a:extLst>
          </p:cNvPr>
          <p:cNvSpPr txBox="1"/>
          <p:nvPr/>
        </p:nvSpPr>
        <p:spPr>
          <a:xfrm>
            <a:off x="7053944" y="1995975"/>
            <a:ext cx="5083716" cy="353943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zh-CN" altLang="en-US" sz="2800" b="1" dirty="0">
                <a:solidFill>
                  <a:srgbClr val="00B050"/>
                </a:solidFill>
                <a:latin typeface="微软雅黑" panose="020B0503020204020204" pitchFamily="34" charset="-122"/>
                <a:ea typeface="微软雅黑" panose="020B0503020204020204" pitchFamily="34" charset="-122"/>
              </a:rPr>
              <a:t>做法</a:t>
            </a:r>
            <a:r>
              <a:rPr lang="en-US" altLang="zh-CN" sz="2800" b="1" dirty="0">
                <a:solidFill>
                  <a:srgbClr val="00B050"/>
                </a:solidFill>
                <a:latin typeface="微软雅黑" panose="020B0503020204020204" pitchFamily="34" charset="-122"/>
                <a:ea typeface="微软雅黑" panose="020B0503020204020204" pitchFamily="34" charset="-122"/>
              </a:rPr>
              <a:t>A</a:t>
            </a:r>
            <a:r>
              <a:rPr lang="zh-CN" altLang="en-US" sz="2800" b="1" dirty="0">
                <a:solidFill>
                  <a:srgbClr val="00B050"/>
                </a:solidFill>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有效应对</a:t>
            </a:r>
            <a:r>
              <a:rPr lang="zh-CN" altLang="en-US" sz="2800" b="1" dirty="0">
                <a:solidFill>
                  <a:srgbClr val="0070C0"/>
                </a:solidFill>
                <a:latin typeface="微软雅黑" panose="020B0503020204020204" pitchFamily="34" charset="-122"/>
                <a:ea typeface="微软雅黑" panose="020B0503020204020204" pitchFamily="34" charset="-122"/>
              </a:rPr>
              <a:t>重大</a:t>
            </a:r>
            <a:r>
              <a:rPr lang="zh-CN" altLang="en-US" sz="2800" b="1" dirty="0">
                <a:latin typeface="微软雅黑" panose="020B0503020204020204" pitchFamily="34" charset="-122"/>
                <a:ea typeface="微软雅黑" panose="020B0503020204020204" pitchFamily="34" charset="-122"/>
              </a:rPr>
              <a:t>挑战、抵御</a:t>
            </a:r>
            <a:r>
              <a:rPr lang="zh-CN" altLang="en-US" sz="2800" b="1" dirty="0">
                <a:solidFill>
                  <a:srgbClr val="0070C0"/>
                </a:solidFill>
                <a:latin typeface="微软雅黑" panose="020B0503020204020204" pitchFamily="34" charset="-122"/>
                <a:ea typeface="微软雅黑" panose="020B0503020204020204" pitchFamily="34" charset="-122"/>
              </a:rPr>
              <a:t>重大</a:t>
            </a:r>
            <a:r>
              <a:rPr lang="zh-CN" altLang="en-US" sz="2800" b="1" dirty="0">
                <a:latin typeface="微软雅黑" panose="020B0503020204020204" pitchFamily="34" charset="-122"/>
                <a:ea typeface="微软雅黑" panose="020B0503020204020204" pitchFamily="34" charset="-122"/>
              </a:rPr>
              <a:t>风险、克服</a:t>
            </a:r>
            <a:r>
              <a:rPr lang="zh-CN" altLang="en-US" sz="2800" b="1" dirty="0">
                <a:solidFill>
                  <a:srgbClr val="0070C0"/>
                </a:solidFill>
                <a:latin typeface="微软雅黑" panose="020B0503020204020204" pitchFamily="34" charset="-122"/>
                <a:ea typeface="微软雅黑" panose="020B0503020204020204" pitchFamily="34" charset="-122"/>
              </a:rPr>
              <a:t>重大</a:t>
            </a:r>
            <a:r>
              <a:rPr lang="zh-CN" altLang="en-US" sz="2800" b="1" dirty="0">
                <a:latin typeface="微软雅黑" panose="020B0503020204020204" pitchFamily="34" charset="-122"/>
                <a:ea typeface="微软雅黑" panose="020B0503020204020204" pitchFamily="34" charset="-122"/>
              </a:rPr>
              <a:t>阻力、解决</a:t>
            </a:r>
            <a:r>
              <a:rPr lang="zh-CN" altLang="en-US" sz="2800" b="1" dirty="0">
                <a:solidFill>
                  <a:srgbClr val="0070C0"/>
                </a:solidFill>
                <a:latin typeface="微软雅黑" panose="020B0503020204020204" pitchFamily="34" charset="-122"/>
                <a:ea typeface="微软雅黑" panose="020B0503020204020204" pitchFamily="34" charset="-122"/>
              </a:rPr>
              <a:t>重大</a:t>
            </a:r>
            <a:r>
              <a:rPr lang="zh-CN" altLang="en-US" sz="2800" b="1" dirty="0">
                <a:latin typeface="微软雅黑" panose="020B0503020204020204" pitchFamily="34" charset="-122"/>
                <a:ea typeface="微软雅黑" panose="020B0503020204020204" pitchFamily="34" charset="-122"/>
              </a:rPr>
              <a:t>矛盾，进行新的伟大斗争，向顽瘴痼疾开刀，突破利益固化藩篱，将改革进行到底，开启</a:t>
            </a:r>
            <a:r>
              <a:rPr lang="zh-CN" altLang="en-US" sz="2800" b="1" dirty="0">
                <a:solidFill>
                  <a:srgbClr val="FF0000"/>
                </a:solidFill>
                <a:latin typeface="微软雅黑" panose="020B0503020204020204" pitchFamily="34" charset="-122"/>
                <a:ea typeface="微软雅黑" panose="020B0503020204020204" pitchFamily="34" charset="-122"/>
              </a:rPr>
              <a:t>全面深化改革</a:t>
            </a:r>
            <a:r>
              <a:rPr lang="zh-CN" altLang="en-US" sz="2800" b="1" dirty="0">
                <a:latin typeface="微软雅黑" panose="020B0503020204020204" pitchFamily="34" charset="-122"/>
                <a:ea typeface="微软雅黑" panose="020B0503020204020204" pitchFamily="34" charset="-122"/>
              </a:rPr>
              <a:t>的新征程，不断把新时代改革继续推向前进。</a:t>
            </a:r>
          </a:p>
        </p:txBody>
      </p:sp>
    </p:spTree>
    <p:extLst>
      <p:ext uri="{BB962C8B-B14F-4D97-AF65-F5344CB8AC3E}">
        <p14:creationId xmlns:p14="http://schemas.microsoft.com/office/powerpoint/2010/main" val="6848810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a:extLst>
              <a:ext uri="{FF2B5EF4-FFF2-40B4-BE49-F238E27FC236}">
                <a16:creationId xmlns:a16="http://schemas.microsoft.com/office/drawing/2014/main" xmlns="" id="{24AF2533-C6EA-4D34-9DA4-3534AAF9BAB8}"/>
              </a:ext>
            </a:extLst>
          </p:cNvPr>
          <p:cNvGrpSpPr>
            <a:grpSpLocks/>
          </p:cNvGrpSpPr>
          <p:nvPr/>
        </p:nvGrpSpPr>
        <p:grpSpPr bwMode="auto">
          <a:xfrm>
            <a:off x="6273800" y="976313"/>
            <a:ext cx="2376488" cy="2955925"/>
            <a:chOff x="4325816" y="1628800"/>
            <a:chExt cx="2497009" cy="3349212"/>
          </a:xfrm>
        </p:grpSpPr>
        <p:sp>
          <p:nvSpPr>
            <p:cNvPr id="32" name="未知">
              <a:extLst>
                <a:ext uri="{FF2B5EF4-FFF2-40B4-BE49-F238E27FC236}">
                  <a16:creationId xmlns:a16="http://schemas.microsoft.com/office/drawing/2014/main" xmlns="" id="{C17767C6-4148-4D94-AC1C-363944FD6E1F}"/>
                </a:ext>
              </a:extLst>
            </p:cNvPr>
            <p:cNvSpPr/>
            <p:nvPr/>
          </p:nvSpPr>
          <p:spPr bwMode="auto">
            <a:xfrm>
              <a:off x="4581022" y="1628800"/>
              <a:ext cx="2241803"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adFill rotWithShape="1">
              <a:gsLst>
                <a:gs pos="0">
                  <a:sysClr val="window" lastClr="FFFFFF">
                    <a:lumMod val="95000"/>
                  </a:sysClr>
                </a:gs>
                <a:gs pos="100000">
                  <a:sysClr val="window" lastClr="FFFFFF">
                    <a:lumMod val="85000"/>
                  </a:sysClr>
                </a:gs>
              </a:gsLst>
              <a:lin ang="5400000" scaled="1"/>
            </a:gradFill>
            <a:ln w="19050" cap="flat" cmpd="sng">
              <a:solidFill>
                <a:srgbClr val="FFFFFF"/>
              </a:solidFill>
              <a:round/>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3" name="AutoShape 8">
              <a:extLst>
                <a:ext uri="{FF2B5EF4-FFF2-40B4-BE49-F238E27FC236}">
                  <a16:creationId xmlns:a16="http://schemas.microsoft.com/office/drawing/2014/main" xmlns="" id="{6A88A910-4011-46E7-82A3-5578E06501C8}"/>
                </a:ext>
              </a:extLst>
            </p:cNvPr>
            <p:cNvSpPr>
              <a:spLocks noChangeArrowheads="1"/>
            </p:cNvSpPr>
            <p:nvPr/>
          </p:nvSpPr>
          <p:spPr bwMode="auto">
            <a:xfrm rot="13500000">
              <a:off x="4327402" y="1753124"/>
              <a:ext cx="507238" cy="510411"/>
            </a:xfrm>
            <a:prstGeom prst="rtTriangle">
              <a:avLst/>
            </a:prstGeom>
            <a:solidFill>
              <a:sysClr val="window" lastClr="FFFFFF"/>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3390" name="WordArt 13">
              <a:extLst>
                <a:ext uri="{FF2B5EF4-FFF2-40B4-BE49-F238E27FC236}">
                  <a16:creationId xmlns:a16="http://schemas.microsoft.com/office/drawing/2014/main" xmlns="" id="{62FE0F4B-5091-4E95-B23E-947838C7F717}"/>
                </a:ext>
              </a:extLst>
            </p:cNvPr>
            <p:cNvSpPr>
              <a:spLocks noChangeArrowheads="1" noChangeShapeType="1"/>
            </p:cNvSpPr>
            <p:nvPr/>
          </p:nvSpPr>
          <p:spPr bwMode="auto">
            <a:xfrm rot="3536091">
              <a:off x="5436300" y="2978288"/>
              <a:ext cx="1137781" cy="19032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a:r>
                <a:rPr lang="zh-CN" altLang="en-US" sz="1400" b="1" kern="10">
                  <a:latin typeface="微软雅黑" panose="020B0503020204020204" pitchFamily="34" charset="-122"/>
                  <a:ea typeface="微软雅黑" panose="020B0503020204020204" pitchFamily="34" charset="-122"/>
                </a:rPr>
                <a:t>需要</a:t>
              </a:r>
            </a:p>
          </p:txBody>
        </p:sp>
      </p:grpSp>
      <p:grpSp>
        <p:nvGrpSpPr>
          <p:cNvPr id="3" name="组合 4">
            <a:extLst>
              <a:ext uri="{FF2B5EF4-FFF2-40B4-BE49-F238E27FC236}">
                <a16:creationId xmlns:a16="http://schemas.microsoft.com/office/drawing/2014/main" xmlns="" id="{8FA12749-9EE9-4BBA-9766-4B15CA128881}"/>
              </a:ext>
            </a:extLst>
          </p:cNvPr>
          <p:cNvGrpSpPr>
            <a:grpSpLocks/>
          </p:cNvGrpSpPr>
          <p:nvPr/>
        </p:nvGrpSpPr>
        <p:grpSpPr bwMode="auto">
          <a:xfrm rot="-153217">
            <a:off x="4316413" y="960438"/>
            <a:ext cx="2200275" cy="3138487"/>
            <a:chOff x="2377396" y="1630868"/>
            <a:chExt cx="2254962" cy="3405068"/>
          </a:xfrm>
        </p:grpSpPr>
        <p:sp>
          <p:nvSpPr>
            <p:cNvPr id="29" name="未知">
              <a:extLst>
                <a:ext uri="{FF2B5EF4-FFF2-40B4-BE49-F238E27FC236}">
                  <a16:creationId xmlns:a16="http://schemas.microsoft.com/office/drawing/2014/main" xmlns="" id="{65EA167A-CBB0-4454-8281-27EB7C0B43F1}"/>
                </a:ext>
              </a:extLst>
            </p:cNvPr>
            <p:cNvSpPr/>
            <p:nvPr/>
          </p:nvSpPr>
          <p:spPr bwMode="auto">
            <a:xfrm>
              <a:off x="2376930" y="1630819"/>
              <a:ext cx="2254962" cy="3349953"/>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adFill rotWithShape="1">
              <a:gsLst>
                <a:gs pos="0">
                  <a:sysClr val="window" lastClr="FFFFFF">
                    <a:lumMod val="95000"/>
                  </a:sysClr>
                </a:gs>
                <a:gs pos="100000">
                  <a:sysClr val="window" lastClr="FFFFFF">
                    <a:lumMod val="85000"/>
                  </a:sysClr>
                </a:gs>
              </a:gsLst>
              <a:lin ang="5400000" scaled="1"/>
            </a:gradFill>
            <a:ln w="19050" cap="flat" cmpd="sng">
              <a:solidFill>
                <a:srgbClr val="FFFFFF"/>
              </a:solidFill>
              <a:round/>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0" name="AutoShape 7">
              <a:extLst>
                <a:ext uri="{FF2B5EF4-FFF2-40B4-BE49-F238E27FC236}">
                  <a16:creationId xmlns:a16="http://schemas.microsoft.com/office/drawing/2014/main" xmlns="" id="{B66B426F-1847-4D9F-98CB-01E12401C3E7}"/>
                </a:ext>
              </a:extLst>
            </p:cNvPr>
            <p:cNvSpPr>
              <a:spLocks noChangeArrowheads="1"/>
            </p:cNvSpPr>
            <p:nvPr/>
          </p:nvSpPr>
          <p:spPr bwMode="auto">
            <a:xfrm rot="6300000">
              <a:off x="2695576" y="4526641"/>
              <a:ext cx="506368" cy="510864"/>
            </a:xfrm>
            <a:prstGeom prst="rtTriangle">
              <a:avLst/>
            </a:prstGeom>
            <a:solidFill>
              <a:sysClr val="window" lastClr="FFFFFF"/>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3387" name="WordArt 14">
              <a:extLst>
                <a:ext uri="{FF2B5EF4-FFF2-40B4-BE49-F238E27FC236}">
                  <a16:creationId xmlns:a16="http://schemas.microsoft.com/office/drawing/2014/main" xmlns="" id="{A63394BA-8928-448C-A5F9-DD38039BCE4C}"/>
                </a:ext>
              </a:extLst>
            </p:cNvPr>
            <p:cNvSpPr>
              <a:spLocks noChangeArrowheads="1" noChangeShapeType="1"/>
            </p:cNvSpPr>
            <p:nvPr/>
          </p:nvSpPr>
          <p:spPr bwMode="auto">
            <a:xfrm rot="-3600000">
              <a:off x="2597479" y="3012289"/>
              <a:ext cx="1137781" cy="19032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a:r>
                <a:rPr lang="zh-CN" altLang="en-US" sz="1400" b="1" kern="10">
                  <a:latin typeface="微软雅黑" panose="020B0503020204020204" pitchFamily="34" charset="-122"/>
                  <a:ea typeface="微软雅黑" panose="020B0503020204020204" pitchFamily="34" charset="-122"/>
                </a:rPr>
                <a:t>包括</a:t>
              </a:r>
            </a:p>
          </p:txBody>
        </p:sp>
      </p:grpSp>
      <p:grpSp>
        <p:nvGrpSpPr>
          <p:cNvPr id="4" name="组合 5">
            <a:extLst>
              <a:ext uri="{FF2B5EF4-FFF2-40B4-BE49-F238E27FC236}">
                <a16:creationId xmlns:a16="http://schemas.microsoft.com/office/drawing/2014/main" xmlns="" id="{9DFFFCF1-E110-473A-87E3-ADB1DB3193E9}"/>
              </a:ext>
            </a:extLst>
          </p:cNvPr>
          <p:cNvGrpSpPr>
            <a:grpSpLocks/>
          </p:cNvGrpSpPr>
          <p:nvPr/>
        </p:nvGrpSpPr>
        <p:grpSpPr bwMode="auto">
          <a:xfrm>
            <a:off x="4733925" y="3194050"/>
            <a:ext cx="3651250" cy="1731963"/>
            <a:chOff x="2812187" y="3939669"/>
            <a:chExt cx="3885155" cy="2225913"/>
          </a:xfrm>
        </p:grpSpPr>
        <p:sp>
          <p:nvSpPr>
            <p:cNvPr id="26" name="未知">
              <a:extLst>
                <a:ext uri="{FF2B5EF4-FFF2-40B4-BE49-F238E27FC236}">
                  <a16:creationId xmlns:a16="http://schemas.microsoft.com/office/drawing/2014/main" xmlns="" id="{9B204D07-2631-4022-8503-0312FDCE2ECA}"/>
                </a:ext>
              </a:extLst>
            </p:cNvPr>
            <p:cNvSpPr/>
            <p:nvPr/>
          </p:nvSpPr>
          <p:spPr bwMode="auto">
            <a:xfrm>
              <a:off x="2812187" y="3939669"/>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adFill rotWithShape="1">
              <a:gsLst>
                <a:gs pos="0">
                  <a:sysClr val="window" lastClr="FFFFFF">
                    <a:lumMod val="95000"/>
                  </a:sysClr>
                </a:gs>
                <a:gs pos="100000">
                  <a:sysClr val="window" lastClr="FFFFFF">
                    <a:lumMod val="85000"/>
                  </a:sysClr>
                </a:gs>
              </a:gsLst>
              <a:lin ang="5400000" scaled="0"/>
            </a:gradFill>
            <a:ln w="19050" cap="flat" cmpd="sng">
              <a:solidFill>
                <a:srgbClr val="FFFFFF"/>
              </a:solidFill>
              <a:round/>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7" name="AutoShape 9">
              <a:extLst>
                <a:ext uri="{FF2B5EF4-FFF2-40B4-BE49-F238E27FC236}">
                  <a16:creationId xmlns:a16="http://schemas.microsoft.com/office/drawing/2014/main" xmlns="" id="{C2D01165-9F10-4B28-817E-E00E4722FBBC}"/>
                </a:ext>
              </a:extLst>
            </p:cNvPr>
            <p:cNvSpPr>
              <a:spLocks noChangeArrowheads="1"/>
            </p:cNvSpPr>
            <p:nvPr/>
          </p:nvSpPr>
          <p:spPr bwMode="auto">
            <a:xfrm rot="20700000">
              <a:off x="5943960" y="4539502"/>
              <a:ext cx="506759" cy="510062"/>
            </a:xfrm>
            <a:prstGeom prst="rtTriangle">
              <a:avLst/>
            </a:prstGeom>
            <a:solidFill>
              <a:sysClr val="window" lastClr="FFFFFF"/>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3384" name="WordArt 15">
              <a:extLst>
                <a:ext uri="{FF2B5EF4-FFF2-40B4-BE49-F238E27FC236}">
                  <a16:creationId xmlns:a16="http://schemas.microsoft.com/office/drawing/2014/main" xmlns="" id="{6F0A26B1-1E08-4F2E-8EEA-18BB8F8CFBA0}"/>
                </a:ext>
              </a:extLst>
            </p:cNvPr>
            <p:cNvSpPr>
              <a:spLocks noChangeArrowheads="1" noChangeShapeType="1"/>
            </p:cNvSpPr>
            <p:nvPr/>
          </p:nvSpPr>
          <p:spPr bwMode="auto">
            <a:xfrm>
              <a:off x="3998950" y="5341742"/>
              <a:ext cx="1439832" cy="3934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0"/>
                </a:avLst>
              </a:prstTxWarp>
            </a:bodyPr>
            <a:lstStyle/>
            <a:p>
              <a:pPr algn="ctr"/>
              <a:r>
                <a:rPr lang="zh-CN" altLang="en-US" sz="1400" b="1" kern="10">
                  <a:latin typeface="微软雅黑" panose="020B0503020204020204" pitchFamily="34" charset="-122"/>
                  <a:ea typeface="微软雅黑" panose="020B0503020204020204" pitchFamily="34" charset="-122"/>
                </a:rPr>
                <a:t>总目标</a:t>
              </a:r>
            </a:p>
          </p:txBody>
        </p:sp>
      </p:grpSp>
      <p:grpSp>
        <p:nvGrpSpPr>
          <p:cNvPr id="5" name="组合 6">
            <a:extLst>
              <a:ext uri="{FF2B5EF4-FFF2-40B4-BE49-F238E27FC236}">
                <a16:creationId xmlns:a16="http://schemas.microsoft.com/office/drawing/2014/main" xmlns="" id="{8F75C6E4-1D1C-4AE4-8262-B92B063E6FA4}"/>
              </a:ext>
            </a:extLst>
          </p:cNvPr>
          <p:cNvGrpSpPr>
            <a:grpSpLocks/>
          </p:cNvGrpSpPr>
          <p:nvPr/>
        </p:nvGrpSpPr>
        <p:grpSpPr bwMode="auto">
          <a:xfrm>
            <a:off x="5176838" y="1709738"/>
            <a:ext cx="2573337" cy="2420937"/>
            <a:chOff x="3070072" y="2348705"/>
            <a:chExt cx="3045233" cy="3036841"/>
          </a:xfrm>
        </p:grpSpPr>
        <p:grpSp>
          <p:nvGrpSpPr>
            <p:cNvPr id="13376" name="组合 19">
              <a:extLst>
                <a:ext uri="{FF2B5EF4-FFF2-40B4-BE49-F238E27FC236}">
                  <a16:creationId xmlns:a16="http://schemas.microsoft.com/office/drawing/2014/main" xmlns="" id="{FA3B4B56-1EB0-4569-9E52-4032554FD596}"/>
                </a:ext>
              </a:extLst>
            </p:cNvPr>
            <p:cNvGrpSpPr>
              <a:grpSpLocks/>
            </p:cNvGrpSpPr>
            <p:nvPr/>
          </p:nvGrpSpPr>
          <p:grpSpPr bwMode="auto">
            <a:xfrm>
              <a:off x="3070072" y="2348705"/>
              <a:ext cx="3045233" cy="3036841"/>
              <a:chOff x="3070072" y="2348705"/>
              <a:chExt cx="3045233" cy="3036841"/>
            </a:xfrm>
          </p:grpSpPr>
          <p:grpSp>
            <p:nvGrpSpPr>
              <p:cNvPr id="13378" name="Group 10">
                <a:extLst>
                  <a:ext uri="{FF2B5EF4-FFF2-40B4-BE49-F238E27FC236}">
                    <a16:creationId xmlns:a16="http://schemas.microsoft.com/office/drawing/2014/main" xmlns="" id="{9430BF5B-22A2-4C57-9E41-8CE4974DDD05}"/>
                  </a:ext>
                </a:extLst>
              </p:cNvPr>
              <p:cNvGrpSpPr>
                <a:grpSpLocks/>
              </p:cNvGrpSpPr>
              <p:nvPr/>
            </p:nvGrpSpPr>
            <p:grpSpPr bwMode="auto">
              <a:xfrm rot="650306">
                <a:off x="3070072" y="2348705"/>
                <a:ext cx="3045233" cy="3036841"/>
                <a:chOff x="0" y="0"/>
                <a:chExt cx="1136" cy="1134"/>
              </a:xfrm>
            </p:grpSpPr>
            <p:sp>
              <p:nvSpPr>
                <p:cNvPr id="24" name="Oval 11">
                  <a:extLst>
                    <a:ext uri="{FF2B5EF4-FFF2-40B4-BE49-F238E27FC236}">
                      <a16:creationId xmlns:a16="http://schemas.microsoft.com/office/drawing/2014/main" xmlns="" id="{B2D18040-7BFC-4080-ACEA-61165C2CF21B}"/>
                    </a:ext>
                  </a:extLst>
                </p:cNvPr>
                <p:cNvSpPr>
                  <a:spLocks noChangeArrowheads="1"/>
                </p:cNvSpPr>
                <p:nvPr/>
              </p:nvSpPr>
              <p:spPr bwMode="auto">
                <a:xfrm>
                  <a:off x="0" y="0"/>
                  <a:ext cx="1136" cy="1134"/>
                </a:xfrm>
                <a:prstGeom prst="ellipse">
                  <a:avLst/>
                </a:prstGeom>
                <a:gradFill rotWithShape="1">
                  <a:gsLst>
                    <a:gs pos="0">
                      <a:srgbClr val="C0C0C0"/>
                    </a:gs>
                    <a:gs pos="50000">
                      <a:srgbClr val="FFFFFF"/>
                    </a:gs>
                    <a:gs pos="100000">
                      <a:srgbClr val="C0C0C0"/>
                    </a:gs>
                  </a:gsLst>
                  <a:lin ang="2700000" scaled="1"/>
                </a:gradFill>
                <a:ln w="9525" cmpd="sng">
                  <a:solidFill>
                    <a:srgbClr val="C0C0C0"/>
                  </a:solidFill>
                  <a:round/>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5" name="Oval 12">
                  <a:extLst>
                    <a:ext uri="{FF2B5EF4-FFF2-40B4-BE49-F238E27FC236}">
                      <a16:creationId xmlns:a16="http://schemas.microsoft.com/office/drawing/2014/main" xmlns="" id="{F75719CC-BBC9-49FF-82AD-8A1736FD62FE}"/>
                    </a:ext>
                  </a:extLst>
                </p:cNvPr>
                <p:cNvSpPr>
                  <a:spLocks noChangeArrowheads="1"/>
                </p:cNvSpPr>
                <p:nvPr/>
              </p:nvSpPr>
              <p:spPr bwMode="auto">
                <a:xfrm>
                  <a:off x="64" y="62"/>
                  <a:ext cx="1008" cy="1011"/>
                </a:xfrm>
                <a:prstGeom prst="ellipse">
                  <a:avLst/>
                </a:prstGeom>
                <a:solidFill>
                  <a:srgbClr val="00B0F0"/>
                </a:solidFill>
                <a:ln w="9525" cmpd="sng">
                  <a:solidFill>
                    <a:srgbClr val="2676FF"/>
                  </a:solidFill>
                  <a:round/>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3" name="未知">
                <a:extLst>
                  <a:ext uri="{FF2B5EF4-FFF2-40B4-BE49-F238E27FC236}">
                    <a16:creationId xmlns:a16="http://schemas.microsoft.com/office/drawing/2014/main" xmlns="" id="{0B2D06B5-0750-43AB-B287-99190540C972}"/>
                  </a:ext>
                </a:extLst>
              </p:cNvPr>
              <p:cNvSpPr/>
              <p:nvPr/>
            </p:nvSpPr>
            <p:spPr bwMode="auto">
              <a:xfrm>
                <a:off x="3455187" y="2545850"/>
                <a:ext cx="2265609" cy="108728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881FF">
                      <a:alpha val="0"/>
                    </a:srgbClr>
                  </a:gs>
                </a:gsLst>
                <a:lin ang="5400000" scaled="1"/>
              </a:gradFill>
              <a:ln>
                <a:noFill/>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1" name="WordArt 17">
              <a:extLst>
                <a:ext uri="{FF2B5EF4-FFF2-40B4-BE49-F238E27FC236}">
                  <a16:creationId xmlns:a16="http://schemas.microsoft.com/office/drawing/2014/main" xmlns="" id="{6E5153E3-2B11-4D9C-8BD0-D573165F2CFD}"/>
                </a:ext>
              </a:extLst>
            </p:cNvPr>
            <p:cNvSpPr>
              <a:spLocks noChangeArrowheads="1" noChangeShapeType="1"/>
            </p:cNvSpPr>
            <p:nvPr/>
          </p:nvSpPr>
          <p:spPr bwMode="auto">
            <a:xfrm>
              <a:off x="3737523" y="3238146"/>
              <a:ext cx="1735120" cy="1245825"/>
            </a:xfrm>
            <a:prstGeom prst="rect">
              <a:avLst/>
            </a:prstGeom>
          </p:spPr>
          <p:txBody>
            <a:bodyPr wrap="none" fromWordArt="1">
              <a:prstTxWarp prst="textPlain">
                <a:avLst>
                  <a:gd name="adj" fmla="val 50000"/>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zh-CN" altLang="en-US" sz="2400" b="1" kern="0" dirty="0">
                  <a:ln w="9525" cmpd="sng">
                    <a:solidFill>
                      <a:srgbClr val="FFFFFF"/>
                    </a:solidFill>
                    <a:round/>
                  </a:ln>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全面深化</a:t>
              </a:r>
              <a:endParaRPr lang="en-US" altLang="zh-CN" sz="2400" b="1" kern="0" dirty="0">
                <a:ln w="9525" cmpd="sng">
                  <a:solidFill>
                    <a:srgbClr val="FFFFFF"/>
                  </a:solidFill>
                  <a:round/>
                </a:ln>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sz="2400" b="1" kern="0" dirty="0">
                  <a:ln w="9525" cmpd="sng">
                    <a:solidFill>
                      <a:srgbClr val="FFFFFF"/>
                    </a:solidFill>
                    <a:round/>
                  </a:ln>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改革</a:t>
              </a:r>
            </a:p>
          </p:txBody>
        </p:sp>
      </p:grpSp>
      <p:grpSp>
        <p:nvGrpSpPr>
          <p:cNvPr id="8" name="组合 9">
            <a:extLst>
              <a:ext uri="{FF2B5EF4-FFF2-40B4-BE49-F238E27FC236}">
                <a16:creationId xmlns:a16="http://schemas.microsoft.com/office/drawing/2014/main" xmlns="" id="{CCA91D9F-6848-4019-8237-E69272568986}"/>
              </a:ext>
            </a:extLst>
          </p:cNvPr>
          <p:cNvGrpSpPr>
            <a:grpSpLocks/>
          </p:cNvGrpSpPr>
          <p:nvPr/>
        </p:nvGrpSpPr>
        <p:grpSpPr bwMode="auto">
          <a:xfrm>
            <a:off x="9669463" y="1954213"/>
            <a:ext cx="2384425" cy="1417637"/>
            <a:chOff x="9556235" y="2512805"/>
            <a:chExt cx="2384603" cy="757656"/>
          </a:xfrm>
        </p:grpSpPr>
        <p:sp>
          <p:nvSpPr>
            <p:cNvPr id="14" name="AutoShape 4">
              <a:extLst>
                <a:ext uri="{FF2B5EF4-FFF2-40B4-BE49-F238E27FC236}">
                  <a16:creationId xmlns:a16="http://schemas.microsoft.com/office/drawing/2014/main" xmlns="" id="{E8EC98EA-185E-4D4A-A186-62756D8D1FB4}"/>
                </a:ext>
              </a:extLst>
            </p:cNvPr>
            <p:cNvSpPr>
              <a:spLocks noChangeArrowheads="1"/>
            </p:cNvSpPr>
            <p:nvPr/>
          </p:nvSpPr>
          <p:spPr bwMode="white">
            <a:xfrm>
              <a:off x="9556235" y="2519454"/>
              <a:ext cx="2340000" cy="751007"/>
            </a:xfrm>
            <a:prstGeom prst="roundRect">
              <a:avLst>
                <a:gd name="adj" fmla="val 5304"/>
              </a:avLst>
            </a:prstGeom>
            <a:solidFill>
              <a:schemeClr val="bg1">
                <a:alpha val="60000"/>
              </a:schemeClr>
            </a:solidFill>
            <a:ln w="38100">
              <a:solidFill>
                <a:srgbClr val="00B0F0"/>
              </a:soli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2" algn="ctr" fontAlgn="ctr">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3375" name="Text Box 18">
              <a:extLst>
                <a:ext uri="{FF2B5EF4-FFF2-40B4-BE49-F238E27FC236}">
                  <a16:creationId xmlns:a16="http://schemas.microsoft.com/office/drawing/2014/main" xmlns="" id="{3D353F7D-F8AA-4150-979A-D629394CFB84}"/>
                </a:ext>
              </a:extLst>
            </p:cNvPr>
            <p:cNvSpPr txBox="1">
              <a:spLocks noChangeArrowheads="1"/>
            </p:cNvSpPr>
            <p:nvPr/>
          </p:nvSpPr>
          <p:spPr bwMode="gray">
            <a:xfrm>
              <a:off x="9600839" y="2512805"/>
              <a:ext cx="2339999" cy="70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a:solidFill>
                    <a:srgbClr val="44546A"/>
                  </a:solidFill>
                  <a:latin typeface="微软雅黑" panose="020B0503020204020204" pitchFamily="34" charset="-122"/>
                  <a:ea typeface="微软雅黑" panose="020B0503020204020204" pitchFamily="34" charset="-122"/>
                </a:rPr>
                <a:t>有效应对重大挑战、抵御重大风险、克服重大阻力、解决重大矛盾</a:t>
              </a:r>
            </a:p>
          </p:txBody>
        </p:sp>
      </p:grpSp>
      <p:grpSp>
        <p:nvGrpSpPr>
          <p:cNvPr id="9" name="组合 10">
            <a:extLst>
              <a:ext uri="{FF2B5EF4-FFF2-40B4-BE49-F238E27FC236}">
                <a16:creationId xmlns:a16="http://schemas.microsoft.com/office/drawing/2014/main" xmlns="" id="{9642CE99-A965-420B-918E-218F465F5077}"/>
              </a:ext>
            </a:extLst>
          </p:cNvPr>
          <p:cNvGrpSpPr>
            <a:grpSpLocks/>
          </p:cNvGrpSpPr>
          <p:nvPr/>
        </p:nvGrpSpPr>
        <p:grpSpPr bwMode="auto">
          <a:xfrm>
            <a:off x="4046538" y="5789613"/>
            <a:ext cx="4959350" cy="985837"/>
            <a:chOff x="9465583" y="3665925"/>
            <a:chExt cx="2340000" cy="751007"/>
          </a:xfrm>
        </p:grpSpPr>
        <p:sp>
          <p:nvSpPr>
            <p:cNvPr id="12" name="AutoShape 4">
              <a:extLst>
                <a:ext uri="{FF2B5EF4-FFF2-40B4-BE49-F238E27FC236}">
                  <a16:creationId xmlns:a16="http://schemas.microsoft.com/office/drawing/2014/main" xmlns="" id="{97F77A13-8999-4187-8EC3-E33C5EF145C2}"/>
                </a:ext>
              </a:extLst>
            </p:cNvPr>
            <p:cNvSpPr>
              <a:spLocks noChangeArrowheads="1"/>
            </p:cNvSpPr>
            <p:nvPr/>
          </p:nvSpPr>
          <p:spPr bwMode="white">
            <a:xfrm>
              <a:off x="9465583" y="3665925"/>
              <a:ext cx="2340000" cy="751007"/>
            </a:xfrm>
            <a:prstGeom prst="roundRect">
              <a:avLst>
                <a:gd name="adj" fmla="val 5304"/>
              </a:avLst>
            </a:prstGeom>
            <a:solidFill>
              <a:schemeClr val="bg1">
                <a:alpha val="60000"/>
              </a:schemeClr>
            </a:solidFill>
            <a:ln w="38100">
              <a:solidFill>
                <a:srgbClr val="00B0F0"/>
              </a:soli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2" algn="ctr" fontAlgn="ctr">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3371" name="Text Box 18">
              <a:extLst>
                <a:ext uri="{FF2B5EF4-FFF2-40B4-BE49-F238E27FC236}">
                  <a16:creationId xmlns:a16="http://schemas.microsoft.com/office/drawing/2014/main" xmlns="" id="{918C8A95-AE9E-4C4D-84F2-9EB8F1CDDE02}"/>
                </a:ext>
              </a:extLst>
            </p:cNvPr>
            <p:cNvSpPr txBox="1">
              <a:spLocks noChangeArrowheads="1"/>
            </p:cNvSpPr>
            <p:nvPr/>
          </p:nvSpPr>
          <p:spPr bwMode="gray">
            <a:xfrm>
              <a:off x="9478670" y="3693610"/>
              <a:ext cx="2293968" cy="65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2000" b="1">
                  <a:solidFill>
                    <a:srgbClr val="44546A"/>
                  </a:solidFill>
                  <a:latin typeface="微软雅黑" panose="020B0503020204020204" pitchFamily="34" charset="-122"/>
                  <a:ea typeface="微软雅黑" panose="020B0503020204020204" pitchFamily="34" charset="-122"/>
                </a:rPr>
                <a:t>完善和发展中国特色社会主义制度，</a:t>
              </a:r>
              <a:endParaRPr lang="en-US" altLang="zh-CN" sz="2000" b="1">
                <a:solidFill>
                  <a:srgbClr val="44546A"/>
                </a:solidFill>
                <a:latin typeface="微软雅黑" panose="020B0503020204020204" pitchFamily="34" charset="-122"/>
                <a:ea typeface="微软雅黑" panose="020B0503020204020204" pitchFamily="34" charset="-122"/>
              </a:endParaRPr>
            </a:p>
            <a:p>
              <a:pPr algn="ctr" eaLnBrk="1" hangingPunct="1">
                <a:spcBef>
                  <a:spcPct val="50000"/>
                </a:spcBef>
              </a:pPr>
              <a:r>
                <a:rPr lang="zh-CN" altLang="en-US" sz="2000" b="1">
                  <a:solidFill>
                    <a:srgbClr val="44546A"/>
                  </a:solidFill>
                  <a:latin typeface="微软雅黑" panose="020B0503020204020204" pitchFamily="34" charset="-122"/>
                  <a:ea typeface="微软雅黑" panose="020B0503020204020204" pitchFamily="34" charset="-122"/>
                </a:rPr>
                <a:t>推进国家治理体系和治理能力的现代化</a:t>
              </a:r>
            </a:p>
          </p:txBody>
        </p:sp>
      </p:grpSp>
      <p:grpSp>
        <p:nvGrpSpPr>
          <p:cNvPr id="10" name="组合 74">
            <a:extLst>
              <a:ext uri="{FF2B5EF4-FFF2-40B4-BE49-F238E27FC236}">
                <a16:creationId xmlns:a16="http://schemas.microsoft.com/office/drawing/2014/main" xmlns="" id="{8A5C885D-8247-456D-A865-B87F21C0D978}"/>
              </a:ext>
            </a:extLst>
          </p:cNvPr>
          <p:cNvGrpSpPr>
            <a:grpSpLocks/>
          </p:cNvGrpSpPr>
          <p:nvPr/>
        </p:nvGrpSpPr>
        <p:grpSpPr bwMode="auto">
          <a:xfrm>
            <a:off x="735013" y="1865313"/>
            <a:ext cx="2641600" cy="1549400"/>
            <a:chOff x="9356971" y="2519454"/>
            <a:chExt cx="2641236" cy="751007"/>
          </a:xfrm>
        </p:grpSpPr>
        <p:sp>
          <p:nvSpPr>
            <p:cNvPr id="76" name="AutoShape 4">
              <a:extLst>
                <a:ext uri="{FF2B5EF4-FFF2-40B4-BE49-F238E27FC236}">
                  <a16:creationId xmlns:a16="http://schemas.microsoft.com/office/drawing/2014/main" xmlns="" id="{DD7F100F-11BE-486F-8043-9868B6E7439C}"/>
                </a:ext>
              </a:extLst>
            </p:cNvPr>
            <p:cNvSpPr>
              <a:spLocks noChangeArrowheads="1"/>
            </p:cNvSpPr>
            <p:nvPr/>
          </p:nvSpPr>
          <p:spPr bwMode="white">
            <a:xfrm>
              <a:off x="9356971" y="2519454"/>
              <a:ext cx="2641236" cy="751007"/>
            </a:xfrm>
            <a:prstGeom prst="roundRect">
              <a:avLst>
                <a:gd name="adj" fmla="val 5304"/>
              </a:avLst>
            </a:prstGeom>
            <a:solidFill>
              <a:schemeClr val="bg1">
                <a:alpha val="60000"/>
              </a:schemeClr>
            </a:solidFill>
            <a:ln w="38100">
              <a:solidFill>
                <a:srgbClr val="00B0F0"/>
              </a:solidFill>
            </a:ln>
            <a:effectLst>
              <a:outerShdw blurRad="225425" dist="38100" dir="5220000" algn="ctr">
                <a:srgbClr val="000000">
                  <a:alpha val="33000"/>
                </a:srgbClr>
              </a:outerShdw>
            </a:effectLst>
            <a:scene3d>
              <a:camera prst="orthographicFront"/>
              <a:lightRig rig="flat" dir="t"/>
            </a:scene3d>
            <a:sp3d contourW="19050">
              <a:bevelT w="101600" prst="divot"/>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2" algn="ctr" fontAlgn="ctr">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13367" name="Text Box 18">
              <a:extLst>
                <a:ext uri="{FF2B5EF4-FFF2-40B4-BE49-F238E27FC236}">
                  <a16:creationId xmlns:a16="http://schemas.microsoft.com/office/drawing/2014/main" xmlns="" id="{A95AB4F8-64E2-48D8-9CD6-12DEF15A2128}"/>
                </a:ext>
              </a:extLst>
            </p:cNvPr>
            <p:cNvSpPr txBox="1">
              <a:spLocks noChangeArrowheads="1"/>
            </p:cNvSpPr>
            <p:nvPr/>
          </p:nvSpPr>
          <p:spPr bwMode="gray">
            <a:xfrm>
              <a:off x="9527789" y="2589976"/>
              <a:ext cx="2283505" cy="64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a:solidFill>
                    <a:srgbClr val="44546A"/>
                  </a:solidFill>
                  <a:latin typeface="微软雅黑" panose="020B0503020204020204" pitchFamily="34" charset="-122"/>
                  <a:ea typeface="微软雅黑" panose="020B0503020204020204" pitchFamily="34" charset="-122"/>
                </a:rPr>
                <a:t>政治、经济、文化、社会、生态、国防和军队以及党的建设等领域</a:t>
              </a:r>
            </a:p>
          </p:txBody>
        </p:sp>
      </p:grpSp>
      <p:grpSp>
        <p:nvGrpSpPr>
          <p:cNvPr id="11" name="组合 81">
            <a:extLst>
              <a:ext uri="{FF2B5EF4-FFF2-40B4-BE49-F238E27FC236}">
                <a16:creationId xmlns:a16="http://schemas.microsoft.com/office/drawing/2014/main" xmlns="" id="{859BFD9F-BB3E-48F5-94AC-86EE12863A2C}"/>
              </a:ext>
            </a:extLst>
          </p:cNvPr>
          <p:cNvGrpSpPr>
            <a:grpSpLocks/>
          </p:cNvGrpSpPr>
          <p:nvPr/>
        </p:nvGrpSpPr>
        <p:grpSpPr bwMode="auto">
          <a:xfrm>
            <a:off x="5956300" y="4937125"/>
            <a:ext cx="1311275" cy="819150"/>
            <a:chOff x="5439908" y="4759997"/>
            <a:chExt cx="1312184" cy="817816"/>
          </a:xfrm>
        </p:grpSpPr>
        <p:grpSp>
          <p:nvGrpSpPr>
            <p:cNvPr id="13354" name="组合 68">
              <a:extLst>
                <a:ext uri="{FF2B5EF4-FFF2-40B4-BE49-F238E27FC236}">
                  <a16:creationId xmlns:a16="http://schemas.microsoft.com/office/drawing/2014/main" xmlns="" id="{B3F61B72-8D6F-44A2-90E2-E4D86F6431FA}"/>
                </a:ext>
              </a:extLst>
            </p:cNvPr>
            <p:cNvGrpSpPr>
              <a:grpSpLocks/>
            </p:cNvGrpSpPr>
            <p:nvPr/>
          </p:nvGrpSpPr>
          <p:grpSpPr bwMode="auto">
            <a:xfrm rot="5400000">
              <a:off x="5687092" y="4512813"/>
              <a:ext cx="817816" cy="1312184"/>
              <a:chOff x="7015207" y="2295939"/>
              <a:chExt cx="2440264" cy="2340000"/>
            </a:xfrm>
          </p:grpSpPr>
          <p:sp>
            <p:nvSpPr>
              <p:cNvPr id="70" name="AutoShape 60">
                <a:extLst>
                  <a:ext uri="{FF2B5EF4-FFF2-40B4-BE49-F238E27FC236}">
                    <a16:creationId xmlns:a16="http://schemas.microsoft.com/office/drawing/2014/main" xmlns="" id="{E59329AC-D293-4836-BB39-73F98C072D50}"/>
                  </a:ext>
                </a:extLst>
              </p:cNvPr>
              <p:cNvSpPr>
                <a:spLocks noChangeArrowheads="1"/>
              </p:cNvSpPr>
              <p:nvPr/>
            </p:nvSpPr>
            <p:spPr bwMode="auto">
              <a:xfrm>
                <a:off x="7015207" y="2295939"/>
                <a:ext cx="2440264" cy="2340000"/>
              </a:xfrm>
              <a:prstGeom prst="rightArrow">
                <a:avLst>
                  <a:gd name="adj1" fmla="val 69473"/>
                  <a:gd name="adj2" fmla="val 42204"/>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2" algn="ctr" fontAlgn="ctr">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71" name="AutoShape 593">
                <a:extLst>
                  <a:ext uri="{FF2B5EF4-FFF2-40B4-BE49-F238E27FC236}">
                    <a16:creationId xmlns:a16="http://schemas.microsoft.com/office/drawing/2014/main" xmlns="" id="{65BDCFCA-C9E8-49AC-8090-46796DEA60A5}"/>
                  </a:ext>
                </a:extLst>
              </p:cNvPr>
              <p:cNvSpPr>
                <a:spLocks noChangeArrowheads="1"/>
              </p:cNvSpPr>
              <p:nvPr/>
            </p:nvSpPr>
            <p:spPr bwMode="auto">
              <a:xfrm rot="10800000" flipH="1" flipV="1">
                <a:off x="8899451" y="3310528"/>
                <a:ext cx="396000" cy="360000"/>
              </a:xfrm>
              <a:prstGeom prst="chevron">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ctr">
                  <a:spcBef>
                    <a:spcPts val="0"/>
                  </a:spcBef>
                  <a:spcAft>
                    <a:spcPts val="0"/>
                  </a:spcAft>
                  <a:buClr>
                    <a:srgbClr val="FF0000"/>
                  </a:buClr>
                  <a:buSzPct val="70000"/>
                  <a:buFont typeface="Wingdings" panose="05000000000000000000" pitchFamily="2" charset="2"/>
                  <a:buChar char="u"/>
                  <a:defRPr/>
                </a:pPr>
                <a:endParaRPr lang="zh-CN" altLang="en-US" sz="1600" b="1" dirty="0">
                  <a:solidFill>
                    <a:prstClr val="white"/>
                  </a:solidFill>
                  <a:latin typeface="微软雅黑" panose="020B0503020204020204" pitchFamily="34" charset="-122"/>
                  <a:ea typeface="微软雅黑" panose="020B0503020204020204" pitchFamily="34" charset="-122"/>
                </a:endParaRPr>
              </a:p>
            </p:txBody>
          </p:sp>
        </p:grpSp>
        <p:sp>
          <p:nvSpPr>
            <p:cNvPr id="16" name="圆角矩形 156">
              <a:extLst>
                <a:ext uri="{FF2B5EF4-FFF2-40B4-BE49-F238E27FC236}">
                  <a16:creationId xmlns:a16="http://schemas.microsoft.com/office/drawing/2014/main" xmlns="" id="{B9E7B377-6926-48E0-A8C6-8BDD68418A7D}"/>
                </a:ext>
              </a:extLst>
            </p:cNvPr>
            <p:cNvSpPr/>
            <p:nvPr/>
          </p:nvSpPr>
          <p:spPr bwMode="auto">
            <a:xfrm>
              <a:off x="5750596" y="4838114"/>
              <a:ext cx="690807" cy="384105"/>
            </a:xfrm>
            <a:prstGeom prst="roundRect">
              <a:avLst>
                <a:gd name="adj" fmla="val 10568"/>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ctr">
                <a:spcBef>
                  <a:spcPts val="0"/>
                </a:spcBef>
                <a:spcAft>
                  <a:spcPts val="0"/>
                </a:spcAft>
                <a:buClr>
                  <a:srgbClr val="FF0000"/>
                </a:buClr>
                <a:buSzPct val="70000"/>
                <a:buFont typeface="Wingdings" panose="05000000000000000000" pitchFamily="2" charset="2"/>
                <a:buChar char="u"/>
                <a:defRPr/>
              </a:pPr>
              <a:endParaRPr lang="zh-CN" altLang="en-US" sz="1600" dirty="0">
                <a:solidFill>
                  <a:prstClr val="white"/>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grpSp>
        <p:nvGrpSpPr>
          <p:cNvPr id="15" name="组合 80">
            <a:extLst>
              <a:ext uri="{FF2B5EF4-FFF2-40B4-BE49-F238E27FC236}">
                <a16:creationId xmlns:a16="http://schemas.microsoft.com/office/drawing/2014/main" xmlns="" id="{463BD04F-6D49-4FFC-9199-A1F1C2CE5148}"/>
              </a:ext>
            </a:extLst>
          </p:cNvPr>
          <p:cNvGrpSpPr>
            <a:grpSpLocks/>
          </p:cNvGrpSpPr>
          <p:nvPr/>
        </p:nvGrpSpPr>
        <p:grpSpPr bwMode="auto">
          <a:xfrm rot="948233">
            <a:off x="8685213" y="2005013"/>
            <a:ext cx="817562" cy="1311275"/>
            <a:chOff x="7959551" y="1086166"/>
            <a:chExt cx="817816" cy="1312184"/>
          </a:xfrm>
        </p:grpSpPr>
        <p:grpSp>
          <p:nvGrpSpPr>
            <p:cNvPr id="13344" name="组合 62">
              <a:extLst>
                <a:ext uri="{FF2B5EF4-FFF2-40B4-BE49-F238E27FC236}">
                  <a16:creationId xmlns:a16="http://schemas.microsoft.com/office/drawing/2014/main" xmlns="" id="{67DE89FC-2166-4084-BBC8-153A7FF5C65F}"/>
                </a:ext>
              </a:extLst>
            </p:cNvPr>
            <p:cNvGrpSpPr>
              <a:grpSpLocks/>
            </p:cNvGrpSpPr>
            <p:nvPr/>
          </p:nvGrpSpPr>
          <p:grpSpPr bwMode="auto">
            <a:xfrm rot="-1353475">
              <a:off x="7959551" y="1086166"/>
              <a:ext cx="817816" cy="1312184"/>
              <a:chOff x="7015207" y="2295939"/>
              <a:chExt cx="2440264" cy="2340000"/>
            </a:xfrm>
          </p:grpSpPr>
          <p:sp>
            <p:nvSpPr>
              <p:cNvPr id="64" name="AutoShape 60">
                <a:extLst>
                  <a:ext uri="{FF2B5EF4-FFF2-40B4-BE49-F238E27FC236}">
                    <a16:creationId xmlns:a16="http://schemas.microsoft.com/office/drawing/2014/main" xmlns="" id="{14A11C52-5573-48B3-AC19-636F1836948D}"/>
                  </a:ext>
                </a:extLst>
              </p:cNvPr>
              <p:cNvSpPr>
                <a:spLocks noChangeArrowheads="1"/>
              </p:cNvSpPr>
              <p:nvPr/>
            </p:nvSpPr>
            <p:spPr bwMode="auto">
              <a:xfrm>
                <a:off x="7015207" y="2295939"/>
                <a:ext cx="2440264" cy="2340000"/>
              </a:xfrm>
              <a:prstGeom prst="rightArrow">
                <a:avLst>
                  <a:gd name="adj1" fmla="val 69473"/>
                  <a:gd name="adj2" fmla="val 42204"/>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2" algn="ctr" fontAlgn="ctr">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65" name="AutoShape 593">
                <a:extLst>
                  <a:ext uri="{FF2B5EF4-FFF2-40B4-BE49-F238E27FC236}">
                    <a16:creationId xmlns:a16="http://schemas.microsoft.com/office/drawing/2014/main" xmlns="" id="{D80621EA-D479-48A7-B8A1-2EFC6733AD00}"/>
                  </a:ext>
                </a:extLst>
              </p:cNvPr>
              <p:cNvSpPr>
                <a:spLocks noChangeArrowheads="1"/>
              </p:cNvSpPr>
              <p:nvPr/>
            </p:nvSpPr>
            <p:spPr bwMode="auto">
              <a:xfrm rot="10800000" flipH="1" flipV="1">
                <a:off x="8899451" y="3310528"/>
                <a:ext cx="396000" cy="360000"/>
              </a:xfrm>
              <a:prstGeom prst="chevron">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ctr">
                  <a:spcBef>
                    <a:spcPts val="0"/>
                  </a:spcBef>
                  <a:spcAft>
                    <a:spcPts val="0"/>
                  </a:spcAft>
                  <a:buClr>
                    <a:srgbClr val="FF0000"/>
                  </a:buClr>
                  <a:buSzPct val="70000"/>
                  <a:buFont typeface="Wingdings" panose="05000000000000000000" pitchFamily="2" charset="2"/>
                  <a:buChar char="u"/>
                  <a:defRPr/>
                </a:pPr>
                <a:endParaRPr lang="zh-CN" altLang="en-US" sz="1600" b="1" dirty="0">
                  <a:solidFill>
                    <a:prstClr val="white"/>
                  </a:solidFill>
                  <a:latin typeface="微软雅黑" panose="020B0503020204020204" pitchFamily="34" charset="-122"/>
                  <a:ea typeface="微软雅黑" panose="020B0503020204020204" pitchFamily="34" charset="-122"/>
                </a:endParaRPr>
              </a:p>
            </p:txBody>
          </p:sp>
        </p:grpSp>
        <p:sp>
          <p:nvSpPr>
            <p:cNvPr id="78" name="圆角矩形 156">
              <a:extLst>
                <a:ext uri="{FF2B5EF4-FFF2-40B4-BE49-F238E27FC236}">
                  <a16:creationId xmlns:a16="http://schemas.microsoft.com/office/drawing/2014/main" xmlns="" id="{F30D43D8-9EA3-41CA-BDF7-1A86DE99D12D}"/>
                </a:ext>
              </a:extLst>
            </p:cNvPr>
            <p:cNvSpPr/>
            <p:nvPr/>
          </p:nvSpPr>
          <p:spPr bwMode="auto">
            <a:xfrm rot="4063137">
              <a:off x="7881476" y="1596159"/>
              <a:ext cx="690807" cy="384105"/>
            </a:xfrm>
            <a:prstGeom prst="roundRect">
              <a:avLst>
                <a:gd name="adj" fmla="val 10568"/>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ctr">
                <a:spcBef>
                  <a:spcPts val="0"/>
                </a:spcBef>
                <a:spcAft>
                  <a:spcPts val="0"/>
                </a:spcAft>
                <a:buClr>
                  <a:srgbClr val="FF0000"/>
                </a:buClr>
                <a:buSzPct val="70000"/>
                <a:buFont typeface="Wingdings" panose="05000000000000000000" pitchFamily="2" charset="2"/>
                <a:buChar char="u"/>
                <a:defRPr/>
              </a:pPr>
              <a:endParaRPr lang="zh-CN" altLang="en-US" sz="1600" dirty="0">
                <a:solidFill>
                  <a:prstClr val="white"/>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grpSp>
        <p:nvGrpSpPr>
          <p:cNvPr id="18" name="组合 79">
            <a:extLst>
              <a:ext uri="{FF2B5EF4-FFF2-40B4-BE49-F238E27FC236}">
                <a16:creationId xmlns:a16="http://schemas.microsoft.com/office/drawing/2014/main" xmlns="" id="{C7D1FA91-4D23-4998-9496-297769B69C30}"/>
              </a:ext>
            </a:extLst>
          </p:cNvPr>
          <p:cNvGrpSpPr>
            <a:grpSpLocks/>
          </p:cNvGrpSpPr>
          <p:nvPr/>
        </p:nvGrpSpPr>
        <p:grpSpPr bwMode="auto">
          <a:xfrm rot="-367707">
            <a:off x="3444875" y="1752600"/>
            <a:ext cx="817563" cy="1311275"/>
            <a:chOff x="3011170" y="1263288"/>
            <a:chExt cx="817816" cy="1312184"/>
          </a:xfrm>
        </p:grpSpPr>
        <p:grpSp>
          <p:nvGrpSpPr>
            <p:cNvPr id="13334" name="组合 71">
              <a:extLst>
                <a:ext uri="{FF2B5EF4-FFF2-40B4-BE49-F238E27FC236}">
                  <a16:creationId xmlns:a16="http://schemas.microsoft.com/office/drawing/2014/main" xmlns="" id="{991A21E9-2321-4195-9291-F57A9B2F1AB8}"/>
                </a:ext>
              </a:extLst>
            </p:cNvPr>
            <p:cNvGrpSpPr>
              <a:grpSpLocks/>
            </p:cNvGrpSpPr>
            <p:nvPr/>
          </p:nvGrpSpPr>
          <p:grpSpPr bwMode="auto">
            <a:xfrm rot="-9758113">
              <a:off x="3011170" y="1263288"/>
              <a:ext cx="817816" cy="1312184"/>
              <a:chOff x="7015207" y="2295939"/>
              <a:chExt cx="2440264" cy="2340000"/>
            </a:xfrm>
          </p:grpSpPr>
          <p:sp>
            <p:nvSpPr>
              <p:cNvPr id="73" name="AutoShape 60">
                <a:extLst>
                  <a:ext uri="{FF2B5EF4-FFF2-40B4-BE49-F238E27FC236}">
                    <a16:creationId xmlns:a16="http://schemas.microsoft.com/office/drawing/2014/main" xmlns="" id="{E0DB3857-DECD-408B-A74F-156DBEFA3E6F}"/>
                  </a:ext>
                </a:extLst>
              </p:cNvPr>
              <p:cNvSpPr>
                <a:spLocks noChangeArrowheads="1"/>
              </p:cNvSpPr>
              <p:nvPr/>
            </p:nvSpPr>
            <p:spPr bwMode="auto">
              <a:xfrm>
                <a:off x="7015207" y="2295939"/>
                <a:ext cx="2440264" cy="2340000"/>
              </a:xfrm>
              <a:prstGeom prst="rightArrow">
                <a:avLst>
                  <a:gd name="adj1" fmla="val 69473"/>
                  <a:gd name="adj2" fmla="val 42204"/>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2" algn="ctr" fontAlgn="ctr">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74" name="AutoShape 593">
                <a:extLst>
                  <a:ext uri="{FF2B5EF4-FFF2-40B4-BE49-F238E27FC236}">
                    <a16:creationId xmlns:a16="http://schemas.microsoft.com/office/drawing/2014/main" xmlns="" id="{25F117D0-9427-4FEF-9561-B722C401370F}"/>
                  </a:ext>
                </a:extLst>
              </p:cNvPr>
              <p:cNvSpPr>
                <a:spLocks noChangeArrowheads="1"/>
              </p:cNvSpPr>
              <p:nvPr/>
            </p:nvSpPr>
            <p:spPr bwMode="auto">
              <a:xfrm rot="10800000" flipH="1" flipV="1">
                <a:off x="8899451" y="3310528"/>
                <a:ext cx="396000" cy="360000"/>
              </a:xfrm>
              <a:prstGeom prst="chevron">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ctr">
                  <a:spcBef>
                    <a:spcPts val="0"/>
                  </a:spcBef>
                  <a:spcAft>
                    <a:spcPts val="0"/>
                  </a:spcAft>
                  <a:buClr>
                    <a:srgbClr val="FF0000"/>
                  </a:buClr>
                  <a:buSzPct val="70000"/>
                  <a:buFont typeface="Wingdings" panose="05000000000000000000" pitchFamily="2" charset="2"/>
                  <a:buChar char="u"/>
                  <a:defRPr/>
                </a:pPr>
                <a:endParaRPr lang="zh-CN" altLang="en-US" sz="1600" b="1" dirty="0">
                  <a:solidFill>
                    <a:prstClr val="white"/>
                  </a:solidFill>
                  <a:latin typeface="微软雅黑" panose="020B0503020204020204" pitchFamily="34" charset="-122"/>
                  <a:ea typeface="微软雅黑" panose="020B0503020204020204" pitchFamily="34" charset="-122"/>
                </a:endParaRPr>
              </a:p>
            </p:txBody>
          </p:sp>
        </p:grpSp>
        <p:sp>
          <p:nvSpPr>
            <p:cNvPr id="79" name="圆角矩形 156">
              <a:extLst>
                <a:ext uri="{FF2B5EF4-FFF2-40B4-BE49-F238E27FC236}">
                  <a16:creationId xmlns:a16="http://schemas.microsoft.com/office/drawing/2014/main" xmlns="" id="{5E08A4B7-39B8-49FF-92EA-9C85F427FF33}"/>
                </a:ext>
              </a:extLst>
            </p:cNvPr>
            <p:cNvSpPr/>
            <p:nvPr/>
          </p:nvSpPr>
          <p:spPr bwMode="auto">
            <a:xfrm rot="17264337">
              <a:off x="3229467" y="1772753"/>
              <a:ext cx="690807" cy="384105"/>
            </a:xfrm>
            <a:prstGeom prst="roundRect">
              <a:avLst>
                <a:gd name="adj" fmla="val 10568"/>
              </a:avLst>
            </a:prstGeom>
            <a:gradFill flip="none" rotWithShape="1">
              <a:gsLst>
                <a:gs pos="0">
                  <a:srgbClr val="00DFF6"/>
                </a:gs>
                <a:gs pos="90000">
                  <a:srgbClr val="002774"/>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rgbClr val="AFEAFF"/>
              </a:contourClr>
            </a:sp3d>
          </p:spPr>
          <p:style>
            <a:lnRef idx="1">
              <a:schemeClr val="accent2"/>
            </a:lnRef>
            <a:fillRef idx="3">
              <a:schemeClr val="accent2"/>
            </a:fillRef>
            <a:effectRef idx="2">
              <a:schemeClr val="accent2"/>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ctr">
                <a:spcBef>
                  <a:spcPts val="0"/>
                </a:spcBef>
                <a:spcAft>
                  <a:spcPts val="0"/>
                </a:spcAft>
                <a:buClr>
                  <a:srgbClr val="FF0000"/>
                </a:buClr>
                <a:buSzPct val="70000"/>
                <a:buFont typeface="Wingdings" panose="05000000000000000000" pitchFamily="2" charset="2"/>
                <a:buChar char="u"/>
                <a:defRPr/>
              </a:pPr>
              <a:endParaRPr lang="zh-CN" altLang="en-US" sz="1600" dirty="0">
                <a:solidFill>
                  <a:prstClr val="white"/>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grpSp>
        <p:nvGrpSpPr>
          <p:cNvPr id="13324" name="组合 4">
            <a:extLst>
              <a:ext uri="{FF2B5EF4-FFF2-40B4-BE49-F238E27FC236}">
                <a16:creationId xmlns:a16="http://schemas.microsoft.com/office/drawing/2014/main" xmlns="" id="{D25DDC06-DD0E-47AA-ACC4-7DDD5D8F9B32}"/>
              </a:ext>
            </a:extLst>
          </p:cNvPr>
          <p:cNvGrpSpPr>
            <a:grpSpLocks/>
          </p:cNvGrpSpPr>
          <p:nvPr/>
        </p:nvGrpSpPr>
        <p:grpSpPr bwMode="auto">
          <a:xfrm>
            <a:off x="287338" y="240506"/>
            <a:ext cx="2396418" cy="616761"/>
            <a:chOff x="898" y="1294"/>
            <a:chExt cx="3333" cy="974"/>
          </a:xfrm>
        </p:grpSpPr>
        <p:sp>
          <p:nvSpPr>
            <p:cNvPr id="13326" name="矩形 3">
              <a:extLst>
                <a:ext uri="{FF2B5EF4-FFF2-40B4-BE49-F238E27FC236}">
                  <a16:creationId xmlns:a16="http://schemas.microsoft.com/office/drawing/2014/main" xmlns="" id="{5EA0D7B6-70E3-4E7C-952E-6157BB016ECC}"/>
                </a:ext>
              </a:extLst>
            </p:cNvPr>
            <p:cNvSpPr>
              <a:spLocks noChangeArrowheads="1"/>
            </p:cNvSpPr>
            <p:nvPr/>
          </p:nvSpPr>
          <p:spPr bwMode="auto">
            <a:xfrm>
              <a:off x="1443" y="1635"/>
              <a:ext cx="2059"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bg1"/>
                  </a:solidFill>
                  <a:latin typeface="微软雅黑" panose="020B0503020204020204" pitchFamily="34" charset="-122"/>
                  <a:ea typeface="微软雅黑" panose="020B0503020204020204" pitchFamily="34" charset="-122"/>
                  <a:sym typeface="Arial" panose="020B0604020202020204" pitchFamily="34" charset="0"/>
                </a:rPr>
                <a:t>教学目标</a:t>
              </a:r>
            </a:p>
          </p:txBody>
        </p:sp>
        <p:grpSp>
          <p:nvGrpSpPr>
            <p:cNvPr id="13327" name="组合 18">
              <a:extLst>
                <a:ext uri="{FF2B5EF4-FFF2-40B4-BE49-F238E27FC236}">
                  <a16:creationId xmlns:a16="http://schemas.microsoft.com/office/drawing/2014/main" xmlns="" id="{6C740AA9-BBC7-420A-8953-9ABEDD279239}"/>
                </a:ext>
              </a:extLst>
            </p:cNvPr>
            <p:cNvGrpSpPr>
              <a:grpSpLocks/>
            </p:cNvGrpSpPr>
            <p:nvPr/>
          </p:nvGrpSpPr>
          <p:grpSpPr bwMode="auto">
            <a:xfrm>
              <a:off x="898" y="1294"/>
              <a:ext cx="3333" cy="974"/>
              <a:chOff x="903371" y="181187"/>
              <a:chExt cx="2564949" cy="750095"/>
            </a:xfrm>
          </p:grpSpPr>
          <p:sp>
            <p:nvSpPr>
              <p:cNvPr id="86" name="任意多边形 44">
                <a:extLst>
                  <a:ext uri="{FF2B5EF4-FFF2-40B4-BE49-F238E27FC236}">
                    <a16:creationId xmlns:a16="http://schemas.microsoft.com/office/drawing/2014/main" xmlns="" id="{F5A6F4FC-3765-4909-B4FC-1B620E100174}"/>
                  </a:ext>
                </a:extLst>
              </p:cNvPr>
              <p:cNvSpPr/>
              <p:nvPr/>
            </p:nvSpPr>
            <p:spPr bwMode="auto">
              <a:xfrm>
                <a:off x="903371" y="249648"/>
                <a:ext cx="2312527"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chemeClr val="bg1">
                      <a:lumMod val="95000"/>
                    </a:schemeClr>
                  </a:gs>
                  <a:gs pos="0">
                    <a:srgbClr val="D3D3D3"/>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a:lstStyle/>
              <a:p>
                <a:pPr fontAlgn="auto">
                  <a:spcBef>
                    <a:spcPts val="0"/>
                  </a:spcBef>
                  <a:spcAft>
                    <a:spcPts val="0"/>
                  </a:spcAft>
                  <a:defRPr/>
                </a:pPr>
                <a:endParaRPr lang="zh-CN" altLang="en-US" dirty="0">
                  <a:solidFill>
                    <a:prstClr val="black"/>
                  </a:solidFill>
                  <a:latin typeface="微软雅黑" panose="020B0503020204020204" pitchFamily="34" charset="-122"/>
                  <a:ea typeface="+mn-ea"/>
                </a:endParaRPr>
              </a:p>
            </p:txBody>
          </p:sp>
          <p:sp>
            <p:nvSpPr>
              <p:cNvPr id="87" name="任意多边形 45">
                <a:extLst>
                  <a:ext uri="{FF2B5EF4-FFF2-40B4-BE49-F238E27FC236}">
                    <a16:creationId xmlns:a16="http://schemas.microsoft.com/office/drawing/2014/main" xmlns="" id="{8158BEEB-7B1B-4C2D-B8B2-7A93A84FBA4E}"/>
                  </a:ext>
                </a:extLst>
              </p:cNvPr>
              <p:cNvSpPr/>
              <p:nvPr/>
            </p:nvSpPr>
            <p:spPr bwMode="auto">
              <a:xfrm>
                <a:off x="903371" y="181187"/>
                <a:ext cx="2564949" cy="750095"/>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92D050"/>
              </a:solidFill>
              <a:ln w="19050">
                <a:gradFill flip="none" rotWithShape="1">
                  <a:gsLst>
                    <a:gs pos="0">
                      <a:schemeClr val="bg1">
                        <a:lumMod val="75000"/>
                      </a:schemeClr>
                    </a:gs>
                    <a:gs pos="100000">
                      <a:schemeClr val="bg1"/>
                    </a:gs>
                  </a:gsLst>
                  <a:lin ang="2700000" scaled="1"/>
                  <a:tileRect/>
                </a:gradFill>
              </a:ln>
              <a:effectLst>
                <a:innerShdw blurRad="63500" dist="50800" dir="13500000">
                  <a:prstClr val="black">
                    <a:alpha val="50000"/>
                  </a:prstClr>
                </a:innerShdw>
              </a:effectLst>
            </p:spPr>
            <p:txBody>
              <a:bodyPr/>
              <a:lstStyle/>
              <a:p>
                <a:pPr algn="ctr" fontAlgn="auto">
                  <a:spcBef>
                    <a:spcPts val="0"/>
                  </a:spcBef>
                  <a:spcAft>
                    <a:spcPts val="0"/>
                  </a:spcAft>
                  <a:defRPr/>
                </a:pPr>
                <a:r>
                  <a:rPr lang="zh-CN" altLang="en-US" sz="2800" b="1" dirty="0">
                    <a:solidFill>
                      <a:prstClr val="black"/>
                    </a:solidFill>
                    <a:latin typeface="黑体" panose="02010609060101010101" pitchFamily="49" charset="-122"/>
                    <a:ea typeface="黑体" panose="02010609060101010101" pitchFamily="49" charset="-122"/>
                  </a:rPr>
                  <a:t>相关链接</a:t>
                </a:r>
                <a:endParaRPr lang="zh-CN" altLang="zh-CN" sz="2800" b="1" dirty="0">
                  <a:solidFill>
                    <a:prstClr val="black"/>
                  </a:solidFill>
                  <a:latin typeface="黑体" panose="02010609060101010101" pitchFamily="49" charset="-122"/>
                  <a:ea typeface="黑体" panose="02010609060101010101" pitchFamily="49" charset="-122"/>
                </a:endParaRPr>
              </a:p>
            </p:txBody>
          </p:sp>
        </p:grpSp>
      </p:grpSp>
      <p:sp>
        <p:nvSpPr>
          <p:cNvPr id="13325" name="文本框 87">
            <a:extLst>
              <a:ext uri="{FF2B5EF4-FFF2-40B4-BE49-F238E27FC236}">
                <a16:creationId xmlns:a16="http://schemas.microsoft.com/office/drawing/2014/main" xmlns="" id="{F8FF04DA-AF96-46AD-8681-43C7B125270C}"/>
              </a:ext>
            </a:extLst>
          </p:cNvPr>
          <p:cNvSpPr txBox="1">
            <a:spLocks noChangeArrowheads="1"/>
          </p:cNvSpPr>
          <p:nvPr/>
        </p:nvSpPr>
        <p:spPr bwMode="auto">
          <a:xfrm>
            <a:off x="2535238" y="14288"/>
            <a:ext cx="8207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b="1">
                <a:latin typeface="Calibri" panose="020F0502020204030204" pitchFamily="34" charset="0"/>
                <a:ea typeface="黑体" panose="02010609060101010101" pitchFamily="49" charset="-122"/>
              </a:rPr>
              <a:t>十八届三中全会</a:t>
            </a:r>
            <a:endParaRPr lang="en-US" altLang="zh-CN" sz="2800" b="1">
              <a:latin typeface="Calibri" panose="020F0502020204030204" pitchFamily="34" charset="0"/>
              <a:ea typeface="黑体" panose="02010609060101010101" pitchFamily="49" charset="-122"/>
            </a:endParaRPr>
          </a:p>
          <a:p>
            <a:pPr eaLnBrk="1" hangingPunct="1"/>
            <a:r>
              <a:rPr lang="en-US" altLang="zh-CN" sz="2800" b="1">
                <a:latin typeface="Calibri" panose="020F0502020204030204" pitchFamily="34" charset="0"/>
                <a:ea typeface="黑体" panose="02010609060101010101" pitchFamily="49" charset="-122"/>
              </a:rPr>
              <a:t>《</a:t>
            </a:r>
            <a:r>
              <a:rPr lang="zh-CN" altLang="en-US" sz="2800" b="1">
                <a:latin typeface="Calibri" panose="020F0502020204030204" pitchFamily="34" charset="0"/>
                <a:ea typeface="黑体" panose="02010609060101010101" pitchFamily="49" charset="-122"/>
              </a:rPr>
              <a:t>中共中央关于全面深化改革若干重大问题的决定</a:t>
            </a:r>
            <a:r>
              <a:rPr lang="en-US" altLang="zh-CN" sz="2800" b="1">
                <a:latin typeface="Calibri" panose="020F0502020204030204" pitchFamily="34" charset="0"/>
                <a:ea typeface="黑体" panose="02010609060101010101" pitchFamily="49" charset="-122"/>
              </a:rPr>
              <a:t>》</a:t>
            </a:r>
            <a:endParaRPr lang="en-US" altLang="zh-CN" sz="2800" b="1">
              <a:latin typeface="宋体" panose="02010600030101010101" pitchFamily="2" charset="-122"/>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nodeType="afterGroup">
                            <p:stCondLst>
                              <p:cond delay="500"/>
                            </p:stCondLst>
                            <p:childTnLst>
                              <p:par>
                                <p:cTn id="14" presetID="1"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3"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3)">
                                      <p:cBhvr>
                                        <p:cTn id="25" dur="2000"/>
                                        <p:tgtEl>
                                          <p:spTgt spid="2"/>
                                        </p:tgtEl>
                                      </p:cBhvr>
                                    </p:animEffect>
                                  </p:childTnLst>
                                </p:cTn>
                              </p:par>
                            </p:childTnLst>
                          </p:cTn>
                        </p:par>
                        <p:par>
                          <p:cTn id="26" fill="hold" nodeType="afterGroup">
                            <p:stCondLst>
                              <p:cond delay="200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42"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outHorizontal)">
                                      <p:cBhvr>
                                        <p:cTn id="34" dur="500"/>
                                        <p:tgtEl>
                                          <p:spTgt spid="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1"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heel(1)">
                                      <p:cBhvr>
                                        <p:cTn id="39" dur="2000"/>
                                        <p:tgtEl>
                                          <p:spTgt spid="4"/>
                                        </p:tgtEl>
                                      </p:cBhvr>
                                    </p:animEffect>
                                  </p:childTnLst>
                                </p:cTn>
                              </p:par>
                            </p:childTnLst>
                          </p:cTn>
                        </p:par>
                        <p:par>
                          <p:cTn id="40" fill="hold" nodeType="afterGroup">
                            <p:stCondLst>
                              <p:cond delay="2000"/>
                            </p:stCondLst>
                            <p:childTnLst>
                              <p:par>
                                <p:cTn id="41" presetID="22" presetClass="entr" presetSubtype="1"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TotalTime>
  <Words>4072</Words>
  <Application>Microsoft Office PowerPoint</Application>
  <PresentationFormat>自定义</PresentationFormat>
  <Paragraphs>436</Paragraphs>
  <Slides>33</Slides>
  <Notes>14</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改革开放以来，人民生活水平不断提高。</vt:lpstr>
      <vt:lpstr>PowerPoint 演示文稿</vt:lpstr>
      <vt:lpstr>PowerPoint 演示文稿</vt:lpstr>
      <vt:lpstr>PowerPoint 演示文稿</vt:lpstr>
      <vt:lpstr>PowerPoint 演示文稿</vt:lpstr>
      <vt:lpstr>合作探究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JYJ</dc:creator>
  <cp:lastModifiedBy>可可</cp:lastModifiedBy>
  <cp:revision>527</cp:revision>
  <dcterms:created xsi:type="dcterms:W3CDTF">2017-09-07T14:32:00Z</dcterms:created>
  <dcterms:modified xsi:type="dcterms:W3CDTF">2021-09-06T05:23:59Z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