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5300329" r:id="rId4"/>
    <p:sldId id="5300328" r:id="rId6"/>
    <p:sldId id="5300304" r:id="rId7"/>
    <p:sldId id="5300321" r:id="rId8"/>
    <p:sldId id="5300319" r:id="rId9"/>
    <p:sldId id="5300320" r:id="rId10"/>
    <p:sldId id="5300322" r:id="rId11"/>
    <p:sldId id="5300326" r:id="rId12"/>
    <p:sldId id="5300324" r:id="rId13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0EB"/>
    <a:srgbClr val="008385"/>
    <a:srgbClr val="3D7E36"/>
    <a:srgbClr val="73B9B9"/>
    <a:srgbClr val="CA000B"/>
    <a:srgbClr val="A5C17E"/>
    <a:srgbClr val="FFD32D"/>
    <a:srgbClr val="FA0505"/>
    <a:srgbClr val="A03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1690"/>
        <p:guide pos="2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A1510-7E5C-434E-8085-44CF781AA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62CD-E623-48AA-A55B-1E1B9B49416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9"/>
            <a:ext cx="7772400" cy="1102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60E97F-780F-4BE6-8B40-FBFF01FF98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4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1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1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40188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536"/>
            <a:ext cx="4041775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442"/>
            <a:ext cx="4041775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23"/>
            <a:ext cx="3008313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514"/>
            <a:ext cx="3008313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62"/>
            <a:ext cx="5486400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361"/>
            <a:ext cx="8229600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7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7"/>
            <a:ext cx="2895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7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5.png"/><Relationship Id="rId3" Type="http://schemas.openxmlformats.org/officeDocument/2006/relationships/tags" Target="../tags/tag14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75648" y="2492666"/>
            <a:ext cx="429529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b="1" dirty="0">
                <a:solidFill>
                  <a:srgbClr val="008385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全国文明城市迎检动员</a:t>
            </a:r>
            <a:endParaRPr lang="zh-CN" altLang="en-US" sz="2700" b="1" dirty="0">
              <a:solidFill>
                <a:srgbClr val="008385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6936" y="816205"/>
            <a:ext cx="4983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常州因我</a:t>
            </a:r>
            <a:r>
              <a:rPr lang="zh-CN" altLang="en-US" sz="6600" b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更文明</a:t>
            </a:r>
            <a:endParaRPr lang="zh-CN" altLang="en-US" sz="6600" b="1" dirty="0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 descr="图片包含 室内, 桌子, 照片, 男人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6"/>
          <a:stretch>
            <a:fillRect/>
          </a:stretch>
        </p:blipFill>
        <p:spPr>
          <a:xfrm>
            <a:off x="92731" y="2492633"/>
            <a:ext cx="3266806" cy="2651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15462" y="-2273"/>
            <a:ext cx="739775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57175" y="3583755"/>
            <a:ext cx="4258151" cy="146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0" y="-2408"/>
            <a:ext cx="9144503" cy="5177314"/>
            <a:chOff x="540" y="1178"/>
            <a:chExt cx="18185" cy="9399"/>
          </a:xfrm>
        </p:grpSpPr>
        <p:pic>
          <p:nvPicPr>
            <p:cNvPr id="7" name="图片 7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9636" y="1178"/>
              <a:ext cx="9089" cy="9399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</p:spPr>
        </p:pic>
        <p:pic>
          <p:nvPicPr>
            <p:cNvPr id="6" name="图片 4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540" y="7501"/>
              <a:ext cx="8941" cy="3076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540" y="1178"/>
              <a:ext cx="8941" cy="6323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15462" y="-2273"/>
            <a:ext cx="739775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2860" y="19024"/>
            <a:ext cx="9166384" cy="472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3" name="矩形 52"/>
          <p:cNvSpPr/>
          <p:nvPr/>
        </p:nvSpPr>
        <p:spPr>
          <a:xfrm>
            <a:off x="-22384" y="-11933"/>
            <a:ext cx="9165908" cy="8458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4" name="文本框 58"/>
          <p:cNvSpPr txBox="1"/>
          <p:nvPr/>
        </p:nvSpPr>
        <p:spPr>
          <a:xfrm>
            <a:off x="99124" y="10110"/>
            <a:ext cx="33966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常州因我更文明</a:t>
            </a:r>
            <a:endParaRPr lang="zh-CN" altLang="en-US" sz="36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27145" y="1889257"/>
            <a:ext cx="1335405" cy="1352550"/>
            <a:chOff x="8060" y="2766"/>
            <a:chExt cx="2804" cy="2840"/>
          </a:xfrm>
        </p:grpSpPr>
        <p:sp>
          <p:nvSpPr>
            <p:cNvPr id="42" name="MH_Other_3"/>
            <p:cNvSpPr/>
            <p:nvPr>
              <p:custDataLst>
                <p:tags r:id="rId1"/>
              </p:custDataLst>
            </p:nvPr>
          </p:nvSpPr>
          <p:spPr>
            <a:xfrm>
              <a:off x="8060" y="2766"/>
              <a:ext cx="2805" cy="284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rgbClr val="2B6B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388" y="3006"/>
              <a:ext cx="2150" cy="2265"/>
              <a:chOff x="5326289" y="2221368"/>
              <a:chExt cx="1365250" cy="1438274"/>
            </a:xfrm>
          </p:grpSpPr>
          <p:sp>
            <p:nvSpPr>
              <p:cNvPr id="44" name="MH_Other_4"/>
              <p:cNvSpPr/>
              <p:nvPr>
                <p:custDataLst>
                  <p:tags r:id="rId2"/>
                </p:custDataLst>
              </p:nvPr>
            </p:nvSpPr>
            <p:spPr>
              <a:xfrm>
                <a:off x="5326289" y="3094492"/>
                <a:ext cx="1365250" cy="565150"/>
              </a:xfrm>
              <a:custGeom>
                <a:avLst/>
                <a:gdLst>
                  <a:gd name="connsiteX0" fmla="*/ 0 w 1365921"/>
                  <a:gd name="connsiteY0" fmla="*/ 0 h 566527"/>
                  <a:gd name="connsiteX1" fmla="*/ 1365921 w 1365921"/>
                  <a:gd name="connsiteY1" fmla="*/ 0 h 566527"/>
                  <a:gd name="connsiteX2" fmla="*/ 1364834 w 1365921"/>
                  <a:gd name="connsiteY2" fmla="*/ 10784 h 566527"/>
                  <a:gd name="connsiteX3" fmla="*/ 682960 w 1365921"/>
                  <a:gd name="connsiteY3" fmla="*/ 566527 h 566527"/>
                  <a:gd name="connsiteX4" fmla="*/ 1087 w 1365921"/>
                  <a:gd name="connsiteY4" fmla="*/ 10784 h 56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5921" h="566527">
                    <a:moveTo>
                      <a:pt x="0" y="0"/>
                    </a:moveTo>
                    <a:lnTo>
                      <a:pt x="1365921" y="0"/>
                    </a:lnTo>
                    <a:lnTo>
                      <a:pt x="1364834" y="10784"/>
                    </a:lnTo>
                    <a:cubicBezTo>
                      <a:pt x="1299933" y="327946"/>
                      <a:pt x="1019308" y="566527"/>
                      <a:pt x="682960" y="566527"/>
                    </a:cubicBezTo>
                    <a:cubicBezTo>
                      <a:pt x="346612" y="566527"/>
                      <a:pt x="65987" y="327946"/>
                      <a:pt x="1087" y="10784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8100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 Unicode MS" panose="020B0604020202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" name="MH_SubTitle_2"/>
              <p:cNvSpPr/>
              <p:nvPr>
                <p:custDataLst>
                  <p:tags r:id="rId3"/>
                </p:custDataLst>
              </p:nvPr>
            </p:nvSpPr>
            <p:spPr>
              <a:xfrm>
                <a:off x="5381852" y="2221368"/>
                <a:ext cx="1255712" cy="873125"/>
              </a:xfrm>
              <a:prstGeom prst="rect">
                <a:avLst/>
              </a:prstGeom>
            </p:spPr>
            <p:txBody>
              <a:bodyPr lIns="0" tIns="0" rIns="0" bIns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9DD9">
                        <a:lumMod val="75000"/>
                      </a:srgbClr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endParaRPr kumimoji="0" lang="en-US" altLang="zh-CN" sz="3000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sp>
        <p:nvSpPr>
          <p:cNvPr id="51" name="MH_SubTitle_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0599" y="3465645"/>
            <a:ext cx="2123123" cy="140065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ClrTx/>
              <a:buSzTx/>
              <a:buFontTx/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劳动最美</a:t>
            </a:r>
            <a:endParaRPr lang="zh-CN" altLang="en-US" sz="30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从我践行</a:t>
            </a:r>
            <a:endParaRPr lang="zh-CN" altLang="en-US" sz="30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MH_SubTitle_2">
            <a:hlinkClick r:id="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61398" y="3465645"/>
            <a:ext cx="1867376" cy="133826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ClrTx/>
              <a:buSzTx/>
              <a:buNone/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文明言行</a:t>
            </a:r>
            <a:endParaRPr lang="zh-CN" altLang="en-US" sz="30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ctr">
              <a:lnSpc>
                <a:spcPct val="130000"/>
              </a:lnSpc>
              <a:buClrTx/>
              <a:buSzTx/>
              <a:buNone/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实验名片</a:t>
            </a:r>
            <a:endParaRPr lang="zh-CN" altLang="en-US" sz="2250" b="1" dirty="0">
              <a:solidFill>
                <a:prstClr val="black">
                  <a:lumMod val="65000"/>
                  <a:lumOff val="35000"/>
                </a:prst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5" name="MH_SubTitle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86450" y="3465645"/>
            <a:ext cx="2010728" cy="133826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ClrTx/>
              <a:buSzTx/>
              <a:buNone/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应知应会</a:t>
            </a:r>
            <a:endParaRPr lang="zh-CN" altLang="en-US" sz="30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ctr">
              <a:lnSpc>
                <a:spcPct val="130000"/>
              </a:lnSpc>
              <a:buClrTx/>
              <a:buSzTx/>
              <a:buNone/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牢记于心</a:t>
            </a:r>
            <a:endParaRPr lang="zh-CN" altLang="en-US" sz="30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27321" y="1889257"/>
            <a:ext cx="1336358" cy="1352550"/>
            <a:chOff x="3021" y="2766"/>
            <a:chExt cx="2806" cy="2840"/>
          </a:xfrm>
        </p:grpSpPr>
        <p:sp>
          <p:nvSpPr>
            <p:cNvPr id="38" name="MH_Other_1"/>
            <p:cNvSpPr/>
            <p:nvPr>
              <p:custDataLst>
                <p:tags r:id="rId7"/>
              </p:custDataLst>
            </p:nvPr>
          </p:nvSpPr>
          <p:spPr>
            <a:xfrm>
              <a:off x="3021" y="2766"/>
              <a:ext cx="2807" cy="284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rgbClr val="2B6B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MH_Other_2"/>
            <p:cNvSpPr/>
            <p:nvPr>
              <p:custDataLst>
                <p:tags r:id="rId8"/>
              </p:custDataLst>
            </p:nvPr>
          </p:nvSpPr>
          <p:spPr>
            <a:xfrm>
              <a:off x="3351" y="4381"/>
              <a:ext cx="2150" cy="890"/>
            </a:xfrm>
            <a:custGeom>
              <a:avLst/>
              <a:gdLst>
                <a:gd name="connsiteX0" fmla="*/ 0 w 1365921"/>
                <a:gd name="connsiteY0" fmla="*/ 0 h 566527"/>
                <a:gd name="connsiteX1" fmla="*/ 1365921 w 1365921"/>
                <a:gd name="connsiteY1" fmla="*/ 0 h 566527"/>
                <a:gd name="connsiteX2" fmla="*/ 1364834 w 1365921"/>
                <a:gd name="connsiteY2" fmla="*/ 10784 h 566527"/>
                <a:gd name="connsiteX3" fmla="*/ 682960 w 1365921"/>
                <a:gd name="connsiteY3" fmla="*/ 566527 h 566527"/>
                <a:gd name="connsiteX4" fmla="*/ 1087 w 1365921"/>
                <a:gd name="connsiteY4" fmla="*/ 10784 h 5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21" h="566527">
                  <a:moveTo>
                    <a:pt x="0" y="0"/>
                  </a:moveTo>
                  <a:lnTo>
                    <a:pt x="1365921" y="0"/>
                  </a:lnTo>
                  <a:lnTo>
                    <a:pt x="1364834" y="10784"/>
                  </a:lnTo>
                  <a:cubicBezTo>
                    <a:pt x="1299933" y="327946"/>
                    <a:pt x="1019308" y="566527"/>
                    <a:pt x="682960" y="566527"/>
                  </a:cubicBezTo>
                  <a:cubicBezTo>
                    <a:pt x="346612" y="566527"/>
                    <a:pt x="65987" y="327946"/>
                    <a:pt x="1087" y="10784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810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5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MH_SubTitle_2"/>
            <p:cNvSpPr/>
            <p:nvPr>
              <p:custDataLst>
                <p:tags r:id="rId9"/>
              </p:custDataLst>
            </p:nvPr>
          </p:nvSpPr>
          <p:spPr>
            <a:xfrm>
              <a:off x="3436" y="3006"/>
              <a:ext cx="1977" cy="137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3000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50769" y="1889257"/>
            <a:ext cx="1337310" cy="1352550"/>
            <a:chOff x="12846" y="2766"/>
            <a:chExt cx="2808" cy="2840"/>
          </a:xfrm>
        </p:grpSpPr>
        <p:sp>
          <p:nvSpPr>
            <p:cNvPr id="46" name="MH_Other_5"/>
            <p:cNvSpPr/>
            <p:nvPr>
              <p:custDataLst>
                <p:tags r:id="rId10"/>
              </p:custDataLst>
            </p:nvPr>
          </p:nvSpPr>
          <p:spPr>
            <a:xfrm>
              <a:off x="12846" y="2766"/>
              <a:ext cx="2808" cy="284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rgbClr val="2B6B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MH_Other_6"/>
            <p:cNvSpPr/>
            <p:nvPr>
              <p:custDataLst>
                <p:tags r:id="rId11"/>
              </p:custDataLst>
            </p:nvPr>
          </p:nvSpPr>
          <p:spPr>
            <a:xfrm>
              <a:off x="13175" y="4381"/>
              <a:ext cx="2150" cy="890"/>
            </a:xfrm>
            <a:custGeom>
              <a:avLst/>
              <a:gdLst>
                <a:gd name="connsiteX0" fmla="*/ 0 w 1365921"/>
                <a:gd name="connsiteY0" fmla="*/ 0 h 566527"/>
                <a:gd name="connsiteX1" fmla="*/ 1365921 w 1365921"/>
                <a:gd name="connsiteY1" fmla="*/ 0 h 566527"/>
                <a:gd name="connsiteX2" fmla="*/ 1364834 w 1365921"/>
                <a:gd name="connsiteY2" fmla="*/ 10784 h 566527"/>
                <a:gd name="connsiteX3" fmla="*/ 682960 w 1365921"/>
                <a:gd name="connsiteY3" fmla="*/ 566527 h 566527"/>
                <a:gd name="connsiteX4" fmla="*/ 1087 w 1365921"/>
                <a:gd name="connsiteY4" fmla="*/ 10784 h 5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21" h="566527">
                  <a:moveTo>
                    <a:pt x="0" y="0"/>
                  </a:moveTo>
                  <a:lnTo>
                    <a:pt x="1365921" y="0"/>
                  </a:lnTo>
                  <a:lnTo>
                    <a:pt x="1364834" y="10784"/>
                  </a:lnTo>
                  <a:cubicBezTo>
                    <a:pt x="1299933" y="327946"/>
                    <a:pt x="1019308" y="566527"/>
                    <a:pt x="682960" y="566527"/>
                  </a:cubicBezTo>
                  <a:cubicBezTo>
                    <a:pt x="346612" y="566527"/>
                    <a:pt x="65987" y="327946"/>
                    <a:pt x="1087" y="10784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810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5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MH_SubTitle_2"/>
            <p:cNvSpPr/>
            <p:nvPr>
              <p:custDataLst>
                <p:tags r:id="rId12"/>
              </p:custDataLst>
            </p:nvPr>
          </p:nvSpPr>
          <p:spPr>
            <a:xfrm>
              <a:off x="13216" y="2983"/>
              <a:ext cx="1977" cy="137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3000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" name="右箭头 2">
            <a:hlinkClick r:id=""/>
          </p:cNvPr>
          <p:cNvSpPr/>
          <p:nvPr/>
        </p:nvSpPr>
        <p:spPr>
          <a:xfrm>
            <a:off x="8283416" y="4660080"/>
            <a:ext cx="274796" cy="362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2" grpId="0" bldLvl="0" animBg="1"/>
      <p:bldP spid="5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15462" y="-2273"/>
            <a:ext cx="739775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82666" y="1188694"/>
            <a:ext cx="6473666" cy="878205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68582" tIns="34290" rIns="68582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64318" y="1003432"/>
            <a:ext cx="2909888" cy="342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2" tIns="34290" rIns="68582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    师</a:t>
            </a:r>
            <a:endParaRPr kumimoji="0" lang="zh-CN" altLang="en-US" sz="225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328613" y="2264542"/>
            <a:ext cx="1663541" cy="10739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2" tIns="34290" rIns="68582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应知</a:t>
            </a:r>
            <a:endParaRPr kumimoji="0" lang="zh-CN" altLang="en-US" sz="225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应会</a:t>
            </a:r>
            <a:endParaRPr kumimoji="0" lang="zh-CN" altLang="en-US" sz="225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内容</a:t>
            </a:r>
            <a:endParaRPr kumimoji="0" lang="zh-CN" altLang="en-US" sz="225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3" name="直接箭头连接符 22"/>
          <p:cNvCxnSpPr>
            <a:stCxn id="22" idx="5"/>
            <a:endCxn id="20" idx="1"/>
          </p:cNvCxnSpPr>
          <p:nvPr/>
        </p:nvCxnSpPr>
        <p:spPr>
          <a:xfrm flipV="1">
            <a:off x="1723549" y="1627796"/>
            <a:ext cx="559118" cy="63674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4" name="直接箭头连接符 23"/>
          <p:cNvCxnSpPr>
            <a:stCxn id="22" idx="0"/>
            <a:endCxn id="27" idx="1"/>
          </p:cNvCxnSpPr>
          <p:nvPr/>
        </p:nvCxnSpPr>
        <p:spPr>
          <a:xfrm flipV="1">
            <a:off x="1992154" y="2801276"/>
            <a:ext cx="290513" cy="47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5" name="直接箭头连接符 24"/>
          <p:cNvCxnSpPr>
            <a:stCxn id="22" idx="1"/>
            <a:endCxn id="30" idx="1"/>
          </p:cNvCxnSpPr>
          <p:nvPr/>
        </p:nvCxnSpPr>
        <p:spPr>
          <a:xfrm>
            <a:off x="1723549" y="3338486"/>
            <a:ext cx="559118" cy="56769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490311" y="1280610"/>
            <a:ext cx="6178391" cy="819785"/>
          </a:xfrm>
          <a:prstGeom prst="rect">
            <a:avLst/>
          </a:prstGeom>
          <a:noFill/>
        </p:spPr>
        <p:txBody>
          <a:bodyPr wrap="square" lIns="68582" tIns="34290" rIns="68582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75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社会主义核心价值观、八礼四仪、校园文明六个好、四德、教师职业道德</a:t>
            </a:r>
            <a:endParaRPr lang="zh-CN" altLang="en-US" sz="1875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82666" y="2362174"/>
            <a:ext cx="6473666" cy="878205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68582" tIns="34290" rIns="68582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318" y="2173579"/>
            <a:ext cx="2909411" cy="342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2" tIns="34290" rIns="68582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学    生</a:t>
            </a:r>
            <a:endParaRPr kumimoji="0" lang="zh-CN" altLang="en-US" sz="225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90311" y="2472664"/>
            <a:ext cx="6178391" cy="819785"/>
          </a:xfrm>
          <a:prstGeom prst="rect">
            <a:avLst/>
          </a:prstGeom>
          <a:noFill/>
        </p:spPr>
        <p:txBody>
          <a:bodyPr wrap="square" lIns="68582" tIns="34290" rIns="68582" bIns="34290" rtlCol="0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1875" b="1" dirty="0">
                <a:latin typeface="华文楷体" panose="02010600040101010101" charset="-122"/>
                <a:ea typeface="华文楷体" panose="02010600040101010101" charset="-122"/>
              </a:rPr>
              <a:t>社会主义核心价值观、八礼四仪、校园文明六个好、四德、中小学生守则</a:t>
            </a:r>
            <a:endParaRPr lang="zh-CN" altLang="en-US" sz="1875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82666" y="3556609"/>
            <a:ext cx="6473666" cy="699135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68582" tIns="34290" rIns="68582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64318" y="3358489"/>
            <a:ext cx="2909411" cy="342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2" tIns="34290" rIns="68582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新    增</a:t>
            </a:r>
            <a:endParaRPr kumimoji="0" lang="zh-CN" altLang="en-US" sz="225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90311" y="3746156"/>
            <a:ext cx="5756434" cy="443865"/>
          </a:xfrm>
          <a:prstGeom prst="rect">
            <a:avLst/>
          </a:prstGeom>
          <a:noFill/>
        </p:spPr>
        <p:txBody>
          <a:bodyPr wrap="square" lIns="68582" tIns="34290" rIns="68582" bIns="34290" rtlCol="0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1875" b="1" dirty="0">
                <a:latin typeface="华文楷体" panose="02010600040101010101" charset="-122"/>
                <a:ea typeface="华文楷体" panose="02010600040101010101" charset="-122"/>
              </a:rPr>
              <a:t>师生对《常州市文明行为促进条例》知晓情况</a:t>
            </a:r>
            <a:endParaRPr lang="zh-CN" altLang="en-US" sz="1875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2860" y="19024"/>
            <a:ext cx="9166384" cy="472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3" name="矩形 52"/>
          <p:cNvSpPr/>
          <p:nvPr/>
        </p:nvSpPr>
        <p:spPr>
          <a:xfrm>
            <a:off x="-22384" y="-11933"/>
            <a:ext cx="9165908" cy="3786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4" name="文本框 58"/>
          <p:cNvSpPr txBox="1"/>
          <p:nvPr/>
        </p:nvSpPr>
        <p:spPr>
          <a:xfrm>
            <a:off x="99124" y="10110"/>
            <a:ext cx="1863090" cy="3803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875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常州因我更文明</a:t>
            </a:r>
            <a:endParaRPr lang="zh-CN" altLang="en-US" sz="1875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2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2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2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5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5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5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bldLvl="0" animBg="1"/>
          <p:bldP spid="21" grpId="0" bldLvl="0" animBg="1"/>
          <p:bldP spid="22" grpId="0" bldLvl="0" animBg="1"/>
          <p:bldP spid="26" grpId="0"/>
          <p:bldP spid="26" grpId="1"/>
          <p:bldP spid="27" grpId="0" bldLvl="0" animBg="1"/>
          <p:bldP spid="28" grpId="0" bldLvl="0" animBg="1"/>
          <p:bldP spid="29" grpId="0"/>
          <p:bldP spid="29" grpId="1"/>
          <p:bldP spid="30" grpId="0" bldLvl="0" animBg="1"/>
          <p:bldP spid="31" grpId="0" bldLvl="0" animBg="1"/>
          <p:bldP spid="32" grpId="0"/>
          <p:bldP spid="3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2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2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2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5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5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5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bldLvl="0" animBg="1"/>
          <p:bldP spid="21" grpId="0" bldLvl="0" animBg="1"/>
          <p:bldP spid="22" grpId="0" bldLvl="0" animBg="1"/>
          <p:bldP spid="26" grpId="0"/>
          <p:bldP spid="26" grpId="1"/>
          <p:bldP spid="27" grpId="0" bldLvl="0" animBg="1"/>
          <p:bldP spid="28" grpId="0" bldLvl="0" animBg="1"/>
          <p:bldP spid="29" grpId="0"/>
          <p:bldP spid="29" grpId="1"/>
          <p:bldP spid="30" grpId="0" bldLvl="0" animBg="1"/>
          <p:bldP spid="31" grpId="0" bldLvl="0" animBg="1"/>
          <p:bldP spid="32" grpId="0"/>
          <p:bldP spid="32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5513" y="681964"/>
            <a:ext cx="4636770" cy="598805"/>
          </a:xfrm>
          <a:prstGeom prst="rect">
            <a:avLst/>
          </a:prstGeom>
          <a:solidFill>
            <a:srgbClr val="1790E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3300" dirty="0"/>
              <a:t>社会主义核心价值观</a:t>
            </a:r>
            <a:endParaRPr lang="zh-CN" altLang="en-US" sz="3300" dirty="0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83419" y="1600174"/>
            <a:ext cx="7571899" cy="2168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   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国家层面：富强、民主、文明、和谐，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社会层面：自由、平等、公正、法治，</a:t>
            </a:r>
            <a:r>
              <a:rPr lang="en-US"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       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个人层面：爱国、敬业、诚信、友善。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5513" y="681964"/>
            <a:ext cx="4636770" cy="598805"/>
          </a:xfrm>
          <a:prstGeom prst="rect">
            <a:avLst/>
          </a:prstGeom>
          <a:solidFill>
            <a:srgbClr val="1790E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3300" dirty="0"/>
              <a:t>八礼四仪</a:t>
            </a:r>
            <a:endParaRPr lang="zh-CN" altLang="en-US" sz="3300" dirty="0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19539" y="1600174"/>
            <a:ext cx="8978741" cy="2168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000" b="1" dirty="0">
                <a:solidFill>
                  <a:srgbClr val="7030A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</a:t>
            </a:r>
            <a:r>
              <a:rPr sz="3000" b="1" dirty="0">
                <a:solidFill>
                  <a:srgbClr val="7030A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八礼：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仪表之礼、餐饮之礼、言谈之礼、待人之礼、</a:t>
            </a:r>
            <a:r>
              <a:rPr lang="en-US"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        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行走之礼、观赏之礼、游览之礼、仪式之礼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3000" b="1" dirty="0">
                <a:solidFill>
                  <a:srgbClr val="7030A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四仪：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入学仪式、成长仪式、青春仪式、成人仪式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49805" y="303821"/>
            <a:ext cx="4636770" cy="598805"/>
          </a:xfrm>
          <a:prstGeom prst="rect">
            <a:avLst/>
          </a:prstGeom>
          <a:solidFill>
            <a:srgbClr val="1790E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3300" dirty="0"/>
              <a:t>中小学生守则</a:t>
            </a:r>
            <a:endParaRPr lang="zh-CN" altLang="en-US" sz="3300" dirty="0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51460" y="1222031"/>
            <a:ext cx="8843010" cy="35534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一、爱党爱国爱人民。二、好学多问肯钻研。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三、勤劳笃行乐奉献。四、明礼守法讲美德。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五、孝亲尊师善待人。六、诚实守信有担当。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七、自强自律健身心。八、珍爱生命保安全。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九、勤俭节约护家园。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5513" y="681964"/>
            <a:ext cx="4636770" cy="598805"/>
          </a:xfrm>
          <a:prstGeom prst="rect">
            <a:avLst/>
          </a:prstGeom>
          <a:solidFill>
            <a:srgbClr val="1790E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3300" dirty="0"/>
              <a:t>文明校园创建六个好</a:t>
            </a:r>
            <a:endParaRPr lang="zh-CN" altLang="en-US" sz="3300" dirty="0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755650" y="1635760"/>
            <a:ext cx="8228330" cy="2168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     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领导班子建设好	</a:t>
            </a:r>
            <a:r>
              <a:rPr lang="en-US"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       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思想道德教育好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	活动阵地好			教师队伍好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	校园文化好			校园环境好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5513" y="681964"/>
            <a:ext cx="4636770" cy="598805"/>
          </a:xfrm>
          <a:prstGeom prst="rect">
            <a:avLst/>
          </a:prstGeom>
          <a:solidFill>
            <a:srgbClr val="1790E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3300" dirty="0"/>
              <a:t>四德</a:t>
            </a:r>
            <a:endParaRPr lang="zh-CN" altLang="en-US" sz="3300" dirty="0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65848" y="1600174"/>
            <a:ext cx="7189470" cy="1476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     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社会公德、职业道德、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家庭美德、个人品德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5513" y="681964"/>
            <a:ext cx="4857274" cy="598805"/>
          </a:xfrm>
          <a:prstGeom prst="rect">
            <a:avLst/>
          </a:prstGeom>
          <a:solidFill>
            <a:srgbClr val="1790E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3300" dirty="0"/>
              <a:t>中小学教师职业道德规范</a:t>
            </a:r>
            <a:endParaRPr lang="zh-CN" altLang="en-US" sz="3300" dirty="0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81965" y="1600174"/>
            <a:ext cx="8188166" cy="1476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一、爱国守法</a:t>
            </a:r>
            <a:r>
              <a:rPr lang="en-US"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 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二、爱岗敬业	</a:t>
            </a:r>
            <a:r>
              <a:rPr lang="en-US"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三、关爱学生　四、教书育人</a:t>
            </a:r>
            <a:r>
              <a:rPr lang="en-US"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 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五、为人师表</a:t>
            </a:r>
            <a:r>
              <a:rPr lang="en-US"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  </a:t>
            </a:r>
            <a:r>
              <a:rPr sz="30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六、终身学习</a:t>
            </a:r>
            <a:endParaRPr sz="30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tags/tag1.xml><?xml version="1.0" encoding="utf-8"?>
<p:tagLst xmlns:p="http://schemas.openxmlformats.org/presentationml/2006/main">
  <p:tag name="MH" val="20160623134751"/>
  <p:tag name="MH_LIBRARY" val="GRAPHIC"/>
  <p:tag name="MH_TYPE" val="Other"/>
  <p:tag name="MH_ORDER" val="3"/>
</p:tagLst>
</file>

<file path=ppt/tags/tag10.xml><?xml version="1.0" encoding="utf-8"?>
<p:tagLst xmlns:p="http://schemas.openxmlformats.org/presentationml/2006/main">
  <p:tag name="MH" val="20160623134751"/>
  <p:tag name="MH_LIBRARY" val="GRAPHIC"/>
  <p:tag name="MH_TYPE" val="Other"/>
  <p:tag name="MH_ORDER" val="5"/>
</p:tagLst>
</file>

<file path=ppt/tags/tag11.xml><?xml version="1.0" encoding="utf-8"?>
<p:tagLst xmlns:p="http://schemas.openxmlformats.org/presentationml/2006/main">
  <p:tag name="MH" val="20160623134751"/>
  <p:tag name="MH_LIBRARY" val="GRAPHIC"/>
  <p:tag name="MH_TYPE" val="Other"/>
  <p:tag name="MH_ORDER" val="6"/>
</p:tagLst>
</file>

<file path=ppt/tags/tag12.xml><?xml version="1.0" encoding="utf-8"?>
<p:tagLst xmlns:p="http://schemas.openxmlformats.org/presentationml/2006/main">
  <p:tag name="MH" val="20160623134751"/>
  <p:tag name="MH_LIBRARY" val="GRAPHIC"/>
  <p:tag name="MH_TYPE" val="SubTitle"/>
  <p:tag name="MH_ORDER" val="2"/>
</p:tagLst>
</file>

<file path=ppt/tags/tag13.xml><?xml version="1.0" encoding="utf-8"?>
<p:tagLst xmlns:p="http://schemas.openxmlformats.org/presentationml/2006/main">
  <p:tag name="KSO_WM_UNIT_PLACING_PICTURE_USER_VIEWPORT" val="{&quot;height&quot;:3076,&quot;width&quot;:8941}"/>
</p:tagLst>
</file>

<file path=ppt/tags/tag14.xml><?xml version="1.0" encoding="utf-8"?>
<p:tagLst xmlns:p="http://schemas.openxmlformats.org/presentationml/2006/main">
  <p:tag name="KSO_WM_UNIT_PLACING_PICTURE_USER_VIEWPORT" val="{&quot;height&quot;:9399,&quot;width&quot;:9013}"/>
</p:tagLst>
</file>

<file path=ppt/tags/tag15.xml><?xml version="1.0" encoding="utf-8"?>
<p:tagLst xmlns:p="http://schemas.openxmlformats.org/presentationml/2006/main">
  <p:tag name="KSO_WM_UNIT_PLACING_PICTURE_USER_VIEWPORT" val="{&quot;height&quot;:3076,&quot;width&quot;:8941}"/>
</p:tagLst>
</file>

<file path=ppt/tags/tag16.xml><?xml version="1.0" encoding="utf-8"?>
<p:tagLst xmlns:p="http://schemas.openxmlformats.org/presentationml/2006/main">
  <p:tag name="REFSHAPE" val="395550636"/>
  <p:tag name="KSO_WM_UNIT_PLACING_PICTURE_USER_VIEWPORT" val="{&quot;height&quot;:6075,&quot;width&quot;:8535}"/>
</p:tagLst>
</file>

<file path=ppt/tags/tag2.xml><?xml version="1.0" encoding="utf-8"?>
<p:tagLst xmlns:p="http://schemas.openxmlformats.org/presentationml/2006/main">
  <p:tag name="MH" val="20160623134751"/>
  <p:tag name="MH_LIBRARY" val="GRAPHIC"/>
  <p:tag name="MH_TYPE" val="Other"/>
  <p:tag name="MH_ORDER" val="4"/>
</p:tagLst>
</file>

<file path=ppt/tags/tag3.xml><?xml version="1.0" encoding="utf-8"?>
<p:tagLst xmlns:p="http://schemas.openxmlformats.org/presentationml/2006/main">
  <p:tag name="MH" val="20160623134751"/>
  <p:tag name="MH_LIBRARY" val="GRAPHIC"/>
  <p:tag name="MH_TYPE" val="SubTitle"/>
  <p:tag name="MH_ORDER" val="2"/>
</p:tagLst>
</file>

<file path=ppt/tags/tag4.xml><?xml version="1.0" encoding="utf-8"?>
<p:tagLst xmlns:p="http://schemas.openxmlformats.org/presentationml/2006/main">
  <p:tag name="MH" val="20160623134408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0623134408"/>
  <p:tag name="MH_LIBRARY" val="GRAPHIC"/>
  <p:tag name="MH_TYPE" val="SubTitle"/>
  <p:tag name="MH_ORDER" val="2"/>
</p:tagLst>
</file>

<file path=ppt/tags/tag6.xml><?xml version="1.0" encoding="utf-8"?>
<p:tagLst xmlns:p="http://schemas.openxmlformats.org/presentationml/2006/main">
  <p:tag name="MH" val="20160623134408"/>
  <p:tag name="MH_LIBRARY" val="GRAPHIC"/>
  <p:tag name="MH_TYPE" val="SubTitle"/>
  <p:tag name="MH_ORDER" val="2"/>
</p:tagLst>
</file>

<file path=ppt/tags/tag7.xml><?xml version="1.0" encoding="utf-8"?>
<p:tagLst xmlns:p="http://schemas.openxmlformats.org/presentationml/2006/main">
  <p:tag name="MH" val="20160623134751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60623134751"/>
  <p:tag name="MH_LIBRARY" val="GRAPHIC"/>
  <p:tag name="MH_TYPE" val="Other"/>
  <p:tag name="MH_ORDER" val="2"/>
</p:tagLst>
</file>

<file path=ppt/tags/tag9.xml><?xml version="1.0" encoding="utf-8"?>
<p:tagLst xmlns:p="http://schemas.openxmlformats.org/presentationml/2006/main">
  <p:tag name="MH" val="20160623134751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WPS 演示</Application>
  <PresentationFormat>宽屏</PresentationFormat>
  <Paragraphs>78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41" baseType="lpstr">
      <vt:lpstr>Arial</vt:lpstr>
      <vt:lpstr>宋体</vt:lpstr>
      <vt:lpstr>Wingdings</vt:lpstr>
      <vt:lpstr>汉真广标</vt:lpstr>
      <vt:lpstr>微软雅黑</vt:lpstr>
      <vt:lpstr>方正粗活意简体</vt:lpstr>
      <vt:lpstr>方正楷体简体</vt:lpstr>
      <vt:lpstr>阿里巴巴普惠体 R</vt:lpstr>
      <vt:lpstr>方正卡通简体</vt:lpstr>
      <vt:lpstr>方正琥珀简体</vt:lpstr>
      <vt:lpstr>Times New Roman</vt:lpstr>
      <vt:lpstr>思源黑体 CN Bold</vt:lpstr>
      <vt:lpstr>黑体</vt:lpstr>
      <vt:lpstr>Calibri</vt:lpstr>
      <vt:lpstr>Arial Unicode MS</vt:lpstr>
      <vt:lpstr>等线</vt:lpstr>
      <vt:lpstr>汉仪青云简</vt:lpstr>
      <vt:lpstr>汉仪铁山隶书繁</vt:lpstr>
      <vt:lpstr>汉仪中隶书繁</vt:lpstr>
      <vt:lpstr>叶根友毛笔行书2.0版</vt:lpstr>
      <vt:lpstr>站酷快乐体</vt:lpstr>
      <vt:lpstr>刘炳森隶书</vt:lpstr>
      <vt:lpstr>汉仪雅酷黑简</vt:lpstr>
      <vt:lpstr>方正公文黑体</vt:lpstr>
      <vt:lpstr>汉仪趣黑W</vt:lpstr>
      <vt:lpstr>汉仪太极体简</vt:lpstr>
      <vt:lpstr>汉仪元隆黑-105W</vt:lpstr>
      <vt:lpstr>仿宋</vt:lpstr>
      <vt:lpstr>华文楷体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向日葵</cp:lastModifiedBy>
  <cp:revision>5</cp:revision>
  <dcterms:created xsi:type="dcterms:W3CDTF">2019-08-11T15:34:00Z</dcterms:created>
  <dcterms:modified xsi:type="dcterms:W3CDTF">2021-09-19T08:44:02Z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EE7F26D2E2704DE7B5A76501DE4A06E4</vt:lpwstr>
  </property>
  <property fmtid="{D5CDD505-2E9C-101B-9397-08002B2CF9AE}" pid="3" name="KSOProductBuildVer">
    <vt:lpwstr>2052-11.1.0.10700</vt:lpwstr>
  </property>
</Properties>
</file>