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image6.jpg" ContentType="image/jpeg"/>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27"/>
  </p:notesMasterIdLst>
  <p:sldIdLst>
    <p:sldId id="256" r:id="rId3"/>
    <p:sldId id="335" r:id="rId4"/>
    <p:sldId id="312" r:id="rId5"/>
    <p:sldId id="336" r:id="rId6"/>
    <p:sldId id="260" r:id="rId7"/>
    <p:sldId id="475" r:id="rId8"/>
    <p:sldId id="406" r:id="rId9"/>
    <p:sldId id="402" r:id="rId10"/>
    <p:sldId id="487" r:id="rId11"/>
    <p:sldId id="431" r:id="rId12"/>
    <p:sldId id="441" r:id="rId13"/>
    <p:sldId id="442" r:id="rId14"/>
    <p:sldId id="369" r:id="rId15"/>
    <p:sldId id="488" r:id="rId16"/>
    <p:sldId id="478" r:id="rId17"/>
    <p:sldId id="491" r:id="rId18"/>
    <p:sldId id="439" r:id="rId19"/>
    <p:sldId id="440" r:id="rId20"/>
    <p:sldId id="424" r:id="rId21"/>
    <p:sldId id="423" r:id="rId22"/>
    <p:sldId id="425" r:id="rId23"/>
    <p:sldId id="490" r:id="rId24"/>
    <p:sldId id="481" r:id="rId25"/>
    <p:sldId id="482" r:id="rId26"/>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930">
          <p15:clr>
            <a:srgbClr val="A4A3A4"/>
          </p15:clr>
        </p15:guide>
        <p15:guide id="3" orient="horz" pos="1070">
          <p15:clr>
            <a:srgbClr val="A4A3A4"/>
          </p15:clr>
        </p15:guide>
        <p15:guide id="4" pos="7684">
          <p15:clr>
            <a:srgbClr val="A4A3A4"/>
          </p15:clr>
        </p15:guide>
        <p15:guide id="5" pos="4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ng shujuan" initials="hs"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20A3FE"/>
    <a:srgbClr val="FF0000"/>
    <a:srgbClr val="FFFFFF"/>
    <a:srgbClr val="F3C915"/>
    <a:srgbClr val="595959"/>
    <a:srgbClr val="404040"/>
    <a:srgbClr val="FDFDFD"/>
    <a:srgbClr val="48DC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9" autoAdjust="0"/>
    <p:restoredTop sz="91018" autoAdjust="0"/>
  </p:normalViewPr>
  <p:slideViewPr>
    <p:cSldViewPr snapToGrid="0">
      <p:cViewPr varScale="1">
        <p:scale>
          <a:sx n="61" d="100"/>
          <a:sy n="61" d="100"/>
        </p:scale>
        <p:origin x="-660" y="-72"/>
      </p:cViewPr>
      <p:guideLst>
        <p:guide orient="horz" pos="2160"/>
        <p:guide orient="horz" pos="3930"/>
        <p:guide orient="horz" pos="1070"/>
        <p:guide pos="7684"/>
        <p:guide pos="49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6372DD27-826E-45EB-B3C0-C9BE3222517C}" type="datetimeFigureOut">
              <a:rPr lang="zh-CN" altLang="en-US"/>
              <a:pPr>
                <a:defRPr/>
              </a:pPr>
              <a:t>2021/9/18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FF6CCE0-FB75-426E-80EB-5DB84536D42A}" type="slidenum">
              <a:rPr lang="zh-CN" altLang="en-US"/>
              <a:pPr>
                <a:defRPr/>
              </a:pPr>
              <a:t>‹#›</a:t>
            </a:fld>
            <a:endParaRPr lang="zh-CN" altLang="en-US"/>
          </a:p>
        </p:txBody>
      </p:sp>
    </p:spTree>
    <p:extLst>
      <p:ext uri="{BB962C8B-B14F-4D97-AF65-F5344CB8AC3E}">
        <p14:creationId xmlns:p14="http://schemas.microsoft.com/office/powerpoint/2010/main" val="11278209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幻灯片图像占位符 1"/>
          <p:cNvSpPr>
            <a:spLocks noGrp="1" noRot="1" noChangeAspect="1"/>
          </p:cNvSpPr>
          <p:nvPr>
            <p:ph type="sldImg"/>
          </p:nvPr>
        </p:nvSpPr>
        <p:spPr bwMode="auto">
          <a:noFill/>
          <a:ln>
            <a:solidFill>
              <a:srgbClr val="000000"/>
            </a:solidFill>
            <a:miter lim="800000"/>
            <a:headEnd/>
            <a:tailEnd/>
          </a:ln>
        </p:spPr>
      </p:sp>
      <p:sp>
        <p:nvSpPr>
          <p:cNvPr id="4198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4198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1484A9-2A9D-4271-9440-E510FC61F2AE}" type="slidenum">
              <a:rPr lang="zh-CN" altLang="en-US"/>
              <a:pPr fontAlgn="base">
                <a:spcBef>
                  <a:spcPct val="0"/>
                </a:spcBef>
                <a:spcAft>
                  <a:spcPct val="0"/>
                </a:spcAft>
              </a:pPr>
              <a:t>13</a:t>
            </a:fld>
            <a:endParaRPr lang="en-US" altLang="zh-CN"/>
          </a:p>
        </p:txBody>
      </p:sp>
    </p:spTree>
    <p:extLst>
      <p:ext uri="{BB962C8B-B14F-4D97-AF65-F5344CB8AC3E}">
        <p14:creationId xmlns:p14="http://schemas.microsoft.com/office/powerpoint/2010/main" val="180061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xmlns="" id="{C4CA5AF4-7B17-40B9-A316-78C9CD2D1F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a:extLst>
              <a:ext uri="{FF2B5EF4-FFF2-40B4-BE49-F238E27FC236}">
                <a16:creationId xmlns:a16="http://schemas.microsoft.com/office/drawing/2014/main" xmlns="" id="{A7059F43-48BB-4E4D-965F-7E9881856DDA}"/>
              </a:ext>
            </a:extLst>
          </p:cNvPr>
          <p:cNvSpPr>
            <a:spLocks noGrp="1"/>
          </p:cNvSpPr>
          <p:nvPr>
            <p:ph type="body" idx="1"/>
          </p:nvPr>
        </p:nvSpPr>
        <p:spPr/>
        <p:txBody>
          <a:bodyPr>
            <a:normAutofit fontScale="92500" lnSpcReduction="20000"/>
          </a:bodyPr>
          <a:lstStyle/>
          <a:p>
            <a:pPr eaLnBrk="1" hangingPunct="1">
              <a:defRPr/>
            </a:pPr>
            <a:r>
              <a:rPr lang="zh-CN" altLang="en-US" dirty="0"/>
              <a:t>人间正道：由这个国家的具体国情和历史文化条件决定，必须与这个国家的国情与性质相适应。</a:t>
            </a:r>
            <a:endParaRPr lang="en-US" altLang="zh-CN" dirty="0"/>
          </a:p>
          <a:p>
            <a:pPr eaLnBrk="1" hangingPunct="1">
              <a:defRPr/>
            </a:pPr>
            <a:r>
              <a:rPr lang="zh-CN" altLang="en-US" dirty="0"/>
              <a:t>以人民为中心的发展思想</a:t>
            </a:r>
            <a:endParaRPr lang="en-US" altLang="zh-CN" dirty="0"/>
          </a:p>
          <a:p>
            <a:pPr eaLnBrk="1" hangingPunct="1">
              <a:defRPr/>
            </a:pPr>
            <a:endParaRPr lang="en-US" altLang="zh-CN" dirty="0"/>
          </a:p>
          <a:p>
            <a:pPr eaLnBrk="1" hangingPunct="1">
              <a:defRPr/>
            </a:pPr>
            <a:r>
              <a:rPr lang="zh-CN" altLang="en-US" dirty="0"/>
              <a:t>怎样</a:t>
            </a:r>
            <a:r>
              <a:rPr lang="zh-CN" altLang="en-US" noProof="1">
                <a:solidFill>
                  <a:schemeClr val="accent6">
                    <a:lumMod val="50000"/>
                  </a:schemeClr>
                </a:solidFill>
                <a:latin typeface="微软雅黑" panose="020B0503020204020204" pitchFamily="34" charset="-122"/>
                <a:ea typeface="微软雅黑" panose="020B0503020204020204" pitchFamily="34" charset="-122"/>
              </a:rPr>
              <a:t>实现和保障最广大人民群众的利益？</a:t>
            </a:r>
            <a:endParaRPr lang="en-US" altLang="zh-CN" noProof="1">
              <a:solidFill>
                <a:schemeClr val="accent6">
                  <a:lumMod val="50000"/>
                </a:schemeClr>
              </a:solidFill>
              <a:latin typeface="微软雅黑" panose="020B0503020204020204" pitchFamily="34" charset="-122"/>
              <a:ea typeface="微软雅黑" panose="020B0503020204020204" pitchFamily="34" charset="-122"/>
            </a:endParaRPr>
          </a:p>
          <a:p>
            <a:pPr>
              <a:defRPr/>
            </a:pPr>
            <a:r>
              <a:rPr lang="zh-CN" altLang="en-US" b="1" dirty="0"/>
              <a:t>民当家作主是我们党矢志不渝的奋斗目标</a:t>
            </a:r>
            <a:endParaRPr lang="zh-CN" altLang="en-US" dirty="0"/>
          </a:p>
          <a:p>
            <a:pPr>
              <a:defRPr/>
            </a:pPr>
            <a:r>
              <a:rPr lang="zh-CN" altLang="en-US" dirty="0"/>
              <a:t>　　人民当家作主是社会主义民主政治的本质特征，是社会主要民主政治的本质和核心。</a:t>
            </a:r>
          </a:p>
          <a:p>
            <a:pPr>
              <a:defRPr/>
            </a:pPr>
            <a:r>
              <a:rPr lang="zh-CN" altLang="en-US" dirty="0"/>
              <a:t>　　</a:t>
            </a:r>
            <a:r>
              <a:rPr lang="zh-CN" altLang="en-US" b="1" dirty="0"/>
              <a:t>人民当家作主的基本内涵：</a:t>
            </a:r>
            <a:endParaRPr lang="zh-CN" altLang="en-US" dirty="0"/>
          </a:p>
          <a:p>
            <a:pPr>
              <a:defRPr/>
            </a:pPr>
            <a:r>
              <a:rPr lang="zh-CN" altLang="en-US" dirty="0"/>
              <a:t>　　第一，国家的一切权力属于人民，体现在国家性质</a:t>
            </a:r>
            <a:r>
              <a:rPr lang="en-US" altLang="zh-CN" dirty="0"/>
              <a:t>(</a:t>
            </a:r>
            <a:r>
              <a:rPr lang="zh-CN" altLang="en-US" dirty="0"/>
              <a:t>即国体</a:t>
            </a:r>
            <a:r>
              <a:rPr lang="en-US" altLang="zh-CN" dirty="0"/>
              <a:t>)</a:t>
            </a:r>
            <a:r>
              <a:rPr lang="zh-CN" altLang="en-US" dirty="0"/>
              <a:t>上，就是工人阶级领导的、以工农联盟为基础的人民民主专政的社会主义国家</a:t>
            </a:r>
            <a:r>
              <a:rPr lang="en-US" altLang="zh-CN" dirty="0"/>
              <a:t>;</a:t>
            </a:r>
            <a:r>
              <a:rPr lang="zh-CN" altLang="en-US" dirty="0"/>
              <a:t>体现在国家政权组织形式</a:t>
            </a:r>
            <a:r>
              <a:rPr lang="en-US" altLang="zh-CN" dirty="0"/>
              <a:t>(</a:t>
            </a:r>
            <a:r>
              <a:rPr lang="zh-CN" altLang="en-US" dirty="0"/>
              <a:t>即政体</a:t>
            </a:r>
            <a:r>
              <a:rPr lang="en-US" altLang="zh-CN" dirty="0"/>
              <a:t>)</a:t>
            </a:r>
            <a:r>
              <a:rPr lang="zh-CN" altLang="en-US" dirty="0"/>
              <a:t>上，就是人民通过各级人民代表大会行使国家权力。</a:t>
            </a:r>
          </a:p>
          <a:p>
            <a:pPr>
              <a:defRPr/>
            </a:pPr>
            <a:r>
              <a:rPr lang="zh-CN" altLang="en-US" dirty="0"/>
              <a:t>　　第二，国家建立健全法律制度和体制机制，保证人民依照法律规定，通过各种途径和形式，管理国家事务，管理经济文化事业，管理社会事务。</a:t>
            </a:r>
          </a:p>
          <a:p>
            <a:pPr>
              <a:defRPr/>
            </a:pPr>
            <a:r>
              <a:rPr lang="zh-CN" altLang="en-US" dirty="0"/>
              <a:t>　　第三，一切国家机关和国家工作人员必须依靠人民的支持，保持同人民的密切联系，倾听人民的意见和建议，接受人民的监督，努力为人民服务。</a:t>
            </a:r>
          </a:p>
          <a:p>
            <a:pPr>
              <a:defRPr/>
            </a:pPr>
            <a:r>
              <a:rPr lang="zh-CN" altLang="en-US" dirty="0"/>
              <a:t>　　第四，国家制定实施的法律法规和方针政策，必须体现人民意志、尊重人民意愿、得到人民拥护，维护最广大人民根本利益。</a:t>
            </a:r>
          </a:p>
          <a:p>
            <a:pPr>
              <a:defRPr/>
            </a:pPr>
            <a:r>
              <a:rPr lang="zh-CN" altLang="en-US" dirty="0"/>
              <a:t>　　第五，国家各方面事业和各方面工作，必须坚持以人民为中心的发展思想，不断满足人民日益增长的美好生活需要，促进人的全面发展。</a:t>
            </a:r>
          </a:p>
          <a:p>
            <a:pPr eaLnBrk="1" hangingPunct="1">
              <a:defRPr/>
            </a:pPr>
            <a:endParaRPr lang="zh-CN" altLang="en-US" dirty="0"/>
          </a:p>
        </p:txBody>
      </p:sp>
      <p:sp>
        <p:nvSpPr>
          <p:cNvPr id="4" name="灯片编号占位符 3">
            <a:extLst>
              <a:ext uri="{FF2B5EF4-FFF2-40B4-BE49-F238E27FC236}">
                <a16:creationId xmlns:a16="http://schemas.microsoft.com/office/drawing/2014/main" xmlns="" id="{F62B5B0F-C158-4ABA-A8CA-E7396EED4DA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EBE163C-AC0C-4071-88BE-7D745E092B70}" type="slidenum">
              <a:rPr lang="zh-CN" altLang="en-US">
                <a:latin typeface="Calibri" panose="020F0502020204030204" pitchFamily="34" charset="0"/>
              </a:rPr>
              <a:pPr eaLnBrk="1" hangingPunct="1"/>
              <a:t>15</a:t>
            </a:fld>
            <a:endParaRPr lang="zh-CN"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xmlns="" id="{C4CA5AF4-7B17-40B9-A316-78C9CD2D1F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a:extLst>
              <a:ext uri="{FF2B5EF4-FFF2-40B4-BE49-F238E27FC236}">
                <a16:creationId xmlns:a16="http://schemas.microsoft.com/office/drawing/2014/main" xmlns="" id="{A7059F43-48BB-4E4D-965F-7E9881856DDA}"/>
              </a:ext>
            </a:extLst>
          </p:cNvPr>
          <p:cNvSpPr>
            <a:spLocks noGrp="1"/>
          </p:cNvSpPr>
          <p:nvPr>
            <p:ph type="body" idx="1"/>
          </p:nvPr>
        </p:nvSpPr>
        <p:spPr/>
        <p:txBody>
          <a:bodyPr>
            <a:normAutofit fontScale="92500" lnSpcReduction="20000"/>
          </a:bodyPr>
          <a:lstStyle/>
          <a:p>
            <a:pPr eaLnBrk="1" hangingPunct="1">
              <a:defRPr/>
            </a:pPr>
            <a:r>
              <a:rPr lang="zh-CN" altLang="en-US" dirty="0"/>
              <a:t>人间正道：由这个国家的具体国情和历史文化条件决定，必须与这个国家的国情与性质相适应。</a:t>
            </a:r>
            <a:endParaRPr lang="en-US" altLang="zh-CN" dirty="0"/>
          </a:p>
          <a:p>
            <a:pPr eaLnBrk="1" hangingPunct="1">
              <a:defRPr/>
            </a:pPr>
            <a:r>
              <a:rPr lang="zh-CN" altLang="en-US" dirty="0"/>
              <a:t>以人民为中心的发展思想</a:t>
            </a:r>
            <a:endParaRPr lang="en-US" altLang="zh-CN" dirty="0"/>
          </a:p>
          <a:p>
            <a:pPr eaLnBrk="1" hangingPunct="1">
              <a:defRPr/>
            </a:pPr>
            <a:endParaRPr lang="en-US" altLang="zh-CN" dirty="0"/>
          </a:p>
          <a:p>
            <a:pPr eaLnBrk="1" hangingPunct="1">
              <a:defRPr/>
            </a:pPr>
            <a:r>
              <a:rPr lang="zh-CN" altLang="en-US" dirty="0"/>
              <a:t>怎样</a:t>
            </a:r>
            <a:r>
              <a:rPr lang="zh-CN" altLang="en-US" noProof="1">
                <a:solidFill>
                  <a:schemeClr val="accent6">
                    <a:lumMod val="50000"/>
                  </a:schemeClr>
                </a:solidFill>
                <a:latin typeface="微软雅黑" panose="020B0503020204020204" pitchFamily="34" charset="-122"/>
                <a:ea typeface="微软雅黑" panose="020B0503020204020204" pitchFamily="34" charset="-122"/>
              </a:rPr>
              <a:t>实现和保障最广大人民群众的利益？</a:t>
            </a:r>
            <a:endParaRPr lang="en-US" altLang="zh-CN" noProof="1">
              <a:solidFill>
                <a:schemeClr val="accent6">
                  <a:lumMod val="50000"/>
                </a:schemeClr>
              </a:solidFill>
              <a:latin typeface="微软雅黑" panose="020B0503020204020204" pitchFamily="34" charset="-122"/>
              <a:ea typeface="微软雅黑" panose="020B0503020204020204" pitchFamily="34" charset="-122"/>
            </a:endParaRPr>
          </a:p>
          <a:p>
            <a:pPr>
              <a:defRPr/>
            </a:pPr>
            <a:r>
              <a:rPr lang="zh-CN" altLang="en-US" b="1" dirty="0"/>
              <a:t>民当家作主是我们党矢志不渝的奋斗目标</a:t>
            </a:r>
            <a:endParaRPr lang="zh-CN" altLang="en-US" dirty="0"/>
          </a:p>
          <a:p>
            <a:pPr>
              <a:defRPr/>
            </a:pPr>
            <a:r>
              <a:rPr lang="zh-CN" altLang="en-US" dirty="0"/>
              <a:t>　　人民当家作主是社会主义民主政治的本质特征，是社会主要民主政治的本质和核心。</a:t>
            </a:r>
          </a:p>
          <a:p>
            <a:pPr>
              <a:defRPr/>
            </a:pPr>
            <a:r>
              <a:rPr lang="zh-CN" altLang="en-US" dirty="0"/>
              <a:t>　　</a:t>
            </a:r>
            <a:r>
              <a:rPr lang="zh-CN" altLang="en-US" b="1" dirty="0"/>
              <a:t>人民当家作主的基本内涵：</a:t>
            </a:r>
            <a:endParaRPr lang="zh-CN" altLang="en-US" dirty="0"/>
          </a:p>
          <a:p>
            <a:pPr>
              <a:defRPr/>
            </a:pPr>
            <a:r>
              <a:rPr lang="zh-CN" altLang="en-US" dirty="0"/>
              <a:t>　　第一，国家的一切权力属于人民，体现在国家性质</a:t>
            </a:r>
            <a:r>
              <a:rPr lang="en-US" altLang="zh-CN" dirty="0"/>
              <a:t>(</a:t>
            </a:r>
            <a:r>
              <a:rPr lang="zh-CN" altLang="en-US" dirty="0"/>
              <a:t>即国体</a:t>
            </a:r>
            <a:r>
              <a:rPr lang="en-US" altLang="zh-CN" dirty="0"/>
              <a:t>)</a:t>
            </a:r>
            <a:r>
              <a:rPr lang="zh-CN" altLang="en-US" dirty="0"/>
              <a:t>上，就是工人阶级领导的、以工农联盟为基础的人民民主专政的社会主义国家</a:t>
            </a:r>
            <a:r>
              <a:rPr lang="en-US" altLang="zh-CN" dirty="0"/>
              <a:t>;</a:t>
            </a:r>
            <a:r>
              <a:rPr lang="zh-CN" altLang="en-US" dirty="0"/>
              <a:t>体现在国家政权组织形式</a:t>
            </a:r>
            <a:r>
              <a:rPr lang="en-US" altLang="zh-CN" dirty="0"/>
              <a:t>(</a:t>
            </a:r>
            <a:r>
              <a:rPr lang="zh-CN" altLang="en-US" dirty="0"/>
              <a:t>即政体</a:t>
            </a:r>
            <a:r>
              <a:rPr lang="en-US" altLang="zh-CN" dirty="0"/>
              <a:t>)</a:t>
            </a:r>
            <a:r>
              <a:rPr lang="zh-CN" altLang="en-US" dirty="0"/>
              <a:t>上，就是人民通过各级人民代表大会行使国家权力。</a:t>
            </a:r>
          </a:p>
          <a:p>
            <a:pPr>
              <a:defRPr/>
            </a:pPr>
            <a:r>
              <a:rPr lang="zh-CN" altLang="en-US" dirty="0"/>
              <a:t>　　第二，国家建立健全法律制度和体制机制，保证人民依照法律规定，通过各种途径和形式，管理国家事务，管理经济文化事业，管理社会事务。</a:t>
            </a:r>
          </a:p>
          <a:p>
            <a:pPr>
              <a:defRPr/>
            </a:pPr>
            <a:r>
              <a:rPr lang="zh-CN" altLang="en-US" dirty="0"/>
              <a:t>　　第三，一切国家机关和国家工作人员必须依靠人民的支持，保持同人民的密切联系，倾听人民的意见和建议，接受人民的监督，努力为人民服务。</a:t>
            </a:r>
          </a:p>
          <a:p>
            <a:pPr>
              <a:defRPr/>
            </a:pPr>
            <a:r>
              <a:rPr lang="zh-CN" altLang="en-US" dirty="0"/>
              <a:t>　　第四，国家制定实施的法律法规和方针政策，必须体现人民意志、尊重人民意愿、得到人民拥护，维护最广大人民根本利益。</a:t>
            </a:r>
          </a:p>
          <a:p>
            <a:pPr>
              <a:defRPr/>
            </a:pPr>
            <a:r>
              <a:rPr lang="zh-CN" altLang="en-US" dirty="0"/>
              <a:t>　　第五，国家各方面事业和各方面工作，必须坚持以人民为中心的发展思想，不断满足人民日益增长的美好生活需要，促进人的全面发展。</a:t>
            </a:r>
          </a:p>
          <a:p>
            <a:pPr eaLnBrk="1" hangingPunct="1">
              <a:defRPr/>
            </a:pPr>
            <a:endParaRPr lang="zh-CN" altLang="en-US" dirty="0"/>
          </a:p>
        </p:txBody>
      </p:sp>
      <p:sp>
        <p:nvSpPr>
          <p:cNvPr id="4" name="灯片编号占位符 3">
            <a:extLst>
              <a:ext uri="{FF2B5EF4-FFF2-40B4-BE49-F238E27FC236}">
                <a16:creationId xmlns:a16="http://schemas.microsoft.com/office/drawing/2014/main" xmlns="" id="{F62B5B0F-C158-4ABA-A8CA-E7396EED4DA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EBE163C-AC0C-4071-88BE-7D745E092B70}" type="slidenum">
              <a:rPr lang="zh-CN" altLang="en-US">
                <a:latin typeface="Calibri" panose="020F0502020204030204" pitchFamily="34" charset="0"/>
              </a:rPr>
              <a:pPr eaLnBrk="1" hangingPunct="1"/>
              <a:t>16</a:t>
            </a:fld>
            <a:endParaRPr lang="zh-CN"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p:cNvSpPr>
          <p:nvPr>
            <p:ph type="sldImg" idx="4294967295"/>
          </p:nvPr>
        </p:nvSpPr>
        <p:spPr bwMode="auto">
          <a:ln>
            <a:solidFill>
              <a:srgbClr val="000000"/>
            </a:solidFill>
            <a:miter lim="800000"/>
            <a:headEnd/>
            <a:tailEnd/>
          </a:ln>
        </p:spPr>
      </p:sp>
      <p:sp>
        <p:nvSpPr>
          <p:cNvPr id="36866" name="备注占位符 2"/>
          <p:cNvSpPr>
            <a:spLocks noGrp="1" noChangeArrowheads="1"/>
          </p:cNvSpPr>
          <p:nvPr>
            <p:ph type="body" idx="4294967295"/>
          </p:nvPr>
        </p:nvSpPr>
        <p:spPr bwMode="auto">
          <a:noFill/>
          <a:ln/>
        </p:spPr>
        <p:txBody>
          <a:bodyPr wrap="square" numCol="1" anchor="t" anchorCtr="0" compatLnSpc="1">
            <a:prstTxWarp prst="textNoShape">
              <a:avLst/>
            </a:prstTxWarp>
          </a:bodyPr>
          <a:lstStyle/>
          <a:p>
            <a:endParaRPr lang="zh-CN" altLang="en-US"/>
          </a:p>
        </p:txBody>
      </p:sp>
      <p:sp>
        <p:nvSpPr>
          <p:cNvPr id="36867" name="幻灯片编号占位符 3"/>
          <p:cNvSpPr>
            <a:spLocks noGrp="1" noChangeArrowheads="1"/>
          </p:cNvSpPr>
          <p:nvPr>
            <p:ph type="sldNum" sz="quarter" idx="5"/>
          </p:nvPr>
        </p:nvSpPr>
        <p:spPr bwMode="auto">
          <a:noFill/>
          <a:ln>
            <a:miter lim="800000"/>
            <a:headEnd/>
            <a:tailEnd/>
          </a:ln>
        </p:spPr>
        <p:txBody>
          <a:bodyPr/>
          <a:lstStyle/>
          <a:p>
            <a:pPr defTabSz="912813"/>
            <a:fld id="{D6C7AF92-DBD2-46F1-9DE0-375EB87630EE}" type="slidenum">
              <a:rPr lang="zh-CN" altLang="en-US"/>
              <a:pPr defTabSz="912813"/>
              <a:t>21</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a:extLst>
              <a:ext uri="{FF2B5EF4-FFF2-40B4-BE49-F238E27FC236}">
                <a16:creationId xmlns:a16="http://schemas.microsoft.com/office/drawing/2014/main" xmlns="" id="{68A2BE39-9524-49BC-96FC-5E39C06ED3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备注占位符 2">
            <a:extLst>
              <a:ext uri="{FF2B5EF4-FFF2-40B4-BE49-F238E27FC236}">
                <a16:creationId xmlns:a16="http://schemas.microsoft.com/office/drawing/2014/main" xmlns="" id="{70ADAF12-1F5F-434D-BF9E-1E063E5CFC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经济制度</a:t>
            </a:r>
            <a:r>
              <a:rPr lang="en-US" altLang="zh-CN"/>
              <a:t>……</a:t>
            </a:r>
            <a:endParaRPr lang="zh-CN" altLang="en-US"/>
          </a:p>
        </p:txBody>
      </p:sp>
      <p:sp>
        <p:nvSpPr>
          <p:cNvPr id="4" name="灯片编号占位符 3">
            <a:extLst>
              <a:ext uri="{FF2B5EF4-FFF2-40B4-BE49-F238E27FC236}">
                <a16:creationId xmlns:a16="http://schemas.microsoft.com/office/drawing/2014/main" xmlns="" id="{6E556388-60F4-4B7A-83F1-1564632C81BD}"/>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B9AC20C3-E019-4446-B8E0-61DE812ABEDE}" type="slidenum">
              <a:rPr lang="zh-CN" altLang="en-US">
                <a:latin typeface="Calibri" panose="020F0502020204030204" pitchFamily="34" charset="0"/>
              </a:rPr>
              <a:pPr eaLnBrk="1" hangingPunct="1"/>
              <a:t>23</a:t>
            </a:fld>
            <a:endParaRPr lang="zh-CN"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a:extLst>
              <a:ext uri="{FF2B5EF4-FFF2-40B4-BE49-F238E27FC236}">
                <a16:creationId xmlns:a16="http://schemas.microsoft.com/office/drawing/2014/main" xmlns="" id="{962BE86B-B165-4D56-B3BB-FD4FC1737C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备注占位符 2">
            <a:extLst>
              <a:ext uri="{FF2B5EF4-FFF2-40B4-BE49-F238E27FC236}">
                <a16:creationId xmlns:a16="http://schemas.microsoft.com/office/drawing/2014/main" xmlns="" id="{36D8001F-1669-4535-971A-9E46A55ED9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9635" name="灯片编号占位符 3">
            <a:extLst>
              <a:ext uri="{FF2B5EF4-FFF2-40B4-BE49-F238E27FC236}">
                <a16:creationId xmlns:a16="http://schemas.microsoft.com/office/drawing/2014/main" xmlns="" id="{3B467044-2014-465A-86F1-EAE4671DA20E}"/>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DCBD507-0D2E-4E44-B23A-0641C661BE27}" type="slidenum">
              <a:rPr lang="zh-CN" altLang="en-US">
                <a:latin typeface="Calibri" panose="020F0502020204030204" pitchFamily="34" charset="0"/>
              </a:rPr>
              <a:pPr eaLnBrk="1" hangingPunct="1"/>
              <a:t>24</a:t>
            </a:fld>
            <a:endParaRPr lang="en-US" altLang="zh-C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F9EF52-10F0-47E9-9050-6519756BEEFE}" type="slidenum">
              <a:rPr lang="zh-CN" altLang="en-US"/>
              <a:pPr fontAlgn="base">
                <a:spcBef>
                  <a:spcPct val="0"/>
                </a:spcBef>
                <a:spcAft>
                  <a:spcPct val="0"/>
                </a:spcAft>
              </a:pPr>
              <a:t>2</a:t>
            </a:fld>
            <a:endParaRPr lang="zh-CN" altLang="en-US"/>
          </a:p>
        </p:txBody>
      </p:sp>
    </p:spTree>
    <p:extLst>
      <p:ext uri="{BB962C8B-B14F-4D97-AF65-F5344CB8AC3E}">
        <p14:creationId xmlns:p14="http://schemas.microsoft.com/office/powerpoint/2010/main" val="295010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4B7BF4-54E3-44CC-B4DD-946AAD3810D1}" type="slidenum">
              <a:rPr lang="zh-CN" altLang="en-US"/>
              <a:pPr fontAlgn="base">
                <a:spcBef>
                  <a:spcPct val="0"/>
                </a:spcBef>
                <a:spcAft>
                  <a:spcPct val="0"/>
                </a:spcAft>
              </a:pPr>
              <a:t>3</a:t>
            </a:fld>
            <a:endParaRPr lang="zh-CN" altLang="en-US"/>
          </a:p>
        </p:txBody>
      </p:sp>
    </p:spTree>
    <p:extLst>
      <p:ext uri="{BB962C8B-B14F-4D97-AF65-F5344CB8AC3E}">
        <p14:creationId xmlns:p14="http://schemas.microsoft.com/office/powerpoint/2010/main" val="240592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p:cNvSpPr>
          <p:nvPr>
            <p:ph type="sldImg"/>
          </p:nvPr>
        </p:nvSpPr>
        <p:spPr bwMode="auto">
          <a:noFill/>
          <a:ln>
            <a:solidFill>
              <a:srgbClr val="000000"/>
            </a:solidFill>
            <a:miter lim="800000"/>
            <a:headEnd/>
            <a:tailEnd/>
          </a:ln>
        </p:spPr>
      </p:sp>
      <p:sp>
        <p:nvSpPr>
          <p:cNvPr id="2150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2150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77CEDE-6A6B-42E4-8213-E7A1DCD6CC02}" type="slidenum">
              <a:rPr lang="zh-CN" altLang="en-US"/>
              <a:pPr fontAlgn="base">
                <a:spcBef>
                  <a:spcPct val="0"/>
                </a:spcBef>
                <a:spcAft>
                  <a:spcPct val="0"/>
                </a:spcAft>
              </a:pPr>
              <a:t>4</a:t>
            </a:fld>
            <a:endParaRPr lang="en-US" altLang="zh-CN"/>
          </a:p>
        </p:txBody>
      </p:sp>
    </p:spTree>
    <p:extLst>
      <p:ext uri="{BB962C8B-B14F-4D97-AF65-F5344CB8AC3E}">
        <p14:creationId xmlns:p14="http://schemas.microsoft.com/office/powerpoint/2010/main" val="1405935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r>
              <a:rPr lang="en-US" altLang="zh-CN" sz="1200" b="1" dirty="0">
                <a:latin typeface="宋体" charset="-122"/>
              </a:rPr>
              <a:t> </a:t>
            </a:r>
            <a:r>
              <a:rPr lang="zh-CN" altLang="en-US" sz="1200" b="1" dirty="0">
                <a:solidFill>
                  <a:srgbClr val="000000"/>
                </a:solidFill>
                <a:latin typeface="宋体" charset="-122"/>
              </a:rPr>
              <a:t>一个国家选择走什么样的民主道路，取决于它的具体国情。</a:t>
            </a:r>
          </a:p>
          <a:p>
            <a:r>
              <a:rPr lang="zh-CN" altLang="en-US" sz="1200" b="1" dirty="0">
                <a:solidFill>
                  <a:srgbClr val="000000"/>
                </a:solidFill>
                <a:latin typeface="宋体" charset="-122"/>
              </a:rPr>
              <a:t>    下面以中国为例子，中国在不同的历史阶段，不同的国情下，是如何认识和探索民主的呢？</a:t>
            </a:r>
            <a:endParaRPr lang="zh-CN" altLang="en-US" dirty="0"/>
          </a:p>
        </p:txBody>
      </p:sp>
      <p:sp>
        <p:nvSpPr>
          <p:cNvPr id="2662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E5D638-7B2F-45E1-A697-8E9FA828C130}" type="slidenum">
              <a:rPr lang="zh-CN" altLang="en-US"/>
              <a:pPr fontAlgn="base">
                <a:spcBef>
                  <a:spcPct val="0"/>
                </a:spcBef>
                <a:spcAft>
                  <a:spcPct val="0"/>
                </a:spcAft>
              </a:pPr>
              <a:t>5</a:t>
            </a:fld>
            <a:endParaRPr lang="en-US" altLang="zh-CN"/>
          </a:p>
        </p:txBody>
      </p:sp>
    </p:spTree>
    <p:extLst>
      <p:ext uri="{BB962C8B-B14F-4D97-AF65-F5344CB8AC3E}">
        <p14:creationId xmlns:p14="http://schemas.microsoft.com/office/powerpoint/2010/main" val="298997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bwMode="auto">
          <a:noFill/>
          <a:ln>
            <a:solidFill>
              <a:srgbClr val="000000"/>
            </a:solidFill>
            <a:miter lim="800000"/>
            <a:headEnd/>
            <a:tailEnd/>
          </a:ln>
        </p:spPr>
      </p:sp>
      <p:sp>
        <p:nvSpPr>
          <p:cNvPr id="92163"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a:p>
        </p:txBody>
      </p:sp>
      <p:sp>
        <p:nvSpPr>
          <p:cNvPr id="30723" name="灯片编号占位符 3"/>
          <p:cNvSpPr txBox="1">
            <a:spLocks noGrp="1"/>
          </p:cNvSpPr>
          <p:nvPr/>
        </p:nvSpPr>
        <p:spPr bwMode="auto">
          <a:xfrm>
            <a:off x="3884613" y="8685213"/>
            <a:ext cx="2971800" cy="458787"/>
          </a:xfrm>
          <a:prstGeom prst="rect">
            <a:avLst/>
          </a:prstGeom>
          <a:noFill/>
          <a:ln>
            <a:miter lim="800000"/>
            <a:headEnd/>
            <a:tailEnd/>
          </a:ln>
        </p:spPr>
        <p:txBody>
          <a:bodyPr anchor="b"/>
          <a:lstStyle/>
          <a:p>
            <a:pPr algn="r">
              <a:defRPr/>
            </a:pPr>
            <a:fld id="{3BD3FCDB-CC07-4CB4-9C35-8038F3E28758}" type="slidenum">
              <a:rPr lang="zh-CN" altLang="en-US" sz="1200">
                <a:latin typeface="+mn-lt"/>
                <a:ea typeface="+mn-ea"/>
              </a:rPr>
              <a:pPr algn="r">
                <a:defRPr/>
              </a:pPr>
              <a:t>8</a:t>
            </a:fld>
            <a:endParaRPr lang="en-US" altLang="zh-CN" sz="1200">
              <a:latin typeface="+mn-lt"/>
              <a:ea typeface="+mn-ea"/>
            </a:endParaRPr>
          </a:p>
        </p:txBody>
      </p:sp>
    </p:spTree>
    <p:extLst>
      <p:ext uri="{BB962C8B-B14F-4D97-AF65-F5344CB8AC3E}">
        <p14:creationId xmlns:p14="http://schemas.microsoft.com/office/powerpoint/2010/main" val="3778589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幻灯片图像占位符 1"/>
          <p:cNvSpPr>
            <a:spLocks noGrp="1" noRot="1" noChangeAspect="1"/>
          </p:cNvSpPr>
          <p:nvPr>
            <p:ph type="sldImg"/>
          </p:nvPr>
        </p:nvSpPr>
        <p:spPr>
          <a:ln>
            <a:solidFill>
              <a:srgbClr val="000000"/>
            </a:solidFill>
          </a:ln>
        </p:spPr>
      </p:sp>
      <p:sp>
        <p:nvSpPr>
          <p:cNvPr id="44034" name="文本占位符 2"/>
          <p:cNvSpPr>
            <a:spLocks noGrp="1"/>
          </p:cNvSpPr>
          <p:nvPr>
            <p:ph type="body"/>
          </p:nvPr>
        </p:nvSpPr>
        <p:spPr>
          <a:noFill/>
          <a:ln>
            <a:noFill/>
          </a:ln>
        </p:spPr>
        <p:txBody>
          <a:bodyPr lIns="84390" tIns="42195" rIns="84390" bIns="42195" anchor="t"/>
          <a:lstStyle/>
          <a:p>
            <a:pPr lvl="0"/>
            <a:endParaRPr lang="zh-CN" altLang="en-US"/>
          </a:p>
        </p:txBody>
      </p:sp>
    </p:spTree>
    <p:extLst>
      <p:ext uri="{BB962C8B-B14F-4D97-AF65-F5344CB8AC3E}">
        <p14:creationId xmlns:p14="http://schemas.microsoft.com/office/powerpoint/2010/main" val="190356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xmlns="" id="{1E3A5D49-FA5B-4DB0-87E6-2F9EB311B1F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xmlns="" id="{20FDE257-42C2-46C8-B3AF-2758F5895F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CN" altLang="en-US"/>
              <a:t>中华人民共和国成立后</a:t>
            </a:r>
            <a:r>
              <a:rPr lang="en-US" altLang="zh-CN"/>
              <a:t>,</a:t>
            </a:r>
            <a:r>
              <a:rPr lang="zh-CN" altLang="en-US"/>
              <a:t>曾于</a:t>
            </a:r>
            <a:r>
              <a:rPr lang="en-US" altLang="zh-CN"/>
              <a:t>1954</a:t>
            </a:r>
            <a:r>
              <a:rPr lang="zh-CN" altLang="en-US"/>
              <a:t>年</a:t>
            </a:r>
            <a:r>
              <a:rPr lang="en-US" altLang="zh-CN"/>
              <a:t>9</a:t>
            </a:r>
            <a:r>
              <a:rPr lang="zh-CN" altLang="en-US"/>
              <a:t>月</a:t>
            </a:r>
            <a:r>
              <a:rPr lang="en-US" altLang="zh-CN"/>
              <a:t>20</a:t>
            </a:r>
            <a:r>
              <a:rPr lang="zh-CN" altLang="en-US"/>
              <a:t>日、</a:t>
            </a:r>
            <a:r>
              <a:rPr lang="en-US" altLang="zh-CN"/>
              <a:t>1975</a:t>
            </a:r>
            <a:r>
              <a:rPr lang="zh-CN" altLang="en-US"/>
              <a:t>年</a:t>
            </a:r>
            <a:r>
              <a:rPr lang="en-US" altLang="zh-CN"/>
              <a:t>1</a:t>
            </a:r>
            <a:r>
              <a:rPr lang="zh-CN" altLang="en-US"/>
              <a:t>月</a:t>
            </a:r>
            <a:r>
              <a:rPr lang="en-US" altLang="zh-CN"/>
              <a:t>17</a:t>
            </a:r>
            <a:r>
              <a:rPr lang="zh-CN" altLang="en-US"/>
              <a:t>日、</a:t>
            </a:r>
            <a:r>
              <a:rPr lang="en-US" altLang="zh-CN"/>
              <a:t>1978</a:t>
            </a:r>
            <a:r>
              <a:rPr lang="zh-CN" altLang="en-US"/>
              <a:t>年</a:t>
            </a:r>
            <a:r>
              <a:rPr lang="en-US" altLang="zh-CN"/>
              <a:t>3</a:t>
            </a:r>
            <a:r>
              <a:rPr lang="zh-CN" altLang="en-US"/>
              <a:t>月</a:t>
            </a:r>
            <a:r>
              <a:rPr lang="en-US" altLang="zh-CN"/>
              <a:t>5</a:t>
            </a:r>
            <a:r>
              <a:rPr lang="zh-CN" altLang="en-US"/>
              <a:t>日和</a:t>
            </a:r>
            <a:r>
              <a:rPr lang="en-US" altLang="zh-CN"/>
              <a:t>1982</a:t>
            </a:r>
            <a:r>
              <a:rPr lang="zh-CN" altLang="en-US"/>
              <a:t>年</a:t>
            </a:r>
            <a:r>
              <a:rPr lang="en-US" altLang="zh-CN"/>
              <a:t>12</a:t>
            </a:r>
            <a:r>
              <a:rPr lang="zh-CN" altLang="en-US"/>
              <a:t>月</a:t>
            </a:r>
            <a:r>
              <a:rPr lang="en-US" altLang="zh-CN"/>
              <a:t>4</a:t>
            </a:r>
            <a:r>
              <a:rPr lang="zh-CN" altLang="en-US"/>
              <a:t>日通过四个宪法</a:t>
            </a:r>
            <a:r>
              <a:rPr lang="en-US" altLang="zh-CN"/>
              <a:t>,</a:t>
            </a:r>
            <a:r>
              <a:rPr lang="zh-CN" altLang="en-US"/>
              <a:t>现行</a:t>
            </a:r>
            <a:r>
              <a:rPr lang="en-US" altLang="zh-CN"/>
              <a:t>《</a:t>
            </a:r>
            <a:r>
              <a:rPr lang="zh-CN" altLang="en-US"/>
              <a:t>中华人民共和国宪法</a:t>
            </a:r>
            <a:r>
              <a:rPr lang="en-US" altLang="zh-CN"/>
              <a:t>》</a:t>
            </a:r>
            <a:r>
              <a:rPr lang="zh-CN" altLang="en-US"/>
              <a:t>为</a:t>
            </a:r>
            <a:r>
              <a:rPr lang="en-US" altLang="zh-CN"/>
              <a:t>1982</a:t>
            </a:r>
            <a:r>
              <a:rPr lang="zh-CN" altLang="en-US"/>
              <a:t>年宪法</a:t>
            </a:r>
            <a:r>
              <a:rPr lang="en-US" altLang="zh-CN"/>
              <a:t>,</a:t>
            </a:r>
            <a:r>
              <a:rPr lang="zh-CN" altLang="en-US"/>
              <a:t>并历经</a:t>
            </a:r>
            <a:r>
              <a:rPr lang="en-US" altLang="zh-CN"/>
              <a:t>1988</a:t>
            </a:r>
            <a:r>
              <a:rPr lang="zh-CN" altLang="en-US"/>
              <a:t>年、</a:t>
            </a:r>
            <a:r>
              <a:rPr lang="en-US" altLang="zh-CN"/>
              <a:t>1993</a:t>
            </a:r>
            <a:r>
              <a:rPr lang="zh-CN" altLang="en-US"/>
              <a:t>年、</a:t>
            </a:r>
            <a:r>
              <a:rPr lang="en-US" altLang="zh-CN"/>
              <a:t>1999</a:t>
            </a:r>
            <a:r>
              <a:rPr lang="zh-CN" altLang="en-US"/>
              <a:t>年、</a:t>
            </a:r>
            <a:r>
              <a:rPr lang="en-US" altLang="zh-CN"/>
              <a:t>2004</a:t>
            </a:r>
            <a:r>
              <a:rPr lang="zh-CN" altLang="en-US"/>
              <a:t>年、</a:t>
            </a:r>
            <a:r>
              <a:rPr lang="en-US" altLang="zh-CN"/>
              <a:t>2018</a:t>
            </a:r>
            <a:r>
              <a:rPr lang="zh-CN" altLang="en-US"/>
              <a:t>年五次修订。</a:t>
            </a:r>
          </a:p>
        </p:txBody>
      </p:sp>
      <p:sp>
        <p:nvSpPr>
          <p:cNvPr id="4" name="灯片编号占位符 3">
            <a:extLst>
              <a:ext uri="{FF2B5EF4-FFF2-40B4-BE49-F238E27FC236}">
                <a16:creationId xmlns:a16="http://schemas.microsoft.com/office/drawing/2014/main" xmlns="" id="{EC54F903-22A8-41E6-BD05-692BE3A764B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CAFE68-CB0C-4AED-8414-693FA0ECDD0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a:extLst>
              <a:ext uri="{FF2B5EF4-FFF2-40B4-BE49-F238E27FC236}">
                <a16:creationId xmlns:a16="http://schemas.microsoft.com/office/drawing/2014/main" xmlns="" id="{742AC5D2-E904-44CF-A27C-824933198D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a:extLst>
              <a:ext uri="{FF2B5EF4-FFF2-40B4-BE49-F238E27FC236}">
                <a16:creationId xmlns:a16="http://schemas.microsoft.com/office/drawing/2014/main" xmlns="" id="{87DF1375-8C08-489F-85E9-7DBC85AB3507}"/>
              </a:ext>
            </a:extLst>
          </p:cNvPr>
          <p:cNvSpPr>
            <a:spLocks noGrp="1"/>
          </p:cNvSpPr>
          <p:nvPr>
            <p:ph type="body" idx="1"/>
          </p:nvPr>
        </p:nvSpPr>
        <p:spPr/>
        <p:txBody>
          <a:bodyPr>
            <a:normAutofit/>
          </a:bodyPr>
          <a:lstStyle/>
          <a:p>
            <a:pPr>
              <a:defRPr/>
            </a:pPr>
            <a:r>
              <a:rPr lang="zh-CN" altLang="en-US" dirty="0">
                <a:solidFill>
                  <a:srgbClr val="FF0000"/>
                </a:solidFill>
                <a:effectLst>
                  <a:outerShdw blurRad="38100" dist="38100" dir="2700000" algn="tl">
                    <a:srgbClr val="C0C0C0"/>
                  </a:outerShdw>
                </a:effectLst>
                <a:latin typeface="方正苏新诗柳楷简体" panose="02000000000000000000" charset="-122"/>
                <a:ea typeface="方正苏新诗柳楷简体" panose="02000000000000000000" charset="-122"/>
                <a:sym typeface="+mn-ea"/>
              </a:rPr>
              <a:t>发展人民民主，必须坚持全面依法治国</a:t>
            </a:r>
            <a:r>
              <a:rPr lang="zh-CN" altLang="en-US" dirty="0">
                <a:effectLst>
                  <a:outerShdw blurRad="38100" dist="38100" dir="2700000" algn="tl">
                    <a:srgbClr val="C0C0C0"/>
                  </a:outerShdw>
                </a:effectLst>
                <a:latin typeface="方正苏新诗柳楷简体" panose="02000000000000000000" charset="-122"/>
                <a:ea typeface="方正苏新诗柳楷简体" panose="02000000000000000000" charset="-122"/>
                <a:sym typeface="+mn-ea"/>
              </a:rPr>
              <a:t>。法治兴则国家兴，法治强则国家强。推进法治国家、法治政府、法治社会一体建设，是建设法治中国的时代要求。</a:t>
            </a:r>
          </a:p>
          <a:p>
            <a:pPr>
              <a:defRPr/>
            </a:pPr>
            <a:endParaRPr lang="zh-CN" altLang="en-US" dirty="0"/>
          </a:p>
        </p:txBody>
      </p:sp>
      <p:sp>
        <p:nvSpPr>
          <p:cNvPr id="4" name="灯片编号占位符 3">
            <a:extLst>
              <a:ext uri="{FF2B5EF4-FFF2-40B4-BE49-F238E27FC236}">
                <a16:creationId xmlns:a16="http://schemas.microsoft.com/office/drawing/2014/main" xmlns="" id="{A0211F56-7A7E-4E9D-8024-B3DA6ED5328A}"/>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16FD34A-D1E2-4DAB-8D1F-3EA7F145E90B}" type="slidenum">
              <a:rPr lang="zh-CN" altLang="en-US">
                <a:latin typeface="Calibri" panose="020F0502020204030204" pitchFamily="34" charset="0"/>
              </a:rPr>
              <a:pPr eaLnBrk="1" hangingPunct="1"/>
              <a:t>12</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CC86F346-2A1D-4FB2-8F43-126E570AE92C}" type="datetimeFigureOut">
              <a:rPr lang="zh-CN" altLang="en-US"/>
              <a:pPr>
                <a:defRPr/>
              </a:pPr>
              <a:t>2021/9/18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E97D0A5B-AA56-4A4E-88EF-C41201E0B978}" type="slidenum">
              <a:rPr lang="zh-CN" altLang="en-US"/>
              <a:pPr>
                <a:defRPr/>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18A31D0-0698-4737-A634-73B99D75CDF0}" type="datetimeFigureOut">
              <a:rPr lang="zh-CN" altLang="en-US"/>
              <a:pPr>
                <a:defRPr/>
              </a:pPr>
              <a:t>2021/9/18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92DE3814-5C37-4554-A875-A9A2EE941A41}" type="slidenum">
              <a:rPr lang="zh-CN" altLang="en-US"/>
              <a:pPr>
                <a:defRPr/>
              </a:pPr>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6D11EF2-FBCC-45BA-805B-26FAC282918C}" type="datetimeFigureOut">
              <a:rPr lang="zh-CN" altLang="en-US"/>
              <a:pPr>
                <a:defRPr/>
              </a:pPr>
              <a:t>2021/9/18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462F9D9A-0735-4FBE-8DA5-6EF6C12429CD}" type="slidenum">
              <a:rPr lang="zh-CN" altLang="en-US"/>
              <a:pPr>
                <a:defRPr/>
              </a:pPr>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Picture 5" descr="C:\Users\Administrator\Desktop\模板\图片1.png"/>
          <p:cNvPicPr>
            <a:picLocks noChangeAspect="1" noChangeArrowheads="1"/>
          </p:cNvPicPr>
          <p:nvPr userDrawn="1"/>
        </p:nvPicPr>
        <p:blipFill>
          <a:blip r:embed="rId2" cstate="print"/>
          <a:srcRect/>
          <a:stretch>
            <a:fillRect/>
          </a:stretch>
        </p:blipFill>
        <p:spPr bwMode="auto">
          <a:xfrm>
            <a:off x="0" y="17464"/>
            <a:ext cx="12192000" cy="6821487"/>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标题幻灯片">
    <p:bg bwMode="auto">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3" name="矩形 3"/>
          <p:cNvSpPr/>
          <p:nvPr/>
        </p:nvSpPr>
        <p:spPr>
          <a:xfrm rot="6238231" flipH="1">
            <a:off x="9408319" y="4234656"/>
            <a:ext cx="1169988" cy="11715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4" name="矩形 5"/>
          <p:cNvSpPr/>
          <p:nvPr/>
        </p:nvSpPr>
        <p:spPr>
          <a:xfrm rot="19041346" flipH="1">
            <a:off x="10088563" y="6107113"/>
            <a:ext cx="187325" cy="1873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5" name="矩形 6"/>
          <p:cNvSpPr/>
          <p:nvPr/>
        </p:nvSpPr>
        <p:spPr>
          <a:xfrm rot="998715" flipH="1">
            <a:off x="10506075" y="5621338"/>
            <a:ext cx="473075" cy="4730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6" name="矩形 7"/>
          <p:cNvSpPr/>
          <p:nvPr/>
        </p:nvSpPr>
        <p:spPr>
          <a:xfrm rot="19250941" flipH="1">
            <a:off x="10179050" y="5688013"/>
            <a:ext cx="223838" cy="2238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7" name="矩形 8"/>
          <p:cNvSpPr/>
          <p:nvPr/>
        </p:nvSpPr>
        <p:spPr>
          <a:xfrm rot="19628487" flipH="1">
            <a:off x="11164888" y="6592888"/>
            <a:ext cx="479425" cy="47783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8" name="矩形 1"/>
          <p:cNvSpPr/>
          <p:nvPr/>
        </p:nvSpPr>
        <p:spPr>
          <a:xfrm rot="1703810" flipH="1">
            <a:off x="11537950" y="2659063"/>
            <a:ext cx="669925" cy="6699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9" name="矩形 2"/>
          <p:cNvSpPr/>
          <p:nvPr/>
        </p:nvSpPr>
        <p:spPr>
          <a:xfrm rot="985914" flipH="1">
            <a:off x="11072813" y="5414963"/>
            <a:ext cx="1325562" cy="132556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10" name="矩形 4"/>
          <p:cNvSpPr/>
          <p:nvPr/>
        </p:nvSpPr>
        <p:spPr>
          <a:xfrm rot="3014278" flipH="1">
            <a:off x="10200481" y="3586957"/>
            <a:ext cx="1958975" cy="195738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11" name="矩形 9"/>
          <p:cNvSpPr/>
          <p:nvPr/>
        </p:nvSpPr>
        <p:spPr>
          <a:xfrm rot="4169379" flipH="1">
            <a:off x="8955088" y="5462588"/>
            <a:ext cx="203200" cy="2032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12" name="矩形 10"/>
          <p:cNvSpPr/>
          <p:nvPr/>
        </p:nvSpPr>
        <p:spPr>
          <a:xfrm rot="1849597" flipH="1">
            <a:off x="10415588" y="6386513"/>
            <a:ext cx="668337" cy="6699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sp>
        <p:nvSpPr>
          <p:cNvPr id="13" name="矩形 11"/>
          <p:cNvSpPr/>
          <p:nvPr/>
        </p:nvSpPr>
        <p:spPr>
          <a:xfrm rot="1703810" flipH="1">
            <a:off x="10052050" y="3232150"/>
            <a:ext cx="328613" cy="3302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buFontTx/>
              <a:buNone/>
              <a:defRPr/>
            </a:pPr>
            <a:endParaRPr kumimoji="1" lang="zh-CN" altLang="en-US" noProof="1"/>
          </a:p>
        </p:txBody>
      </p:sp>
      <p:pic>
        <p:nvPicPr>
          <p:cNvPr id="14" name="Picture 13" descr="湖北猎豹图书文化有限公司logo"/>
          <p:cNvPicPr>
            <a:picLocks noChangeAspect="1" noChangeArrowheads="1"/>
          </p:cNvPicPr>
          <p:nvPr userDrawn="1"/>
        </p:nvPicPr>
        <p:blipFill>
          <a:blip r:embed="rId2" cstate="print">
            <a:clrChange>
              <a:clrFrom>
                <a:srgbClr val="FFFFFE"/>
              </a:clrFrom>
              <a:clrTo>
                <a:srgbClr val="FFFFFE">
                  <a:alpha val="0"/>
                </a:srgbClr>
              </a:clrTo>
            </a:clrChange>
          </a:blip>
          <a:srcRect/>
          <a:stretch>
            <a:fillRect/>
          </a:stretch>
        </p:blipFill>
        <p:spPr bwMode="auto">
          <a:xfrm>
            <a:off x="11149013" y="114300"/>
            <a:ext cx="755650" cy="801688"/>
          </a:xfrm>
          <a:prstGeom prst="rect">
            <a:avLst/>
          </a:prstGeom>
          <a:noFill/>
          <a:ln w="9525">
            <a:noFill/>
            <a:miter lim="800000"/>
            <a:headEnd/>
            <a:tailEnd/>
          </a:ln>
        </p:spPr>
      </p:pic>
      <p:pic>
        <p:nvPicPr>
          <p:cNvPr id="15" name="Picture 16" descr="timg?image&amp;quality=80&amp;size=b9999_10000&amp;sec=1514455248577&amp;di=17a6aee7f6970fc09f61a1489a9c9b1a&amp;imgtype=0&amp;src=http%3A%2F%2Fpic2"/>
          <p:cNvPicPr>
            <a:picLocks noChangeAspect="1" noChangeArrowheads="1"/>
          </p:cNvPicPr>
          <p:nvPr userDrawn="1"/>
        </p:nvPicPr>
        <p:blipFill>
          <a:blip r:embed="rId3" cstate="print"/>
          <a:srcRect b="5328"/>
          <a:stretch>
            <a:fillRect/>
          </a:stretch>
        </p:blipFill>
        <p:spPr bwMode="auto">
          <a:xfrm>
            <a:off x="563563" y="5341938"/>
            <a:ext cx="1133475" cy="1139825"/>
          </a:xfrm>
          <a:prstGeom prst="rect">
            <a:avLst/>
          </a:prstGeom>
          <a:noFill/>
          <a:ln w="9525">
            <a:noFill/>
            <a:miter lim="800000"/>
            <a:headEnd/>
            <a:tailEnd/>
          </a:ln>
        </p:spPr>
      </p:pic>
      <p:sp>
        <p:nvSpPr>
          <p:cNvPr id="16" name="文本占位符 7"/>
          <p:cNvSpPr>
            <a:spLocks noGrp="1"/>
          </p:cNvSpPr>
          <p:nvPr>
            <p:ph type="body" sz="quarter" idx="10"/>
          </p:nvPr>
        </p:nvSpPr>
        <p:spPr>
          <a:xfrm>
            <a:off x="335810" y="236936"/>
            <a:ext cx="5601366" cy="529569"/>
          </a:xfrm>
          <a:prstGeom prst="rect">
            <a:avLst/>
          </a:prstGeom>
          <a:ln w="12700" cmpd="sng">
            <a:noFill/>
          </a:ln>
        </p:spPr>
        <p:txBody>
          <a:bodyPr anchor="ctr"/>
          <a:lstStyle>
            <a:lvl1pPr marL="0" indent="0" algn="l">
              <a:buNone/>
              <a:defRPr sz="24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lang="zh-CN" altLang="en-US" noProof="1"/>
              <a:t>单击此处编辑母版文本样式</a:t>
            </a:r>
          </a:p>
        </p:txBody>
      </p:sp>
      <p:sp>
        <p:nvSpPr>
          <p:cNvPr id="17" name="日期占位符 2"/>
          <p:cNvSpPr>
            <a:spLocks noGrp="1"/>
          </p:cNvSpPr>
          <p:nvPr>
            <p:ph type="dt" sz="half" idx="11"/>
          </p:nvPr>
        </p:nvSpPr>
        <p:spPr/>
        <p:txBody>
          <a:bodyPr/>
          <a:lstStyle>
            <a:lvl1pPr>
              <a:defRPr/>
            </a:lvl1pPr>
          </a:lstStyle>
          <a:p>
            <a:pPr>
              <a:defRPr/>
            </a:pPr>
            <a:endParaRPr lang="zh-CN" altLang="en-US"/>
          </a:p>
        </p:txBody>
      </p:sp>
      <p:sp>
        <p:nvSpPr>
          <p:cNvPr id="18" name="页脚占位符 3"/>
          <p:cNvSpPr>
            <a:spLocks noGrp="1"/>
          </p:cNvSpPr>
          <p:nvPr>
            <p:ph type="ftr" sz="quarter" idx="12"/>
          </p:nvPr>
        </p:nvSpPr>
        <p:spPr/>
        <p:txBody>
          <a:bodyPr/>
          <a:lstStyle>
            <a:lvl1pPr>
              <a:defRPr/>
            </a:lvl1pPr>
          </a:lstStyle>
          <a:p>
            <a:pPr>
              <a:defRPr/>
            </a:pPr>
            <a:endParaRPr lang="zh-CN" altLang="en-US"/>
          </a:p>
        </p:txBody>
      </p:sp>
      <p:sp>
        <p:nvSpPr>
          <p:cNvPr id="19" name="灯片编号占位符 4"/>
          <p:cNvSpPr>
            <a:spLocks noGrp="1"/>
          </p:cNvSpPr>
          <p:nvPr>
            <p:ph type="sldNum" sz="quarter" idx="13"/>
          </p:nvPr>
        </p:nvSpPr>
        <p:spPr>
          <a:xfrm>
            <a:off x="8610600" y="6356350"/>
            <a:ext cx="2743200" cy="365125"/>
          </a:xfrm>
          <a:prstGeom prst="rect">
            <a:avLst/>
          </a:prstGeom>
        </p:spPr>
        <p:txBody>
          <a:bodyPr/>
          <a:lstStyle>
            <a:lvl1pPr>
              <a:defRPr/>
            </a:lvl1pPr>
          </a:lstStyle>
          <a:p>
            <a:fld id="{B988E05F-70D8-407D-AF06-3F16BDAC6F6F}" type="slidenum">
              <a:rPr lang="zh-CN" altLang="en-US"/>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2021/9/18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49833"/>
            <a:ext cx="2700000" cy="316800"/>
          </a:xfrm>
          <a:prstGeom prst="rect">
            <a:avLst/>
          </a:prstGeom>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2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DC645306-F978-4559-BB27-7735F5F5B66D}"/>
              </a:ext>
            </a:extLst>
          </p:cNvPr>
          <p:cNvSpPr>
            <a:spLocks noGrp="1"/>
          </p:cNvSpPr>
          <p:nvPr>
            <p:ph type="dt" sz="half" idx="10"/>
          </p:nvPr>
        </p:nvSpPr>
        <p:spPr/>
        <p:txBody>
          <a:bodyPr/>
          <a:lstStyle>
            <a:lvl1pPr>
              <a:defRPr/>
            </a:lvl1pPr>
          </a:lstStyle>
          <a:p>
            <a:pPr>
              <a:defRPr/>
            </a:pPr>
            <a:fld id="{4E534367-C709-4339-B10C-C51F185A2598}" type="datetimeFigureOut">
              <a:rPr lang="zh-CN" altLang="en-US"/>
              <a:pPr>
                <a:defRPr/>
              </a:pPr>
              <a:t>2021/9/18</a:t>
            </a:fld>
            <a:endParaRPr lang="zh-CN" altLang="en-US"/>
          </a:p>
        </p:txBody>
      </p:sp>
      <p:sp>
        <p:nvSpPr>
          <p:cNvPr id="5" name="页脚占位符 4">
            <a:extLst>
              <a:ext uri="{FF2B5EF4-FFF2-40B4-BE49-F238E27FC236}">
                <a16:creationId xmlns:a16="http://schemas.microsoft.com/office/drawing/2014/main" xmlns="" id="{32F5190D-72E6-45ED-B7C8-7688E1B510F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1C039C6B-BED7-4A60-B390-BB11B8F4087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8A64F15-852B-4107-AFFF-93CDFA02DB83}" type="slidenum">
              <a:rPr lang="zh-CN" altLang="en-US"/>
              <a:pPr/>
              <a:t>‹#›</a:t>
            </a:fld>
            <a:endParaRPr lang="zh-CN" altLang="en-US"/>
          </a:p>
        </p:txBody>
      </p:sp>
    </p:spTree>
    <p:extLst>
      <p:ext uri="{BB962C8B-B14F-4D97-AF65-F5344CB8AC3E}">
        <p14:creationId xmlns:p14="http://schemas.microsoft.com/office/powerpoint/2010/main" val="111743621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AE95F27-EA02-4C6F-A041-8FC312E590E2}"/>
              </a:ext>
            </a:extLst>
          </p:cNvPr>
          <p:cNvSpPr>
            <a:spLocks noGrp="1"/>
          </p:cNvSpPr>
          <p:nvPr>
            <p:ph type="dt" sz="half" idx="10"/>
          </p:nvPr>
        </p:nvSpPr>
        <p:spPr/>
        <p:txBody>
          <a:bodyPr/>
          <a:lstStyle>
            <a:lvl1pPr>
              <a:defRPr/>
            </a:lvl1pPr>
          </a:lstStyle>
          <a:p>
            <a:pPr>
              <a:defRPr/>
            </a:pPr>
            <a:fld id="{D981F7D0-39BC-4676-BF6A-151AF417FB75}" type="datetimeFigureOut">
              <a:rPr lang="zh-CN" altLang="en-US"/>
              <a:pPr>
                <a:defRPr/>
              </a:pPr>
              <a:t>2021/9/18</a:t>
            </a:fld>
            <a:endParaRPr lang="zh-CN" altLang="en-US"/>
          </a:p>
        </p:txBody>
      </p:sp>
      <p:sp>
        <p:nvSpPr>
          <p:cNvPr id="5" name="页脚占位符 4">
            <a:extLst>
              <a:ext uri="{FF2B5EF4-FFF2-40B4-BE49-F238E27FC236}">
                <a16:creationId xmlns:a16="http://schemas.microsoft.com/office/drawing/2014/main" xmlns="" id="{D50B8520-3838-498F-A506-ABDD1BDD6DFB}"/>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757D9841-E464-4EEB-B00A-C507B29BCA00}"/>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8AE25B9-04D1-47C0-A40F-B5E188F1DEA4}" type="slidenum">
              <a:rPr lang="zh-CN" altLang="en-US"/>
              <a:pPr/>
              <a:t>‹#›</a:t>
            </a:fld>
            <a:endParaRPr lang="zh-CN" altLang="en-US"/>
          </a:p>
        </p:txBody>
      </p:sp>
    </p:spTree>
    <p:extLst>
      <p:ext uri="{BB962C8B-B14F-4D97-AF65-F5344CB8AC3E}">
        <p14:creationId xmlns:p14="http://schemas.microsoft.com/office/powerpoint/2010/main" val="36954610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3C2A5814-35A7-496D-BB6D-91E35A6C9641}"/>
              </a:ext>
            </a:extLst>
          </p:cNvPr>
          <p:cNvSpPr>
            <a:spLocks noGrp="1"/>
          </p:cNvSpPr>
          <p:nvPr>
            <p:ph type="dt" sz="half" idx="10"/>
          </p:nvPr>
        </p:nvSpPr>
        <p:spPr/>
        <p:txBody>
          <a:bodyPr/>
          <a:lstStyle>
            <a:lvl1pPr>
              <a:defRPr/>
            </a:lvl1pPr>
          </a:lstStyle>
          <a:p>
            <a:pPr>
              <a:defRPr/>
            </a:pPr>
            <a:fld id="{53CDB882-1538-4498-A489-CDA79D7E7630}" type="datetimeFigureOut">
              <a:rPr lang="zh-CN" altLang="en-US"/>
              <a:pPr>
                <a:defRPr/>
              </a:pPr>
              <a:t>2021/9/18</a:t>
            </a:fld>
            <a:endParaRPr lang="zh-CN" altLang="en-US"/>
          </a:p>
        </p:txBody>
      </p:sp>
      <p:sp>
        <p:nvSpPr>
          <p:cNvPr id="5" name="页脚占位符 4">
            <a:extLst>
              <a:ext uri="{FF2B5EF4-FFF2-40B4-BE49-F238E27FC236}">
                <a16:creationId xmlns:a16="http://schemas.microsoft.com/office/drawing/2014/main" xmlns="" id="{847AE9E6-85B0-4BF9-9CF5-58707BC3764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6EFBA449-8193-4FE4-9C6F-F498486C00D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FA6981B7-3C7D-4BC3-ACC2-2920E4CD08B1}" type="slidenum">
              <a:rPr lang="zh-CN" altLang="en-US"/>
              <a:pPr/>
              <a:t>‹#›</a:t>
            </a:fld>
            <a:endParaRPr lang="zh-CN" altLang="en-US"/>
          </a:p>
        </p:txBody>
      </p:sp>
    </p:spTree>
    <p:extLst>
      <p:ext uri="{BB962C8B-B14F-4D97-AF65-F5344CB8AC3E}">
        <p14:creationId xmlns:p14="http://schemas.microsoft.com/office/powerpoint/2010/main" val="843260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A6556E0B-04A2-40B0-9F91-FCF8E4389029}"/>
              </a:ext>
            </a:extLst>
          </p:cNvPr>
          <p:cNvSpPr>
            <a:spLocks noGrp="1"/>
          </p:cNvSpPr>
          <p:nvPr>
            <p:ph type="dt" sz="half" idx="10"/>
          </p:nvPr>
        </p:nvSpPr>
        <p:spPr/>
        <p:txBody>
          <a:bodyPr/>
          <a:lstStyle>
            <a:lvl1pPr>
              <a:defRPr/>
            </a:lvl1pPr>
          </a:lstStyle>
          <a:p>
            <a:pPr>
              <a:defRPr/>
            </a:pPr>
            <a:fld id="{AEBF4496-0204-44D8-8469-0DEE7D462F0C}" type="datetimeFigureOut">
              <a:rPr lang="zh-CN" altLang="en-US"/>
              <a:pPr>
                <a:defRPr/>
              </a:pPr>
              <a:t>2021/9/18</a:t>
            </a:fld>
            <a:endParaRPr lang="zh-CN" altLang="en-US"/>
          </a:p>
        </p:txBody>
      </p:sp>
      <p:sp>
        <p:nvSpPr>
          <p:cNvPr id="6" name="页脚占位符 5">
            <a:extLst>
              <a:ext uri="{FF2B5EF4-FFF2-40B4-BE49-F238E27FC236}">
                <a16:creationId xmlns:a16="http://schemas.microsoft.com/office/drawing/2014/main" xmlns="" id="{35914218-1B77-4F67-8165-31C79731717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xmlns="" id="{6EE0AB99-DAB1-4985-BB61-61A8454D389E}"/>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DE2E85B-E628-4673-8A59-3C5F6C43E9D6}" type="slidenum">
              <a:rPr lang="zh-CN" altLang="en-US"/>
              <a:pPr/>
              <a:t>‹#›</a:t>
            </a:fld>
            <a:endParaRPr lang="zh-CN" altLang="en-US"/>
          </a:p>
        </p:txBody>
      </p:sp>
    </p:spTree>
    <p:extLst>
      <p:ext uri="{BB962C8B-B14F-4D97-AF65-F5344CB8AC3E}">
        <p14:creationId xmlns:p14="http://schemas.microsoft.com/office/powerpoint/2010/main" val="31657354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D5F7B94-C864-461E-9E48-DA8DBEA75817}" type="datetimeFigureOut">
              <a:rPr lang="zh-CN" altLang="en-US"/>
              <a:pPr>
                <a:defRPr/>
              </a:pPr>
              <a:t>2021/9/18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17D97564-EB53-4968-BE4A-19A675C4EE78}" type="slidenum">
              <a:rPr lang="zh-CN" altLang="en-US"/>
              <a:pPr>
                <a:defRPr/>
              </a:pPr>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5B5A5E27-7A45-49CB-8B8E-457FCF024C19}"/>
              </a:ext>
            </a:extLst>
          </p:cNvPr>
          <p:cNvSpPr>
            <a:spLocks noGrp="1"/>
          </p:cNvSpPr>
          <p:nvPr>
            <p:ph type="dt" sz="half" idx="10"/>
          </p:nvPr>
        </p:nvSpPr>
        <p:spPr/>
        <p:txBody>
          <a:bodyPr/>
          <a:lstStyle>
            <a:lvl1pPr>
              <a:defRPr/>
            </a:lvl1pPr>
          </a:lstStyle>
          <a:p>
            <a:pPr>
              <a:defRPr/>
            </a:pPr>
            <a:fld id="{18258495-5646-47CD-A961-4B27603CBE79}" type="datetimeFigureOut">
              <a:rPr lang="zh-CN" altLang="en-US"/>
              <a:pPr>
                <a:defRPr/>
              </a:pPr>
              <a:t>2021/9/18</a:t>
            </a:fld>
            <a:endParaRPr lang="zh-CN" altLang="en-US"/>
          </a:p>
        </p:txBody>
      </p:sp>
      <p:sp>
        <p:nvSpPr>
          <p:cNvPr id="8" name="页脚占位符 7">
            <a:extLst>
              <a:ext uri="{FF2B5EF4-FFF2-40B4-BE49-F238E27FC236}">
                <a16:creationId xmlns:a16="http://schemas.microsoft.com/office/drawing/2014/main" xmlns="" id="{66C6281F-7794-4DB7-A1F4-75847530CF61}"/>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xmlns="" id="{9EDF3801-5700-4CCA-A987-824856FFAFAF}"/>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A4F4FE85-52E8-45CD-81D0-E28985988AB3}" type="slidenum">
              <a:rPr lang="zh-CN" altLang="en-US"/>
              <a:pPr/>
              <a:t>‹#›</a:t>
            </a:fld>
            <a:endParaRPr lang="zh-CN" altLang="en-US"/>
          </a:p>
        </p:txBody>
      </p:sp>
    </p:spTree>
    <p:extLst>
      <p:ext uri="{BB962C8B-B14F-4D97-AF65-F5344CB8AC3E}">
        <p14:creationId xmlns:p14="http://schemas.microsoft.com/office/powerpoint/2010/main" val="260382736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A55D7C2-BA61-49AF-BE73-D2986D6F5BC7}"/>
              </a:ext>
            </a:extLst>
          </p:cNvPr>
          <p:cNvSpPr>
            <a:spLocks noGrp="1"/>
          </p:cNvSpPr>
          <p:nvPr>
            <p:ph type="dt" sz="half" idx="10"/>
          </p:nvPr>
        </p:nvSpPr>
        <p:spPr/>
        <p:txBody>
          <a:bodyPr/>
          <a:lstStyle>
            <a:lvl1pPr>
              <a:defRPr/>
            </a:lvl1pPr>
          </a:lstStyle>
          <a:p>
            <a:pPr>
              <a:defRPr/>
            </a:pPr>
            <a:fld id="{C23D0BFA-8E55-4CE9-8A09-DE8DFD46BED1}" type="datetimeFigureOut">
              <a:rPr lang="zh-CN" altLang="en-US"/>
              <a:pPr>
                <a:defRPr/>
              </a:pPr>
              <a:t>2021/9/18</a:t>
            </a:fld>
            <a:endParaRPr lang="zh-CN" altLang="en-US"/>
          </a:p>
        </p:txBody>
      </p:sp>
      <p:sp>
        <p:nvSpPr>
          <p:cNvPr id="4" name="页脚占位符 3">
            <a:extLst>
              <a:ext uri="{FF2B5EF4-FFF2-40B4-BE49-F238E27FC236}">
                <a16:creationId xmlns:a16="http://schemas.microsoft.com/office/drawing/2014/main" xmlns="" id="{031943F1-71A6-47D2-9D57-9866B0F4D495}"/>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xmlns="" id="{F88522C2-1F46-46FE-B235-77D53EA2D775}"/>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037A183A-EBB1-47A3-B6BB-3FBB64B72C0B}" type="slidenum">
              <a:rPr lang="zh-CN" altLang="en-US"/>
              <a:pPr/>
              <a:t>‹#›</a:t>
            </a:fld>
            <a:endParaRPr lang="zh-CN" altLang="en-US"/>
          </a:p>
        </p:txBody>
      </p:sp>
    </p:spTree>
    <p:extLst>
      <p:ext uri="{BB962C8B-B14F-4D97-AF65-F5344CB8AC3E}">
        <p14:creationId xmlns:p14="http://schemas.microsoft.com/office/powerpoint/2010/main" val="42642320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221129D-2C0D-4C4D-847F-3AC756B6A1BB}"/>
              </a:ext>
            </a:extLst>
          </p:cNvPr>
          <p:cNvSpPr>
            <a:spLocks noGrp="1"/>
          </p:cNvSpPr>
          <p:nvPr>
            <p:ph type="dt" sz="half" idx="10"/>
          </p:nvPr>
        </p:nvSpPr>
        <p:spPr/>
        <p:txBody>
          <a:bodyPr/>
          <a:lstStyle>
            <a:lvl1pPr>
              <a:defRPr/>
            </a:lvl1pPr>
          </a:lstStyle>
          <a:p>
            <a:pPr>
              <a:defRPr/>
            </a:pPr>
            <a:fld id="{9A9A65E2-9CD8-4C04-B65A-47B08E43CFEA}" type="datetimeFigureOut">
              <a:rPr lang="zh-CN" altLang="en-US"/>
              <a:pPr>
                <a:defRPr/>
              </a:pPr>
              <a:t>2021/9/18</a:t>
            </a:fld>
            <a:endParaRPr lang="zh-CN" altLang="en-US"/>
          </a:p>
        </p:txBody>
      </p:sp>
      <p:sp>
        <p:nvSpPr>
          <p:cNvPr id="3" name="页脚占位符 2">
            <a:extLst>
              <a:ext uri="{FF2B5EF4-FFF2-40B4-BE49-F238E27FC236}">
                <a16:creationId xmlns:a16="http://schemas.microsoft.com/office/drawing/2014/main" xmlns="" id="{A9CF594E-30C5-485A-8E08-7692C8A648F9}"/>
              </a:ext>
            </a:extLst>
          </p:cNvPr>
          <p:cNvSpPr>
            <a:spLocks noGrp="1"/>
          </p:cNvSpPr>
          <p:nvPr>
            <p:ph type="ftr" sz="quarter" idx="11"/>
          </p:nvPr>
        </p:nvSpPr>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xmlns="" id="{0D06FED2-0F30-4B62-98DE-723391245849}"/>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976AF99-5BAA-40A3-AFAC-78B53A862796}" type="slidenum">
              <a:rPr lang="zh-CN" altLang="en-US"/>
              <a:pPr/>
              <a:t>‹#›</a:t>
            </a:fld>
            <a:endParaRPr lang="zh-CN" altLang="en-US"/>
          </a:p>
        </p:txBody>
      </p:sp>
    </p:spTree>
    <p:extLst>
      <p:ext uri="{BB962C8B-B14F-4D97-AF65-F5344CB8AC3E}">
        <p14:creationId xmlns:p14="http://schemas.microsoft.com/office/powerpoint/2010/main" val="168413727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525ED28-4AD3-4250-AD63-D61543846727}"/>
              </a:ext>
            </a:extLst>
          </p:cNvPr>
          <p:cNvSpPr>
            <a:spLocks noGrp="1"/>
          </p:cNvSpPr>
          <p:nvPr>
            <p:ph type="dt" sz="half" idx="10"/>
          </p:nvPr>
        </p:nvSpPr>
        <p:spPr/>
        <p:txBody>
          <a:bodyPr/>
          <a:lstStyle>
            <a:lvl1pPr>
              <a:defRPr/>
            </a:lvl1pPr>
          </a:lstStyle>
          <a:p>
            <a:pPr>
              <a:defRPr/>
            </a:pPr>
            <a:fld id="{1A89BDC7-DEAF-459F-82DB-C186C82A7E50}" type="datetimeFigureOut">
              <a:rPr lang="zh-CN" altLang="en-US"/>
              <a:pPr>
                <a:defRPr/>
              </a:pPr>
              <a:t>2021/9/18</a:t>
            </a:fld>
            <a:endParaRPr lang="zh-CN" altLang="en-US"/>
          </a:p>
        </p:txBody>
      </p:sp>
      <p:sp>
        <p:nvSpPr>
          <p:cNvPr id="6" name="页脚占位符 5">
            <a:extLst>
              <a:ext uri="{FF2B5EF4-FFF2-40B4-BE49-F238E27FC236}">
                <a16:creationId xmlns:a16="http://schemas.microsoft.com/office/drawing/2014/main" xmlns="" id="{F04DD29C-D3D5-4F21-8889-735213A1D421}"/>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xmlns="" id="{25B44F8D-E06F-4F3F-9230-886602DED09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15F234AB-4916-4C50-9022-BDDF66C56130}" type="slidenum">
              <a:rPr lang="zh-CN" altLang="en-US"/>
              <a:pPr/>
              <a:t>‹#›</a:t>
            </a:fld>
            <a:endParaRPr lang="zh-CN" altLang="en-US"/>
          </a:p>
        </p:txBody>
      </p:sp>
    </p:spTree>
    <p:extLst>
      <p:ext uri="{BB962C8B-B14F-4D97-AF65-F5344CB8AC3E}">
        <p14:creationId xmlns:p14="http://schemas.microsoft.com/office/powerpoint/2010/main" val="317763654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D595AF3-4A09-4DC1-8B38-E1FD57CA0ACD}"/>
              </a:ext>
            </a:extLst>
          </p:cNvPr>
          <p:cNvSpPr>
            <a:spLocks noGrp="1"/>
          </p:cNvSpPr>
          <p:nvPr>
            <p:ph type="dt" sz="half" idx="10"/>
          </p:nvPr>
        </p:nvSpPr>
        <p:spPr/>
        <p:txBody>
          <a:bodyPr/>
          <a:lstStyle>
            <a:lvl1pPr>
              <a:defRPr/>
            </a:lvl1pPr>
          </a:lstStyle>
          <a:p>
            <a:pPr>
              <a:defRPr/>
            </a:pPr>
            <a:fld id="{FF44AF6A-7DA7-4A0C-9994-2105B0E7771A}" type="datetimeFigureOut">
              <a:rPr lang="zh-CN" altLang="en-US"/>
              <a:pPr>
                <a:defRPr/>
              </a:pPr>
              <a:t>2021/9/18</a:t>
            </a:fld>
            <a:endParaRPr lang="zh-CN" altLang="en-US"/>
          </a:p>
        </p:txBody>
      </p:sp>
      <p:sp>
        <p:nvSpPr>
          <p:cNvPr id="6" name="页脚占位符 5">
            <a:extLst>
              <a:ext uri="{FF2B5EF4-FFF2-40B4-BE49-F238E27FC236}">
                <a16:creationId xmlns:a16="http://schemas.microsoft.com/office/drawing/2014/main" xmlns="" id="{5D91E207-88E2-4BBA-9BA4-393BA43E96DD}"/>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xmlns="" id="{02F137E4-12DF-4472-804A-C2F5E6E0BE3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7D2AEE7-8D59-41BF-A6C7-A9E1B95DA3DA}" type="slidenum">
              <a:rPr lang="zh-CN" altLang="en-US"/>
              <a:pPr/>
              <a:t>‹#›</a:t>
            </a:fld>
            <a:endParaRPr lang="zh-CN" altLang="en-US"/>
          </a:p>
        </p:txBody>
      </p:sp>
    </p:spTree>
    <p:extLst>
      <p:ext uri="{BB962C8B-B14F-4D97-AF65-F5344CB8AC3E}">
        <p14:creationId xmlns:p14="http://schemas.microsoft.com/office/powerpoint/2010/main" val="10870480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9064B16-E4EB-4522-B944-11235C10634E}"/>
              </a:ext>
            </a:extLst>
          </p:cNvPr>
          <p:cNvSpPr>
            <a:spLocks noGrp="1"/>
          </p:cNvSpPr>
          <p:nvPr>
            <p:ph type="dt" sz="half" idx="10"/>
          </p:nvPr>
        </p:nvSpPr>
        <p:spPr/>
        <p:txBody>
          <a:bodyPr/>
          <a:lstStyle>
            <a:lvl1pPr>
              <a:defRPr/>
            </a:lvl1pPr>
          </a:lstStyle>
          <a:p>
            <a:pPr>
              <a:defRPr/>
            </a:pPr>
            <a:fld id="{29BC5C36-1F84-409E-AE68-EFFE031A5F9C}" type="datetimeFigureOut">
              <a:rPr lang="zh-CN" altLang="en-US"/>
              <a:pPr>
                <a:defRPr/>
              </a:pPr>
              <a:t>2021/9/18</a:t>
            </a:fld>
            <a:endParaRPr lang="zh-CN" altLang="en-US"/>
          </a:p>
        </p:txBody>
      </p:sp>
      <p:sp>
        <p:nvSpPr>
          <p:cNvPr id="5" name="页脚占位符 4">
            <a:extLst>
              <a:ext uri="{FF2B5EF4-FFF2-40B4-BE49-F238E27FC236}">
                <a16:creationId xmlns:a16="http://schemas.microsoft.com/office/drawing/2014/main" xmlns="" id="{7BFFD838-15EA-4F8F-B391-8A2185F1680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83FFBC0B-5B33-4E9C-81F3-88D47F50C8D2}"/>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B541E1F-1CD2-42B3-B717-A7D9A0E3FC87}" type="slidenum">
              <a:rPr lang="zh-CN" altLang="en-US"/>
              <a:pPr/>
              <a:t>‹#›</a:t>
            </a:fld>
            <a:endParaRPr lang="zh-CN" altLang="en-US"/>
          </a:p>
        </p:txBody>
      </p:sp>
    </p:spTree>
    <p:extLst>
      <p:ext uri="{BB962C8B-B14F-4D97-AF65-F5344CB8AC3E}">
        <p14:creationId xmlns:p14="http://schemas.microsoft.com/office/powerpoint/2010/main" val="38706980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7D1D4C2-415B-4898-AF88-9C6F677F2880}"/>
              </a:ext>
            </a:extLst>
          </p:cNvPr>
          <p:cNvSpPr>
            <a:spLocks noGrp="1"/>
          </p:cNvSpPr>
          <p:nvPr>
            <p:ph type="dt" sz="half" idx="10"/>
          </p:nvPr>
        </p:nvSpPr>
        <p:spPr/>
        <p:txBody>
          <a:bodyPr/>
          <a:lstStyle>
            <a:lvl1pPr>
              <a:defRPr/>
            </a:lvl1pPr>
          </a:lstStyle>
          <a:p>
            <a:pPr>
              <a:defRPr/>
            </a:pPr>
            <a:fld id="{9C39D805-F629-4C96-9996-4688BE39F9C6}" type="datetimeFigureOut">
              <a:rPr lang="zh-CN" altLang="en-US"/>
              <a:pPr>
                <a:defRPr/>
              </a:pPr>
              <a:t>2021/9/18</a:t>
            </a:fld>
            <a:endParaRPr lang="zh-CN" altLang="en-US"/>
          </a:p>
        </p:txBody>
      </p:sp>
      <p:sp>
        <p:nvSpPr>
          <p:cNvPr id="5" name="页脚占位符 4">
            <a:extLst>
              <a:ext uri="{FF2B5EF4-FFF2-40B4-BE49-F238E27FC236}">
                <a16:creationId xmlns:a16="http://schemas.microsoft.com/office/drawing/2014/main" xmlns="" id="{8B26A8F6-20B5-40D4-A430-42BB42C5009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xmlns="" id="{F68B220F-6DB1-4010-9E1C-55C42A1FC44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8ECA607B-5A0B-4D11-B0C1-38358772F498}" type="slidenum">
              <a:rPr lang="zh-CN" altLang="en-US"/>
              <a:pPr/>
              <a:t>‹#›</a:t>
            </a:fld>
            <a:endParaRPr lang="zh-CN" altLang="en-US"/>
          </a:p>
        </p:txBody>
      </p:sp>
    </p:spTree>
    <p:extLst>
      <p:ext uri="{BB962C8B-B14F-4D97-AF65-F5344CB8AC3E}">
        <p14:creationId xmlns:p14="http://schemas.microsoft.com/office/powerpoint/2010/main" val="6729729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7B905F76-C49A-45EB-9346-6F204DBBC7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7463"/>
            <a:ext cx="12192000" cy="682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36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9C796D9F-5D73-491C-9BD7-14E0407E2EFF}"/>
              </a:ext>
            </a:extLst>
          </p:cNvPr>
          <p:cNvSpPr>
            <a:spLocks noGrp="1"/>
          </p:cNvSpPr>
          <p:nvPr>
            <p:ph type="dt" sz="half" idx="10"/>
          </p:nvPr>
        </p:nvSpPr>
        <p:spPr/>
        <p:txBody>
          <a:bodyPr/>
          <a:lstStyle>
            <a:lvl1pPr>
              <a:defRPr/>
            </a:lvl1pPr>
          </a:lstStyle>
          <a:p>
            <a:pPr>
              <a:defRPr/>
            </a:pPr>
            <a:fld id="{CDFD6996-32F0-42EC-A842-AF0F80B97E0B}" type="datetimeFigureOut">
              <a:rPr lang="zh-CN" altLang="en-US"/>
              <a:pPr>
                <a:defRPr/>
              </a:pPr>
              <a:t>2021/9/18</a:t>
            </a:fld>
            <a:endParaRPr lang="zh-CN" altLang="en-US"/>
          </a:p>
        </p:txBody>
      </p:sp>
      <p:sp>
        <p:nvSpPr>
          <p:cNvPr id="4" name="页脚占位符 3">
            <a:extLst>
              <a:ext uri="{FF2B5EF4-FFF2-40B4-BE49-F238E27FC236}">
                <a16:creationId xmlns:a16="http://schemas.microsoft.com/office/drawing/2014/main" xmlns="" id="{64350194-8834-4CC4-A312-7151D46FC9EE}"/>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xmlns="" id="{E3C41B3F-B7C2-4F3E-B9AA-E53AFE5E6733}"/>
              </a:ext>
            </a:extLst>
          </p:cNvPr>
          <p:cNvSpPr>
            <a:spLocks noGrp="1"/>
          </p:cNvSpPr>
          <p:nvPr>
            <p:ph type="sldNum" sz="quarter" idx="12"/>
          </p:nvPr>
        </p:nvSpPr>
        <p:spPr>
          <a:xfrm>
            <a:off x="8610600" y="6350000"/>
            <a:ext cx="2700338" cy="315913"/>
          </a:xfrm>
          <a:prstGeom prst="rect">
            <a:avLst/>
          </a:prstGeom>
        </p:spPr>
        <p:txBody>
          <a:bodyPr vert="horz" wrap="square" lIns="91440" tIns="45720" rIns="91440" bIns="45720" numCol="1" anchor="t" anchorCtr="0" compatLnSpc="1">
            <a:prstTxWarp prst="textNoShape">
              <a:avLst/>
            </a:prstTxWarp>
          </a:bodyPr>
          <a:lstStyle>
            <a:lvl1pPr>
              <a:defRPr/>
            </a:lvl1pPr>
          </a:lstStyle>
          <a:p>
            <a:fld id="{ED814245-D3A4-4A34-B7F5-1B24D5A75955}" type="slidenum">
              <a:rPr lang="zh-CN" altLang="en-US"/>
              <a:pPr/>
              <a:t>‹#›</a:t>
            </a:fld>
            <a:endParaRPr lang="zh-CN" altLang="en-US"/>
          </a:p>
        </p:txBody>
      </p:sp>
    </p:spTree>
    <p:extLst>
      <p:ext uri="{BB962C8B-B14F-4D97-AF65-F5344CB8AC3E}">
        <p14:creationId xmlns:p14="http://schemas.microsoft.com/office/powerpoint/2010/main" val="2660363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950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FB257A4-CE7F-4A04-980F-60AE2C338D9A}" type="datetimeFigureOut">
              <a:rPr lang="zh-CN" altLang="en-US"/>
              <a:pPr>
                <a:defRPr/>
              </a:pPr>
              <a:t>2021/9/18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65D15F72-D227-4EC1-83B7-665CBA61BB0B}" type="slidenum">
              <a:rPr lang="zh-CN" altLang="en-US"/>
              <a:pPr>
                <a:defRPr/>
              </a:pPr>
              <a:t>‹#›</a:t>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标题幻灯片">
    <p:bg bwMode="auto">
      <p:bgPr>
        <a:pattFill prst="pct5">
          <a:fgClr>
            <a:schemeClr val="accent2"/>
          </a:fgClr>
          <a:bgClr>
            <a:schemeClr val="bg1"/>
          </a:bgClr>
        </a:pattFill>
        <a:effectLst/>
      </p:bgPr>
    </p:bg>
    <p:spTree>
      <p:nvGrpSpPr>
        <p:cNvPr id="1" name=""/>
        <p:cNvGrpSpPr/>
        <p:nvPr/>
      </p:nvGrpSpPr>
      <p:grpSpPr>
        <a:xfrm>
          <a:off x="0" y="0"/>
          <a:ext cx="0" cy="0"/>
          <a:chOff x="0" y="0"/>
          <a:chExt cx="0" cy="0"/>
        </a:xfrm>
      </p:grpSpPr>
      <p:sp>
        <p:nvSpPr>
          <p:cNvPr id="3" name="矩形 3">
            <a:extLst>
              <a:ext uri="{FF2B5EF4-FFF2-40B4-BE49-F238E27FC236}">
                <a16:creationId xmlns:a16="http://schemas.microsoft.com/office/drawing/2014/main" xmlns="" id="{AEB374DB-0DE2-4DEA-87A2-5BD99545609B}"/>
              </a:ext>
            </a:extLst>
          </p:cNvPr>
          <p:cNvSpPr/>
          <p:nvPr/>
        </p:nvSpPr>
        <p:spPr>
          <a:xfrm rot="6238231" flipH="1">
            <a:off x="9408319" y="4234656"/>
            <a:ext cx="1169988" cy="11715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4" name="矩形 5">
            <a:extLst>
              <a:ext uri="{FF2B5EF4-FFF2-40B4-BE49-F238E27FC236}">
                <a16:creationId xmlns:a16="http://schemas.microsoft.com/office/drawing/2014/main" xmlns="" id="{955D2439-FABB-4CFD-BED5-A18B1CE92973}"/>
              </a:ext>
            </a:extLst>
          </p:cNvPr>
          <p:cNvSpPr/>
          <p:nvPr/>
        </p:nvSpPr>
        <p:spPr>
          <a:xfrm rot="19041346" flipH="1">
            <a:off x="10088563" y="6107113"/>
            <a:ext cx="187325" cy="1873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5" name="矩形 6">
            <a:extLst>
              <a:ext uri="{FF2B5EF4-FFF2-40B4-BE49-F238E27FC236}">
                <a16:creationId xmlns:a16="http://schemas.microsoft.com/office/drawing/2014/main" xmlns="" id="{070DC1D3-ADC1-4BB3-8CB9-D9B94C87D67E}"/>
              </a:ext>
            </a:extLst>
          </p:cNvPr>
          <p:cNvSpPr/>
          <p:nvPr/>
        </p:nvSpPr>
        <p:spPr>
          <a:xfrm rot="998715" flipH="1">
            <a:off x="10506075" y="5621338"/>
            <a:ext cx="473075" cy="47307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6" name="矩形 7">
            <a:extLst>
              <a:ext uri="{FF2B5EF4-FFF2-40B4-BE49-F238E27FC236}">
                <a16:creationId xmlns:a16="http://schemas.microsoft.com/office/drawing/2014/main" xmlns="" id="{ED31DD08-4425-4C9C-8B54-4A05F43C8CF0}"/>
              </a:ext>
            </a:extLst>
          </p:cNvPr>
          <p:cNvSpPr/>
          <p:nvPr/>
        </p:nvSpPr>
        <p:spPr>
          <a:xfrm rot="19250941" flipH="1">
            <a:off x="10179050" y="5688013"/>
            <a:ext cx="223838" cy="22383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7" name="矩形 8">
            <a:extLst>
              <a:ext uri="{FF2B5EF4-FFF2-40B4-BE49-F238E27FC236}">
                <a16:creationId xmlns:a16="http://schemas.microsoft.com/office/drawing/2014/main" xmlns="" id="{6DA24C99-F3EE-46F2-A3B0-A836D6F1C203}"/>
              </a:ext>
            </a:extLst>
          </p:cNvPr>
          <p:cNvSpPr/>
          <p:nvPr/>
        </p:nvSpPr>
        <p:spPr>
          <a:xfrm rot="19628487" flipH="1">
            <a:off x="11164888" y="6592888"/>
            <a:ext cx="479425" cy="477837"/>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8" name="矩形 1">
            <a:extLst>
              <a:ext uri="{FF2B5EF4-FFF2-40B4-BE49-F238E27FC236}">
                <a16:creationId xmlns:a16="http://schemas.microsoft.com/office/drawing/2014/main" xmlns="" id="{48CAAA28-AB40-4EC2-ABEB-AF0226E103E1}"/>
              </a:ext>
            </a:extLst>
          </p:cNvPr>
          <p:cNvSpPr/>
          <p:nvPr/>
        </p:nvSpPr>
        <p:spPr>
          <a:xfrm rot="1703810" flipH="1">
            <a:off x="11537950" y="2659063"/>
            <a:ext cx="669925" cy="66992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9" name="矩形 2">
            <a:extLst>
              <a:ext uri="{FF2B5EF4-FFF2-40B4-BE49-F238E27FC236}">
                <a16:creationId xmlns:a16="http://schemas.microsoft.com/office/drawing/2014/main" xmlns="" id="{8A3BFA3F-F2A2-423F-9C21-C7711F21BE84}"/>
              </a:ext>
            </a:extLst>
          </p:cNvPr>
          <p:cNvSpPr/>
          <p:nvPr/>
        </p:nvSpPr>
        <p:spPr>
          <a:xfrm rot="985914" flipH="1">
            <a:off x="11072813" y="5414963"/>
            <a:ext cx="1325562" cy="1325562"/>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10" name="矩形 4">
            <a:extLst>
              <a:ext uri="{FF2B5EF4-FFF2-40B4-BE49-F238E27FC236}">
                <a16:creationId xmlns:a16="http://schemas.microsoft.com/office/drawing/2014/main" xmlns="" id="{E9B6F9F1-A817-441E-AFD4-4C6AFD8F925C}"/>
              </a:ext>
            </a:extLst>
          </p:cNvPr>
          <p:cNvSpPr/>
          <p:nvPr/>
        </p:nvSpPr>
        <p:spPr>
          <a:xfrm rot="3014278" flipH="1">
            <a:off x="10200481" y="3586957"/>
            <a:ext cx="1958975" cy="195738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11" name="矩形 9">
            <a:extLst>
              <a:ext uri="{FF2B5EF4-FFF2-40B4-BE49-F238E27FC236}">
                <a16:creationId xmlns:a16="http://schemas.microsoft.com/office/drawing/2014/main" xmlns="" id="{1CB1FB94-7197-43A5-B4B8-BBFFA8CAEC3F}"/>
              </a:ext>
            </a:extLst>
          </p:cNvPr>
          <p:cNvSpPr/>
          <p:nvPr/>
        </p:nvSpPr>
        <p:spPr>
          <a:xfrm rot="4169379" flipH="1">
            <a:off x="8955088" y="5462588"/>
            <a:ext cx="203200" cy="203200"/>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12" name="矩形 10">
            <a:extLst>
              <a:ext uri="{FF2B5EF4-FFF2-40B4-BE49-F238E27FC236}">
                <a16:creationId xmlns:a16="http://schemas.microsoft.com/office/drawing/2014/main" xmlns="" id="{DC5394C1-4E62-44FB-9D91-33CDC67663FE}"/>
              </a:ext>
            </a:extLst>
          </p:cNvPr>
          <p:cNvSpPr/>
          <p:nvPr/>
        </p:nvSpPr>
        <p:spPr>
          <a:xfrm rot="1849597" flipH="1">
            <a:off x="10415588" y="6386513"/>
            <a:ext cx="668337" cy="66992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sp>
        <p:nvSpPr>
          <p:cNvPr id="13" name="矩形 11">
            <a:extLst>
              <a:ext uri="{FF2B5EF4-FFF2-40B4-BE49-F238E27FC236}">
                <a16:creationId xmlns:a16="http://schemas.microsoft.com/office/drawing/2014/main" xmlns="" id="{518BF1C4-AB7C-4312-93B8-F21E032DE620}"/>
              </a:ext>
            </a:extLst>
          </p:cNvPr>
          <p:cNvSpPr/>
          <p:nvPr/>
        </p:nvSpPr>
        <p:spPr>
          <a:xfrm rot="1703810" flipH="1">
            <a:off x="10052050" y="3232150"/>
            <a:ext cx="328613" cy="3302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kumimoji="1" lang="zh-CN" altLang="en-US" noProof="1"/>
          </a:p>
        </p:txBody>
      </p:sp>
      <p:pic>
        <p:nvPicPr>
          <p:cNvPr id="14" name="Picture 13" descr="湖北猎豹图书文化有限公司logo">
            <a:extLst>
              <a:ext uri="{FF2B5EF4-FFF2-40B4-BE49-F238E27FC236}">
                <a16:creationId xmlns:a16="http://schemas.microsoft.com/office/drawing/2014/main" xmlns="" id="{A21279F3-3F27-4BD4-9498-9E40C08C89EE}"/>
              </a:ext>
            </a:extLst>
          </p:cNvPr>
          <p:cNvPicPr>
            <a:picLocks noChangeAspect="1" noChangeArrowheads="1"/>
          </p:cNvPicPr>
          <p:nvPr userDrawn="1"/>
        </p:nvPicPr>
        <p:blipFill>
          <a:blip r:embed="rId2">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11149013" y="114300"/>
            <a:ext cx="75565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a:extLst>
              <a:ext uri="{FF2B5EF4-FFF2-40B4-BE49-F238E27FC236}">
                <a16:creationId xmlns:a16="http://schemas.microsoft.com/office/drawing/2014/main" xmlns="" id="{29146027-00E0-4915-B791-0525D44DE0A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5328"/>
          <a:stretch>
            <a:fillRect/>
          </a:stretch>
        </p:blipFill>
        <p:spPr bwMode="auto">
          <a:xfrm>
            <a:off x="563563" y="5341938"/>
            <a:ext cx="113347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占位符 7"/>
          <p:cNvSpPr>
            <a:spLocks noGrp="1"/>
          </p:cNvSpPr>
          <p:nvPr>
            <p:ph type="body" sz="quarter" idx="10"/>
          </p:nvPr>
        </p:nvSpPr>
        <p:spPr>
          <a:xfrm>
            <a:off x="335810" y="236936"/>
            <a:ext cx="5601366" cy="529569"/>
          </a:xfrm>
          <a:prstGeom prst="rect">
            <a:avLst/>
          </a:prstGeom>
          <a:ln w="12700" cmpd="sng">
            <a:noFill/>
          </a:ln>
        </p:spPr>
        <p:txBody>
          <a:bodyPr anchor="ctr"/>
          <a:lstStyle>
            <a:lvl1pPr marL="0" indent="0" algn="l">
              <a:buNone/>
              <a:defRPr sz="2400" b="1">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lang="zh-CN" altLang="en-US" noProof="1"/>
              <a:t>单击此处编辑母版文本样式</a:t>
            </a:r>
          </a:p>
        </p:txBody>
      </p:sp>
      <p:sp>
        <p:nvSpPr>
          <p:cNvPr id="17" name="日期占位符 2">
            <a:extLst>
              <a:ext uri="{FF2B5EF4-FFF2-40B4-BE49-F238E27FC236}">
                <a16:creationId xmlns:a16="http://schemas.microsoft.com/office/drawing/2014/main" xmlns="" id="{BC0B4EE6-FAF5-4BE5-953B-3895A1765B1A}"/>
              </a:ext>
            </a:extLst>
          </p:cNvPr>
          <p:cNvSpPr>
            <a:spLocks noGrp="1"/>
          </p:cNvSpPr>
          <p:nvPr>
            <p:ph type="dt" sz="half" idx="11"/>
          </p:nvPr>
        </p:nvSpPr>
        <p:spPr/>
        <p:txBody>
          <a:bodyPr/>
          <a:lstStyle>
            <a:lvl1pPr>
              <a:defRPr/>
            </a:lvl1pPr>
          </a:lstStyle>
          <a:p>
            <a:pPr>
              <a:defRPr/>
            </a:pPr>
            <a:endParaRPr lang="zh-CN" altLang="en-US"/>
          </a:p>
        </p:txBody>
      </p:sp>
      <p:sp>
        <p:nvSpPr>
          <p:cNvPr id="18" name="页脚占位符 3">
            <a:extLst>
              <a:ext uri="{FF2B5EF4-FFF2-40B4-BE49-F238E27FC236}">
                <a16:creationId xmlns:a16="http://schemas.microsoft.com/office/drawing/2014/main" xmlns="" id="{D0978B30-6DB3-4031-967C-D45518B0B2A2}"/>
              </a:ext>
            </a:extLst>
          </p:cNvPr>
          <p:cNvSpPr>
            <a:spLocks noGrp="1"/>
          </p:cNvSpPr>
          <p:nvPr>
            <p:ph type="ftr" sz="quarter" idx="12"/>
          </p:nvPr>
        </p:nvSpPr>
        <p:spPr/>
        <p:txBody>
          <a:bodyPr/>
          <a:lstStyle>
            <a:lvl1pPr>
              <a:defRPr/>
            </a:lvl1pPr>
          </a:lstStyle>
          <a:p>
            <a:pPr>
              <a:defRPr/>
            </a:pPr>
            <a:endParaRPr lang="zh-CN" altLang="en-US"/>
          </a:p>
        </p:txBody>
      </p:sp>
      <p:sp>
        <p:nvSpPr>
          <p:cNvPr id="19" name="灯片编号占位符 4">
            <a:extLst>
              <a:ext uri="{FF2B5EF4-FFF2-40B4-BE49-F238E27FC236}">
                <a16:creationId xmlns:a16="http://schemas.microsoft.com/office/drawing/2014/main" xmlns="" id="{C06C063C-4446-4EF4-A524-D6336DE792D5}"/>
              </a:ext>
            </a:extLst>
          </p:cNvPr>
          <p:cNvSpPr>
            <a:spLocks noGrp="1"/>
          </p:cNvSpPr>
          <p:nvPr>
            <p:ph type="sldNum" sz="quarter" idx="13"/>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2CD67B01-2AD3-4229-B285-5127F19424DC}" type="slidenum">
              <a:rPr lang="zh-CN" altLang="en-US"/>
              <a:pPr/>
              <a:t>‹#›</a:t>
            </a:fld>
            <a:endParaRPr lang="zh-CN" altLang="en-US"/>
          </a:p>
        </p:txBody>
      </p:sp>
    </p:spTree>
    <p:extLst>
      <p:ext uri="{BB962C8B-B14F-4D97-AF65-F5344CB8AC3E}">
        <p14:creationId xmlns:p14="http://schemas.microsoft.com/office/powerpoint/2010/main" val="24369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pPr>
              <a:defRPr/>
            </a:pPr>
            <a:fld id="{CA1CBA49-36E2-4866-970E-9412CB05CE8D}" type="datetimeFigureOut">
              <a:rPr lang="zh-CN" altLang="en-US"/>
              <a:pPr>
                <a:defRPr/>
              </a:pPr>
              <a:t>2021/9/18</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4C02FC24-7694-4262-A4DA-5390AC18B3B3}" type="slidenum">
              <a:rPr lang="zh-CN" altLang="en-US"/>
              <a:pPr>
                <a:defRPr/>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pPr>
              <a:defRPr/>
            </a:pPr>
            <a:fld id="{DEEC0D4C-6159-4171-942B-39CFBA63F73D}" type="datetimeFigureOut">
              <a:rPr lang="zh-CN" altLang="en-US"/>
              <a:pPr>
                <a:defRPr/>
              </a:pPr>
              <a:t>2021/9/18</a:t>
            </a:fld>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0B3698F0-FF74-41EF-AB9C-329D3AAD2F2B}" type="slidenum">
              <a:rPr lang="zh-CN" altLang="en-US"/>
              <a:pPr>
                <a:defRPr/>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pPr>
              <a:defRPr/>
            </a:pPr>
            <a:fld id="{32202BC2-CE15-49B3-A773-9E6FDEBBECF1}" type="datetimeFigureOut">
              <a:rPr lang="zh-CN" altLang="en-US"/>
              <a:pPr>
                <a:defRPr/>
              </a:pPr>
              <a:t>2021/9/18</a:t>
            </a:fld>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F3D53682-D24E-4AF2-A1A5-E80DCEFB7BC7}" type="slidenum">
              <a:rPr lang="zh-CN" altLang="en-US"/>
              <a:pPr>
                <a:defRPr/>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96DDD108-7756-4090-AFD7-15D094C81D1B}" type="datetimeFigureOut">
              <a:rPr lang="zh-CN" altLang="en-US"/>
              <a:pPr>
                <a:defRPr/>
              </a:pPr>
              <a:t>2021/9/18</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B31DA2DD-B384-41C7-BBD1-4A245E6C0F98}" type="slidenum">
              <a:rPr lang="zh-CN" altLang="en-US"/>
              <a:pPr>
                <a:defRPr/>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E00601FF-666A-4D27-962E-A3ED70E0796B}" type="datetimeFigureOut">
              <a:rPr lang="zh-CN" altLang="en-US"/>
              <a:pPr>
                <a:defRPr/>
              </a:pPr>
              <a:t>2021/9/18</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38A7E711-EC08-4C31-A775-F5263107C2D5}" type="slidenum">
              <a:rPr lang="zh-CN" altLang="en-US"/>
              <a:pPr>
                <a:defRPr/>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pPr>
              <a:defRPr/>
            </a:pPr>
            <a:fld id="{5BBBC3F5-4096-4DEB-B5E3-36997B0F0E7B}" type="datetimeFigureOut">
              <a:rPr lang="zh-CN" altLang="en-US"/>
              <a:pPr>
                <a:defRPr/>
              </a:pPr>
              <a:t>2021/9/18</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lvl1pPr fontAlgn="auto">
              <a:spcBef>
                <a:spcPts val="0"/>
              </a:spcBef>
              <a:spcAft>
                <a:spcPts val="0"/>
              </a:spcAft>
              <a:defRPr>
                <a:latin typeface="+mn-lt"/>
                <a:ea typeface="+mn-ea"/>
              </a:defRPr>
            </a:lvl1pPr>
          </a:lstStyle>
          <a:p>
            <a:pPr>
              <a:defRPr/>
            </a:pPr>
            <a:fld id="{5F91BBDD-F8B6-428B-84D1-00EB2C990BA1}" type="slidenum">
              <a:rPr lang="zh-CN" altLang="en-US"/>
              <a:pPr>
                <a:defRPr/>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1E24B94-13D4-4DB3-85AE-EC2994F71463}" type="datetimeFigureOut">
              <a:rPr lang="zh-CN" altLang="en-US"/>
              <a:pPr>
                <a:defRPr/>
              </a:pPr>
              <a:t>2021/9/18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3" r:id="rId13"/>
    <p:sldLayoutId id="2147483674" r:id="rId14"/>
    <p:sldLayoutId id="2147483675" r:id="rId15"/>
  </p:sldLayoutIdLs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宋体" charset="-122"/>
        </a:defRPr>
      </a:lvl2pPr>
      <a:lvl3pPr algn="l" rtl="0" fontAlgn="base">
        <a:lnSpc>
          <a:spcPct val="90000"/>
        </a:lnSpc>
        <a:spcBef>
          <a:spcPct val="0"/>
        </a:spcBef>
        <a:spcAft>
          <a:spcPct val="0"/>
        </a:spcAft>
        <a:defRPr sz="4400">
          <a:solidFill>
            <a:schemeClr val="tx1"/>
          </a:solidFill>
          <a:latin typeface="Calibri Light"/>
          <a:ea typeface="宋体" charset="-122"/>
        </a:defRPr>
      </a:lvl3pPr>
      <a:lvl4pPr algn="l" rtl="0" fontAlgn="base">
        <a:lnSpc>
          <a:spcPct val="90000"/>
        </a:lnSpc>
        <a:spcBef>
          <a:spcPct val="0"/>
        </a:spcBef>
        <a:spcAft>
          <a:spcPct val="0"/>
        </a:spcAft>
        <a:defRPr sz="4400">
          <a:solidFill>
            <a:schemeClr val="tx1"/>
          </a:solidFill>
          <a:latin typeface="Calibri Light"/>
          <a:ea typeface="宋体" charset="-122"/>
        </a:defRPr>
      </a:lvl4pPr>
      <a:lvl5pPr algn="l" rtl="0" fontAlgn="base">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xmlns="" id="{CB7B839D-3CA6-4C3B-8CB6-9DDC69B89F1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xmlns="" id="{87FB86C8-0B1D-4CD4-88EA-E678255D59F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316AE5E5-87E9-4715-AA32-FFAE542C31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5E7DFB7-11DD-43E4-96CF-B69F2303F572}" type="datetimeFigureOut">
              <a:rPr lang="zh-CN" altLang="en-US"/>
              <a:pPr>
                <a:defRPr/>
              </a:pPr>
              <a:t>2021/9/18</a:t>
            </a:fld>
            <a:endParaRPr lang="zh-CN" altLang="en-US"/>
          </a:p>
        </p:txBody>
      </p:sp>
      <p:sp>
        <p:nvSpPr>
          <p:cNvPr id="5" name="页脚占位符 4">
            <a:extLst>
              <a:ext uri="{FF2B5EF4-FFF2-40B4-BE49-F238E27FC236}">
                <a16:creationId xmlns:a16="http://schemas.microsoft.com/office/drawing/2014/main" xmlns="" id="{C5FBF458-17B1-428A-80B4-0CE6E9AEDA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Tree>
    <p:extLst>
      <p:ext uri="{BB962C8B-B14F-4D97-AF65-F5344CB8AC3E}">
        <p14:creationId xmlns:p14="http://schemas.microsoft.com/office/powerpoint/2010/main" val="255000775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ea typeface="宋体" charset="-122"/>
        </a:defRPr>
      </a:lvl2pPr>
      <a:lvl3pPr algn="l" rtl="0" eaLnBrk="0" fontAlgn="base" hangingPunct="0">
        <a:lnSpc>
          <a:spcPct val="90000"/>
        </a:lnSpc>
        <a:spcBef>
          <a:spcPct val="0"/>
        </a:spcBef>
        <a:spcAft>
          <a:spcPct val="0"/>
        </a:spcAft>
        <a:defRPr sz="4400">
          <a:solidFill>
            <a:schemeClr val="tx1"/>
          </a:solidFill>
          <a:latin typeface="Calibri Light"/>
          <a:ea typeface="宋体" charset="-122"/>
        </a:defRPr>
      </a:lvl3pPr>
      <a:lvl4pPr algn="l" rtl="0" eaLnBrk="0" fontAlgn="base" hangingPunct="0">
        <a:lnSpc>
          <a:spcPct val="90000"/>
        </a:lnSpc>
        <a:spcBef>
          <a:spcPct val="0"/>
        </a:spcBef>
        <a:spcAft>
          <a:spcPct val="0"/>
        </a:spcAft>
        <a:defRPr sz="4400">
          <a:solidFill>
            <a:schemeClr val="tx1"/>
          </a:solidFill>
          <a:latin typeface="Calibri Light"/>
          <a:ea typeface="宋体" charset="-122"/>
        </a:defRPr>
      </a:lvl4pPr>
      <a:lvl5pPr algn="l" rtl="0" eaLnBrk="0" fontAlgn="base" hangingPunct="0">
        <a:lnSpc>
          <a:spcPct val="90000"/>
        </a:lnSpc>
        <a:spcBef>
          <a:spcPct val="0"/>
        </a:spcBef>
        <a:spcAft>
          <a:spcPct val="0"/>
        </a:spcAft>
        <a:defRPr sz="4400">
          <a:solidFill>
            <a:schemeClr val="tx1"/>
          </a:solidFill>
          <a:latin typeface="Calibri Light"/>
          <a:ea typeface="宋体" charset="-122"/>
        </a:defRPr>
      </a:lvl5pPr>
      <a:lvl6pPr marL="457200" algn="l" rtl="0" fontAlgn="base">
        <a:lnSpc>
          <a:spcPct val="90000"/>
        </a:lnSpc>
        <a:spcBef>
          <a:spcPct val="0"/>
        </a:spcBef>
        <a:spcAft>
          <a:spcPct val="0"/>
        </a:spcAft>
        <a:defRPr sz="4400">
          <a:solidFill>
            <a:schemeClr val="tx1"/>
          </a:solidFill>
          <a:latin typeface="Calibri Light"/>
          <a:ea typeface="宋体" charset="-122"/>
        </a:defRPr>
      </a:lvl6pPr>
      <a:lvl7pPr marL="914400" algn="l" rtl="0" fontAlgn="base">
        <a:lnSpc>
          <a:spcPct val="90000"/>
        </a:lnSpc>
        <a:spcBef>
          <a:spcPct val="0"/>
        </a:spcBef>
        <a:spcAft>
          <a:spcPct val="0"/>
        </a:spcAft>
        <a:defRPr sz="4400">
          <a:solidFill>
            <a:schemeClr val="tx1"/>
          </a:solidFill>
          <a:latin typeface="Calibri Light"/>
          <a:ea typeface="宋体" charset="-122"/>
        </a:defRPr>
      </a:lvl7pPr>
      <a:lvl8pPr marL="1371600" algn="l" rtl="0" fontAlgn="base">
        <a:lnSpc>
          <a:spcPct val="90000"/>
        </a:lnSpc>
        <a:spcBef>
          <a:spcPct val="0"/>
        </a:spcBef>
        <a:spcAft>
          <a:spcPct val="0"/>
        </a:spcAft>
        <a:defRPr sz="4400">
          <a:solidFill>
            <a:schemeClr val="tx1"/>
          </a:solidFill>
          <a:latin typeface="Calibri Light"/>
          <a:ea typeface="宋体" charset="-122"/>
        </a:defRPr>
      </a:lvl8pPr>
      <a:lvl9pPr marL="1828800" algn="l" rtl="0" fontAlgn="base">
        <a:lnSpc>
          <a:spcPct val="90000"/>
        </a:lnSpc>
        <a:spcBef>
          <a:spcPct val="0"/>
        </a:spcBef>
        <a:spcAft>
          <a:spcPct val="0"/>
        </a:spcAft>
        <a:defRPr sz="4400">
          <a:solidFill>
            <a:schemeClr val="tx1"/>
          </a:solidFill>
          <a:latin typeface="Calibri Light"/>
          <a:ea typeface="宋体"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2.xml"/><Relationship Id="rId7" Type="http://schemas.openxmlformats.org/officeDocument/2006/relationships/video" Target="NULL"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9.png"/><Relationship Id="rId5" Type="http://schemas.openxmlformats.org/officeDocument/2006/relationships/tags" Target="../tags/tag14.xml"/><Relationship Id="rId10" Type="http://schemas.openxmlformats.org/officeDocument/2006/relationships/image" Target="../media/image20.png"/><Relationship Id="rId4" Type="http://schemas.openxmlformats.org/officeDocument/2006/relationships/tags" Target="../tags/tag13.xml"/><Relationship Id="rId9"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5.xml"/><Relationship Id="rId7" Type="http://schemas.openxmlformats.org/officeDocument/2006/relationships/video" Target="NULL"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9.png"/><Relationship Id="rId5" Type="http://schemas.openxmlformats.org/officeDocument/2006/relationships/tags" Target="../tags/tag7.xml"/><Relationship Id="rId10" Type="http://schemas.openxmlformats.org/officeDocument/2006/relationships/image" Target="../media/image8.png"/><Relationship Id="rId4" Type="http://schemas.openxmlformats.org/officeDocument/2006/relationships/tags" Target="../tags/tag6.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xmlns="" id="{ECEF0912-F89E-4406-8F6F-FA8CEE5F3742}"/>
              </a:ext>
            </a:extLst>
          </p:cNvPr>
          <p:cNvSpPr/>
          <p:nvPr/>
        </p:nvSpPr>
        <p:spPr>
          <a:xfrm>
            <a:off x="215026" y="1761394"/>
            <a:ext cx="2146582" cy="2246769"/>
          </a:xfrm>
          <a:prstGeom prst="rect">
            <a:avLst/>
          </a:prstGeom>
          <a:blipFill>
            <a:blip r:embed="rId4" cstate="print"/>
            <a:stretch>
              <a:fillRect/>
            </a:stretch>
          </a:blipFill>
        </p:spPr>
        <p:txBody>
          <a:bodyPr wrap="square" lIns="0" tIns="0" rIns="0" bIns="0" rtlCol="0"/>
          <a:lstStyle/>
          <a:p>
            <a:endParaRPr/>
          </a:p>
        </p:txBody>
      </p:sp>
      <p:sp>
        <p:nvSpPr>
          <p:cNvPr id="15" name="文本框 14">
            <a:extLst>
              <a:ext uri="{FF2B5EF4-FFF2-40B4-BE49-F238E27FC236}">
                <a16:creationId xmlns:a16="http://schemas.microsoft.com/office/drawing/2014/main" xmlns="" id="{1162512A-8094-4474-AF5B-503DB55114A2}"/>
              </a:ext>
            </a:extLst>
          </p:cNvPr>
          <p:cNvSpPr txBox="1"/>
          <p:nvPr/>
        </p:nvSpPr>
        <p:spPr>
          <a:xfrm>
            <a:off x="2479045" y="1730570"/>
            <a:ext cx="2416613" cy="2246769"/>
          </a:xfrm>
          <a:prstGeom prst="rect">
            <a:avLst/>
          </a:prstGeom>
          <a:noFill/>
        </p:spPr>
        <p:txBody>
          <a:bodyPr wrap="square">
            <a:spAutoFit/>
          </a:bodyPr>
          <a:lstStyle>
            <a:defPPr>
              <a:defRPr lang="zh-CN"/>
            </a:defPPr>
            <a:lvl1pPr>
              <a:defRPr sz="2800" spc="5">
                <a:solidFill>
                  <a:srgbClr val="0E0E0E"/>
                </a:solidFill>
              </a:defRPr>
            </a:lvl1pPr>
          </a:lstStyle>
          <a:p>
            <a:r>
              <a:rPr lang="zh-CN" altLang="en-US" b="1" spc="5" dirty="0">
                <a:solidFill>
                  <a:srgbClr val="0E0E0E"/>
                </a:solidFill>
              </a:rPr>
              <a:t>美国务卿蓬佩奥</a:t>
            </a:r>
            <a:r>
              <a:rPr lang="zh-CN" altLang="en-US" b="1" dirty="0"/>
              <a:t>多次攻击中国共产党，称中共利用疫情削弱民主。</a:t>
            </a:r>
          </a:p>
        </p:txBody>
      </p:sp>
      <p:pic>
        <p:nvPicPr>
          <p:cNvPr id="6" name="图片 5">
            <a:extLst>
              <a:ext uri="{FF2B5EF4-FFF2-40B4-BE49-F238E27FC236}">
                <a16:creationId xmlns:a16="http://schemas.microsoft.com/office/drawing/2014/main" xmlns="" id="{B42EA5A5-B437-435A-84A5-C58844589C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46321" y="1859422"/>
            <a:ext cx="2161046" cy="1989066"/>
          </a:xfrm>
          <a:prstGeom prst="rect">
            <a:avLst/>
          </a:prstGeom>
        </p:spPr>
      </p:pic>
      <p:sp>
        <p:nvSpPr>
          <p:cNvPr id="16" name="文本框 15">
            <a:extLst>
              <a:ext uri="{FF2B5EF4-FFF2-40B4-BE49-F238E27FC236}">
                <a16:creationId xmlns:a16="http://schemas.microsoft.com/office/drawing/2014/main" xmlns="" id="{FF949EA5-CC8E-4043-B747-37FBE8113520}"/>
              </a:ext>
            </a:extLst>
          </p:cNvPr>
          <p:cNvSpPr txBox="1"/>
          <p:nvPr/>
        </p:nvSpPr>
        <p:spPr>
          <a:xfrm>
            <a:off x="5897880" y="1909496"/>
            <a:ext cx="3932512" cy="1938992"/>
          </a:xfrm>
          <a:prstGeom prst="rect">
            <a:avLst/>
          </a:prstGeom>
          <a:noFill/>
        </p:spPr>
        <p:txBody>
          <a:bodyPr wrap="square">
            <a:spAutoFit/>
          </a:bodyPr>
          <a:lstStyle>
            <a:defPPr>
              <a:defRPr lang="zh-CN"/>
            </a:defPPr>
            <a:lvl1pPr>
              <a:defRPr sz="2800" spc="5">
                <a:solidFill>
                  <a:srgbClr val="0E0E0E"/>
                </a:solidFill>
              </a:defRPr>
            </a:lvl1pPr>
          </a:lstStyle>
          <a:p>
            <a:r>
              <a:rPr lang="zh-CN" altLang="en-US" sz="2400" b="1" dirty="0">
                <a:solidFill>
                  <a:srgbClr val="002060"/>
                </a:solidFill>
                <a:latin typeface="黑体" panose="02010609060101010101" pitchFamily="49" charset="-122"/>
                <a:ea typeface="黑体" panose="02010609060101010101" pitchFamily="49" charset="-122"/>
              </a:rPr>
              <a:t>美方一些人高唱美国社会“人人平等”，疫情 之下却是富人优先享有检测资源，而老人、穷人、少数族裔成为疫情主要死亡群体。</a:t>
            </a:r>
          </a:p>
        </p:txBody>
      </p:sp>
      <p:sp>
        <p:nvSpPr>
          <p:cNvPr id="21" name="文本框 20">
            <a:extLst>
              <a:ext uri="{FF2B5EF4-FFF2-40B4-BE49-F238E27FC236}">
                <a16:creationId xmlns:a16="http://schemas.microsoft.com/office/drawing/2014/main" xmlns="" id="{12A68A53-9C20-4A5F-AD2B-94E1C8FD259A}"/>
              </a:ext>
            </a:extLst>
          </p:cNvPr>
          <p:cNvSpPr txBox="1"/>
          <p:nvPr/>
        </p:nvSpPr>
        <p:spPr>
          <a:xfrm>
            <a:off x="4606657" y="2487526"/>
            <a:ext cx="1580225" cy="707886"/>
          </a:xfrm>
          <a:prstGeom prst="rect">
            <a:avLst/>
          </a:prstGeom>
          <a:noFill/>
        </p:spPr>
        <p:txBody>
          <a:bodyPr wrap="square" rtlCol="0">
            <a:spAutoFit/>
          </a:bodyPr>
          <a:lstStyle/>
          <a:p>
            <a:r>
              <a:rPr lang="en-US" altLang="zh-CN" sz="4000" dirty="0">
                <a:solidFill>
                  <a:srgbClr val="0000FF"/>
                </a:solidFill>
                <a:latin typeface="Matura MT Script Capitals" panose="03020802060602070202" pitchFamily="66" charset="0"/>
              </a:rPr>
              <a:t>VS</a:t>
            </a:r>
            <a:endParaRPr lang="zh-CN" altLang="en-US" sz="4000" dirty="0">
              <a:solidFill>
                <a:srgbClr val="0000FF"/>
              </a:solidFill>
              <a:latin typeface="Matura MT Script Capitals" panose="03020802060602070202" pitchFamily="66" charset="0"/>
            </a:endParaRPr>
          </a:p>
        </p:txBody>
      </p:sp>
      <p:sp>
        <p:nvSpPr>
          <p:cNvPr id="11" name="文本框 10">
            <a:extLst>
              <a:ext uri="{FF2B5EF4-FFF2-40B4-BE49-F238E27FC236}">
                <a16:creationId xmlns:a16="http://schemas.microsoft.com/office/drawing/2014/main" xmlns="" id="{0880A535-B0AA-4561-89B3-737FA8759750}"/>
              </a:ext>
            </a:extLst>
          </p:cNvPr>
          <p:cNvSpPr txBox="1"/>
          <p:nvPr/>
        </p:nvSpPr>
        <p:spPr>
          <a:xfrm>
            <a:off x="5821087" y="799547"/>
            <a:ext cx="6186279" cy="1077218"/>
          </a:xfrm>
          <a:prstGeom prst="rect">
            <a:avLst/>
          </a:prstGeom>
          <a:noFill/>
        </p:spPr>
        <p:txBody>
          <a:bodyPr wrap="square">
            <a:spAutoFit/>
          </a:bodyPr>
          <a:lstStyle/>
          <a:p>
            <a:pPr algn="r"/>
            <a:r>
              <a:rPr lang="zh-CN" altLang="en-US" sz="3200" b="1" dirty="0"/>
              <a:t>外交部发言人赵立坚：</a:t>
            </a:r>
            <a:endParaRPr lang="en-US" altLang="zh-CN" sz="3200" b="1" dirty="0">
              <a:solidFill>
                <a:srgbClr val="FF0000"/>
              </a:solidFill>
              <a:latin typeface="仿宋" panose="02010609060101010101" pitchFamily="49" charset="-122"/>
              <a:ea typeface="仿宋" panose="02010609060101010101" pitchFamily="49" charset="-122"/>
            </a:endParaRPr>
          </a:p>
          <a:p>
            <a:r>
              <a:rPr lang="zh-CN" altLang="en-US" sz="3200" b="1" dirty="0">
                <a:solidFill>
                  <a:srgbClr val="FF0000"/>
                </a:solidFill>
                <a:latin typeface="仿宋" panose="02010609060101010101" pitchFamily="49" charset="-122"/>
                <a:ea typeface="仿宋" panose="02010609060101010101" pitchFamily="49" charset="-122"/>
              </a:rPr>
              <a:t>事实是最好的谣言“粉碎机”。</a:t>
            </a:r>
            <a:endParaRPr lang="zh-CN" altLang="en-US" sz="3200" dirty="0"/>
          </a:p>
        </p:txBody>
      </p:sp>
      <p:sp>
        <p:nvSpPr>
          <p:cNvPr id="4" name="文本框 3">
            <a:extLst>
              <a:ext uri="{FF2B5EF4-FFF2-40B4-BE49-F238E27FC236}">
                <a16:creationId xmlns:a16="http://schemas.microsoft.com/office/drawing/2014/main" xmlns="" id="{F7D456B6-EB81-4865-A493-BA740FB3B58A}"/>
              </a:ext>
            </a:extLst>
          </p:cNvPr>
          <p:cNvSpPr txBox="1"/>
          <p:nvPr/>
        </p:nvSpPr>
        <p:spPr>
          <a:xfrm>
            <a:off x="346069" y="4492864"/>
            <a:ext cx="11661298" cy="10772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zh-CN" altLang="en-US" sz="3200" b="1" dirty="0">
                <a:solidFill>
                  <a:srgbClr val="FF0000"/>
                </a:solidFill>
                <a:latin typeface="方正粗黑宋简体" panose="02000000000000000000" pitchFamily="2" charset="-122"/>
                <a:ea typeface="方正粗黑宋简体" panose="02000000000000000000" pitchFamily="2" charset="-122"/>
              </a:rPr>
              <a:t>赵立坚强调，民主不只属于美国。美国有美国的民主，中国有中国的民主。不管什么样的民主，都要回答疫情这个答卷。</a:t>
            </a:r>
          </a:p>
        </p:txBody>
      </p:sp>
      <p:sp>
        <p:nvSpPr>
          <p:cNvPr id="17" name="文本框 16">
            <a:extLst>
              <a:ext uri="{FF2B5EF4-FFF2-40B4-BE49-F238E27FC236}">
                <a16:creationId xmlns:a16="http://schemas.microsoft.com/office/drawing/2014/main" xmlns="" id="{E59A7F5E-E289-48CA-9619-7DFFB6431AAC}"/>
              </a:ext>
            </a:extLst>
          </p:cNvPr>
          <p:cNvSpPr txBox="1"/>
          <p:nvPr/>
        </p:nvSpPr>
        <p:spPr>
          <a:xfrm>
            <a:off x="126722" y="653910"/>
            <a:ext cx="4469771" cy="954107"/>
          </a:xfrm>
          <a:prstGeom prst="rect">
            <a:avLst/>
          </a:prstGeom>
          <a:noFill/>
        </p:spPr>
        <p:txBody>
          <a:bodyPr wrap="square">
            <a:spAutoFit/>
          </a:bodyPr>
          <a:lstStyle/>
          <a:p>
            <a:r>
              <a:rPr lang="en-US" altLang="zh-CN" sz="2800" b="1" dirty="0"/>
              <a:t> 2020</a:t>
            </a:r>
            <a:r>
              <a:rPr lang="zh-CN" altLang="en-US" sz="2800" b="1" dirty="0"/>
              <a:t>年</a:t>
            </a:r>
            <a:r>
              <a:rPr lang="en-US" altLang="zh-CN" sz="2800" b="1" dirty="0"/>
              <a:t>9</a:t>
            </a:r>
            <a:r>
              <a:rPr lang="zh-CN" altLang="en-US" sz="2800" b="1" dirty="0"/>
              <a:t>月</a:t>
            </a:r>
            <a:r>
              <a:rPr lang="en-US" altLang="zh-CN" sz="2800" b="1" dirty="0"/>
              <a:t>11</a:t>
            </a:r>
            <a:r>
              <a:rPr lang="zh-CN" altLang="en-US" sz="2800" b="1" dirty="0"/>
              <a:t>日外交部例行记者会，有记者提问</a:t>
            </a:r>
            <a:r>
              <a:rPr lang="en-US" altLang="zh-CN" sz="2800" b="1" dirty="0"/>
              <a:t>:</a:t>
            </a:r>
            <a:endParaRPr lang="zh-CN" altLang="en-US" sz="2800" dirty="0"/>
          </a:p>
        </p:txBody>
      </p:sp>
      <p:sp>
        <p:nvSpPr>
          <p:cNvPr id="8" name="矩形 7">
            <a:extLst>
              <a:ext uri="{FF2B5EF4-FFF2-40B4-BE49-F238E27FC236}">
                <a16:creationId xmlns:a16="http://schemas.microsoft.com/office/drawing/2014/main" xmlns="" id="{278F40EB-325D-4E0C-8332-3380C16BDB35}"/>
              </a:ext>
            </a:extLst>
          </p:cNvPr>
          <p:cNvSpPr/>
          <p:nvPr/>
        </p:nvSpPr>
        <p:spPr>
          <a:xfrm>
            <a:off x="3182381" y="5752793"/>
            <a:ext cx="5827236" cy="769441"/>
          </a:xfrm>
          <a:prstGeom prst="rect">
            <a:avLst/>
          </a:prstGeom>
          <a:noFill/>
        </p:spPr>
        <p:txBody>
          <a:bodyPr wrap="none" lIns="91440" tIns="45720" rIns="91440" bIns="45720">
            <a:spAutoFit/>
          </a:bodyPr>
          <a:lstStyle/>
          <a:p>
            <a:pPr algn="ctr"/>
            <a:r>
              <a:rPr lang="zh-CN" altLang="en-US" sz="4400" dirty="0">
                <a:ln w="0"/>
                <a:solidFill>
                  <a:srgbClr val="002060"/>
                </a:solidFill>
                <a:effectLst>
                  <a:outerShdw blurRad="38100" dist="19050" dir="2700000" algn="tl" rotWithShape="0">
                    <a:schemeClr val="dk1">
                      <a:alpha val="40000"/>
                    </a:schemeClr>
                  </a:outerShdw>
                </a:effectLst>
              </a:rPr>
              <a:t>你更满意哪一张答卷？</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6" descr="图片1"/>
          <p:cNvPicPr>
            <a:picLocks noChangeAspect="1" noChangeArrowheads="1"/>
          </p:cNvPicPr>
          <p:nvPr/>
        </p:nvPicPr>
        <p:blipFill>
          <a:blip r:embed="rId3" cstate="print"/>
          <a:srcRect/>
          <a:stretch>
            <a:fillRect/>
          </a:stretch>
        </p:blipFill>
        <p:spPr bwMode="auto">
          <a:xfrm>
            <a:off x="0" y="0"/>
            <a:ext cx="12200467" cy="6858000"/>
          </a:xfrm>
          <a:prstGeom prst="rect">
            <a:avLst/>
          </a:prstGeom>
          <a:noFill/>
        </p:spPr>
      </p:pic>
      <p:sp>
        <p:nvSpPr>
          <p:cNvPr id="10246" name="AutoShape 6"/>
          <p:cNvSpPr/>
          <p:nvPr/>
        </p:nvSpPr>
        <p:spPr>
          <a:xfrm>
            <a:off x="1267366" y="2241344"/>
            <a:ext cx="287491" cy="3058704"/>
          </a:xfrm>
          <a:prstGeom prst="leftBrace">
            <a:avLst>
              <a:gd name="adj1" fmla="val 61648"/>
              <a:gd name="adj2" fmla="val 50000"/>
            </a:avLst>
          </a:prstGeom>
          <a:ln w="28575">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wrap="none" lIns="86694" tIns="43347" rIns="86694" bIns="43347" anchor="ctr"/>
          <a:lstStyle/>
          <a:p>
            <a:pPr defTabSz="866943" eaLnBrk="0" fontAlgn="auto" hangingPunct="0">
              <a:spcBef>
                <a:spcPts val="0"/>
              </a:spcBef>
              <a:spcAft>
                <a:spcPts val="0"/>
              </a:spcAft>
              <a:defRPr/>
            </a:pPr>
            <a:endParaRPr lang="zh-CN" altLang="zh-CN" dirty="0">
              <a:latin typeface="Arial" panose="020B0604020202020204" pitchFamily="34" charset="0"/>
              <a:ea typeface="宋体" panose="02010600030101010101" pitchFamily="2" charset="-122"/>
            </a:endParaRPr>
          </a:p>
        </p:txBody>
      </p:sp>
      <p:sp>
        <p:nvSpPr>
          <p:cNvPr id="9" name="文本框 8"/>
          <p:cNvSpPr txBox="1"/>
          <p:nvPr/>
        </p:nvSpPr>
        <p:spPr>
          <a:xfrm>
            <a:off x="1554857" y="1919218"/>
            <a:ext cx="1774614" cy="612644"/>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近代史</a:t>
            </a:r>
          </a:p>
        </p:txBody>
      </p:sp>
      <p:cxnSp>
        <p:nvCxnSpPr>
          <p:cNvPr id="18436" name="直接箭头连接符 4"/>
          <p:cNvCxnSpPr/>
          <p:nvPr/>
        </p:nvCxnSpPr>
        <p:spPr>
          <a:xfrm>
            <a:off x="3389677" y="2254891"/>
            <a:ext cx="746572" cy="12042"/>
          </a:xfrm>
          <a:prstGeom prst="straightConnector1">
            <a:avLst/>
          </a:prstGeom>
          <a:ln w="38100" cap="flat" cmpd="sng">
            <a:solidFill>
              <a:schemeClr val="tx1"/>
            </a:solidFill>
            <a:prstDash val="solid"/>
            <a:headEnd type="none" w="med" len="med"/>
            <a:tailEnd type="arrow" w="med" len="med"/>
          </a:ln>
        </p:spPr>
      </p:cxnSp>
      <p:sp>
        <p:nvSpPr>
          <p:cNvPr id="12" name="文本框 11"/>
          <p:cNvSpPr txBox="1"/>
          <p:nvPr/>
        </p:nvSpPr>
        <p:spPr>
          <a:xfrm>
            <a:off x="4167859" y="1642248"/>
            <a:ext cx="654756" cy="1137982"/>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国情</a:t>
            </a:r>
          </a:p>
        </p:txBody>
      </p:sp>
      <p:sp>
        <p:nvSpPr>
          <p:cNvPr id="21" name="AutoShape 6"/>
          <p:cNvSpPr/>
          <p:nvPr/>
        </p:nvSpPr>
        <p:spPr>
          <a:xfrm>
            <a:off x="4878306" y="1321625"/>
            <a:ext cx="167076" cy="1759659"/>
          </a:xfrm>
          <a:prstGeom prst="leftBrace">
            <a:avLst>
              <a:gd name="adj1" fmla="val 61648"/>
              <a:gd name="adj2" fmla="val 50000"/>
            </a:avLst>
          </a:prstGeom>
          <a:ln w="28575">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wrap="none" lIns="86694" tIns="43347" rIns="86694" bIns="43347" anchor="ctr"/>
          <a:lstStyle/>
          <a:p>
            <a:pPr defTabSz="866943" eaLnBrk="0" fontAlgn="auto" hangingPunct="0">
              <a:spcBef>
                <a:spcPts val="0"/>
              </a:spcBef>
              <a:spcAft>
                <a:spcPts val="0"/>
              </a:spcAft>
              <a:defRPr/>
            </a:pPr>
            <a:endParaRPr lang="zh-CN" altLang="zh-CN" dirty="0">
              <a:latin typeface="Arial" panose="020B0604020202020204" pitchFamily="34" charset="0"/>
              <a:ea typeface="宋体" panose="02010600030101010101" pitchFamily="2" charset="-122"/>
            </a:endParaRPr>
          </a:p>
        </p:txBody>
      </p:sp>
      <p:sp>
        <p:nvSpPr>
          <p:cNvPr id="22" name="AutoShape 6"/>
          <p:cNvSpPr/>
          <p:nvPr/>
        </p:nvSpPr>
        <p:spPr>
          <a:xfrm>
            <a:off x="4827129" y="4737078"/>
            <a:ext cx="206211" cy="1302057"/>
          </a:xfrm>
          <a:prstGeom prst="leftBrace">
            <a:avLst>
              <a:gd name="adj1" fmla="val 61648"/>
              <a:gd name="adj2" fmla="val 50000"/>
            </a:avLst>
          </a:prstGeom>
          <a:ln w="28575">
            <a:headEnd type="none" w="med" len="med"/>
            <a:tailEnd type="none" w="med" len="med"/>
          </a:ln>
        </p:spPr>
        <p:style>
          <a:lnRef idx="3">
            <a:schemeClr val="accent3"/>
          </a:lnRef>
          <a:fillRef idx="0">
            <a:schemeClr val="accent3"/>
          </a:fillRef>
          <a:effectRef idx="2">
            <a:schemeClr val="accent3"/>
          </a:effectRef>
          <a:fontRef idx="minor">
            <a:schemeClr val="tx1"/>
          </a:fontRef>
        </p:style>
        <p:txBody>
          <a:bodyPr wrap="none" lIns="86694" tIns="43347" rIns="86694" bIns="43347" anchor="ctr"/>
          <a:lstStyle/>
          <a:p>
            <a:pPr defTabSz="866943" eaLnBrk="0" fontAlgn="auto" hangingPunct="0">
              <a:spcBef>
                <a:spcPts val="0"/>
              </a:spcBef>
              <a:spcAft>
                <a:spcPts val="0"/>
              </a:spcAft>
              <a:defRPr/>
            </a:pPr>
            <a:endParaRPr lang="zh-CN" altLang="zh-CN" dirty="0">
              <a:latin typeface="Arial" panose="020B0604020202020204" pitchFamily="34" charset="0"/>
              <a:ea typeface="宋体" panose="02010600030101010101" pitchFamily="2" charset="-122"/>
            </a:endParaRPr>
          </a:p>
        </p:txBody>
      </p:sp>
      <p:sp>
        <p:nvSpPr>
          <p:cNvPr id="23" name="文本框 22"/>
          <p:cNvSpPr txBox="1"/>
          <p:nvPr/>
        </p:nvSpPr>
        <p:spPr>
          <a:xfrm>
            <a:off x="5098063" y="775214"/>
            <a:ext cx="2665683" cy="1041648"/>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000" b="1" dirty="0">
                <a:solidFill>
                  <a:srgbClr val="FF0000"/>
                </a:solidFill>
                <a:latin typeface="微软雅黑" panose="020B0503020204020204" pitchFamily="34" charset="-122"/>
                <a:ea typeface="微软雅黑" panose="020B0503020204020204" pitchFamily="34" charset="-122"/>
              </a:rPr>
              <a:t>旧民主主义革</a:t>
            </a:r>
          </a:p>
          <a:p>
            <a:pPr defTabSz="866943" fontAlgn="auto">
              <a:spcBef>
                <a:spcPts val="0"/>
              </a:spcBef>
              <a:spcAft>
                <a:spcPts val="0"/>
              </a:spcAft>
              <a:defRPr/>
            </a:pPr>
            <a:r>
              <a:rPr lang="zh-CN" altLang="en-US" sz="3000" b="1" dirty="0">
                <a:solidFill>
                  <a:srgbClr val="FF0000"/>
                </a:solidFill>
                <a:latin typeface="微软雅黑" panose="020B0503020204020204" pitchFamily="34" charset="-122"/>
                <a:ea typeface="微软雅黑" panose="020B0503020204020204" pitchFamily="34" charset="-122"/>
              </a:rPr>
              <a:t>命时期的探索</a:t>
            </a:r>
          </a:p>
        </p:txBody>
      </p:sp>
      <p:sp>
        <p:nvSpPr>
          <p:cNvPr id="24" name="文本框 23"/>
          <p:cNvSpPr txBox="1"/>
          <p:nvPr/>
        </p:nvSpPr>
        <p:spPr>
          <a:xfrm>
            <a:off x="5098063" y="2536377"/>
            <a:ext cx="2665683" cy="1041648"/>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000" b="1" dirty="0">
                <a:solidFill>
                  <a:srgbClr val="FF0000"/>
                </a:solidFill>
                <a:latin typeface="微软雅黑" panose="020B0503020204020204" pitchFamily="34" charset="-122"/>
                <a:ea typeface="微软雅黑" panose="020B0503020204020204" pitchFamily="34" charset="-122"/>
              </a:rPr>
              <a:t>新民主主义革</a:t>
            </a:r>
          </a:p>
          <a:p>
            <a:pPr defTabSz="866943" fontAlgn="auto">
              <a:spcBef>
                <a:spcPts val="0"/>
              </a:spcBef>
              <a:spcAft>
                <a:spcPts val="0"/>
              </a:spcAft>
              <a:defRPr/>
            </a:pPr>
            <a:r>
              <a:rPr lang="zh-CN" altLang="en-US" sz="3000" b="1" dirty="0">
                <a:solidFill>
                  <a:srgbClr val="FF0000"/>
                </a:solidFill>
                <a:latin typeface="微软雅黑" panose="020B0503020204020204" pitchFamily="34" charset="-122"/>
                <a:ea typeface="微软雅黑" panose="020B0503020204020204" pitchFamily="34" charset="-122"/>
              </a:rPr>
              <a:t>命时期的探索</a:t>
            </a:r>
          </a:p>
        </p:txBody>
      </p:sp>
      <p:sp>
        <p:nvSpPr>
          <p:cNvPr id="25" name="文本框 24"/>
          <p:cNvSpPr txBox="1"/>
          <p:nvPr/>
        </p:nvSpPr>
        <p:spPr>
          <a:xfrm>
            <a:off x="5116126" y="4500751"/>
            <a:ext cx="2647621" cy="555444"/>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000" b="1" dirty="0">
                <a:solidFill>
                  <a:srgbClr val="FF0000"/>
                </a:solidFill>
                <a:latin typeface="微软雅黑" panose="020B0503020204020204" pitchFamily="34" charset="-122"/>
                <a:ea typeface="微软雅黑" panose="020B0503020204020204" pitchFamily="34" charset="-122"/>
              </a:rPr>
              <a:t>新中国成立后</a:t>
            </a:r>
          </a:p>
        </p:txBody>
      </p:sp>
      <p:sp>
        <p:nvSpPr>
          <p:cNvPr id="26" name="文本框 25"/>
          <p:cNvSpPr txBox="1"/>
          <p:nvPr/>
        </p:nvSpPr>
        <p:spPr>
          <a:xfrm>
            <a:off x="5098063" y="5750123"/>
            <a:ext cx="2649126" cy="555444"/>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000" b="1" dirty="0">
                <a:solidFill>
                  <a:srgbClr val="FF0000"/>
                </a:solidFill>
                <a:latin typeface="微软雅黑" panose="020B0503020204020204" pitchFamily="34" charset="-122"/>
                <a:ea typeface="微软雅黑" panose="020B0503020204020204" pitchFamily="34" charset="-122"/>
              </a:rPr>
              <a:t>改革开放以来</a:t>
            </a:r>
          </a:p>
        </p:txBody>
      </p:sp>
      <p:cxnSp>
        <p:nvCxnSpPr>
          <p:cNvPr id="18444" name="直接箭头连接符 4"/>
          <p:cNvCxnSpPr/>
          <p:nvPr/>
        </p:nvCxnSpPr>
        <p:spPr>
          <a:xfrm flipV="1">
            <a:off x="7763745" y="3066231"/>
            <a:ext cx="903111" cy="15053"/>
          </a:xfrm>
          <a:prstGeom prst="straightConnector1">
            <a:avLst/>
          </a:prstGeom>
          <a:ln w="38100" cap="flat" cmpd="sng">
            <a:solidFill>
              <a:schemeClr val="tx1"/>
            </a:solidFill>
            <a:prstDash val="solid"/>
            <a:headEnd type="none" w="med" len="med"/>
            <a:tailEnd type="arrow" w="med" len="med"/>
          </a:ln>
        </p:spPr>
      </p:cxnSp>
      <p:cxnSp>
        <p:nvCxnSpPr>
          <p:cNvPr id="18445" name="直接箭头连接符 4"/>
          <p:cNvCxnSpPr/>
          <p:nvPr/>
        </p:nvCxnSpPr>
        <p:spPr>
          <a:xfrm flipV="1">
            <a:off x="7763745" y="1308079"/>
            <a:ext cx="903111" cy="13547"/>
          </a:xfrm>
          <a:prstGeom prst="straightConnector1">
            <a:avLst/>
          </a:prstGeom>
          <a:ln w="38100" cap="flat" cmpd="sng">
            <a:solidFill>
              <a:schemeClr val="tx1"/>
            </a:solidFill>
            <a:prstDash val="solid"/>
            <a:headEnd type="none" w="med" len="med"/>
            <a:tailEnd type="arrow" w="med" len="med"/>
          </a:ln>
        </p:spPr>
      </p:cxnSp>
      <p:cxnSp>
        <p:nvCxnSpPr>
          <p:cNvPr id="29" name="直接箭头连接符 4"/>
          <p:cNvCxnSpPr/>
          <p:nvPr/>
        </p:nvCxnSpPr>
        <p:spPr>
          <a:xfrm flipV="1">
            <a:off x="7763745" y="6040640"/>
            <a:ext cx="674323" cy="6021"/>
          </a:xfrm>
          <a:prstGeom prst="straightConnector1">
            <a:avLst/>
          </a:prstGeom>
          <a:ln w="38100" cap="flat" cmpd="sng">
            <a:solidFill>
              <a:schemeClr val="tx1"/>
            </a:solidFill>
            <a:prstDash val="solid"/>
            <a:headEnd type="none" w="med" len="med"/>
            <a:tailEnd type="arrow" w="med" len="med"/>
          </a:ln>
        </p:spPr>
      </p:cxnSp>
      <p:cxnSp>
        <p:nvCxnSpPr>
          <p:cNvPr id="30" name="直接箭头连接符 4"/>
          <p:cNvCxnSpPr/>
          <p:nvPr/>
        </p:nvCxnSpPr>
        <p:spPr>
          <a:xfrm flipV="1">
            <a:off x="7747189" y="4788258"/>
            <a:ext cx="689375" cy="7526"/>
          </a:xfrm>
          <a:prstGeom prst="straightConnector1">
            <a:avLst/>
          </a:prstGeom>
          <a:ln w="38100" cap="flat" cmpd="sng">
            <a:solidFill>
              <a:schemeClr val="tx1"/>
            </a:solidFill>
            <a:prstDash val="solid"/>
            <a:headEnd type="none" w="med" len="med"/>
            <a:tailEnd type="arrow" w="med" len="med"/>
          </a:ln>
        </p:spPr>
      </p:cxnSp>
      <p:sp>
        <p:nvSpPr>
          <p:cNvPr id="31" name="文本框 30"/>
          <p:cNvSpPr txBox="1"/>
          <p:nvPr/>
        </p:nvSpPr>
        <p:spPr>
          <a:xfrm>
            <a:off x="8743622" y="2474660"/>
            <a:ext cx="2965215" cy="1137982"/>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中国革命胜利人民民主胜利</a:t>
            </a:r>
          </a:p>
        </p:txBody>
      </p:sp>
      <p:sp>
        <p:nvSpPr>
          <p:cNvPr id="32" name="文本框 31"/>
          <p:cNvSpPr txBox="1"/>
          <p:nvPr/>
        </p:nvSpPr>
        <p:spPr>
          <a:xfrm>
            <a:off x="8743621" y="775214"/>
            <a:ext cx="2932101" cy="1133981"/>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没有实现</a:t>
            </a:r>
            <a:r>
              <a:rPr lang="en-US" altLang="zh-CN" sz="3400" b="1" dirty="0">
                <a:solidFill>
                  <a:srgbClr val="FF0000"/>
                </a:solidFill>
                <a:latin typeface="微软雅黑" panose="020B0503020204020204" pitchFamily="34" charset="-122"/>
                <a:ea typeface="微软雅黑" panose="020B0503020204020204" pitchFamily="34" charset="-122"/>
              </a:rPr>
              <a:t>“</a:t>
            </a:r>
            <a:r>
              <a:rPr lang="zh-CN" altLang="en-US" sz="3400" b="1" dirty="0">
                <a:solidFill>
                  <a:srgbClr val="FF0000"/>
                </a:solidFill>
                <a:latin typeface="微软雅黑" panose="020B0503020204020204" pitchFamily="34" charset="-122"/>
                <a:ea typeface="微软雅黑" panose="020B0503020204020204" pitchFamily="34" charset="-122"/>
              </a:rPr>
              <a:t>还权于民</a:t>
            </a:r>
            <a:r>
              <a:rPr lang="en-US" altLang="zh-CN" sz="3400" b="1" dirty="0">
                <a:solidFill>
                  <a:srgbClr val="FF0000"/>
                </a:solidFill>
                <a:latin typeface="微软雅黑" panose="020B0503020204020204" pitchFamily="34" charset="-122"/>
                <a:ea typeface="微软雅黑" panose="020B0503020204020204" pitchFamily="34" charset="-122"/>
              </a:rPr>
              <a:t>”</a:t>
            </a:r>
          </a:p>
        </p:txBody>
      </p:sp>
      <p:sp>
        <p:nvSpPr>
          <p:cNvPr id="33" name="文本框 32"/>
          <p:cNvSpPr txBox="1"/>
          <p:nvPr/>
        </p:nvSpPr>
        <p:spPr>
          <a:xfrm>
            <a:off x="8438069" y="5443049"/>
            <a:ext cx="3092670" cy="1137982"/>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继续探索社会主义民主</a:t>
            </a:r>
          </a:p>
        </p:txBody>
      </p:sp>
      <p:sp>
        <p:nvSpPr>
          <p:cNvPr id="34" name="文本框 33"/>
          <p:cNvSpPr txBox="1"/>
          <p:nvPr/>
        </p:nvSpPr>
        <p:spPr>
          <a:xfrm>
            <a:off x="8436564" y="4100350"/>
            <a:ext cx="2830704" cy="1133981"/>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真正确立社会主义民主</a:t>
            </a:r>
          </a:p>
        </p:txBody>
      </p:sp>
      <p:sp>
        <p:nvSpPr>
          <p:cNvPr id="37" name="文本框 36"/>
          <p:cNvSpPr txBox="1"/>
          <p:nvPr/>
        </p:nvSpPr>
        <p:spPr>
          <a:xfrm>
            <a:off x="1616569" y="5012542"/>
            <a:ext cx="1773108" cy="612644"/>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现代史</a:t>
            </a:r>
          </a:p>
        </p:txBody>
      </p:sp>
      <p:cxnSp>
        <p:nvCxnSpPr>
          <p:cNvPr id="18453" name="直接箭头连接符 4"/>
          <p:cNvCxnSpPr/>
          <p:nvPr/>
        </p:nvCxnSpPr>
        <p:spPr>
          <a:xfrm>
            <a:off x="3434833" y="5370796"/>
            <a:ext cx="641209" cy="21074"/>
          </a:xfrm>
          <a:prstGeom prst="straightConnector1">
            <a:avLst/>
          </a:prstGeom>
          <a:ln w="38100" cap="flat" cmpd="sng">
            <a:solidFill>
              <a:schemeClr val="tx1"/>
            </a:solidFill>
            <a:prstDash val="solid"/>
            <a:headEnd type="none" w="med" len="med"/>
            <a:tailEnd type="arrow" w="med" len="med"/>
          </a:ln>
        </p:spPr>
      </p:cxnSp>
      <p:sp>
        <p:nvSpPr>
          <p:cNvPr id="39" name="文本框 38"/>
          <p:cNvSpPr txBox="1"/>
          <p:nvPr/>
        </p:nvSpPr>
        <p:spPr>
          <a:xfrm>
            <a:off x="4076042" y="4737078"/>
            <a:ext cx="654756" cy="1137982"/>
          </a:xfrm>
          <a:prstGeom prst="rect">
            <a:avLst/>
          </a:prstGeom>
        </p:spPr>
        <p:style>
          <a:lnRef idx="2">
            <a:schemeClr val="accent3"/>
          </a:lnRef>
          <a:fillRef idx="1">
            <a:schemeClr val="lt1"/>
          </a:fillRef>
          <a:effectRef idx="0">
            <a:schemeClr val="accent3"/>
          </a:effectRef>
          <a:fontRef idx="minor">
            <a:schemeClr val="dk1"/>
          </a:fontRef>
        </p:style>
        <p:txBody>
          <a:bodyPr wrap="square" lIns="86694" tIns="43347" rIns="86694" bIns="43347" rtlCol="0">
            <a:spAutoFit/>
          </a:bodyPr>
          <a:lstStyle/>
          <a:p>
            <a:pPr defTabSz="866943" fontAlgn="auto">
              <a:spcBef>
                <a:spcPts val="0"/>
              </a:spcBef>
              <a:spcAft>
                <a:spcPts val="0"/>
              </a:spcAft>
              <a:defRPr/>
            </a:pPr>
            <a:r>
              <a:rPr lang="zh-CN" altLang="en-US" sz="3400" b="1" dirty="0">
                <a:solidFill>
                  <a:srgbClr val="FF0000"/>
                </a:solidFill>
                <a:latin typeface="微软雅黑" panose="020B0503020204020204" pitchFamily="34" charset="-122"/>
                <a:ea typeface="微软雅黑" panose="020B0503020204020204" pitchFamily="34" charset="-122"/>
              </a:rPr>
              <a:t>国情</a:t>
            </a:r>
          </a:p>
        </p:txBody>
      </p:sp>
      <p:sp>
        <p:nvSpPr>
          <p:cNvPr id="43" name="文本框 2"/>
          <p:cNvSpPr txBox="1"/>
          <p:nvPr/>
        </p:nvSpPr>
        <p:spPr>
          <a:xfrm>
            <a:off x="310489" y="2131460"/>
            <a:ext cx="821412" cy="3346211"/>
          </a:xfrm>
          <a:prstGeom prst="rect">
            <a:avLst/>
          </a:prstGeom>
        </p:spPr>
        <p:style>
          <a:lnRef idx="2">
            <a:schemeClr val="accent3"/>
          </a:lnRef>
          <a:fillRef idx="1">
            <a:schemeClr val="lt1"/>
          </a:fillRef>
          <a:effectRef idx="0">
            <a:schemeClr val="accent3"/>
          </a:effectRef>
          <a:fontRef idx="minor">
            <a:schemeClr val="dk1"/>
          </a:fontRef>
        </p:style>
        <p:txBody>
          <a:bodyPr vert="eaVert" wrap="square" lIns="86694" tIns="43347" rIns="86694" bIns="43347" rtlCol="0">
            <a:spAutoFit/>
          </a:bodyPr>
          <a:lstStyle/>
          <a:p>
            <a:pPr algn="ctr" defTabSz="866943" fontAlgn="auto">
              <a:spcBef>
                <a:spcPts val="0"/>
              </a:spcBef>
              <a:spcAft>
                <a:spcPts val="0"/>
              </a:spcAft>
              <a:defRPr/>
            </a:pPr>
            <a:r>
              <a:rPr lang="zh-CN" altLang="en-US" sz="4200" b="1" dirty="0">
                <a:solidFill>
                  <a:srgbClr val="FF0000"/>
                </a:solidFill>
                <a:latin typeface="微软雅黑" panose="020B0503020204020204" pitchFamily="34" charset="-122"/>
                <a:ea typeface="微软雅黑" panose="020B0503020204020204" pitchFamily="34" charset="-122"/>
              </a:rPr>
              <a:t>中国近现代史</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45"/>
                                        </p:tgtEl>
                                        <p:attrNameLst>
                                          <p:attrName>style.visibility</p:attrName>
                                        </p:attrNameLst>
                                      </p:cBhvr>
                                      <p:to>
                                        <p:strVal val="visible"/>
                                      </p:to>
                                    </p:set>
                                    <p:anim calcmode="lin" valueType="num">
                                      <p:cBhvr additive="base">
                                        <p:cTn id="7" dur="500" fill="hold"/>
                                        <p:tgtEl>
                                          <p:spTgt spid="18445"/>
                                        </p:tgtEl>
                                        <p:attrNameLst>
                                          <p:attrName>ppt_x</p:attrName>
                                        </p:attrNameLst>
                                      </p:cBhvr>
                                      <p:tavLst>
                                        <p:tav tm="0">
                                          <p:val>
                                            <p:strVal val="#ppt_x"/>
                                          </p:val>
                                        </p:tav>
                                        <p:tav tm="100000">
                                          <p:val>
                                            <p:strVal val="#ppt_x"/>
                                          </p:val>
                                        </p:tav>
                                      </p:tavLst>
                                    </p:anim>
                                    <p:anim calcmode="lin" valueType="num">
                                      <p:cBhvr additive="base">
                                        <p:cTn id="8" dur="500" fill="hold"/>
                                        <p:tgtEl>
                                          <p:spTgt spid="184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44"/>
                                        </p:tgtEl>
                                        <p:attrNameLst>
                                          <p:attrName>style.visibility</p:attrName>
                                        </p:attrNameLst>
                                      </p:cBhvr>
                                      <p:to>
                                        <p:strVal val="visible"/>
                                      </p:to>
                                    </p:set>
                                    <p:anim calcmode="lin" valueType="num">
                                      <p:cBhvr additive="base">
                                        <p:cTn id="25" dur="500" fill="hold"/>
                                        <p:tgtEl>
                                          <p:spTgt spid="18444"/>
                                        </p:tgtEl>
                                        <p:attrNameLst>
                                          <p:attrName>ppt_x</p:attrName>
                                        </p:attrNameLst>
                                      </p:cBhvr>
                                      <p:tavLst>
                                        <p:tav tm="0">
                                          <p:val>
                                            <p:strVal val="#ppt_x"/>
                                          </p:val>
                                        </p:tav>
                                        <p:tav tm="100000">
                                          <p:val>
                                            <p:strVal val="#ppt_x"/>
                                          </p:val>
                                        </p:tav>
                                      </p:tavLst>
                                    </p:anim>
                                    <p:anim calcmode="lin" valueType="num">
                                      <p:cBhvr additive="base">
                                        <p:cTn id="26" dur="500" fill="hold"/>
                                        <p:tgtEl>
                                          <p:spTgt spid="184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ppt_x"/>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ppt_x"/>
                                          </p:val>
                                        </p:tav>
                                        <p:tav tm="100000">
                                          <p:val>
                                            <p:strVal val="#ppt_x"/>
                                          </p:val>
                                        </p:tav>
                                      </p:tavLst>
                                    </p:anim>
                                    <p:anim calcmode="lin" valueType="num">
                                      <p:cBhvr additive="base">
                                        <p:cTn id="5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additive="base">
                                        <p:cTn id="73" dur="500" fill="hold"/>
                                        <p:tgtEl>
                                          <p:spTgt spid="33"/>
                                        </p:tgtEl>
                                        <p:attrNameLst>
                                          <p:attrName>ppt_x</p:attrName>
                                        </p:attrNameLst>
                                      </p:cBhvr>
                                      <p:tavLst>
                                        <p:tav tm="0">
                                          <p:val>
                                            <p:strVal val="#ppt_x"/>
                                          </p:val>
                                        </p:tav>
                                        <p:tav tm="100000">
                                          <p:val>
                                            <p:strVal val="#ppt_x"/>
                                          </p:val>
                                        </p:tav>
                                      </p:tavLst>
                                    </p:anim>
                                    <p:anim calcmode="lin" valueType="num">
                                      <p:cBhvr additive="base">
                                        <p:cTn id="7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B3BE1233-A1A6-407C-81D4-C85DC0EEA9A9}"/>
              </a:ext>
            </a:extLst>
          </p:cNvPr>
          <p:cNvSpPr/>
          <p:nvPr/>
        </p:nvSpPr>
        <p:spPr>
          <a:xfrm>
            <a:off x="242888" y="361950"/>
            <a:ext cx="11949112" cy="5262563"/>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第一章 总 纲</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第一条 </a:t>
            </a:r>
            <a:r>
              <a:rPr kumimoji="0" lang="zh-CN" altLang="en-US" sz="2400" b="0" i="0" u="none" strike="noStrike" kern="1200" cap="none" spc="0" normalizeH="0" baseline="0" noProof="0" dirty="0">
                <a:ln>
                  <a:noFill/>
                </a:ln>
                <a:solidFill>
                  <a:srgbClr val="4472C4">
                    <a:lumMod val="75000"/>
                  </a:srgbClr>
                </a:solidFill>
                <a:effectLst/>
                <a:uLnTx/>
                <a:uFillTx/>
                <a:latin typeface="微软雅黑" panose="020B0503020204020204" pitchFamily="34" charset="-122"/>
                <a:ea typeface="微软雅黑" panose="020B0503020204020204" pitchFamily="34" charset="-122"/>
                <a:cs typeface="+mn-cs"/>
              </a:rPr>
              <a:t>中华人民共和国是工人阶级领导的、以工农联盟为基础的人民民主专政的社会主义国家。</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社会主义制度是中华人民共和国的根本制度。禁止任何组织或者个人破坏社会主义制度。</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a:t>
            </a:r>
            <a:r>
              <a:rPr kumimoji="0" lang="zh-CN" altLang="en-US" sz="2400" b="0" i="0" u="none" strike="noStrike" kern="1200" cap="none" spc="0" normalizeH="0" baseline="0" noProof="0" dirty="0">
                <a:ln>
                  <a:noFill/>
                </a:ln>
                <a:solidFill>
                  <a:srgbClr val="4472C4">
                    <a:lumMod val="75000"/>
                  </a:srgbClr>
                </a:solidFill>
                <a:effectLst/>
                <a:uLnTx/>
                <a:uFillTx/>
                <a:latin typeface="微软雅黑" panose="020B0503020204020204" pitchFamily="34" charset="-122"/>
                <a:ea typeface="微软雅黑" panose="020B0503020204020204" pitchFamily="34" charset="-122"/>
                <a:cs typeface="+mn-cs"/>
              </a:rPr>
              <a:t>条 中华人民共和国的一切权力属于人民</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人民行使国家权力的机关是全国人民代表大会和地方各级人民代表大会。</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人民依照法律规定，通过各种途径和形式，管理国家事务，管理经济和文化事业，管理社会事务。</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第三条 </a:t>
            </a:r>
            <a:r>
              <a:rPr kumimoji="0" lang="zh-CN" altLang="en-US" sz="2400" b="0" i="0" u="none" strike="noStrike" kern="1200" cap="none" spc="0" normalizeH="0" baseline="0" noProof="0" dirty="0">
                <a:ln>
                  <a:noFill/>
                </a:ln>
                <a:solidFill>
                  <a:srgbClr val="4472C4">
                    <a:lumMod val="75000"/>
                  </a:srgbClr>
                </a:solidFill>
                <a:effectLst/>
                <a:uLnTx/>
                <a:uFillTx/>
                <a:latin typeface="微软雅黑" panose="020B0503020204020204" pitchFamily="34" charset="-122"/>
                <a:ea typeface="微软雅黑" panose="020B0503020204020204" pitchFamily="34" charset="-122"/>
                <a:cs typeface="+mn-cs"/>
              </a:rPr>
              <a:t>中华人民共和国的国家机构实行民主集中制的原则。</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全国人民代表大会和地方各级人民代表大会都由民主选举产生，对人民负责，受人民监督。</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国家行政机关、审判机关、检察机关都由人民代表大会产生，对它负责，受它监督。</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中央和地方的国家机构职权的划分，遵循在中央的统一领导下，充分发挥地方的主动性、积极性的原则。</a:t>
            </a:r>
          </a:p>
        </p:txBody>
      </p:sp>
      <p:sp>
        <p:nvSpPr>
          <p:cNvPr id="4" name="文本框 3">
            <a:extLst>
              <a:ext uri="{FF2B5EF4-FFF2-40B4-BE49-F238E27FC236}">
                <a16:creationId xmlns:a16="http://schemas.microsoft.com/office/drawing/2014/main" xmlns="" id="{675F8044-3702-486F-AC6E-4D953C84859F}"/>
              </a:ext>
            </a:extLst>
          </p:cNvPr>
          <p:cNvSpPr txBox="1">
            <a:spLocks noChangeArrowheads="1"/>
          </p:cNvSpPr>
          <p:nvPr/>
        </p:nvSpPr>
        <p:spPr bwMode="auto">
          <a:xfrm>
            <a:off x="3348831" y="5740718"/>
            <a:ext cx="570626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rPr>
              <a:t>法治</a:t>
            </a:r>
            <a:r>
              <a:rPr kumimoji="0" lang="zh-CN" altLang="en-US" sz="2800" b="1" i="0" u="none" strike="noStrike" kern="1200" cap="none" spc="0" normalizeH="0" baseline="0" noProof="0" dirty="0">
                <a:ln>
                  <a:noFill/>
                </a:ln>
                <a:solidFill>
                  <a:srgbClr val="0170D1"/>
                </a:solidFill>
                <a:effectLst/>
                <a:uLnTx/>
                <a:uFillTx/>
                <a:latin typeface="微软雅黑" panose="020B0503020204020204" pitchFamily="34" charset="-122"/>
                <a:ea typeface="微软雅黑" panose="020B0503020204020204" pitchFamily="34" charset="-122"/>
                <a:cs typeface="+mn-cs"/>
              </a:rPr>
              <a:t>与</a:t>
            </a:r>
            <a:r>
              <a:rPr kumimoji="0" lang="zh-CN" altLang="en-US" sz="2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民主</a:t>
            </a:r>
            <a:r>
              <a:rPr kumimoji="0" lang="zh-CN" altLang="en-US" sz="2800" b="1" i="0" u="none" strike="noStrike" kern="1200" cap="none" spc="0" normalizeH="0" baseline="0" noProof="0" dirty="0">
                <a:ln>
                  <a:noFill/>
                </a:ln>
                <a:solidFill>
                  <a:srgbClr val="0170D1"/>
                </a:solidFill>
                <a:effectLst/>
                <a:uLnTx/>
                <a:uFillTx/>
                <a:latin typeface="微软雅黑" panose="020B0503020204020204" pitchFamily="34" charset="-122"/>
                <a:ea typeface="微软雅黑" panose="020B0503020204020204" pitchFamily="34" charset="-122"/>
                <a:cs typeface="+mn-cs"/>
              </a:rPr>
              <a:t>之间有何内在关系？</a:t>
            </a:r>
          </a:p>
        </p:txBody>
      </p:sp>
      <p:sp>
        <p:nvSpPr>
          <p:cNvPr id="5" name="文本框 4">
            <a:extLst>
              <a:ext uri="{FF2B5EF4-FFF2-40B4-BE49-F238E27FC236}">
                <a16:creationId xmlns:a16="http://schemas.microsoft.com/office/drawing/2014/main" xmlns="" id="{EBF12CD5-80CC-4A27-99CD-816CBF32C181}"/>
              </a:ext>
            </a:extLst>
          </p:cNvPr>
          <p:cNvSpPr txBox="1">
            <a:spLocks noChangeArrowheads="1"/>
          </p:cNvSpPr>
          <p:nvPr/>
        </p:nvSpPr>
        <p:spPr bwMode="auto">
          <a:xfrm>
            <a:off x="971550" y="3856038"/>
            <a:ext cx="4341813" cy="46196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规定实现民主的程序、方法</a:t>
            </a:r>
          </a:p>
        </p:txBody>
      </p:sp>
      <p:sp>
        <p:nvSpPr>
          <p:cNvPr id="6" name="文本框 5">
            <a:extLst>
              <a:ext uri="{FF2B5EF4-FFF2-40B4-BE49-F238E27FC236}">
                <a16:creationId xmlns:a16="http://schemas.microsoft.com/office/drawing/2014/main" xmlns="" id="{B1796D50-7E8A-4897-92A2-E3033C9A9963}"/>
              </a:ext>
            </a:extLst>
          </p:cNvPr>
          <p:cNvSpPr txBox="1">
            <a:spLocks noChangeArrowheads="1"/>
          </p:cNvSpPr>
          <p:nvPr/>
        </p:nvSpPr>
        <p:spPr bwMode="auto">
          <a:xfrm>
            <a:off x="1924050" y="2771775"/>
            <a:ext cx="5348288" cy="4603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规定民主制度的具体内容和范围</a:t>
            </a:r>
          </a:p>
        </p:txBody>
      </p:sp>
      <p:sp>
        <p:nvSpPr>
          <p:cNvPr id="7" name="文本框 6">
            <a:extLst>
              <a:ext uri="{FF2B5EF4-FFF2-40B4-BE49-F238E27FC236}">
                <a16:creationId xmlns:a16="http://schemas.microsoft.com/office/drawing/2014/main" xmlns="" id="{7F183465-FAD5-47BC-A86F-F381769F7E91}"/>
              </a:ext>
            </a:extLst>
          </p:cNvPr>
          <p:cNvSpPr txBox="1">
            <a:spLocks noChangeArrowheads="1"/>
          </p:cNvSpPr>
          <p:nvPr/>
        </p:nvSpPr>
        <p:spPr bwMode="auto">
          <a:xfrm>
            <a:off x="6599238" y="1685925"/>
            <a:ext cx="2687637"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必须维护人民利益</a:t>
            </a:r>
          </a:p>
        </p:txBody>
      </p:sp>
      <p:sp>
        <p:nvSpPr>
          <p:cNvPr id="8" name="文本框 7">
            <a:extLst>
              <a:ext uri="{FF2B5EF4-FFF2-40B4-BE49-F238E27FC236}">
                <a16:creationId xmlns:a16="http://schemas.microsoft.com/office/drawing/2014/main" xmlns="" id="{7053B6E8-11C8-4116-9371-EFA4438F4012}"/>
              </a:ext>
            </a:extLst>
          </p:cNvPr>
          <p:cNvSpPr txBox="1">
            <a:spLocks noChangeArrowheads="1"/>
          </p:cNvSpPr>
          <p:nvPr/>
        </p:nvSpPr>
        <p:spPr bwMode="auto">
          <a:xfrm>
            <a:off x="4826000" y="4213225"/>
            <a:ext cx="7366000" cy="4619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a:ln>
                  <a:noFill/>
                </a:ln>
                <a:solidFill>
                  <a:prstClr val="black"/>
                </a:solidFill>
                <a:effectLst/>
                <a:uLnTx/>
                <a:uFillTx/>
                <a:latin typeface="黑体" panose="02010609060101010101" pitchFamily="49" charset="-122"/>
                <a:ea typeface="黑体" panose="02010609060101010101" pitchFamily="49" charset="-122"/>
                <a:cs typeface="+mn-cs"/>
              </a:rPr>
              <a:t>法律原则必须由全体人民通过一定程序制定和确认</a:t>
            </a:r>
          </a:p>
        </p:txBody>
      </p:sp>
      <p:sp>
        <p:nvSpPr>
          <p:cNvPr id="9" name="矩形 8">
            <a:extLst>
              <a:ext uri="{FF2B5EF4-FFF2-40B4-BE49-F238E27FC236}">
                <a16:creationId xmlns:a16="http://schemas.microsoft.com/office/drawing/2014/main" xmlns="" id="{CE52F809-7CFC-4279-A78D-44BCE0A63CA8}"/>
              </a:ext>
            </a:extLst>
          </p:cNvPr>
          <p:cNvSpPr/>
          <p:nvPr/>
        </p:nvSpPr>
        <p:spPr>
          <a:xfrm>
            <a:off x="242888" y="1482725"/>
            <a:ext cx="11831637" cy="223043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658" name="文本框 9">
            <a:extLst>
              <a:ext uri="{FF2B5EF4-FFF2-40B4-BE49-F238E27FC236}">
                <a16:creationId xmlns:a16="http://schemas.microsoft.com/office/drawing/2014/main" xmlns="" id="{0D36345F-6782-4308-B8BC-A446F37E1EC0}"/>
              </a:ext>
            </a:extLst>
          </p:cNvPr>
          <p:cNvSpPr txBox="1">
            <a:spLocks noChangeArrowheads="1"/>
          </p:cNvSpPr>
          <p:nvPr/>
        </p:nvSpPr>
        <p:spPr bwMode="auto">
          <a:xfrm>
            <a:off x="4237038" y="187325"/>
            <a:ext cx="39703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a:ln>
                  <a:noFill/>
                </a:ln>
                <a:solidFill>
                  <a:srgbClr val="7030A0"/>
                </a:solidFill>
                <a:effectLst/>
                <a:uLnTx/>
                <a:uFillTx/>
                <a:latin typeface="方正粗黑宋简体" panose="02000000000000000000" pitchFamily="2" charset="-122"/>
                <a:ea typeface="方正粗黑宋简体" panose="02000000000000000000" pitchFamily="2" charset="-122"/>
                <a:cs typeface="+mn-cs"/>
              </a:rPr>
              <a:t>1982</a:t>
            </a:r>
            <a:r>
              <a:rPr kumimoji="0" lang="zh-CN" altLang="en-US" sz="2800" b="0" i="0" u="none" strike="noStrike" kern="1200" cap="none" spc="0" normalizeH="0" baseline="0" noProof="0">
                <a:ln>
                  <a:noFill/>
                </a:ln>
                <a:solidFill>
                  <a:srgbClr val="7030A0"/>
                </a:solidFill>
                <a:effectLst/>
                <a:uLnTx/>
                <a:uFillTx/>
                <a:latin typeface="方正粗黑宋简体" panose="02000000000000000000" pitchFamily="2" charset="-122"/>
                <a:ea typeface="方正粗黑宋简体" panose="02000000000000000000" pitchFamily="2" charset="-122"/>
                <a:cs typeface="+mn-cs"/>
              </a:rPr>
              <a:t>年制定的现行宪法</a:t>
            </a:r>
          </a:p>
        </p:txBody>
      </p:sp>
      <p:cxnSp>
        <p:nvCxnSpPr>
          <p:cNvPr id="12" name="直接连接符 11">
            <a:extLst>
              <a:ext uri="{FF2B5EF4-FFF2-40B4-BE49-F238E27FC236}">
                <a16:creationId xmlns:a16="http://schemas.microsoft.com/office/drawing/2014/main" xmlns="" id="{E5607273-45FE-44AF-915F-1650E769E033}"/>
              </a:ext>
            </a:extLst>
          </p:cNvPr>
          <p:cNvCxnSpPr>
            <a:cxnSpLocks/>
          </p:cNvCxnSpPr>
          <p:nvPr/>
        </p:nvCxnSpPr>
        <p:spPr>
          <a:xfrm>
            <a:off x="9055100" y="1206500"/>
            <a:ext cx="11033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 id="{6BFAC99E-FFD8-42D9-93C3-98F12763AD2F}"/>
              </a:ext>
            </a:extLst>
          </p:cNvPr>
          <p:cNvCxnSpPr>
            <a:cxnSpLocks/>
          </p:cNvCxnSpPr>
          <p:nvPr/>
        </p:nvCxnSpPr>
        <p:spPr>
          <a:xfrm>
            <a:off x="5113338" y="2147888"/>
            <a:ext cx="11049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 id="{C2B5F54A-2968-40E0-A620-18D912FB9898}"/>
              </a:ext>
            </a:extLst>
          </p:cNvPr>
          <p:cNvCxnSpPr>
            <a:cxnSpLocks/>
          </p:cNvCxnSpPr>
          <p:nvPr/>
        </p:nvCxnSpPr>
        <p:spPr>
          <a:xfrm>
            <a:off x="6484938" y="4279900"/>
            <a:ext cx="110331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2 (2)">
            <a:extLst>
              <a:ext uri="{FF2B5EF4-FFF2-40B4-BE49-F238E27FC236}">
                <a16:creationId xmlns:a16="http://schemas.microsoft.com/office/drawing/2014/main" xmlns="" id="{8DF6A03A-F6D1-49D5-B034-43B26289E7E2}"/>
              </a:ext>
            </a:extLst>
          </p:cNvPr>
          <p:cNvPicPr>
            <a:picLocks noChangeAspect="1" noChangeArrowheads="1"/>
          </p:cNvPicPr>
          <p:nvPr/>
        </p:nvPicPr>
        <p:blipFill>
          <a:blip r:embed="rId3" cstate="print"/>
          <a:srcRect/>
          <a:stretch>
            <a:fillRect/>
          </a:stretch>
        </p:blipFill>
        <p:spPr bwMode="auto">
          <a:xfrm>
            <a:off x="0" y="1"/>
            <a:ext cx="12192000" cy="6856413"/>
          </a:xfrm>
          <a:prstGeom prst="rect">
            <a:avLst/>
          </a:prstGeom>
          <a:noFill/>
        </p:spPr>
      </p:pic>
      <p:sp>
        <p:nvSpPr>
          <p:cNvPr id="28674" name="文本框 1">
            <a:extLst>
              <a:ext uri="{FF2B5EF4-FFF2-40B4-BE49-F238E27FC236}">
                <a16:creationId xmlns:a16="http://schemas.microsoft.com/office/drawing/2014/main" xmlns="" id="{294884A2-5195-4568-8922-6B17A0E0609F}"/>
              </a:ext>
            </a:extLst>
          </p:cNvPr>
          <p:cNvSpPr txBox="1">
            <a:spLocks noChangeArrowheads="1"/>
          </p:cNvSpPr>
          <p:nvPr/>
        </p:nvSpPr>
        <p:spPr bwMode="auto">
          <a:xfrm>
            <a:off x="2454275" y="1074738"/>
            <a:ext cx="1562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0170D1"/>
                </a:solidFill>
                <a:latin typeface="微软雅黑" panose="020B0503020204020204" pitchFamily="34" charset="-122"/>
                <a:ea typeface="微软雅黑" panose="020B0503020204020204" pitchFamily="34" charset="-122"/>
              </a:rPr>
              <a:t>民主</a:t>
            </a:r>
          </a:p>
        </p:txBody>
      </p:sp>
      <p:sp>
        <p:nvSpPr>
          <p:cNvPr id="28675" name="文本框 2">
            <a:extLst>
              <a:ext uri="{FF2B5EF4-FFF2-40B4-BE49-F238E27FC236}">
                <a16:creationId xmlns:a16="http://schemas.microsoft.com/office/drawing/2014/main" xmlns="" id="{2FF96CF3-C94F-4743-A472-187075329C0C}"/>
              </a:ext>
            </a:extLst>
          </p:cNvPr>
          <p:cNvSpPr txBox="1">
            <a:spLocks noChangeArrowheads="1"/>
          </p:cNvSpPr>
          <p:nvPr/>
        </p:nvSpPr>
        <p:spPr bwMode="auto">
          <a:xfrm>
            <a:off x="8096250" y="1176338"/>
            <a:ext cx="1562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7030A0"/>
                </a:solidFill>
                <a:latin typeface="冬青黑体简体中文 W3"/>
                <a:ea typeface="冬青黑体简体中文 W3"/>
                <a:cs typeface="冬青黑体简体中文 W3"/>
              </a:rPr>
              <a:t>法治</a:t>
            </a:r>
          </a:p>
        </p:txBody>
      </p:sp>
      <p:cxnSp>
        <p:nvCxnSpPr>
          <p:cNvPr id="5" name="直接箭头连接符 4">
            <a:extLst>
              <a:ext uri="{FF2B5EF4-FFF2-40B4-BE49-F238E27FC236}">
                <a16:creationId xmlns:a16="http://schemas.microsoft.com/office/drawing/2014/main" xmlns="" id="{65E1671A-0E9C-4067-B90A-5837D5A16CF7}"/>
              </a:ext>
            </a:extLst>
          </p:cNvPr>
          <p:cNvCxnSpPr/>
          <p:nvPr/>
        </p:nvCxnSpPr>
        <p:spPr>
          <a:xfrm>
            <a:off x="3784600" y="1965325"/>
            <a:ext cx="4005263"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a:extLst>
              <a:ext uri="{FF2B5EF4-FFF2-40B4-BE49-F238E27FC236}">
                <a16:creationId xmlns:a16="http://schemas.microsoft.com/office/drawing/2014/main" xmlns="" id="{A3C1810B-5361-454C-A6BC-6F606D96298D}"/>
              </a:ext>
            </a:extLst>
          </p:cNvPr>
          <p:cNvCxnSpPr>
            <a:cxnSpLocks/>
          </p:cNvCxnSpPr>
          <p:nvPr/>
        </p:nvCxnSpPr>
        <p:spPr>
          <a:xfrm flipH="1">
            <a:off x="3784600" y="1163638"/>
            <a:ext cx="4005263"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xmlns="" id="{FA0F463B-E6DA-410E-97FB-648B8E45727B}"/>
              </a:ext>
            </a:extLst>
          </p:cNvPr>
          <p:cNvSpPr txBox="1">
            <a:spLocks noChangeArrowheads="1"/>
          </p:cNvSpPr>
          <p:nvPr/>
        </p:nvSpPr>
        <p:spPr bwMode="auto">
          <a:xfrm>
            <a:off x="4573588" y="2124075"/>
            <a:ext cx="3565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rgbClr val="0170D1"/>
                </a:solidFill>
                <a:latin typeface="冬青黑体简体中文 W3"/>
                <a:ea typeface="冬青黑体简体中文 W3"/>
                <a:cs typeface="冬青黑体简体中文 W3"/>
              </a:rPr>
              <a:t>基础、内容</a:t>
            </a:r>
          </a:p>
        </p:txBody>
      </p:sp>
      <p:sp>
        <p:nvSpPr>
          <p:cNvPr id="12" name="文本框 11">
            <a:extLst>
              <a:ext uri="{FF2B5EF4-FFF2-40B4-BE49-F238E27FC236}">
                <a16:creationId xmlns:a16="http://schemas.microsoft.com/office/drawing/2014/main" xmlns="" id="{8548011C-E8DD-49DD-80A4-517E0B877B6B}"/>
              </a:ext>
            </a:extLst>
          </p:cNvPr>
          <p:cNvSpPr txBox="1">
            <a:spLocks noChangeArrowheads="1"/>
          </p:cNvSpPr>
          <p:nvPr/>
        </p:nvSpPr>
        <p:spPr bwMode="auto">
          <a:xfrm>
            <a:off x="4479925" y="419100"/>
            <a:ext cx="3449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solidFill>
                  <a:srgbClr val="7030A0"/>
                </a:solidFill>
                <a:latin typeface="冬青黑体简体中文 W3"/>
                <a:ea typeface="冬青黑体简体中文 W3"/>
                <a:cs typeface="冬青黑体简体中文 W3"/>
              </a:rPr>
              <a:t>保障、体现</a:t>
            </a:r>
          </a:p>
        </p:txBody>
      </p:sp>
      <p:sp>
        <p:nvSpPr>
          <p:cNvPr id="28682" name="文本框 1">
            <a:extLst>
              <a:ext uri="{FF2B5EF4-FFF2-40B4-BE49-F238E27FC236}">
                <a16:creationId xmlns:a16="http://schemas.microsoft.com/office/drawing/2014/main" xmlns="" id="{A9DE19F1-A246-4B44-9D2E-A684C17AA395}"/>
              </a:ext>
            </a:extLst>
          </p:cNvPr>
          <p:cNvSpPr txBox="1">
            <a:spLocks noChangeArrowheads="1"/>
          </p:cNvSpPr>
          <p:nvPr/>
        </p:nvSpPr>
        <p:spPr bwMode="auto">
          <a:xfrm>
            <a:off x="4216400" y="1227138"/>
            <a:ext cx="297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dirty="0">
                <a:latin typeface="微软雅黑" panose="020B0503020204020204" pitchFamily="34" charset="-122"/>
                <a:ea typeface="微软雅黑" panose="020B0503020204020204" pitchFamily="34" charset="-122"/>
              </a:rPr>
              <a:t>共同价值追求</a:t>
            </a:r>
          </a:p>
        </p:txBody>
      </p:sp>
      <p:sp>
        <p:nvSpPr>
          <p:cNvPr id="13" name="Rectangle 1">
            <a:extLst>
              <a:ext uri="{FF2B5EF4-FFF2-40B4-BE49-F238E27FC236}">
                <a16:creationId xmlns:a16="http://schemas.microsoft.com/office/drawing/2014/main" xmlns="" id="{650C5357-02AB-481F-8E9E-4E9DC6E3FF3F}"/>
              </a:ext>
            </a:extLst>
          </p:cNvPr>
          <p:cNvSpPr>
            <a:spLocks noChangeArrowheads="1"/>
          </p:cNvSpPr>
          <p:nvPr/>
        </p:nvSpPr>
        <p:spPr bwMode="auto">
          <a:xfrm>
            <a:off x="453708" y="3876536"/>
            <a:ext cx="11352212" cy="1754326"/>
          </a:xfrm>
          <a:prstGeom prst="rect">
            <a:avLst/>
          </a:prstGeom>
          <a:noFill/>
          <a:ln w="9525">
            <a:noFill/>
            <a:miter lim="800000"/>
          </a:ln>
        </p:spPr>
        <p:txBody>
          <a:bodyPr wrap="square" anchor="ctr">
            <a:spAutoFit/>
          </a:bodyPr>
          <a:lstStyle/>
          <a:p>
            <a:pPr indent="266700"/>
            <a:r>
              <a:rPr lang="en-US" altLang="zh-CN" sz="3600" b="1" dirty="0">
                <a:latin typeface="黑体" panose="02010609060101010101" charset="-122"/>
                <a:ea typeface="黑体" panose="02010609060101010101" charset="-122"/>
                <a:cs typeface="Times New Roman" panose="02020603050405020304" pitchFamily="18" charset="0"/>
              </a:rPr>
              <a:t>     </a:t>
            </a:r>
            <a:r>
              <a:rPr lang="zh-CN" sz="3600" b="1" dirty="0">
                <a:latin typeface="黑体" panose="02010609060101010101" charset="-122"/>
                <a:ea typeface="黑体" panose="02010609060101010101" charset="-122"/>
                <a:cs typeface="Times New Roman" panose="02020603050405020304" pitchFamily="18" charset="0"/>
              </a:rPr>
              <a:t>实践证明，通过</a:t>
            </a:r>
            <a:r>
              <a:rPr lang="zh-CN" sz="3600" b="1" dirty="0">
                <a:solidFill>
                  <a:srgbClr val="FF0000"/>
                </a:solidFill>
                <a:latin typeface="黑体" panose="02010609060101010101" charset="-122"/>
                <a:ea typeface="黑体" panose="02010609060101010101" charset="-122"/>
                <a:cs typeface="Times New Roman" panose="02020603050405020304" pitchFamily="18" charset="0"/>
              </a:rPr>
              <a:t>法治体现、保障的民主</a:t>
            </a:r>
            <a:r>
              <a:rPr lang="zh-CN" sz="3600" b="1" dirty="0">
                <a:latin typeface="黑体" panose="02010609060101010101" charset="-122"/>
                <a:ea typeface="黑体" panose="02010609060101010101" charset="-122"/>
                <a:cs typeface="Times New Roman" panose="02020603050405020304" pitchFamily="18" charset="0"/>
              </a:rPr>
              <a:t>，才是人民自由幸福、国家繁荣发展、生活稳定有序、制度充满活力、社会长治久安的根基。</a:t>
            </a:r>
            <a:endParaRPr lang="zh-CN" sz="6600" b="1" dirty="0">
              <a:latin typeface="黑体" panose="02010609060101010101" charset="-122"/>
              <a:ea typeface="黑体" panose="02010609060101010101" charset="-122"/>
            </a:endParaRPr>
          </a:p>
        </p:txBody>
      </p:sp>
      <p:sp>
        <p:nvSpPr>
          <p:cNvPr id="14" name="Rectangle 4">
            <a:extLst>
              <a:ext uri="{FF2B5EF4-FFF2-40B4-BE49-F238E27FC236}">
                <a16:creationId xmlns:a16="http://schemas.microsoft.com/office/drawing/2014/main" xmlns="" id="{8ABF0E20-CDA4-4E44-A938-603B40A80CB9}"/>
              </a:ext>
            </a:extLst>
          </p:cNvPr>
          <p:cNvSpPr>
            <a:spLocks noChangeArrowheads="1"/>
          </p:cNvSpPr>
          <p:nvPr/>
        </p:nvSpPr>
        <p:spPr bwMode="auto">
          <a:xfrm>
            <a:off x="352209" y="3024188"/>
            <a:ext cx="8525091" cy="646331"/>
          </a:xfrm>
          <a:prstGeom prst="rect">
            <a:avLst/>
          </a:prstGeom>
          <a:solidFill>
            <a:srgbClr val="F3C915"/>
          </a:solidFill>
          <a:ln w="9525">
            <a:noFill/>
            <a:miter lim="800000"/>
          </a:ln>
          <a:effectLst/>
        </p:spPr>
        <p:txBody>
          <a:bodyPr wrap="none">
            <a:spAutoFit/>
          </a:bodyPr>
          <a:lstStyle/>
          <a:p>
            <a:r>
              <a:rPr lang="en-US" altLang="zh-CN" sz="3600" b="1" dirty="0">
                <a:latin typeface="黑体" panose="02010609060101010101" charset="-122"/>
                <a:ea typeface="黑体" panose="02010609060101010101" charset="-122"/>
              </a:rPr>
              <a:t>3</a:t>
            </a:r>
            <a:r>
              <a:rPr lang="zh-CN" altLang="en-US" sz="3600" b="1" dirty="0">
                <a:latin typeface="黑体" panose="02010609060101010101" charset="-122"/>
                <a:ea typeface="黑体" panose="02010609060101010101" charset="-122"/>
              </a:rPr>
              <a:t>、通过</a:t>
            </a:r>
            <a:r>
              <a:rPr lang="zh-CN" altLang="en-US" sz="3600" b="1" dirty="0">
                <a:solidFill>
                  <a:srgbClr val="FF0000"/>
                </a:solidFill>
                <a:latin typeface="黑体" panose="02010609060101010101" charset="-122"/>
                <a:ea typeface="黑体" panose="02010609060101010101" charset="-122"/>
              </a:rPr>
              <a:t>法治</a:t>
            </a:r>
            <a:r>
              <a:rPr lang="zh-CN" altLang="en-US" sz="3600" b="1" dirty="0">
                <a:latin typeface="黑体" panose="02010609060101010101" charset="-122"/>
                <a:ea typeface="黑体" panose="02010609060101010101" charset="-122"/>
              </a:rPr>
              <a:t>体现和保障</a:t>
            </a:r>
            <a:r>
              <a:rPr lang="zh-CN" altLang="en-US" sz="3600" b="1" dirty="0">
                <a:solidFill>
                  <a:srgbClr val="FF0000"/>
                </a:solidFill>
                <a:latin typeface="黑体" panose="02010609060101010101" pitchFamily="49" charset="-122"/>
                <a:ea typeface="黑体" panose="02010609060101010101" pitchFamily="49" charset="-122"/>
              </a:rPr>
              <a:t>民主</a:t>
            </a:r>
            <a:r>
              <a:rPr lang="zh-CN" altLang="en-US" sz="3600" b="1" dirty="0">
                <a:latin typeface="黑体" panose="02010609060101010101" pitchFamily="49" charset="-122"/>
                <a:ea typeface="黑体" panose="02010609060101010101" pitchFamily="49" charset="-122"/>
              </a:rPr>
              <a:t>的价值</a:t>
            </a:r>
            <a:r>
              <a:rPr lang="en-US" altLang="zh-CN" sz="3600" b="1" dirty="0">
                <a:latin typeface="黑体" panose="02010609060101010101" pitchFamily="49" charset="-122"/>
                <a:ea typeface="黑体" panose="02010609060101010101" pitchFamily="49" charset="-122"/>
              </a:rPr>
              <a:t>/</a:t>
            </a:r>
            <a:r>
              <a:rPr lang="zh-CN" altLang="en-US" sz="3600" b="1" dirty="0">
                <a:latin typeface="黑体" panose="02010609060101010101" pitchFamily="49" charset="-122"/>
                <a:ea typeface="黑体" panose="02010609060101010101" pitchFamily="49" charset="-122"/>
              </a:rPr>
              <a:t>意义</a:t>
            </a:r>
            <a:endParaRPr lang="zh-CN" altLang="en-US" sz="3600" b="1"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8682"/>
                                        </p:tgtEl>
                                        <p:attrNameLst>
                                          <p:attrName>style.visibility</p:attrName>
                                        </p:attrNameLst>
                                      </p:cBhvr>
                                      <p:to>
                                        <p:strVal val="visible"/>
                                      </p:to>
                                    </p:set>
                                    <p:anim calcmode="lin" valueType="num">
                                      <p:cBhvr additive="base">
                                        <p:cTn id="28" dur="500" fill="hold"/>
                                        <p:tgtEl>
                                          <p:spTgt spid="28682"/>
                                        </p:tgtEl>
                                        <p:attrNameLst>
                                          <p:attrName>ppt_x</p:attrName>
                                        </p:attrNameLst>
                                      </p:cBhvr>
                                      <p:tavLst>
                                        <p:tav tm="0">
                                          <p:val>
                                            <p:strVal val="#ppt_x"/>
                                          </p:val>
                                        </p:tav>
                                        <p:tav tm="100000">
                                          <p:val>
                                            <p:strVal val="#ppt_x"/>
                                          </p:val>
                                        </p:tav>
                                      </p:tavLst>
                                    </p:anim>
                                    <p:anim calcmode="lin" valueType="num">
                                      <p:cBhvr additive="base">
                                        <p:cTn id="29"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ox(in)">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682" grpId="0"/>
      <p:bldP spid="13" grpId="0"/>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3"/>
          <p:cNvPicPr>
            <a:picLocks noChangeAspect="1"/>
          </p:cNvPicPr>
          <p:nvPr/>
        </p:nvPicPr>
        <p:blipFill>
          <a:blip r:embed="rId10" cstate="print"/>
          <a:srcRect/>
          <a:stretch>
            <a:fillRect/>
          </a:stretch>
        </p:blipFill>
        <p:spPr bwMode="auto">
          <a:xfrm>
            <a:off x="0" y="1189918"/>
            <a:ext cx="5184920" cy="3375732"/>
          </a:xfrm>
          <a:prstGeom prst="rect">
            <a:avLst/>
          </a:prstGeom>
          <a:noFill/>
          <a:ln w="9525">
            <a:noFill/>
            <a:miter lim="800000"/>
            <a:headEnd/>
            <a:tailEnd/>
          </a:ln>
        </p:spPr>
      </p:pic>
      <p:sp>
        <p:nvSpPr>
          <p:cNvPr id="7" name="等腰三角形 6"/>
          <p:cNvSpPr/>
          <p:nvPr/>
        </p:nvSpPr>
        <p:spPr>
          <a:xfrm>
            <a:off x="4484688" y="2028825"/>
            <a:ext cx="2630487" cy="308451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PA_矩形 4"/>
          <p:cNvSpPr/>
          <p:nvPr>
            <p:custDataLst>
              <p:tags r:id="rId1"/>
            </p:custDataLst>
          </p:nvPr>
        </p:nvSpPr>
        <p:spPr>
          <a:xfrm>
            <a:off x="3940233" y="2435457"/>
            <a:ext cx="8251767" cy="2130194"/>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1" fmla="*/ 943429 w 8563429"/>
              <a:gd name="connsiteY0-2" fmla="*/ 0 h 2115457"/>
              <a:gd name="connsiteX1-3" fmla="*/ 8563429 w 8563429"/>
              <a:gd name="connsiteY1-4" fmla="*/ 0 h 2115457"/>
              <a:gd name="connsiteX2-5" fmla="*/ 8563429 w 8563429"/>
              <a:gd name="connsiteY2-6" fmla="*/ 2115457 h 2115457"/>
              <a:gd name="connsiteX3-7" fmla="*/ 0 w 8563429"/>
              <a:gd name="connsiteY3-8" fmla="*/ 2115457 h 2115457"/>
              <a:gd name="connsiteX4-9" fmla="*/ 943429 w 8563429"/>
              <a:gd name="connsiteY4-10" fmla="*/ 0 h 21154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63429" h="2115457">
                <a:moveTo>
                  <a:pt x="943429" y="0"/>
                </a:moveTo>
                <a:lnTo>
                  <a:pt x="8563429" y="0"/>
                </a:lnTo>
                <a:lnTo>
                  <a:pt x="8563429" y="2115457"/>
                </a:lnTo>
                <a:lnTo>
                  <a:pt x="0" y="2115457"/>
                </a:lnTo>
                <a:lnTo>
                  <a:pt x="943429" y="0"/>
                </a:lnTo>
                <a:close/>
              </a:path>
            </a:pathLst>
          </a:custGeom>
          <a:solidFill>
            <a:srgbClr val="F2CA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1" name="PA_文本框 10"/>
          <p:cNvSpPr txBox="1"/>
          <p:nvPr>
            <p:custDataLst>
              <p:tags r:id="rId2"/>
            </p:custDataLst>
          </p:nvPr>
        </p:nvSpPr>
        <p:spPr>
          <a:xfrm>
            <a:off x="7115175" y="3457575"/>
            <a:ext cx="4413250" cy="1108075"/>
          </a:xfrm>
          <a:prstGeom prst="rect">
            <a:avLst/>
          </a:prstGeom>
        </p:spPr>
        <p:txBody>
          <a:bodyPr>
            <a:spAutoFit/>
          </a:bodyPr>
          <a:lstStyle/>
          <a:p>
            <a:pPr fontAlgn="auto">
              <a:spcBef>
                <a:spcPts val="0"/>
              </a:spcBef>
              <a:spcAft>
                <a:spcPts val="0"/>
              </a:spcAft>
              <a:defRPr/>
            </a:pPr>
            <a:r>
              <a:rPr lang="zh-CN" altLang="en-US" sz="6600" b="1" dirty="0">
                <a:solidFill>
                  <a:schemeClr val="tx1">
                    <a:lumMod val="85000"/>
                    <a:lumOff val="15000"/>
                  </a:schemeClr>
                </a:solidFill>
                <a:latin typeface="Century Gothic" panose="020B0502020202020204" pitchFamily="34" charset="0"/>
                <a:ea typeface="微软雅黑" panose="020B0503020204020204" pitchFamily="34" charset="-122"/>
              </a:rPr>
              <a:t>新型的民主</a:t>
            </a:r>
          </a:p>
        </p:txBody>
      </p:sp>
      <p:sp>
        <p:nvSpPr>
          <p:cNvPr id="12" name="PA_文本框 11"/>
          <p:cNvSpPr txBox="1"/>
          <p:nvPr>
            <p:custDataLst>
              <p:tags r:id="rId3"/>
            </p:custDataLst>
          </p:nvPr>
        </p:nvSpPr>
        <p:spPr>
          <a:xfrm>
            <a:off x="4556125" y="2727325"/>
            <a:ext cx="3719513" cy="922338"/>
          </a:xfrm>
          <a:prstGeom prst="rect">
            <a:avLst/>
          </a:prstGeom>
        </p:spPr>
        <p:txBody>
          <a:bodyPr>
            <a:spAutoFit/>
          </a:bodyPr>
          <a:lstStyle/>
          <a:p>
            <a:pPr fontAlgn="auto">
              <a:spcBef>
                <a:spcPts val="0"/>
              </a:spcBef>
              <a:spcAft>
                <a:spcPts val="0"/>
              </a:spcAft>
              <a:defRPr/>
            </a:pPr>
            <a:r>
              <a:rPr lang="en-US" altLang="zh-CN" sz="5400" b="1" dirty="0">
                <a:solidFill>
                  <a:schemeClr val="tx1">
                    <a:lumMod val="85000"/>
                    <a:lumOff val="15000"/>
                  </a:schemeClr>
                </a:solidFill>
                <a:latin typeface="Century Gothic" panose="020B0502020202020204" pitchFamily="34" charset="0"/>
                <a:ea typeface="微软雅黑" panose="020B0503020204020204" pitchFamily="34" charset="-122"/>
              </a:rPr>
              <a:t>PART 02</a:t>
            </a:r>
          </a:p>
        </p:txBody>
      </p:sp>
      <p:sp>
        <p:nvSpPr>
          <p:cNvPr id="14" name="PA_椭圆 13"/>
          <p:cNvSpPr/>
          <p:nvPr>
            <p:custDataLst>
              <p:tags r:id="rId4"/>
            </p:custDataLst>
          </p:nvPr>
        </p:nvSpPr>
        <p:spPr>
          <a:xfrm>
            <a:off x="11325225" y="5943600"/>
            <a:ext cx="203200" cy="203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PA_椭圆 14"/>
          <p:cNvSpPr/>
          <p:nvPr>
            <p:custDataLst>
              <p:tags r:id="rId5"/>
            </p:custDataLst>
          </p:nvPr>
        </p:nvSpPr>
        <p:spPr>
          <a:xfrm>
            <a:off x="10968038" y="5943600"/>
            <a:ext cx="203200" cy="203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PA_椭圆 15"/>
          <p:cNvSpPr/>
          <p:nvPr>
            <p:custDataLst>
              <p:tags r:id="rId6"/>
            </p:custDataLst>
          </p:nvPr>
        </p:nvSpPr>
        <p:spPr>
          <a:xfrm>
            <a:off x="10612438" y="5943600"/>
            <a:ext cx="203200" cy="203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 name="Shape">
            <a:hlinkClick r:id="" action="ppaction://media"/>
          </p:cNvPr>
          <p:cNvPicPr>
            <a:picLocks noChangeAspect="1"/>
          </p:cNvPicPr>
          <p:nvPr>
            <a:videoFile r:link="rId7"/>
          </p:nvPr>
        </p:nvPicPr>
        <p:blipFill>
          <a:blip r:embed="rId11" cstate="print"/>
          <a:srcRect/>
          <a:stretch>
            <a:fillRect/>
          </a:stretch>
        </p:blipFill>
        <p:spPr bwMode="auto">
          <a:xfrm>
            <a:off x="465138" y="-1717675"/>
            <a:ext cx="609600" cy="609600"/>
          </a:xfrm>
          <a:prstGeom prst="rect">
            <a:avLst/>
          </a:prstGeom>
          <a:noFill/>
          <a:ln w="9525">
            <a:noFill/>
            <a:miter lim="800000"/>
            <a:headEnd/>
            <a:tailEnd/>
          </a:ln>
        </p:spPr>
      </p:pic>
      <p:sp>
        <p:nvSpPr>
          <p:cNvPr id="18" name="矩形 17">
            <a:extLst>
              <a:ext uri="{FF2B5EF4-FFF2-40B4-BE49-F238E27FC236}">
                <a16:creationId xmlns:a16="http://schemas.microsoft.com/office/drawing/2014/main" xmlns="" id="{231BF0CB-83B7-453E-AC03-11082C6997CA}"/>
              </a:ext>
            </a:extLst>
          </p:cNvPr>
          <p:cNvSpPr/>
          <p:nvPr/>
        </p:nvSpPr>
        <p:spPr>
          <a:xfrm>
            <a:off x="0" y="4708525"/>
            <a:ext cx="12192000" cy="1765847"/>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文本框 5">
            <a:extLst>
              <a:ext uri="{FF2B5EF4-FFF2-40B4-BE49-F238E27FC236}">
                <a16:creationId xmlns:a16="http://schemas.microsoft.com/office/drawing/2014/main" xmlns="" id="{D4EA5AF6-699E-4670-BF92-5AA04C12FB2B}"/>
              </a:ext>
            </a:extLst>
          </p:cNvPr>
          <p:cNvSpPr txBox="1">
            <a:spLocks noChangeArrowheads="1"/>
          </p:cNvSpPr>
          <p:nvPr/>
        </p:nvSpPr>
        <p:spPr bwMode="auto">
          <a:xfrm>
            <a:off x="182629" y="5018169"/>
            <a:ext cx="10150091" cy="825419"/>
          </a:xfrm>
          <a:prstGeom prst="rect">
            <a:avLst/>
          </a:prstGeom>
          <a:noFill/>
          <a:ln w="9525">
            <a:noFill/>
            <a:miter lim="800000"/>
            <a:headEnd/>
            <a:tailEnd/>
          </a:ln>
        </p:spPr>
        <p:txBody>
          <a:bodyPr wrap="square">
            <a:spAutoFit/>
          </a:bodyPr>
          <a:lstStyle/>
          <a:p>
            <a:pPr>
              <a:lnSpc>
                <a:spcPct val="150000"/>
              </a:lnSpc>
            </a:pPr>
            <a:r>
              <a:rPr lang="zh-CN" altLang="en-US" sz="3600" b="1" dirty="0">
                <a:solidFill>
                  <a:schemeClr val="bg1"/>
                </a:solidFill>
                <a:latin typeface="微软雅黑" pitchFamily="34" charset="-122"/>
                <a:ea typeface="微软雅黑" pitchFamily="34" charset="-122"/>
              </a:rPr>
              <a:t>我国社会主义民主是一种新型的民主。</a:t>
            </a:r>
          </a:p>
        </p:txBody>
      </p:sp>
      <p:sp>
        <p:nvSpPr>
          <p:cNvPr id="3" name="矩形 2">
            <a:extLst>
              <a:ext uri="{FF2B5EF4-FFF2-40B4-BE49-F238E27FC236}">
                <a16:creationId xmlns:a16="http://schemas.microsoft.com/office/drawing/2014/main" xmlns="" id="{A66D58F4-48EA-4AA8-A695-23DEF1331265}"/>
              </a:ext>
            </a:extLst>
          </p:cNvPr>
          <p:cNvSpPr/>
          <p:nvPr/>
        </p:nvSpPr>
        <p:spPr>
          <a:xfrm>
            <a:off x="8101517" y="5031045"/>
            <a:ext cx="3663182"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新在哪里？</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accel="5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accel="5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ac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3" ac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3" accel="5000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45" repeatCount="indefinite" fill="hold" display="0">
                  <p:stCondLst>
                    <p:cond delay="indefinite"/>
                  </p:stCondLst>
                  <p:endCondLst>
                    <p:cond evt="onStopAudio" delay="0">
                      <p:tgtEl>
                        <p:sldTgt/>
                      </p:tgtEl>
                    </p:cond>
                  </p:endCondLst>
                </p:cTn>
                <p:tgtEl>
                  <p:spTgt spid="2"/>
                </p:tgtEl>
              </p:cMediaNode>
            </p:video>
          </p:childTnLst>
        </p:cTn>
      </p:par>
    </p:tnLst>
    <p:bldLst>
      <p:bldP spid="11" grpId="0"/>
      <p:bldP spid="12" grpId="0"/>
      <p:bldP spid="14" grpId="0" bldLvl="0" animBg="1"/>
      <p:bldP spid="15" grpId="0" bldLvl="0" animBg="1"/>
      <p:bldP spid="16" grpId="0" bldLvl="0" animBg="1"/>
      <p:bldP spid="18" grpId="0" animBg="1"/>
      <p:bldP spid="19"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5" descr="图片1">
            <a:extLst>
              <a:ext uri="{FF2B5EF4-FFF2-40B4-BE49-F238E27FC236}">
                <a16:creationId xmlns:a16="http://schemas.microsoft.com/office/drawing/2014/main" xmlns="" id="{1A04932D-9559-414C-B6CF-980FA93E2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ject 2">
            <a:extLst>
              <a:ext uri="{FF2B5EF4-FFF2-40B4-BE49-F238E27FC236}">
                <a16:creationId xmlns:a16="http://schemas.microsoft.com/office/drawing/2014/main" xmlns="" id="{023C5BFA-E6FA-44FC-9C08-64C215B756E2}"/>
              </a:ext>
            </a:extLst>
          </p:cNvPr>
          <p:cNvSpPr/>
          <p:nvPr/>
        </p:nvSpPr>
        <p:spPr>
          <a:xfrm>
            <a:off x="0" y="688012"/>
            <a:ext cx="12192000" cy="2981692"/>
          </a:xfrm>
          <a:prstGeom prst="rect">
            <a:avLst/>
          </a:prstGeom>
          <a:blipFill>
            <a:blip r:embed="rId3" cstate="print"/>
            <a:stretch>
              <a:fillRect/>
            </a:stretch>
          </a:blipFill>
        </p:spPr>
        <p:txBody>
          <a:bodyPr wrap="square" lIns="0" tIns="0" rIns="0" bIns="0" rtlCol="0"/>
          <a:lstStyle/>
          <a:p>
            <a:endParaRPr dirty="0">
              <a:solidFill>
                <a:prstClr val="black"/>
              </a:solidFill>
              <a:latin typeface="Calibri"/>
            </a:endParaRPr>
          </a:p>
        </p:txBody>
      </p:sp>
      <p:sp>
        <p:nvSpPr>
          <p:cNvPr id="4" name="文本框 3">
            <a:extLst>
              <a:ext uri="{FF2B5EF4-FFF2-40B4-BE49-F238E27FC236}">
                <a16:creationId xmlns:a16="http://schemas.microsoft.com/office/drawing/2014/main" xmlns="" id="{5B0E9169-3624-4C40-925B-AEC2E9F74AEC}"/>
              </a:ext>
            </a:extLst>
          </p:cNvPr>
          <p:cNvSpPr txBox="1"/>
          <p:nvPr/>
        </p:nvSpPr>
        <p:spPr>
          <a:xfrm>
            <a:off x="7620" y="4444009"/>
            <a:ext cx="11838939" cy="1224118"/>
          </a:xfrm>
          <a:prstGeom prst="rect">
            <a:avLst/>
          </a:prstGeom>
          <a:noFill/>
        </p:spPr>
        <p:txBody>
          <a:bodyPr wrap="square">
            <a:spAutoFit/>
          </a:bodyPr>
          <a:lstStyle/>
          <a:p>
            <a:pPr fontAlgn="auto">
              <a:lnSpc>
                <a:spcPct val="120000"/>
              </a:lnSpc>
              <a:spcBef>
                <a:spcPts val="0"/>
              </a:spcBef>
              <a:spcAft>
                <a:spcPts val="0"/>
              </a:spcAft>
              <a:defRPr/>
            </a:pPr>
            <a:r>
              <a:rPr lang="en-US" altLang="zh-CN" sz="2800" b="1" noProof="1">
                <a:latin typeface="微软雅黑" panose="020B0503020204020204" pitchFamily="34" charset="-122"/>
                <a:ea typeface="微软雅黑" panose="020B0503020204020204" pitchFamily="34" charset="-122"/>
              </a:rPr>
              <a:t>      </a:t>
            </a:r>
            <a:r>
              <a:rPr lang="zh-CN" altLang="en-US" sz="3200" b="1" noProof="1">
                <a:latin typeface="微软雅黑" panose="020B0503020204020204" pitchFamily="34" charset="-122"/>
                <a:ea typeface="微软雅黑" panose="020B0503020204020204" pitchFamily="34" charset="-122"/>
              </a:rPr>
              <a:t>我国社会主义民主是一种</a:t>
            </a:r>
            <a:r>
              <a:rPr lang="zh-CN" altLang="en-US" sz="3200" b="1" noProof="1">
                <a:solidFill>
                  <a:srgbClr val="FF0000"/>
                </a:solidFill>
                <a:latin typeface="微软雅黑" panose="020B0503020204020204" pitchFamily="34" charset="-122"/>
                <a:ea typeface="微软雅黑" panose="020B0503020204020204" pitchFamily="34" charset="-122"/>
              </a:rPr>
              <a:t>新型</a:t>
            </a:r>
            <a:r>
              <a:rPr lang="zh-CN" altLang="en-US" sz="3200" b="1" noProof="1">
                <a:latin typeface="微软雅黑" panose="020B0503020204020204" pitchFamily="34" charset="-122"/>
                <a:ea typeface="微软雅黑" panose="020B0503020204020204" pitchFamily="34" charset="-122"/>
              </a:rPr>
              <a:t>的民主，它</a:t>
            </a:r>
            <a:r>
              <a:rPr lang="zh-CN" altLang="en-US" sz="3200" b="1" u="sng" noProof="1">
                <a:uFill>
                  <a:solidFill>
                    <a:srgbClr val="FF0000"/>
                  </a:solidFill>
                </a:uFill>
                <a:latin typeface="微软雅黑" panose="020B0503020204020204" pitchFamily="34" charset="-122"/>
                <a:ea typeface="微软雅黑" panose="020B0503020204020204" pitchFamily="34" charset="-122"/>
              </a:rPr>
              <a:t>从中国的社会土壤中</a:t>
            </a:r>
            <a:r>
              <a:rPr lang="zh-CN" altLang="en-US" sz="3200" b="1" noProof="1">
                <a:solidFill>
                  <a:srgbClr val="FF0000"/>
                </a:solidFill>
                <a:latin typeface="微软雅黑" panose="020B0503020204020204" pitchFamily="34" charset="-122"/>
                <a:ea typeface="微软雅黑" panose="020B0503020204020204" pitchFamily="34" charset="-122"/>
              </a:rPr>
              <a:t>生长</a:t>
            </a:r>
            <a:r>
              <a:rPr lang="zh-CN" altLang="en-US" sz="3200" b="1" u="sng" noProof="1">
                <a:uFill>
                  <a:solidFill>
                    <a:srgbClr val="FF0000"/>
                  </a:solidFill>
                </a:uFill>
                <a:latin typeface="微软雅黑" panose="020B0503020204020204" pitchFamily="34" charset="-122"/>
                <a:ea typeface="微软雅黑" panose="020B0503020204020204" pitchFamily="34" charset="-122"/>
              </a:rPr>
              <a:t>出来</a:t>
            </a:r>
            <a:r>
              <a:rPr lang="zh-CN" altLang="en-US" sz="3200" b="1" noProof="1">
                <a:latin typeface="微软雅黑" panose="020B0503020204020204" pitchFamily="34" charset="-122"/>
                <a:ea typeface="微软雅黑" panose="020B0503020204020204" pitchFamily="34" charset="-122"/>
              </a:rPr>
              <a:t>，</a:t>
            </a:r>
            <a:r>
              <a:rPr lang="zh-CN" altLang="en-US" sz="3200" b="1" u="sng" noProof="1">
                <a:uFill>
                  <a:solidFill>
                    <a:srgbClr val="FF0000"/>
                  </a:solidFill>
                </a:uFill>
                <a:latin typeface="微软雅黑" panose="020B0503020204020204" pitchFamily="34" charset="-122"/>
                <a:ea typeface="微软雅黑" panose="020B0503020204020204" pitchFamily="34" charset="-122"/>
              </a:rPr>
              <a:t>在实践中不断得到</a:t>
            </a:r>
            <a:r>
              <a:rPr lang="zh-CN" altLang="en-US" sz="3200" b="1" noProof="1">
                <a:solidFill>
                  <a:srgbClr val="FF0000"/>
                </a:solidFill>
                <a:latin typeface="微软雅黑" panose="020B0503020204020204" pitchFamily="34" charset="-122"/>
                <a:ea typeface="微软雅黑" panose="020B0503020204020204" pitchFamily="34" charset="-122"/>
              </a:rPr>
              <a:t>验证</a:t>
            </a:r>
            <a:r>
              <a:rPr lang="zh-CN" altLang="en-US" sz="3200" b="1" noProof="1">
                <a:latin typeface="微软雅黑" panose="020B0503020204020204" pitchFamily="34" charset="-122"/>
                <a:ea typeface="微软雅黑" panose="020B0503020204020204" pitchFamily="34" charset="-122"/>
              </a:rPr>
              <a:t>，具有强大</a:t>
            </a:r>
            <a:r>
              <a:rPr lang="zh-CN" altLang="en-US" sz="3200" b="1" noProof="1">
                <a:solidFill>
                  <a:srgbClr val="FF0000"/>
                </a:solidFill>
                <a:latin typeface="微软雅黑" panose="020B0503020204020204" pitchFamily="34" charset="-122"/>
                <a:ea typeface="微软雅黑" panose="020B0503020204020204" pitchFamily="34" charset="-122"/>
              </a:rPr>
              <a:t>生命力</a:t>
            </a:r>
            <a:r>
              <a:rPr lang="zh-CN" altLang="en-US" sz="3200" b="1" noProof="1">
                <a:latin typeface="微软雅黑" panose="020B0503020204020204" pitchFamily="34" charset="-122"/>
                <a:ea typeface="微软雅黑" panose="020B0503020204020204" pitchFamily="34" charset="-122"/>
              </a:rPr>
              <a:t>。</a:t>
            </a:r>
          </a:p>
        </p:txBody>
      </p:sp>
      <p:sp>
        <p:nvSpPr>
          <p:cNvPr id="5" name="文本框 4">
            <a:extLst>
              <a:ext uri="{FF2B5EF4-FFF2-40B4-BE49-F238E27FC236}">
                <a16:creationId xmlns:a16="http://schemas.microsoft.com/office/drawing/2014/main" xmlns="" id="{2F625C30-058A-4422-9FEE-4467BBB3BE9B}"/>
              </a:ext>
            </a:extLst>
          </p:cNvPr>
          <p:cNvSpPr txBox="1">
            <a:spLocks noChangeArrowheads="1"/>
          </p:cNvSpPr>
          <p:nvPr/>
        </p:nvSpPr>
        <p:spPr bwMode="auto">
          <a:xfrm>
            <a:off x="320041" y="5950448"/>
            <a:ext cx="280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微软雅黑" panose="020B0503020204020204" pitchFamily="34" charset="-122"/>
                <a:ea typeface="微软雅黑" panose="020B0503020204020204" pitchFamily="34" charset="-122"/>
              </a:rPr>
              <a:t>（符合国情）</a:t>
            </a:r>
          </a:p>
        </p:txBody>
      </p:sp>
      <p:sp>
        <p:nvSpPr>
          <p:cNvPr id="6" name="文本框 5">
            <a:extLst>
              <a:ext uri="{FF2B5EF4-FFF2-40B4-BE49-F238E27FC236}">
                <a16:creationId xmlns:a16="http://schemas.microsoft.com/office/drawing/2014/main" xmlns="" id="{2C143688-701A-421A-8AA8-BB23C93096D2}"/>
              </a:ext>
            </a:extLst>
          </p:cNvPr>
          <p:cNvSpPr txBox="1">
            <a:spLocks noChangeArrowheads="1"/>
          </p:cNvSpPr>
          <p:nvPr/>
        </p:nvSpPr>
        <p:spPr bwMode="auto">
          <a:xfrm>
            <a:off x="4192588" y="5950448"/>
            <a:ext cx="2973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dirty="0">
                <a:solidFill>
                  <a:srgbClr val="FF0000"/>
                </a:solidFill>
                <a:latin typeface="微软雅黑" panose="020B0503020204020204" pitchFamily="34" charset="-122"/>
                <a:ea typeface="微软雅黑" panose="020B0503020204020204" pitchFamily="34" charset="-122"/>
              </a:rPr>
              <a:t>（符合实际）</a:t>
            </a:r>
          </a:p>
        </p:txBody>
      </p:sp>
      <p:cxnSp>
        <p:nvCxnSpPr>
          <p:cNvPr id="7" name="直接箭头连接符 6">
            <a:extLst>
              <a:ext uri="{FF2B5EF4-FFF2-40B4-BE49-F238E27FC236}">
                <a16:creationId xmlns:a16="http://schemas.microsoft.com/office/drawing/2014/main" xmlns="" id="{0CDDCC32-43AD-46EF-8106-A9CDD97EB9CA}"/>
              </a:ext>
            </a:extLst>
          </p:cNvPr>
          <p:cNvCxnSpPr/>
          <p:nvPr/>
        </p:nvCxnSpPr>
        <p:spPr>
          <a:xfrm flipH="1">
            <a:off x="1540035" y="5485628"/>
            <a:ext cx="360362" cy="64770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xmlns="" id="{E16BA92A-D8D3-4637-9646-FB7F4698594B}"/>
              </a:ext>
            </a:extLst>
          </p:cNvPr>
          <p:cNvCxnSpPr/>
          <p:nvPr/>
        </p:nvCxnSpPr>
        <p:spPr>
          <a:xfrm>
            <a:off x="5220971" y="5522288"/>
            <a:ext cx="273050" cy="647700"/>
          </a:xfrm>
          <a:prstGeom prst="straightConnector1">
            <a:avLst/>
          </a:prstGeom>
          <a:ln w="762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文本框 2">
            <a:extLst>
              <a:ext uri="{FF2B5EF4-FFF2-40B4-BE49-F238E27FC236}">
                <a16:creationId xmlns:a16="http://schemas.microsoft.com/office/drawing/2014/main" xmlns="" id="{E26A4329-06AE-4E82-A66D-0BE23269EBA9}"/>
              </a:ext>
            </a:extLst>
          </p:cNvPr>
          <p:cNvSpPr txBox="1">
            <a:spLocks noChangeArrowheads="1"/>
          </p:cNvSpPr>
          <p:nvPr/>
        </p:nvSpPr>
        <p:spPr bwMode="auto">
          <a:xfrm>
            <a:off x="7620" y="3733800"/>
            <a:ext cx="6202363" cy="646113"/>
          </a:xfrm>
          <a:prstGeom prst="rect">
            <a:avLst/>
          </a:prstGeom>
          <a:solidFill>
            <a:srgbClr val="F3C91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latin typeface="微软雅黑" panose="020B0503020204020204" pitchFamily="34" charset="-122"/>
                <a:ea typeface="微软雅黑" panose="020B0503020204020204" pitchFamily="34" charset="-122"/>
                <a:sym typeface="宋体" panose="02010600030101010101" pitchFamily="2" charset="-122"/>
              </a:rPr>
              <a:t>1</a:t>
            </a:r>
            <a:r>
              <a:rPr lang="zh-CN" altLang="en-US" sz="3600" b="1" dirty="0">
                <a:latin typeface="微软雅黑" panose="020B0503020204020204" pitchFamily="34" charset="-122"/>
                <a:ea typeface="微软雅黑" panose="020B0503020204020204" pitchFamily="34" charset="-122"/>
                <a:sym typeface="宋体" panose="02010600030101010101" pitchFamily="2" charset="-122"/>
              </a:rPr>
              <a:t>、社会主义民主政治的产生</a:t>
            </a:r>
          </a:p>
        </p:txBody>
      </p:sp>
      <p:sp>
        <p:nvSpPr>
          <p:cNvPr id="2" name="横卷形 15">
            <a:extLst>
              <a:ext uri="{FF2B5EF4-FFF2-40B4-BE49-F238E27FC236}">
                <a16:creationId xmlns:a16="http://schemas.microsoft.com/office/drawing/2014/main" xmlns="" id="{B40C1E19-B1D1-4C1A-8DFC-86C068F9A884}"/>
              </a:ext>
            </a:extLst>
          </p:cNvPr>
          <p:cNvSpPr/>
          <p:nvPr/>
        </p:nvSpPr>
        <p:spPr>
          <a:xfrm>
            <a:off x="0" y="0"/>
            <a:ext cx="3960813" cy="71913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b="1" dirty="0">
                <a:solidFill>
                  <a:schemeClr val="tx1">
                    <a:lumMod val="50000"/>
                  </a:schemeClr>
                </a:solidFill>
              </a:rPr>
              <a:t>二、新型的民主</a:t>
            </a:r>
          </a:p>
        </p:txBody>
      </p:sp>
    </p:spTree>
    <p:extLst>
      <p:ext uri="{BB962C8B-B14F-4D97-AF65-F5344CB8AC3E}">
        <p14:creationId xmlns:p14="http://schemas.microsoft.com/office/powerpoint/2010/main" val="40818874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descr="图片1">
            <a:extLst>
              <a:ext uri="{FF2B5EF4-FFF2-40B4-BE49-F238E27FC236}">
                <a16:creationId xmlns:a16="http://schemas.microsoft.com/office/drawing/2014/main" xmlns="" id="{97C8D9CC-84A6-4C04-9FA2-003910146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2">
            <a:extLst>
              <a:ext uri="{FF2B5EF4-FFF2-40B4-BE49-F238E27FC236}">
                <a16:creationId xmlns:a16="http://schemas.microsoft.com/office/drawing/2014/main" xmlns="" id="{1CF2CC40-1EE7-4FDF-A623-E76C2D7832DE}"/>
              </a:ext>
            </a:extLst>
          </p:cNvPr>
          <p:cNvSpPr txBox="1"/>
          <p:nvPr/>
        </p:nvSpPr>
        <p:spPr>
          <a:xfrm>
            <a:off x="-209550" y="4769803"/>
            <a:ext cx="11944350" cy="1077912"/>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zh-CN" altLang="en-US" sz="3200" b="1" noProof="1">
                <a:latin typeface="微软雅黑" panose="020B0503020204020204" pitchFamily="34" charset="-122"/>
                <a:ea typeface="微软雅黑" panose="020B0503020204020204" pitchFamily="34" charset="-122"/>
              </a:rPr>
              <a:t> （</a:t>
            </a:r>
            <a:r>
              <a:rPr lang="en-US" altLang="zh-CN" sz="3200" b="1" noProof="1">
                <a:latin typeface="微软雅黑" panose="020B0503020204020204" pitchFamily="34" charset="-122"/>
                <a:ea typeface="微软雅黑" panose="020B0503020204020204" pitchFamily="34" charset="-122"/>
              </a:rPr>
              <a:t>1</a:t>
            </a:r>
            <a:r>
              <a:rPr lang="zh-CN" altLang="en-US" sz="3200" b="1" noProof="1">
                <a:latin typeface="微软雅黑" panose="020B0503020204020204" pitchFamily="34" charset="-122"/>
                <a:ea typeface="微软雅黑" panose="020B0503020204020204" pitchFamily="34" charset="-122"/>
              </a:rPr>
              <a:t>）社会主义民主政治的本质特征</a:t>
            </a:r>
            <a:r>
              <a:rPr lang="en-US" altLang="zh-CN" sz="3200" b="1" noProof="1">
                <a:latin typeface="微软雅黑" panose="020B0503020204020204" pitchFamily="34" charset="-122"/>
                <a:ea typeface="微软雅黑" panose="020B0503020204020204" pitchFamily="34" charset="-122"/>
              </a:rPr>
              <a:t>/</a:t>
            </a:r>
            <a:r>
              <a:rPr lang="zh-CN" altLang="en-US" sz="3200" b="1" noProof="1">
                <a:latin typeface="微软雅黑" panose="020B0503020204020204" pitchFamily="34" charset="-122"/>
                <a:ea typeface="微软雅黑" panose="020B0503020204020204" pitchFamily="34" charset="-122"/>
              </a:rPr>
              <a:t>核心：</a:t>
            </a:r>
            <a:r>
              <a:rPr lang="zh-CN" altLang="en-US" sz="3200" b="1" noProof="1">
                <a:solidFill>
                  <a:srgbClr val="FF0000"/>
                </a:solidFill>
                <a:latin typeface="微软雅黑" pitchFamily="34" charset="-122"/>
                <a:ea typeface="微软雅黑" pitchFamily="34" charset="-122"/>
              </a:rPr>
              <a:t>人民当家作主。</a:t>
            </a:r>
          </a:p>
          <a:p>
            <a:pPr>
              <a:defRPr/>
            </a:pPr>
            <a:r>
              <a:rPr lang="zh-CN" altLang="en-US" sz="3200" b="1" noProof="1">
                <a:latin typeface="微软雅黑" panose="020B0503020204020204" pitchFamily="34" charset="-122"/>
                <a:ea typeface="微软雅黑" panose="020B0503020204020204" pitchFamily="34" charset="-122"/>
              </a:rPr>
              <a:t> （</a:t>
            </a:r>
            <a:r>
              <a:rPr lang="en-US" altLang="zh-CN" sz="3200" b="1" noProof="1">
                <a:latin typeface="微软雅黑" panose="020B0503020204020204" pitchFamily="34" charset="-122"/>
                <a:ea typeface="微软雅黑" panose="020B0503020204020204" pitchFamily="34" charset="-122"/>
              </a:rPr>
              <a:t>2</a:t>
            </a:r>
            <a:r>
              <a:rPr lang="zh-CN" altLang="en-US" sz="3200" b="1" noProof="1">
                <a:latin typeface="微软雅黑" panose="020B0503020204020204" pitchFamily="34" charset="-122"/>
                <a:ea typeface="微软雅黑" panose="020B0503020204020204" pitchFamily="34" charset="-122"/>
              </a:rPr>
              <a:t>）社会主义民主的目的：保障最广大</a:t>
            </a:r>
            <a:r>
              <a:rPr lang="zh-CN" altLang="en-US" sz="3200" b="1" noProof="1">
                <a:solidFill>
                  <a:srgbClr val="FF0000"/>
                </a:solidFill>
                <a:latin typeface="微软雅黑" pitchFamily="34" charset="-122"/>
                <a:ea typeface="微软雅黑" pitchFamily="34" charset="-122"/>
              </a:rPr>
              <a:t>人民的（</a:t>
            </a:r>
            <a:r>
              <a:rPr lang="zh-CN" altLang="en-US" sz="3200" b="1" noProof="1">
                <a:solidFill>
                  <a:srgbClr val="0070C0"/>
                </a:solidFill>
                <a:latin typeface="微软雅黑" pitchFamily="34" charset="-122"/>
                <a:ea typeface="微软雅黑" pitchFamily="34" charset="-122"/>
              </a:rPr>
              <a:t>根本）</a:t>
            </a:r>
            <a:r>
              <a:rPr lang="zh-CN" altLang="en-US" sz="3200" b="1" noProof="1">
                <a:solidFill>
                  <a:srgbClr val="FF0000"/>
                </a:solidFill>
                <a:latin typeface="微软雅黑" pitchFamily="34" charset="-122"/>
                <a:ea typeface="微软雅黑" pitchFamily="34" charset="-122"/>
              </a:rPr>
              <a:t>利益。</a:t>
            </a:r>
          </a:p>
        </p:txBody>
      </p:sp>
      <p:sp>
        <p:nvSpPr>
          <p:cNvPr id="16" name="横卷形 15">
            <a:extLst>
              <a:ext uri="{FF2B5EF4-FFF2-40B4-BE49-F238E27FC236}">
                <a16:creationId xmlns:a16="http://schemas.microsoft.com/office/drawing/2014/main" xmlns="" id="{A9E62E32-7437-4AD7-B4E1-D5FF7A5F29C1}"/>
              </a:ext>
            </a:extLst>
          </p:cNvPr>
          <p:cNvSpPr/>
          <p:nvPr/>
        </p:nvSpPr>
        <p:spPr>
          <a:xfrm>
            <a:off x="0" y="0"/>
            <a:ext cx="3960813" cy="71913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b="1" dirty="0">
                <a:solidFill>
                  <a:schemeClr val="tx1">
                    <a:lumMod val="50000"/>
                  </a:schemeClr>
                </a:solidFill>
              </a:rPr>
              <a:t>二、新型的民主</a:t>
            </a:r>
          </a:p>
        </p:txBody>
      </p:sp>
      <p:sp>
        <p:nvSpPr>
          <p:cNvPr id="18" name="文本框 2">
            <a:extLst>
              <a:ext uri="{FF2B5EF4-FFF2-40B4-BE49-F238E27FC236}">
                <a16:creationId xmlns:a16="http://schemas.microsoft.com/office/drawing/2014/main" xmlns="" id="{75075275-3AC9-4ED3-B715-88DA5E366DCB}"/>
              </a:ext>
            </a:extLst>
          </p:cNvPr>
          <p:cNvSpPr txBox="1">
            <a:spLocks noChangeArrowheads="1"/>
          </p:cNvSpPr>
          <p:nvPr/>
        </p:nvSpPr>
        <p:spPr bwMode="auto">
          <a:xfrm>
            <a:off x="142557" y="3741920"/>
            <a:ext cx="6932612" cy="646113"/>
          </a:xfrm>
          <a:prstGeom prst="rect">
            <a:avLst/>
          </a:prstGeom>
          <a:solidFill>
            <a:srgbClr val="F3C91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微软雅黑" panose="020B0503020204020204" pitchFamily="34" charset="-122"/>
                <a:ea typeface="微软雅黑" panose="020B0503020204020204" pitchFamily="34" charset="-122"/>
                <a:sym typeface="宋体" panose="02010600030101010101" pitchFamily="2" charset="-122"/>
              </a:rPr>
              <a:t>2</a:t>
            </a:r>
            <a:r>
              <a:rPr lang="zh-CN" altLang="en-US" sz="3600" b="1">
                <a:latin typeface="微软雅黑" panose="020B0503020204020204" pitchFamily="34" charset="-122"/>
                <a:ea typeface="微软雅黑" panose="020B0503020204020204" pitchFamily="34" charset="-122"/>
                <a:sym typeface="宋体" panose="02010600030101010101" pitchFamily="2" charset="-122"/>
              </a:rPr>
              <a:t>、社会主义民主政治的本质特征</a:t>
            </a:r>
          </a:p>
        </p:txBody>
      </p:sp>
      <p:pic>
        <p:nvPicPr>
          <p:cNvPr id="3" name="图片 2">
            <a:extLst>
              <a:ext uri="{FF2B5EF4-FFF2-40B4-BE49-F238E27FC236}">
                <a16:creationId xmlns:a16="http://schemas.microsoft.com/office/drawing/2014/main" xmlns="" id="{8F72FF87-61CB-4482-B9F4-E47C27B0A34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38" y="719138"/>
            <a:ext cx="12192000" cy="2122853"/>
          </a:xfrm>
          <a:prstGeom prst="rect">
            <a:avLst/>
          </a:prstGeom>
        </p:spPr>
      </p:pic>
      <p:pic>
        <p:nvPicPr>
          <p:cNvPr id="7" name="图片 6">
            <a:extLst>
              <a:ext uri="{FF2B5EF4-FFF2-40B4-BE49-F238E27FC236}">
                <a16:creationId xmlns:a16="http://schemas.microsoft.com/office/drawing/2014/main" xmlns="" id="{806BC0F2-C03B-4D58-AAC5-68277B18E23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557" y="2850785"/>
            <a:ext cx="9610725" cy="628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5" descr="图片1">
            <a:extLst>
              <a:ext uri="{FF2B5EF4-FFF2-40B4-BE49-F238E27FC236}">
                <a16:creationId xmlns:a16="http://schemas.microsoft.com/office/drawing/2014/main" xmlns="" id="{97C8D9CC-84A6-4C04-9FA2-003910146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2">
            <a:extLst>
              <a:ext uri="{FF2B5EF4-FFF2-40B4-BE49-F238E27FC236}">
                <a16:creationId xmlns:a16="http://schemas.microsoft.com/office/drawing/2014/main" xmlns="" id="{1CF2CC40-1EE7-4FDF-A623-E76C2D7832DE}"/>
              </a:ext>
            </a:extLst>
          </p:cNvPr>
          <p:cNvSpPr txBox="1"/>
          <p:nvPr/>
        </p:nvSpPr>
        <p:spPr>
          <a:xfrm>
            <a:off x="-209550" y="4769803"/>
            <a:ext cx="11944350" cy="1077912"/>
          </a:xfrm>
          <a:prstGeom prst="rect">
            <a:avLst/>
          </a:prstGeom>
          <a:noFill/>
          <a:ln w="12700">
            <a:noFill/>
          </a:ln>
        </p:spPr>
        <p:style>
          <a:lnRef idx="2">
            <a:schemeClr val="accent2"/>
          </a:lnRef>
          <a:fillRef idx="1">
            <a:schemeClr val="lt1"/>
          </a:fillRef>
          <a:effectRef idx="0">
            <a:schemeClr val="accent2"/>
          </a:effectRef>
          <a:fontRef idx="minor">
            <a:schemeClr val="dk1"/>
          </a:fontRef>
        </p:style>
        <p:txBody>
          <a:bodyPr>
            <a:spAutoFit/>
          </a:bodyPr>
          <a:lstStyle/>
          <a:p>
            <a:pPr>
              <a:defRPr/>
            </a:pPr>
            <a:r>
              <a:rPr lang="zh-CN" altLang="en-US" sz="3200" b="1" noProof="1">
                <a:latin typeface="微软雅黑" panose="020B0503020204020204" pitchFamily="34" charset="-122"/>
                <a:ea typeface="微软雅黑" panose="020B0503020204020204" pitchFamily="34" charset="-122"/>
              </a:rPr>
              <a:t> （</a:t>
            </a:r>
            <a:r>
              <a:rPr lang="en-US" altLang="zh-CN" sz="3200" b="1" noProof="1">
                <a:latin typeface="微软雅黑" panose="020B0503020204020204" pitchFamily="34" charset="-122"/>
                <a:ea typeface="微软雅黑" panose="020B0503020204020204" pitchFamily="34" charset="-122"/>
              </a:rPr>
              <a:t>1</a:t>
            </a:r>
            <a:r>
              <a:rPr lang="zh-CN" altLang="en-US" sz="3200" b="1" noProof="1">
                <a:latin typeface="微软雅黑" panose="020B0503020204020204" pitchFamily="34" charset="-122"/>
                <a:ea typeface="微软雅黑" panose="020B0503020204020204" pitchFamily="34" charset="-122"/>
              </a:rPr>
              <a:t>）社会主义民主政治的本质特征</a:t>
            </a:r>
            <a:r>
              <a:rPr lang="en-US" altLang="zh-CN" sz="3200" b="1" noProof="1">
                <a:latin typeface="微软雅黑" panose="020B0503020204020204" pitchFamily="34" charset="-122"/>
                <a:ea typeface="微软雅黑" panose="020B0503020204020204" pitchFamily="34" charset="-122"/>
              </a:rPr>
              <a:t>/</a:t>
            </a:r>
            <a:r>
              <a:rPr lang="zh-CN" altLang="en-US" sz="3200" b="1" noProof="1">
                <a:latin typeface="微软雅黑" panose="020B0503020204020204" pitchFamily="34" charset="-122"/>
                <a:ea typeface="微软雅黑" panose="020B0503020204020204" pitchFamily="34" charset="-122"/>
              </a:rPr>
              <a:t>核心：</a:t>
            </a:r>
            <a:r>
              <a:rPr lang="zh-CN" altLang="en-US" sz="3200" b="1" noProof="1">
                <a:solidFill>
                  <a:srgbClr val="FF0000"/>
                </a:solidFill>
                <a:latin typeface="微软雅黑" pitchFamily="34" charset="-122"/>
                <a:ea typeface="微软雅黑" pitchFamily="34" charset="-122"/>
              </a:rPr>
              <a:t>人民当家作主。</a:t>
            </a:r>
          </a:p>
          <a:p>
            <a:pPr>
              <a:defRPr/>
            </a:pPr>
            <a:r>
              <a:rPr lang="zh-CN" altLang="en-US" sz="3200" b="1" noProof="1">
                <a:latin typeface="微软雅黑" panose="020B0503020204020204" pitchFamily="34" charset="-122"/>
                <a:ea typeface="微软雅黑" panose="020B0503020204020204" pitchFamily="34" charset="-122"/>
              </a:rPr>
              <a:t> （</a:t>
            </a:r>
            <a:r>
              <a:rPr lang="en-US" altLang="zh-CN" sz="3200" b="1" noProof="1">
                <a:latin typeface="微软雅黑" panose="020B0503020204020204" pitchFamily="34" charset="-122"/>
                <a:ea typeface="微软雅黑" panose="020B0503020204020204" pitchFamily="34" charset="-122"/>
              </a:rPr>
              <a:t>2</a:t>
            </a:r>
            <a:r>
              <a:rPr lang="zh-CN" altLang="en-US" sz="3200" b="1" noProof="1">
                <a:latin typeface="微软雅黑" panose="020B0503020204020204" pitchFamily="34" charset="-122"/>
                <a:ea typeface="微软雅黑" panose="020B0503020204020204" pitchFamily="34" charset="-122"/>
              </a:rPr>
              <a:t>）社会主义民主的目的：保障最广大</a:t>
            </a:r>
            <a:r>
              <a:rPr lang="zh-CN" altLang="en-US" sz="3200" b="1" noProof="1">
                <a:solidFill>
                  <a:srgbClr val="FF0000"/>
                </a:solidFill>
                <a:latin typeface="微软雅黑" pitchFamily="34" charset="-122"/>
                <a:ea typeface="微软雅黑" pitchFamily="34" charset="-122"/>
              </a:rPr>
              <a:t>人民的（</a:t>
            </a:r>
            <a:r>
              <a:rPr lang="zh-CN" altLang="en-US" sz="3200" b="1" noProof="1">
                <a:solidFill>
                  <a:srgbClr val="0070C0"/>
                </a:solidFill>
                <a:latin typeface="微软雅黑" pitchFamily="34" charset="-122"/>
                <a:ea typeface="微软雅黑" pitchFamily="34" charset="-122"/>
              </a:rPr>
              <a:t>根本）</a:t>
            </a:r>
            <a:r>
              <a:rPr lang="zh-CN" altLang="en-US" sz="3200" b="1" noProof="1">
                <a:solidFill>
                  <a:srgbClr val="FF0000"/>
                </a:solidFill>
                <a:latin typeface="微软雅黑" pitchFamily="34" charset="-122"/>
                <a:ea typeface="微软雅黑" pitchFamily="34" charset="-122"/>
              </a:rPr>
              <a:t>利益。</a:t>
            </a:r>
          </a:p>
        </p:txBody>
      </p:sp>
      <p:sp>
        <p:nvSpPr>
          <p:cNvPr id="16" name="横卷形 15">
            <a:extLst>
              <a:ext uri="{FF2B5EF4-FFF2-40B4-BE49-F238E27FC236}">
                <a16:creationId xmlns:a16="http://schemas.microsoft.com/office/drawing/2014/main" xmlns="" id="{A9E62E32-7437-4AD7-B4E1-D5FF7A5F29C1}"/>
              </a:ext>
            </a:extLst>
          </p:cNvPr>
          <p:cNvSpPr/>
          <p:nvPr/>
        </p:nvSpPr>
        <p:spPr>
          <a:xfrm>
            <a:off x="0" y="0"/>
            <a:ext cx="3960813" cy="71913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600" b="1" dirty="0">
                <a:solidFill>
                  <a:schemeClr val="tx1">
                    <a:lumMod val="50000"/>
                  </a:schemeClr>
                </a:solidFill>
              </a:rPr>
              <a:t>二、新型的民主</a:t>
            </a:r>
          </a:p>
        </p:txBody>
      </p:sp>
      <p:sp>
        <p:nvSpPr>
          <p:cNvPr id="18" name="文本框 2">
            <a:extLst>
              <a:ext uri="{FF2B5EF4-FFF2-40B4-BE49-F238E27FC236}">
                <a16:creationId xmlns:a16="http://schemas.microsoft.com/office/drawing/2014/main" xmlns="" id="{75075275-3AC9-4ED3-B715-88DA5E366DCB}"/>
              </a:ext>
            </a:extLst>
          </p:cNvPr>
          <p:cNvSpPr txBox="1">
            <a:spLocks noChangeArrowheads="1"/>
          </p:cNvSpPr>
          <p:nvPr/>
        </p:nvSpPr>
        <p:spPr bwMode="auto">
          <a:xfrm>
            <a:off x="142557" y="3741920"/>
            <a:ext cx="6932612" cy="646113"/>
          </a:xfrm>
          <a:prstGeom prst="rect">
            <a:avLst/>
          </a:prstGeom>
          <a:solidFill>
            <a:srgbClr val="F3C91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latin typeface="微软雅黑" panose="020B0503020204020204" pitchFamily="34" charset="-122"/>
                <a:ea typeface="微软雅黑" panose="020B0503020204020204" pitchFamily="34" charset="-122"/>
                <a:sym typeface="宋体" panose="02010600030101010101" pitchFamily="2" charset="-122"/>
              </a:rPr>
              <a:t>2</a:t>
            </a:r>
            <a:r>
              <a:rPr lang="zh-CN" altLang="en-US" sz="3600" b="1">
                <a:latin typeface="微软雅黑" panose="020B0503020204020204" pitchFamily="34" charset="-122"/>
                <a:ea typeface="微软雅黑" panose="020B0503020204020204" pitchFamily="34" charset="-122"/>
                <a:sym typeface="宋体" panose="02010600030101010101" pitchFamily="2" charset="-122"/>
              </a:rPr>
              <a:t>、社会主义民主政治的本质特征</a:t>
            </a:r>
          </a:p>
        </p:txBody>
      </p:sp>
      <p:sp>
        <p:nvSpPr>
          <p:cNvPr id="2" name="TextBox 1"/>
          <p:cNvSpPr txBox="1"/>
          <p:nvPr/>
        </p:nvSpPr>
        <p:spPr>
          <a:xfrm>
            <a:off x="727364" y="1496291"/>
            <a:ext cx="10702636" cy="1384995"/>
          </a:xfrm>
          <a:prstGeom prst="rect">
            <a:avLst/>
          </a:prstGeom>
        </p:spPr>
        <p:txBody>
          <a:bodyPr wrap="square" rtlCol="0">
            <a:spAutoFit/>
          </a:bodyPr>
          <a:lstStyle/>
          <a:p>
            <a:r>
              <a:rPr lang="zh-CN" altLang="en-US" sz="2800" b="1" dirty="0" smtClean="0">
                <a:solidFill>
                  <a:srgbClr val="0170D1"/>
                </a:solidFill>
                <a:latin typeface="微软雅黑" panose="020B0503020204020204" pitchFamily="34" charset="-122"/>
                <a:ea typeface="微软雅黑" panose="020B0503020204020204" pitchFamily="34" charset="-122"/>
              </a:rPr>
              <a:t>探究与分享：</a:t>
            </a:r>
            <a:r>
              <a:rPr lang="en-US" altLang="zh-CN" sz="2800" b="1" dirty="0" smtClean="0">
                <a:solidFill>
                  <a:srgbClr val="0170D1"/>
                </a:solidFill>
                <a:latin typeface="微软雅黑" panose="020B0503020204020204" pitchFamily="34" charset="-122"/>
                <a:ea typeface="微软雅黑" panose="020B0503020204020204" pitchFamily="34" charset="-122"/>
              </a:rPr>
              <a:t>P33</a:t>
            </a:r>
          </a:p>
          <a:p>
            <a:r>
              <a:rPr lang="zh-CN" altLang="en-US" sz="2800" b="1" dirty="0" smtClean="0">
                <a:solidFill>
                  <a:srgbClr val="0170D1"/>
                </a:solidFill>
                <a:latin typeface="微软雅黑" panose="020B0503020204020204" pitchFamily="34" charset="-122"/>
                <a:ea typeface="微软雅黑" panose="020B0503020204020204" pitchFamily="34" charset="-122"/>
              </a:rPr>
              <a:t>为什么人大代表和政协委员关注的都是权重关心的问题？</a:t>
            </a:r>
            <a:endParaRPr lang="en-US" altLang="zh-CN" sz="2800" b="1" dirty="0" smtClean="0">
              <a:solidFill>
                <a:srgbClr val="0170D1"/>
              </a:solidFill>
              <a:latin typeface="微软雅黑" panose="020B0503020204020204" pitchFamily="34" charset="-122"/>
              <a:ea typeface="微软雅黑" panose="020B0503020204020204" pitchFamily="34" charset="-122"/>
            </a:endParaRPr>
          </a:p>
          <a:p>
            <a:endParaRPr lang="zh-CN" altLang="en-US" sz="2800" b="1" dirty="0" smtClean="0">
              <a:solidFill>
                <a:srgbClr val="0170D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6802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 descr="图片1"/>
          <p:cNvPicPr>
            <a:picLocks noChangeAspect="1" noChangeArrowheads="1"/>
          </p:cNvPicPr>
          <p:nvPr/>
        </p:nvPicPr>
        <p:blipFill>
          <a:blip r:embed="rId2" cstate="print"/>
          <a:srcRect/>
          <a:stretch>
            <a:fillRect/>
          </a:stretch>
        </p:blipFill>
        <p:spPr bwMode="auto">
          <a:xfrm>
            <a:off x="0" y="0"/>
            <a:ext cx="12200467" cy="6858000"/>
          </a:xfrm>
          <a:prstGeom prst="rect">
            <a:avLst/>
          </a:prstGeom>
          <a:noFill/>
        </p:spPr>
      </p:pic>
      <p:sp>
        <p:nvSpPr>
          <p:cNvPr id="43009" name="文本框 4"/>
          <p:cNvSpPr txBox="1"/>
          <p:nvPr/>
        </p:nvSpPr>
        <p:spPr>
          <a:xfrm>
            <a:off x="241597" y="113176"/>
            <a:ext cx="11263312" cy="5324150"/>
          </a:xfrm>
          <a:prstGeom prst="rect">
            <a:avLst/>
          </a:prstGeom>
          <a:noFill/>
          <a:ln w="9525">
            <a:noFill/>
          </a:ln>
        </p:spPr>
        <p:txBody>
          <a:bodyPr wrap="square" anchor="t">
            <a:spAutoFit/>
          </a:bodyPr>
          <a:lstStyle/>
          <a:p>
            <a:pPr>
              <a:lnSpc>
                <a:spcPct val="110000"/>
              </a:lnSpc>
            </a:pPr>
            <a:r>
              <a:rPr lang="zh-CN" sz="2400" b="1" dirty="0">
                <a:latin typeface="+mn-ea"/>
                <a:ea typeface="+mn-ea"/>
              </a:rPr>
              <a:t>材料</a:t>
            </a:r>
            <a:r>
              <a:rPr lang="zh-CN" altLang="en-US" sz="2400" b="1" dirty="0">
                <a:latin typeface="+mn-ea"/>
                <a:ea typeface="+mn-ea"/>
              </a:rPr>
              <a:t>一</a:t>
            </a:r>
            <a:r>
              <a:rPr lang="zh-CN" sz="2400" b="1" dirty="0">
                <a:latin typeface="+mn-ea"/>
                <a:ea typeface="+mn-ea"/>
              </a:rPr>
              <a:t>：</a:t>
            </a:r>
            <a:r>
              <a:rPr lang="zh-CN" altLang="en-US" sz="2400" b="1" dirty="0">
                <a:latin typeface="+mn-ea"/>
                <a:ea typeface="+mn-ea"/>
              </a:rPr>
              <a:t>本届</a:t>
            </a:r>
            <a:r>
              <a:rPr sz="2400" b="1" dirty="0">
                <a:latin typeface="+mn-ea"/>
                <a:ea typeface="+mn-ea"/>
                <a:sym typeface="+mn-ea"/>
              </a:rPr>
              <a:t>全国人大代表具有广泛的代表性，各地区各民族各方面都有适当数量的代表，一线工人农民代表、妇女代表比例有所上升，党政领导干部代表比例有所下降。</a:t>
            </a:r>
            <a:endParaRPr lang="en-US" sz="2400" b="1" dirty="0">
              <a:latin typeface="+mn-ea"/>
              <a:ea typeface="+mn-ea"/>
              <a:sym typeface="+mn-ea"/>
            </a:endParaRPr>
          </a:p>
          <a:p>
            <a:pPr>
              <a:lnSpc>
                <a:spcPct val="110000"/>
              </a:lnSpc>
            </a:pPr>
            <a:r>
              <a:rPr lang="zh-CN" altLang="en-US" sz="2400" b="1" dirty="0">
                <a:latin typeface="+mn-ea"/>
                <a:ea typeface="+mn-ea"/>
              </a:rPr>
              <a:t>材料二： 受疫情影响，</a:t>
            </a:r>
            <a:r>
              <a:rPr lang="en-US" altLang="zh-CN" sz="2400" b="1" dirty="0">
                <a:latin typeface="+mn-ea"/>
                <a:ea typeface="+mn-ea"/>
              </a:rPr>
              <a:t>2020</a:t>
            </a:r>
            <a:r>
              <a:rPr lang="zh-CN" altLang="en-US" sz="2400" b="1" dirty="0">
                <a:latin typeface="+mn-ea"/>
                <a:ea typeface="+mn-ea"/>
              </a:rPr>
              <a:t>年的两会姗姗来迟。在这次特别的两会上，代表和委员们热议博物馆云展览、社会治理、公共卫生、高空抛物、战胜疫情、脱贫攻坚等人民群众普遍关心的话题。</a:t>
            </a:r>
            <a:endParaRPr lang="en-US" altLang="zh-CN" sz="2400" b="1" dirty="0">
              <a:latin typeface="+mn-ea"/>
              <a:ea typeface="+mn-ea"/>
            </a:endParaRPr>
          </a:p>
          <a:p>
            <a:pPr>
              <a:lnSpc>
                <a:spcPct val="110000"/>
              </a:lnSpc>
            </a:pPr>
            <a:r>
              <a:rPr lang="zh-CN" altLang="en-US" sz="2400" b="1" dirty="0">
                <a:latin typeface="+mn-ea"/>
                <a:ea typeface="+mn-ea"/>
              </a:rPr>
              <a:t>材料三：</a:t>
            </a:r>
            <a:r>
              <a:rPr lang="en-US" altLang="zh-CN" sz="2400" b="1" dirty="0">
                <a:latin typeface="+mn-ea"/>
                <a:ea typeface="+mn-ea"/>
              </a:rPr>
              <a:t> 2020</a:t>
            </a:r>
            <a:r>
              <a:rPr lang="zh-CN" altLang="en-US" sz="2400" b="1" dirty="0">
                <a:latin typeface="+mn-ea"/>
                <a:ea typeface="+mn-ea"/>
              </a:rPr>
              <a:t>年</a:t>
            </a:r>
            <a:r>
              <a:rPr lang="en-US" altLang="zh-CN" sz="2400" b="1" dirty="0">
                <a:latin typeface="+mn-ea"/>
                <a:ea typeface="+mn-ea"/>
              </a:rPr>
              <a:t>5</a:t>
            </a:r>
            <a:r>
              <a:rPr lang="zh-CN" altLang="en-US" sz="2400" b="1" dirty="0">
                <a:latin typeface="+mn-ea"/>
                <a:ea typeface="+mn-ea"/>
              </a:rPr>
              <a:t>月</a:t>
            </a:r>
            <a:r>
              <a:rPr lang="en-US" altLang="zh-CN" sz="2400" b="1" dirty="0">
                <a:latin typeface="+mn-ea"/>
                <a:ea typeface="+mn-ea"/>
              </a:rPr>
              <a:t>28</a:t>
            </a:r>
            <a:r>
              <a:rPr lang="zh-CN" altLang="en-US" sz="2400" b="1" dirty="0">
                <a:latin typeface="+mn-ea"/>
                <a:ea typeface="+mn-ea"/>
              </a:rPr>
              <a:t>日下午，十三届全国人大三次会议高票表决通过</a:t>
            </a:r>
            <a:r>
              <a:rPr lang="en-US" altLang="zh-CN" sz="2400" b="1" dirty="0">
                <a:latin typeface="+mn-ea"/>
                <a:ea typeface="+mn-ea"/>
              </a:rPr>
              <a:t>《</a:t>
            </a:r>
            <a:r>
              <a:rPr lang="zh-CN" altLang="en-US" sz="2400" b="1" dirty="0">
                <a:latin typeface="+mn-ea"/>
                <a:ea typeface="+mn-ea"/>
              </a:rPr>
              <a:t>中华人民共和国民法典</a:t>
            </a:r>
            <a:r>
              <a:rPr lang="en-US" altLang="zh-CN" sz="2400" b="1" dirty="0">
                <a:latin typeface="+mn-ea"/>
                <a:ea typeface="+mn-ea"/>
              </a:rPr>
              <a:t>》</a:t>
            </a:r>
            <a:r>
              <a:rPr lang="zh-CN" altLang="en-US" sz="2400" b="1" dirty="0">
                <a:latin typeface="+mn-ea"/>
                <a:ea typeface="+mn-ea"/>
              </a:rPr>
              <a:t>。这部法律具有：一、中国特色</a:t>
            </a:r>
            <a:r>
              <a:rPr lang="en-US" altLang="zh-CN" sz="2400" b="1" dirty="0">
                <a:latin typeface="+mn-ea"/>
                <a:ea typeface="+mn-ea"/>
              </a:rPr>
              <a:t>——</a:t>
            </a:r>
            <a:r>
              <a:rPr lang="zh-CN" altLang="en-US" sz="2400" b="1" dirty="0">
                <a:latin typeface="+mn-ea"/>
                <a:ea typeface="+mn-ea"/>
              </a:rPr>
              <a:t>弘扬社会主义核心价值观，强化对人格权的全面保护，维护家庭成员合法权益；二、时代特点</a:t>
            </a:r>
            <a:r>
              <a:rPr lang="en-US" altLang="zh-CN" sz="2400" b="1" dirty="0">
                <a:latin typeface="+mn-ea"/>
                <a:ea typeface="+mn-ea"/>
              </a:rPr>
              <a:t>——</a:t>
            </a:r>
            <a:r>
              <a:rPr lang="zh-CN" altLang="en-US" sz="2400" b="1" dirty="0">
                <a:latin typeface="+mn-ea"/>
                <a:ea typeface="+mn-ea"/>
              </a:rPr>
              <a:t>协调经济发展与环境保护的关系，破解人工智能发展带来的矛盾冲突，强化互联网时代个人信息保护；三、有效反映人民意愿</a:t>
            </a:r>
            <a:r>
              <a:rPr lang="en-US" altLang="zh-CN" sz="2400" b="1" dirty="0">
                <a:latin typeface="+mn-ea"/>
                <a:ea typeface="+mn-ea"/>
              </a:rPr>
              <a:t>——</a:t>
            </a:r>
            <a:r>
              <a:rPr lang="zh-CN" altLang="en-US" sz="2400" b="1" dirty="0">
                <a:latin typeface="+mn-ea"/>
                <a:ea typeface="+mn-ea"/>
              </a:rPr>
              <a:t>破解高空抛物坠物难题，维护小区业主合法权益，明确禁止高利放贷</a:t>
            </a:r>
            <a:r>
              <a:rPr lang="en-US" altLang="zh-CN" sz="2400" b="1" dirty="0">
                <a:latin typeface="+mn-ea"/>
                <a:ea typeface="+mn-ea"/>
              </a:rPr>
              <a:t>……</a:t>
            </a:r>
          </a:p>
          <a:p>
            <a:pPr>
              <a:lnSpc>
                <a:spcPct val="110000"/>
              </a:lnSpc>
            </a:pPr>
            <a:endParaRPr lang="zh-CN" sz="2400" b="1" dirty="0">
              <a:latin typeface="+mn-ea"/>
              <a:ea typeface="+mn-ea"/>
            </a:endParaRPr>
          </a:p>
        </p:txBody>
      </p:sp>
      <p:sp>
        <p:nvSpPr>
          <p:cNvPr id="4" name="文本框 15"/>
          <p:cNvSpPr txBox="1">
            <a:spLocks noChangeArrowheads="1"/>
          </p:cNvSpPr>
          <p:nvPr/>
        </p:nvSpPr>
        <p:spPr bwMode="auto">
          <a:xfrm>
            <a:off x="241597" y="205095"/>
            <a:ext cx="11474954" cy="954107"/>
          </a:xfrm>
          <a:prstGeom prst="rect">
            <a:avLst/>
          </a:prstGeom>
          <a:solidFill>
            <a:srgbClr val="F3C915"/>
          </a:solidFill>
          <a:ln w="9525">
            <a:noFill/>
            <a:miter lim="800000"/>
            <a:headEnd/>
            <a:tailEnd/>
          </a:ln>
        </p:spPr>
        <p:txBody>
          <a:bodyPr wrap="square">
            <a:spAutoFit/>
          </a:bodyPr>
          <a:lstStyle/>
          <a:p>
            <a:r>
              <a:rPr lang="zh-CN" altLang="en-US" sz="2800" b="1" noProof="1">
                <a:latin typeface="华文楷体"/>
                <a:ea typeface="华文楷体"/>
                <a:cs typeface="华文楷体"/>
              </a:rPr>
              <a:t>在党的领导下</a:t>
            </a:r>
            <a:r>
              <a:rPr lang="zh-CN" altLang="en-US" sz="2800" b="1" noProof="1">
                <a:solidFill>
                  <a:srgbClr val="00B0F0"/>
                </a:solidFill>
                <a:latin typeface="华文楷体"/>
                <a:ea typeface="华文楷体"/>
                <a:cs typeface="华文楷体"/>
              </a:rPr>
              <a:t>，（广大）人民</a:t>
            </a:r>
            <a:r>
              <a:rPr lang="zh-CN" altLang="en-US" sz="2800" b="1" noProof="1">
                <a:latin typeface="华文楷体"/>
                <a:ea typeface="华文楷体"/>
                <a:cs typeface="华文楷体"/>
              </a:rPr>
              <a:t>可以按照宪法和法律的规定，通过</a:t>
            </a:r>
            <a:r>
              <a:rPr lang="zh-CN" altLang="en-US" sz="2800" b="1" noProof="1">
                <a:solidFill>
                  <a:srgbClr val="00B0F0"/>
                </a:solidFill>
                <a:latin typeface="华文楷体"/>
                <a:ea typeface="华文楷体"/>
                <a:cs typeface="华文楷体"/>
              </a:rPr>
              <a:t>各种途径和形式</a:t>
            </a:r>
            <a:r>
              <a:rPr lang="zh-CN" altLang="en-US" sz="2800" b="1" noProof="1">
                <a:latin typeface="华文楷体"/>
                <a:ea typeface="华文楷体"/>
                <a:cs typeface="华文楷体"/>
              </a:rPr>
              <a:t>参与</a:t>
            </a:r>
            <a:r>
              <a:rPr lang="zh-CN" altLang="en-US" sz="2800" b="1" noProof="1">
                <a:solidFill>
                  <a:srgbClr val="00B0F0"/>
                </a:solidFill>
                <a:latin typeface="华文楷体"/>
                <a:ea typeface="华文楷体"/>
                <a:cs typeface="华文楷体"/>
              </a:rPr>
              <a:t>管理</a:t>
            </a:r>
            <a:r>
              <a:rPr lang="zh-CN" altLang="en-US" sz="2800" b="1" noProof="1">
                <a:latin typeface="华文楷体"/>
                <a:ea typeface="华文楷体"/>
                <a:cs typeface="华文楷体"/>
              </a:rPr>
              <a:t>国家和社会事务，</a:t>
            </a:r>
            <a:r>
              <a:rPr lang="zh-CN" altLang="en-US" sz="2800" b="1" noProof="1">
                <a:solidFill>
                  <a:srgbClr val="00B0F0"/>
                </a:solidFill>
                <a:latin typeface="华文楷体"/>
                <a:ea typeface="华文楷体"/>
                <a:cs typeface="华文楷体"/>
              </a:rPr>
              <a:t>管理</a:t>
            </a:r>
            <a:r>
              <a:rPr lang="zh-CN" altLang="en-US" sz="2800" b="1" noProof="1">
                <a:latin typeface="华文楷体"/>
                <a:ea typeface="华文楷体"/>
                <a:cs typeface="华文楷体"/>
              </a:rPr>
              <a:t>经济文化事业，</a:t>
            </a:r>
            <a:r>
              <a:rPr lang="zh-CN" altLang="en-US" sz="2800" b="1" noProof="1">
                <a:solidFill>
                  <a:srgbClr val="00B0F0"/>
                </a:solidFill>
                <a:latin typeface="华文楷体"/>
                <a:ea typeface="华文楷体"/>
                <a:cs typeface="华文楷体"/>
              </a:rPr>
              <a:t>管理</a:t>
            </a:r>
            <a:r>
              <a:rPr lang="zh-CN" altLang="en-US" sz="2800" b="1" noProof="1">
                <a:latin typeface="华文楷体"/>
                <a:ea typeface="华文楷体"/>
                <a:cs typeface="华文楷体"/>
              </a:rPr>
              <a:t>社会事务。</a:t>
            </a:r>
            <a:r>
              <a:rPr lang="zh-CN" altLang="en-US" sz="2800" b="1" noProof="1">
                <a:solidFill>
                  <a:schemeClr val="bg1"/>
                </a:solidFill>
                <a:latin typeface="华文楷体"/>
                <a:ea typeface="华文楷体"/>
                <a:cs typeface="华文楷体"/>
              </a:rPr>
              <a:t>                        </a:t>
            </a:r>
            <a:endParaRPr lang="zh-CN" altLang="en-US" sz="2800" b="1" noProof="1">
              <a:solidFill>
                <a:srgbClr val="FF0000"/>
              </a:solidFill>
              <a:latin typeface="华文楷体"/>
              <a:ea typeface="华文楷体"/>
              <a:cs typeface="华文楷体"/>
            </a:endParaRPr>
          </a:p>
        </p:txBody>
      </p:sp>
      <p:sp>
        <p:nvSpPr>
          <p:cNvPr id="5" name="文本框 5"/>
          <p:cNvSpPr txBox="1">
            <a:spLocks noChangeArrowheads="1"/>
          </p:cNvSpPr>
          <p:nvPr/>
        </p:nvSpPr>
        <p:spPr bwMode="auto">
          <a:xfrm>
            <a:off x="318060" y="1322677"/>
            <a:ext cx="11398491" cy="1384995"/>
          </a:xfrm>
          <a:prstGeom prst="rect">
            <a:avLst/>
          </a:prstGeom>
          <a:solidFill>
            <a:srgbClr val="F3C915"/>
          </a:solidFill>
          <a:ln w="9525">
            <a:noFill/>
            <a:miter lim="800000"/>
            <a:headEnd/>
            <a:tailEnd/>
          </a:ln>
        </p:spPr>
        <p:txBody>
          <a:bodyPr wrap="square">
            <a:spAutoFit/>
          </a:bodyPr>
          <a:lstStyle/>
          <a:p>
            <a:r>
              <a:rPr lang="zh-CN" altLang="en-US" sz="2800" b="1" noProof="1">
                <a:solidFill>
                  <a:srgbClr val="0000FF"/>
                </a:solidFill>
                <a:latin typeface="华文楷体"/>
                <a:ea typeface="华文楷体"/>
                <a:cs typeface="华文楷体"/>
              </a:rPr>
              <a:t>    </a:t>
            </a:r>
            <a:r>
              <a:rPr lang="zh-CN" altLang="en-US" sz="2800" b="1" noProof="1">
                <a:latin typeface="华文楷体"/>
                <a:ea typeface="华文楷体"/>
                <a:cs typeface="华文楷体"/>
              </a:rPr>
              <a:t>老百姓所关心的问题得到逐步地解决。在我国社会主义民主政治下，人民的</a:t>
            </a:r>
            <a:r>
              <a:rPr lang="zh-CN" altLang="en-US" sz="2800" b="1" noProof="1">
                <a:solidFill>
                  <a:srgbClr val="00B0F0"/>
                </a:solidFill>
                <a:latin typeface="华文楷体"/>
                <a:ea typeface="华文楷体"/>
                <a:cs typeface="华文楷体"/>
              </a:rPr>
              <a:t>意愿</a:t>
            </a:r>
            <a:r>
              <a:rPr lang="zh-CN" altLang="en-US" sz="2800" b="1" noProof="1">
                <a:latin typeface="华文楷体"/>
                <a:ea typeface="华文楷体"/>
                <a:cs typeface="华文楷体"/>
              </a:rPr>
              <a:t>得到</a:t>
            </a:r>
            <a:r>
              <a:rPr lang="zh-CN" altLang="en-US" sz="2800" b="1" u="sng" noProof="1">
                <a:latin typeface="华文楷体"/>
                <a:ea typeface="华文楷体"/>
                <a:cs typeface="华文楷体"/>
              </a:rPr>
              <a:t>充分反映</a:t>
            </a:r>
            <a:r>
              <a:rPr lang="zh-CN" altLang="en-US" sz="2800" b="1" noProof="1">
                <a:latin typeface="华文楷体"/>
                <a:ea typeface="华文楷体"/>
                <a:cs typeface="华文楷体"/>
              </a:rPr>
              <a:t>，人民的</a:t>
            </a:r>
            <a:r>
              <a:rPr lang="zh-CN" altLang="en-US" sz="2800" b="1" noProof="1">
                <a:solidFill>
                  <a:srgbClr val="00B0F0"/>
                </a:solidFill>
                <a:latin typeface="华文楷体"/>
                <a:ea typeface="华文楷体"/>
                <a:cs typeface="华文楷体"/>
              </a:rPr>
              <a:t>合理要求</a:t>
            </a:r>
            <a:r>
              <a:rPr lang="zh-CN" altLang="en-US" sz="2800" b="1" noProof="1">
                <a:latin typeface="华文楷体"/>
                <a:ea typeface="华文楷体"/>
                <a:cs typeface="华文楷体"/>
              </a:rPr>
              <a:t>得到</a:t>
            </a:r>
            <a:r>
              <a:rPr lang="zh-CN" altLang="en-US" sz="2800" b="1" u="sng" noProof="1">
                <a:latin typeface="华文楷体"/>
                <a:ea typeface="华文楷体"/>
                <a:cs typeface="华文楷体"/>
              </a:rPr>
              <a:t>充分实现，</a:t>
            </a:r>
            <a:r>
              <a:rPr lang="zh-CN" altLang="en-US" sz="2800" b="1" noProof="1">
                <a:latin typeface="华文楷体"/>
                <a:ea typeface="华文楷体"/>
                <a:cs typeface="华文楷体"/>
              </a:rPr>
              <a:t>人民的</a:t>
            </a:r>
            <a:r>
              <a:rPr lang="zh-CN" altLang="en-US" sz="2800" b="1" noProof="1">
                <a:solidFill>
                  <a:srgbClr val="00B0F0"/>
                </a:solidFill>
                <a:latin typeface="华文楷体"/>
                <a:ea typeface="华文楷体"/>
                <a:cs typeface="华文楷体"/>
              </a:rPr>
              <a:t>合法的权利</a:t>
            </a:r>
            <a:r>
              <a:rPr lang="zh-CN" altLang="en-US" sz="2800" b="1" noProof="1">
                <a:latin typeface="华文楷体"/>
                <a:ea typeface="华文楷体"/>
                <a:cs typeface="华文楷体"/>
              </a:rPr>
              <a:t>能够得到</a:t>
            </a:r>
            <a:r>
              <a:rPr lang="zh-CN" altLang="en-US" sz="2800" b="1" u="sng" noProof="1">
                <a:latin typeface="华文楷体"/>
                <a:ea typeface="华文楷体"/>
                <a:cs typeface="华文楷体"/>
              </a:rPr>
              <a:t>充分保障</a:t>
            </a:r>
            <a:r>
              <a:rPr lang="zh-CN" altLang="en-US" sz="2800" b="1" noProof="1">
                <a:latin typeface="华文楷体"/>
                <a:ea typeface="华文楷体"/>
                <a:cs typeface="华文楷体"/>
              </a:rPr>
              <a:t>，人民</a:t>
            </a:r>
            <a:r>
              <a:rPr lang="zh-CN" altLang="en-US" sz="2800" b="1" noProof="1">
                <a:solidFill>
                  <a:srgbClr val="00B0F0"/>
                </a:solidFill>
                <a:latin typeface="华文楷体"/>
                <a:ea typeface="华文楷体"/>
                <a:cs typeface="华文楷体"/>
              </a:rPr>
              <a:t>创造活力</a:t>
            </a:r>
            <a:r>
              <a:rPr lang="zh-CN" altLang="en-US" sz="2800" b="1" noProof="1">
                <a:latin typeface="华文楷体"/>
                <a:ea typeface="华文楷体"/>
                <a:cs typeface="华文楷体"/>
              </a:rPr>
              <a:t>得到</a:t>
            </a:r>
            <a:r>
              <a:rPr lang="zh-CN" altLang="en-US" sz="2800" b="1" u="sng" noProof="1">
                <a:latin typeface="华文楷体"/>
                <a:ea typeface="华文楷体"/>
                <a:cs typeface="华文楷体"/>
              </a:rPr>
              <a:t>充分激发</a:t>
            </a:r>
            <a:r>
              <a:rPr lang="zh-CN" altLang="en-US" sz="2800" b="1" noProof="1">
                <a:latin typeface="华文楷体"/>
                <a:ea typeface="华文楷体"/>
                <a:cs typeface="华文楷体"/>
              </a:rPr>
              <a:t>。</a:t>
            </a:r>
          </a:p>
        </p:txBody>
      </p:sp>
      <p:sp>
        <p:nvSpPr>
          <p:cNvPr id="7" name="文本框 7"/>
          <p:cNvSpPr txBox="1">
            <a:spLocks noChangeArrowheads="1"/>
          </p:cNvSpPr>
          <p:nvPr/>
        </p:nvSpPr>
        <p:spPr bwMode="auto">
          <a:xfrm>
            <a:off x="347419" y="3845004"/>
            <a:ext cx="11369132" cy="954107"/>
          </a:xfrm>
          <a:prstGeom prst="rect">
            <a:avLst/>
          </a:prstGeom>
          <a:solidFill>
            <a:srgbClr val="F3C915"/>
          </a:solidFill>
          <a:ln w="9525">
            <a:noFill/>
            <a:miter lim="800000"/>
            <a:headEnd/>
            <a:tailEnd/>
          </a:ln>
        </p:spPr>
        <p:txBody>
          <a:bodyPr wrap="square">
            <a:spAutoFit/>
          </a:bodyPr>
          <a:lstStyle/>
          <a:p>
            <a:r>
              <a:rPr lang="zh-CN" altLang="en-US" sz="2800" b="1" dirty="0">
                <a:latin typeface="黑体" pitchFamily="49" charset="-122"/>
                <a:ea typeface="黑体" pitchFamily="49" charset="-122"/>
              </a:rPr>
              <a:t>发展社会主义民主</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有助于推动</a:t>
            </a:r>
            <a:r>
              <a:rPr lang="zh-CN" altLang="en-US" sz="2800" b="1" dirty="0">
                <a:solidFill>
                  <a:srgbClr val="CC3300"/>
                </a:solidFill>
                <a:latin typeface="黑体" pitchFamily="49" charset="-122"/>
                <a:ea typeface="黑体" pitchFamily="49" charset="-122"/>
              </a:rPr>
              <a:t>经济社会</a:t>
            </a:r>
            <a:r>
              <a:rPr lang="zh-CN" altLang="en-US" sz="2800" b="1" dirty="0">
                <a:latin typeface="黑体" pitchFamily="49" charset="-122"/>
                <a:ea typeface="黑体" pitchFamily="49" charset="-122"/>
              </a:rPr>
              <a:t>持续健康发展</a:t>
            </a:r>
            <a:r>
              <a:rPr lang="en-US" altLang="zh-CN" sz="2800" b="1" dirty="0">
                <a:latin typeface="黑体" pitchFamily="49" charset="-122"/>
                <a:ea typeface="黑体" pitchFamily="49" charset="-122"/>
              </a:rPr>
              <a:t>,</a:t>
            </a:r>
            <a:r>
              <a:rPr lang="zh-CN" altLang="en-US" sz="2800" b="1" dirty="0">
                <a:latin typeface="黑体" pitchFamily="49" charset="-122"/>
                <a:ea typeface="黑体" pitchFamily="49" charset="-122"/>
              </a:rPr>
              <a:t>实现</a:t>
            </a:r>
            <a:r>
              <a:rPr lang="zh-CN" altLang="en-US" sz="2800" b="1" dirty="0">
                <a:solidFill>
                  <a:srgbClr val="CC3300"/>
                </a:solidFill>
                <a:latin typeface="黑体" pitchFamily="49" charset="-122"/>
                <a:ea typeface="黑体" pitchFamily="49" charset="-122"/>
              </a:rPr>
              <a:t>人民</a:t>
            </a:r>
            <a:r>
              <a:rPr lang="zh-CN" altLang="en-US" sz="2800" b="1" dirty="0">
                <a:latin typeface="黑体" pitchFamily="49" charset="-122"/>
                <a:ea typeface="黑体" pitchFamily="49" charset="-122"/>
              </a:rPr>
              <a:t>安居乐业、</a:t>
            </a:r>
            <a:r>
              <a:rPr lang="zh-CN" altLang="en-US" sz="2800" b="1" dirty="0">
                <a:solidFill>
                  <a:srgbClr val="CC3300"/>
                </a:solidFill>
                <a:latin typeface="黑体" pitchFamily="49" charset="-122"/>
                <a:ea typeface="黑体" pitchFamily="49" charset="-122"/>
              </a:rPr>
              <a:t>社会</a:t>
            </a:r>
            <a:r>
              <a:rPr lang="zh-CN" altLang="en-US" sz="2800" b="1" dirty="0">
                <a:latin typeface="黑体" pitchFamily="49" charset="-122"/>
                <a:ea typeface="黑体" pitchFamily="49" charset="-122"/>
              </a:rPr>
              <a:t>和谐稳定、</a:t>
            </a:r>
            <a:r>
              <a:rPr lang="zh-CN" altLang="en-US" sz="2800" b="1" dirty="0">
                <a:solidFill>
                  <a:srgbClr val="CC3300"/>
                </a:solidFill>
                <a:latin typeface="黑体" pitchFamily="49" charset="-122"/>
                <a:ea typeface="黑体" pitchFamily="49" charset="-122"/>
              </a:rPr>
              <a:t>国家</a:t>
            </a:r>
            <a:r>
              <a:rPr lang="zh-CN" altLang="en-US" sz="2800" b="1" dirty="0">
                <a:latin typeface="黑体" pitchFamily="49" charset="-122"/>
                <a:ea typeface="黑体" pitchFamily="49" charset="-122"/>
              </a:rPr>
              <a:t>繁荣富强。 </a:t>
            </a:r>
            <a:endParaRPr lang="zh-CN" altLang="en-US" sz="2800" b="1" noProof="1">
              <a:latin typeface="黑体" pitchFamily="49" charset="-122"/>
              <a:ea typeface="黑体" pitchFamily="49" charset="-122"/>
            </a:endParaRPr>
          </a:p>
        </p:txBody>
      </p:sp>
      <p:sp>
        <p:nvSpPr>
          <p:cNvPr id="8" name="文本框 1"/>
          <p:cNvSpPr txBox="1">
            <a:spLocks noChangeArrowheads="1"/>
          </p:cNvSpPr>
          <p:nvPr/>
        </p:nvSpPr>
        <p:spPr bwMode="auto">
          <a:xfrm>
            <a:off x="9355560" y="484483"/>
            <a:ext cx="1820190" cy="641350"/>
          </a:xfrm>
          <a:prstGeom prst="rect">
            <a:avLst/>
          </a:prstGeom>
          <a:solidFill>
            <a:srgbClr val="99FF33"/>
          </a:solidFill>
          <a:ln w="9525">
            <a:noFill/>
            <a:miter lim="800000"/>
            <a:headEnd/>
            <a:tailEnd/>
          </a:ln>
        </p:spPr>
        <p:txBody>
          <a:bodyPr wrap="square">
            <a:spAutoFit/>
          </a:bodyPr>
          <a:lstStyle/>
          <a:p>
            <a:r>
              <a:rPr lang="zh-CN" altLang="en-US" sz="3600" dirty="0">
                <a:solidFill>
                  <a:srgbClr val="FF0000"/>
                </a:solidFill>
                <a:effectLst>
                  <a:outerShdw blurRad="38100" dist="38100" dir="2700000" algn="tl">
                    <a:srgbClr val="000000"/>
                  </a:outerShdw>
                </a:effectLst>
                <a:latin typeface="黑体" pitchFamily="49" charset="-122"/>
                <a:ea typeface="黑体" pitchFamily="49" charset="-122"/>
              </a:rPr>
              <a:t>最广泛</a:t>
            </a:r>
          </a:p>
        </p:txBody>
      </p:sp>
      <p:sp>
        <p:nvSpPr>
          <p:cNvPr id="9" name="文本框 1"/>
          <p:cNvSpPr txBox="1">
            <a:spLocks noChangeArrowheads="1"/>
          </p:cNvSpPr>
          <p:nvPr/>
        </p:nvSpPr>
        <p:spPr bwMode="auto">
          <a:xfrm>
            <a:off x="9450797" y="2015174"/>
            <a:ext cx="1887349" cy="641350"/>
          </a:xfrm>
          <a:prstGeom prst="rect">
            <a:avLst/>
          </a:prstGeom>
          <a:solidFill>
            <a:srgbClr val="99FF33"/>
          </a:solidFill>
          <a:ln w="9525">
            <a:noFill/>
            <a:miter lim="800000"/>
            <a:headEnd/>
            <a:tailEnd/>
          </a:ln>
        </p:spPr>
        <p:txBody>
          <a:bodyPr wrap="square">
            <a:spAutoFit/>
          </a:bodyPr>
          <a:lstStyle/>
          <a:p>
            <a:r>
              <a:rPr lang="zh-CN" altLang="en-US" sz="3600" dirty="0">
                <a:solidFill>
                  <a:srgbClr val="FF0000"/>
                </a:solidFill>
                <a:effectLst>
                  <a:outerShdw blurRad="38100" dist="38100" dir="2700000" algn="tl">
                    <a:srgbClr val="000000"/>
                  </a:outerShdw>
                </a:effectLst>
                <a:latin typeface="黑体" pitchFamily="49" charset="-122"/>
                <a:ea typeface="黑体" pitchFamily="49" charset="-122"/>
              </a:rPr>
              <a:t>最真实</a:t>
            </a:r>
          </a:p>
        </p:txBody>
      </p:sp>
      <p:sp>
        <p:nvSpPr>
          <p:cNvPr id="11" name="文本框 1"/>
          <p:cNvSpPr txBox="1">
            <a:spLocks noChangeArrowheads="1"/>
          </p:cNvSpPr>
          <p:nvPr/>
        </p:nvSpPr>
        <p:spPr bwMode="auto">
          <a:xfrm>
            <a:off x="9465691" y="4137520"/>
            <a:ext cx="2039217" cy="641350"/>
          </a:xfrm>
          <a:prstGeom prst="rect">
            <a:avLst/>
          </a:prstGeom>
          <a:solidFill>
            <a:srgbClr val="99FF33"/>
          </a:solidFill>
          <a:ln w="9525">
            <a:noFill/>
            <a:miter lim="800000"/>
            <a:headEnd/>
            <a:tailEnd/>
          </a:ln>
        </p:spPr>
        <p:txBody>
          <a:bodyPr wrap="square">
            <a:spAutoFit/>
          </a:bodyPr>
          <a:lstStyle/>
          <a:p>
            <a:r>
              <a:rPr lang="zh-CN" altLang="en-US" sz="3600" dirty="0">
                <a:solidFill>
                  <a:srgbClr val="FF0000"/>
                </a:solidFill>
                <a:effectLst>
                  <a:outerShdw blurRad="38100" dist="38100" dir="2700000" algn="tl">
                    <a:srgbClr val="000000"/>
                  </a:outerShdw>
                </a:effectLst>
                <a:latin typeface="黑体" pitchFamily="49" charset="-122"/>
                <a:ea typeface="黑体" pitchFamily="49" charset="-122"/>
              </a:rPr>
              <a:t>最管用</a:t>
            </a:r>
          </a:p>
        </p:txBody>
      </p:sp>
      <p:sp>
        <p:nvSpPr>
          <p:cNvPr id="13" name="文本框 9">
            <a:extLst>
              <a:ext uri="{FF2B5EF4-FFF2-40B4-BE49-F238E27FC236}">
                <a16:creationId xmlns:a16="http://schemas.microsoft.com/office/drawing/2014/main" xmlns="" id="{03125BE3-686F-4544-9460-B4DC73117090}"/>
              </a:ext>
            </a:extLst>
          </p:cNvPr>
          <p:cNvSpPr txBox="1"/>
          <p:nvPr/>
        </p:nvSpPr>
        <p:spPr>
          <a:xfrm>
            <a:off x="318060" y="5437326"/>
            <a:ext cx="9954895" cy="645160"/>
          </a:xfrm>
          <a:prstGeom prst="rect">
            <a:avLst/>
          </a:prstGeom>
          <a:solidFill>
            <a:schemeClr val="bg1"/>
          </a:solidFill>
          <a:ln w="9525">
            <a:noFill/>
          </a:ln>
        </p:spPr>
        <p:txBody>
          <a:bodyPr wrap="square" anchor="t">
            <a:spAutoFit/>
          </a:bodyPr>
          <a:lstStyle/>
          <a:p>
            <a:r>
              <a:rPr lang="en-US" altLang="zh-CN" sz="3600" b="1" dirty="0">
                <a:latin typeface="微软雅黑" panose="020B0503020204020204" pitchFamily="34" charset="-122"/>
                <a:ea typeface="微软雅黑" panose="020B0503020204020204" pitchFamily="34" charset="-122"/>
              </a:rPr>
              <a:t>Q</a:t>
            </a:r>
            <a:r>
              <a:rPr lang="zh-CN" altLang="en-US" sz="3600" b="1" dirty="0">
                <a:latin typeface="微软雅黑" panose="020B0503020204020204" pitchFamily="34" charset="-122"/>
                <a:ea typeface="微软雅黑" panose="020B0503020204020204" pitchFamily="34" charset="-122"/>
              </a:rPr>
              <a:t>：材料如何体现我国社会主义民主的特点？</a:t>
            </a:r>
          </a:p>
        </p:txBody>
      </p:sp>
      <p:sp>
        <p:nvSpPr>
          <p:cNvPr id="14" name="文本框 5">
            <a:extLst>
              <a:ext uri="{FF2B5EF4-FFF2-40B4-BE49-F238E27FC236}">
                <a16:creationId xmlns:a16="http://schemas.microsoft.com/office/drawing/2014/main" xmlns="" id="{DB5122CA-106E-44E8-9290-487CC0C7C445}"/>
              </a:ext>
            </a:extLst>
          </p:cNvPr>
          <p:cNvSpPr txBox="1">
            <a:spLocks noChangeArrowheads="1"/>
          </p:cNvSpPr>
          <p:nvPr/>
        </p:nvSpPr>
        <p:spPr bwMode="auto">
          <a:xfrm>
            <a:off x="348015" y="2793751"/>
            <a:ext cx="11398491" cy="954107"/>
          </a:xfrm>
          <a:prstGeom prst="rect">
            <a:avLst/>
          </a:prstGeom>
          <a:solidFill>
            <a:srgbClr val="F3C915"/>
          </a:solidFill>
          <a:ln w="9525">
            <a:noFill/>
            <a:miter lim="800000"/>
            <a:headEnd/>
            <a:tailEnd/>
          </a:ln>
        </p:spPr>
        <p:txBody>
          <a:bodyPr wrap="square">
            <a:spAutoFit/>
          </a:bodyPr>
          <a:lstStyle/>
          <a:p>
            <a:r>
              <a:rPr lang="zh-CN" altLang="en-US" sz="2800" b="1" noProof="1">
                <a:latin typeface="华文楷体"/>
                <a:ea typeface="华文楷体"/>
                <a:cs typeface="华文楷体"/>
              </a:rPr>
              <a:t>人民的</a:t>
            </a:r>
            <a:r>
              <a:rPr lang="zh-CN" altLang="en-US" sz="2800" b="1" noProof="1">
                <a:solidFill>
                  <a:srgbClr val="00B0F0"/>
                </a:solidFill>
                <a:latin typeface="华文楷体"/>
                <a:ea typeface="华文楷体"/>
                <a:cs typeface="华文楷体"/>
              </a:rPr>
              <a:t>意愿</a:t>
            </a:r>
            <a:r>
              <a:rPr lang="zh-CN" altLang="en-US" sz="2800" b="1" noProof="1">
                <a:latin typeface="华文楷体"/>
                <a:ea typeface="华文楷体"/>
                <a:cs typeface="华文楷体"/>
              </a:rPr>
              <a:t>得到</a:t>
            </a:r>
            <a:r>
              <a:rPr lang="zh-CN" altLang="en-US" sz="2800" b="1" u="sng" noProof="1">
                <a:latin typeface="华文楷体"/>
                <a:ea typeface="华文楷体"/>
                <a:cs typeface="华文楷体"/>
              </a:rPr>
              <a:t>充分反映</a:t>
            </a:r>
            <a:r>
              <a:rPr lang="zh-CN" altLang="en-US" sz="2800" b="1" noProof="1">
                <a:latin typeface="华文楷体"/>
                <a:ea typeface="华文楷体"/>
                <a:cs typeface="华文楷体"/>
              </a:rPr>
              <a:t>，人民的</a:t>
            </a:r>
            <a:r>
              <a:rPr lang="zh-CN" altLang="en-US" sz="2800" b="1" noProof="1">
                <a:solidFill>
                  <a:srgbClr val="00B0F0"/>
                </a:solidFill>
                <a:latin typeface="华文楷体"/>
                <a:ea typeface="华文楷体"/>
                <a:cs typeface="华文楷体"/>
              </a:rPr>
              <a:t>合理要求</a:t>
            </a:r>
            <a:r>
              <a:rPr lang="zh-CN" altLang="en-US" sz="2800" b="1" noProof="1">
                <a:latin typeface="华文楷体"/>
                <a:ea typeface="华文楷体"/>
                <a:cs typeface="华文楷体"/>
              </a:rPr>
              <a:t>得到</a:t>
            </a:r>
            <a:r>
              <a:rPr lang="zh-CN" altLang="en-US" sz="2800" b="1" u="sng" noProof="1">
                <a:latin typeface="华文楷体"/>
                <a:ea typeface="华文楷体"/>
                <a:cs typeface="华文楷体"/>
              </a:rPr>
              <a:t>充分实现，</a:t>
            </a:r>
            <a:r>
              <a:rPr lang="zh-CN" altLang="en-US" sz="2800" b="1" noProof="1">
                <a:latin typeface="华文楷体"/>
                <a:ea typeface="华文楷体"/>
                <a:cs typeface="华文楷体"/>
              </a:rPr>
              <a:t>人民的</a:t>
            </a:r>
            <a:r>
              <a:rPr lang="zh-CN" altLang="en-US" sz="2800" b="1" noProof="1">
                <a:solidFill>
                  <a:srgbClr val="00B0F0"/>
                </a:solidFill>
                <a:latin typeface="华文楷体"/>
                <a:ea typeface="华文楷体"/>
                <a:cs typeface="华文楷体"/>
              </a:rPr>
              <a:t>合法的权利</a:t>
            </a:r>
            <a:r>
              <a:rPr lang="zh-CN" altLang="en-US" sz="2800" b="1" noProof="1">
                <a:latin typeface="华文楷体"/>
                <a:ea typeface="华文楷体"/>
                <a:cs typeface="华文楷体"/>
              </a:rPr>
              <a:t>能够得到</a:t>
            </a:r>
            <a:r>
              <a:rPr lang="zh-CN" altLang="en-US" sz="2800" b="1" u="sng" noProof="1">
                <a:latin typeface="华文楷体"/>
                <a:ea typeface="华文楷体"/>
                <a:cs typeface="华文楷体"/>
              </a:rPr>
              <a:t>充分保障</a:t>
            </a:r>
            <a:r>
              <a:rPr lang="zh-CN" altLang="en-US" sz="2800" b="1" noProof="1">
                <a:latin typeface="华文楷体"/>
                <a:ea typeface="华文楷体"/>
                <a:cs typeface="华文楷体"/>
              </a:rPr>
              <a:t>，人民</a:t>
            </a:r>
            <a:r>
              <a:rPr lang="zh-CN" altLang="en-US" sz="2800" b="1" noProof="1">
                <a:solidFill>
                  <a:srgbClr val="00B0F0"/>
                </a:solidFill>
                <a:latin typeface="华文楷体"/>
                <a:ea typeface="华文楷体"/>
                <a:cs typeface="华文楷体"/>
              </a:rPr>
              <a:t>创造活力</a:t>
            </a:r>
            <a:r>
              <a:rPr lang="zh-CN" altLang="en-US" sz="2800" b="1" noProof="1">
                <a:latin typeface="华文楷体"/>
                <a:ea typeface="华文楷体"/>
                <a:cs typeface="华文楷体"/>
              </a:rPr>
              <a:t>得到</a:t>
            </a:r>
            <a:r>
              <a:rPr lang="zh-CN" altLang="en-US" sz="2800" b="1" u="sng" noProof="1">
                <a:latin typeface="华文楷体"/>
                <a:ea typeface="华文楷体"/>
                <a:cs typeface="华文楷体"/>
              </a:rPr>
              <a:t>充分激发</a:t>
            </a:r>
            <a:r>
              <a:rPr lang="zh-CN" altLang="en-US" sz="2800" b="1" noProof="1">
                <a:latin typeface="华文楷体"/>
                <a:ea typeface="华文楷体"/>
                <a:cs typeface="华文楷体"/>
              </a:rPr>
              <a:t>。</a:t>
            </a:r>
          </a:p>
        </p:txBody>
      </p:sp>
      <p:sp>
        <p:nvSpPr>
          <p:cNvPr id="10" name="文本框 1"/>
          <p:cNvSpPr txBox="1">
            <a:spLocks noChangeArrowheads="1"/>
          </p:cNvSpPr>
          <p:nvPr/>
        </p:nvSpPr>
        <p:spPr bwMode="auto">
          <a:xfrm>
            <a:off x="9465692" y="3014165"/>
            <a:ext cx="1818509" cy="641350"/>
          </a:xfrm>
          <a:prstGeom prst="rect">
            <a:avLst/>
          </a:prstGeom>
          <a:solidFill>
            <a:srgbClr val="99FF33"/>
          </a:solidFill>
          <a:ln w="9525">
            <a:noFill/>
            <a:miter lim="800000"/>
            <a:headEnd/>
            <a:tailEnd/>
          </a:ln>
        </p:spPr>
        <p:txBody>
          <a:bodyPr wrap="square">
            <a:spAutoFit/>
          </a:bodyPr>
          <a:lstStyle/>
          <a:p>
            <a:r>
              <a:rPr lang="zh-CN" altLang="en-US" sz="3600" dirty="0">
                <a:solidFill>
                  <a:srgbClr val="FF0000"/>
                </a:solidFill>
                <a:effectLst>
                  <a:outerShdw blurRad="38100" dist="38100" dir="2700000" algn="tl">
                    <a:srgbClr val="000000"/>
                  </a:outerShdw>
                </a:effectLst>
                <a:latin typeface="黑体" pitchFamily="49" charset="-122"/>
                <a:ea typeface="黑体" pitchFamily="49" charset="-122"/>
              </a:rPr>
              <a:t>最真实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iterate type="lt">
                                    <p:tmPct val="5000"/>
                                  </p:iterate>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 calcmode="lin" valueType="num">
                                      <p:cBhvr>
                                        <p:cTn id="58" dur="500" fill="hold"/>
                                        <p:tgtEl>
                                          <p:spTgt spid="11"/>
                                        </p:tgtEl>
                                        <p:attrNameLst>
                                          <p:attrName>style.rotation</p:attrName>
                                        </p:attrNameLst>
                                      </p:cBhvr>
                                      <p:tavLst>
                                        <p:tav tm="0">
                                          <p:val>
                                            <p:fltVal val="90"/>
                                          </p:val>
                                        </p:tav>
                                        <p:tav tm="100000">
                                          <p:val>
                                            <p:fltVal val="0"/>
                                          </p:val>
                                        </p:tav>
                                      </p:tavLst>
                                    </p:anim>
                                    <p:animEffect transition="in" filter="fade">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7" grpId="0" bldLvl="0" animBg="1"/>
      <p:bldP spid="8" grpId="0" animBg="1"/>
      <p:bldP spid="9" grpId="0" animBg="1"/>
      <p:bldP spid="11" grpId="0" animBg="1"/>
      <p:bldP spid="14" grpId="0" bldLvl="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图片1"/>
          <p:cNvPicPr>
            <a:picLocks noChangeAspect="1" noChangeArrowheads="1"/>
          </p:cNvPicPr>
          <p:nvPr/>
        </p:nvPicPr>
        <p:blipFill>
          <a:blip r:embed="rId2" cstate="print"/>
          <a:srcRect/>
          <a:stretch>
            <a:fillRect/>
          </a:stretch>
        </p:blipFill>
        <p:spPr bwMode="auto">
          <a:xfrm>
            <a:off x="0" y="0"/>
            <a:ext cx="12200467" cy="6858000"/>
          </a:xfrm>
          <a:prstGeom prst="rect">
            <a:avLst/>
          </a:prstGeom>
          <a:noFill/>
        </p:spPr>
      </p:pic>
      <p:sp>
        <p:nvSpPr>
          <p:cNvPr id="2" name="矩形 1"/>
          <p:cNvSpPr>
            <a:spLocks noChangeArrowheads="1"/>
          </p:cNvSpPr>
          <p:nvPr/>
        </p:nvSpPr>
        <p:spPr bwMode="auto">
          <a:xfrm>
            <a:off x="506560" y="1627867"/>
            <a:ext cx="10864849" cy="1088675"/>
          </a:xfrm>
          <a:prstGeom prst="rect">
            <a:avLst/>
          </a:prstGeom>
          <a:solidFill>
            <a:schemeClr val="bg1"/>
          </a:solidFill>
          <a:ln w="19050">
            <a:noFill/>
            <a:miter lim="800000"/>
          </a:ln>
        </p:spPr>
        <p:txBody>
          <a:bodyPr wrap="square" lIns="122027" tIns="61013" rIns="122027" bIns="61013">
            <a:spAutoFit/>
          </a:bodyPr>
          <a:lstStyle/>
          <a:p>
            <a:pPr>
              <a:lnSpc>
                <a:spcPct val="120000"/>
              </a:lnSpc>
            </a:pPr>
            <a:r>
              <a:rPr lang="zh-CN" altLang="en-US" sz="2800" b="1" dirty="0">
                <a:latin typeface="黑体" pitchFamily="49" charset="-122"/>
                <a:ea typeface="黑体" pitchFamily="49" charset="-122"/>
              </a:rPr>
              <a:t>我国社会主义民主是维护人民根本利益的</a:t>
            </a:r>
            <a:r>
              <a:rPr lang="zh-CN" altLang="en-US" sz="2800" b="1" dirty="0">
                <a:solidFill>
                  <a:srgbClr val="FF0000"/>
                </a:solidFill>
                <a:latin typeface="黑体" pitchFamily="49" charset="-122"/>
                <a:ea typeface="黑体" pitchFamily="49" charset="-122"/>
              </a:rPr>
              <a:t>最广泛</a:t>
            </a:r>
            <a:r>
              <a:rPr lang="zh-CN" altLang="en-US" sz="2800" b="1" dirty="0">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最真实</a:t>
            </a:r>
            <a:r>
              <a:rPr lang="zh-CN" altLang="en-US" sz="2800" b="1" dirty="0">
                <a:latin typeface="黑体" pitchFamily="49" charset="-122"/>
                <a:ea typeface="黑体" pitchFamily="49" charset="-122"/>
              </a:rPr>
              <a:t>、</a:t>
            </a:r>
            <a:r>
              <a:rPr lang="zh-CN" altLang="en-US" sz="2800" b="1" dirty="0">
                <a:solidFill>
                  <a:srgbClr val="FF0000"/>
                </a:solidFill>
                <a:latin typeface="黑体" pitchFamily="49" charset="-122"/>
                <a:ea typeface="黑体" pitchFamily="49" charset="-122"/>
              </a:rPr>
              <a:t>最管用</a:t>
            </a:r>
            <a:r>
              <a:rPr lang="zh-CN" altLang="en-US" sz="2800" b="1" dirty="0">
                <a:latin typeface="黑体" pitchFamily="49" charset="-122"/>
                <a:ea typeface="黑体" pitchFamily="49" charset="-122"/>
              </a:rPr>
              <a:t>的民主。</a:t>
            </a:r>
            <a:endParaRPr lang="en-US" altLang="zh-CN" sz="2800" b="1" dirty="0">
              <a:latin typeface="黑体" pitchFamily="49" charset="-122"/>
              <a:ea typeface="黑体" pitchFamily="49" charset="-122"/>
            </a:endParaRPr>
          </a:p>
        </p:txBody>
      </p:sp>
      <p:sp>
        <p:nvSpPr>
          <p:cNvPr id="3" name="矩形 2"/>
          <p:cNvSpPr/>
          <p:nvPr/>
        </p:nvSpPr>
        <p:spPr>
          <a:xfrm>
            <a:off x="460065" y="1072211"/>
            <a:ext cx="5022217" cy="635666"/>
          </a:xfrm>
          <a:prstGeom prst="rect">
            <a:avLst/>
          </a:prstGeom>
        </p:spPr>
        <p:txBody>
          <a:bodyPr wrap="square" lIns="122027" tIns="61013" rIns="122027" bIns="61013">
            <a:spAutoFit/>
          </a:bodyPr>
          <a:lstStyle/>
          <a:p>
            <a:pPr>
              <a:lnSpc>
                <a:spcPct val="120000"/>
              </a:lnSpc>
              <a:defRPr/>
            </a:pPr>
            <a:r>
              <a:rPr lang="zh-CN" altLang="en-US" sz="3200" b="1" dirty="0">
                <a:solidFill>
                  <a:srgbClr val="FF0000"/>
                </a:solidFill>
                <a:latin typeface="黑体" pitchFamily="49" charset="-122"/>
                <a:ea typeface="黑体" pitchFamily="49" charset="-122"/>
              </a:rPr>
              <a:t>（</a:t>
            </a:r>
            <a:r>
              <a:rPr lang="en-US" altLang="zh-CN" sz="3200" b="1" dirty="0">
                <a:solidFill>
                  <a:srgbClr val="FF0000"/>
                </a:solidFill>
                <a:latin typeface="黑体" pitchFamily="49" charset="-122"/>
                <a:ea typeface="黑体" pitchFamily="49" charset="-122"/>
              </a:rPr>
              <a:t>1</a:t>
            </a:r>
            <a:r>
              <a:rPr lang="zh-CN" altLang="en-US" sz="3200" b="1" dirty="0">
                <a:solidFill>
                  <a:srgbClr val="FF0000"/>
                </a:solidFill>
                <a:latin typeface="黑体" pitchFamily="49" charset="-122"/>
                <a:ea typeface="黑体" pitchFamily="49" charset="-122"/>
              </a:rPr>
              <a:t>）基本特点</a:t>
            </a:r>
          </a:p>
        </p:txBody>
      </p:sp>
      <p:sp>
        <p:nvSpPr>
          <p:cNvPr id="4" name="矩形 3"/>
          <p:cNvSpPr/>
          <p:nvPr/>
        </p:nvSpPr>
        <p:spPr>
          <a:xfrm>
            <a:off x="522057" y="2723197"/>
            <a:ext cx="4106893" cy="635666"/>
          </a:xfrm>
          <a:prstGeom prst="rect">
            <a:avLst/>
          </a:prstGeom>
        </p:spPr>
        <p:txBody>
          <a:bodyPr wrap="square" lIns="122027" tIns="61013" rIns="122027" bIns="61013">
            <a:spAutoFit/>
          </a:bodyPr>
          <a:lstStyle/>
          <a:p>
            <a:pPr>
              <a:lnSpc>
                <a:spcPct val="120000"/>
              </a:lnSpc>
              <a:defRPr/>
            </a:pPr>
            <a:r>
              <a:rPr lang="zh-CN" altLang="en-US" sz="3200" b="1" dirty="0">
                <a:solidFill>
                  <a:srgbClr val="0070C0"/>
                </a:solidFill>
                <a:latin typeface="黑体" pitchFamily="49" charset="-122"/>
                <a:ea typeface="黑体" pitchFamily="49" charset="-122"/>
              </a:rPr>
              <a:t>（</a:t>
            </a:r>
            <a:r>
              <a:rPr lang="en-US" altLang="zh-CN" sz="3200" b="1" dirty="0">
                <a:solidFill>
                  <a:srgbClr val="0070C0"/>
                </a:solidFill>
                <a:latin typeface="黑体" pitchFamily="49" charset="-122"/>
                <a:ea typeface="黑体" pitchFamily="49" charset="-122"/>
              </a:rPr>
              <a:t>2</a:t>
            </a:r>
            <a:r>
              <a:rPr lang="zh-CN" altLang="en-US" sz="3200" b="1" dirty="0">
                <a:solidFill>
                  <a:srgbClr val="0070C0"/>
                </a:solidFill>
                <a:latin typeface="黑体" pitchFamily="49" charset="-122"/>
                <a:ea typeface="黑体" pitchFamily="49" charset="-122"/>
              </a:rPr>
              <a:t>）具体体现</a:t>
            </a:r>
          </a:p>
        </p:txBody>
      </p:sp>
      <p:sp>
        <p:nvSpPr>
          <p:cNvPr id="5" name="矩形 4"/>
          <p:cNvSpPr/>
          <p:nvPr/>
        </p:nvSpPr>
        <p:spPr>
          <a:xfrm>
            <a:off x="496228" y="3353426"/>
            <a:ext cx="10895027" cy="3225605"/>
          </a:xfrm>
          <a:prstGeom prst="rect">
            <a:avLst/>
          </a:prstGeom>
          <a:solidFill>
            <a:schemeClr val="bg1"/>
          </a:solidFill>
          <a:ln w="28575">
            <a:noFill/>
          </a:ln>
          <a:effectLst/>
        </p:spPr>
        <p:txBody>
          <a:bodyPr wrap="square" lIns="122027" tIns="61013" rIns="122027" bIns="61013">
            <a:spAutoFit/>
          </a:bodyPr>
          <a:lstStyle/>
          <a:p>
            <a:pPr>
              <a:lnSpc>
                <a:spcPct val="120000"/>
              </a:lnSpc>
              <a:defRPr/>
            </a:pPr>
            <a:r>
              <a:rPr lang="zh-CN" altLang="en-US" sz="2800" b="1" dirty="0">
                <a:latin typeface="黑体" pitchFamily="49" charset="-122"/>
                <a:ea typeface="黑体" pitchFamily="49" charset="-122"/>
              </a:rPr>
              <a:t>①在党的领导下人民按照宪法和法律的规定，通过各种方式参与管理国家和社会事务。</a:t>
            </a:r>
            <a:endParaRPr lang="en-US" altLang="zh-CN" sz="2800" b="1" dirty="0">
              <a:latin typeface="黑体" pitchFamily="49" charset="-122"/>
              <a:ea typeface="黑体" pitchFamily="49" charset="-122"/>
            </a:endParaRPr>
          </a:p>
          <a:p>
            <a:pPr>
              <a:lnSpc>
                <a:spcPct val="120000"/>
              </a:lnSpc>
              <a:defRPr/>
            </a:pPr>
            <a:r>
              <a:rPr lang="zh-CN" altLang="en-US" sz="2800" b="1" dirty="0">
                <a:latin typeface="黑体" pitchFamily="49" charset="-122"/>
                <a:ea typeface="黑体" pitchFamily="49" charset="-122"/>
              </a:rPr>
              <a:t>②人民的意愿得到充分反映，人民的合理要求得到充分实现，人民的合权利得到充分保障，人民的创造活力得到充分激发。</a:t>
            </a:r>
            <a:endParaRPr lang="en-US" altLang="zh-CN" sz="2800" b="1" dirty="0">
              <a:latin typeface="黑体" pitchFamily="49" charset="-122"/>
              <a:ea typeface="黑体" pitchFamily="49" charset="-122"/>
            </a:endParaRPr>
          </a:p>
          <a:p>
            <a:pPr>
              <a:lnSpc>
                <a:spcPct val="120000"/>
              </a:lnSpc>
              <a:defRPr/>
            </a:pPr>
            <a:r>
              <a:rPr lang="zh-CN" altLang="zh-CN" sz="2800" b="1" dirty="0">
                <a:latin typeface="黑体" pitchFamily="49" charset="-122"/>
                <a:ea typeface="黑体" pitchFamily="49" charset="-122"/>
              </a:rPr>
              <a:t>③发展社会主义民主，有助于推动经济社会持续健康发展，实现人民安居乐业、社会和谐稳定、国家繁荣富强。</a:t>
            </a:r>
            <a:endParaRPr lang="en-US" altLang="zh-CN" sz="2800" b="1" dirty="0">
              <a:latin typeface="黑体" pitchFamily="49" charset="-122"/>
              <a:ea typeface="黑体" pitchFamily="49" charset="-122"/>
            </a:endParaRPr>
          </a:p>
        </p:txBody>
      </p:sp>
      <p:sp>
        <p:nvSpPr>
          <p:cNvPr id="9" name="文本框 2"/>
          <p:cNvSpPr txBox="1"/>
          <p:nvPr/>
        </p:nvSpPr>
        <p:spPr>
          <a:xfrm>
            <a:off x="280773" y="381916"/>
            <a:ext cx="6009979" cy="646331"/>
          </a:xfrm>
          <a:prstGeom prst="rect">
            <a:avLst/>
          </a:prstGeom>
          <a:solidFill>
            <a:srgbClr val="F3C915"/>
          </a:solidFill>
          <a:ln w="9525">
            <a:noFill/>
          </a:ln>
        </p:spPr>
        <p:txBody>
          <a:bodyPr wrap="none" anchor="t">
            <a:spAutoFit/>
          </a:bodyPr>
          <a:lstStyle/>
          <a:p>
            <a:r>
              <a:rPr lang="en-US" altLang="zh-CN" sz="3600" b="1" dirty="0">
                <a:latin typeface="微软雅黑" panose="020B0503020204020204" pitchFamily="34" charset="-122"/>
                <a:ea typeface="微软雅黑" panose="020B0503020204020204" pitchFamily="34" charset="-122"/>
                <a:sym typeface="宋体" panose="02010600030101010101" pitchFamily="2" charset="-122"/>
              </a:rPr>
              <a:t>3</a:t>
            </a:r>
            <a:r>
              <a:rPr lang="zh-CN" altLang="en-US" sz="3600" b="1" dirty="0">
                <a:latin typeface="微软雅黑" panose="020B0503020204020204" pitchFamily="34" charset="-122"/>
                <a:ea typeface="微软雅黑" panose="020B0503020204020204" pitchFamily="34" charset="-122"/>
                <a:sym typeface="宋体" panose="02010600030101010101" pitchFamily="2" charset="-122"/>
              </a:rPr>
              <a:t>、社会主义民主的基本特点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图片1"/>
          <p:cNvPicPr>
            <a:picLocks noChangeAspect="1" noChangeArrowheads="1"/>
          </p:cNvPicPr>
          <p:nvPr/>
        </p:nvPicPr>
        <p:blipFill>
          <a:blip r:embed="rId2" cstate="print"/>
          <a:srcRect/>
          <a:stretch>
            <a:fillRect/>
          </a:stretch>
        </p:blipFill>
        <p:spPr bwMode="auto">
          <a:xfrm>
            <a:off x="0" y="0"/>
            <a:ext cx="12200467" cy="6858000"/>
          </a:xfrm>
          <a:prstGeom prst="rect">
            <a:avLst/>
          </a:prstGeom>
          <a:noFill/>
        </p:spPr>
      </p:pic>
      <p:sp>
        <p:nvSpPr>
          <p:cNvPr id="8" name="矩形 7"/>
          <p:cNvSpPr/>
          <p:nvPr/>
        </p:nvSpPr>
        <p:spPr>
          <a:xfrm>
            <a:off x="301936" y="3920216"/>
            <a:ext cx="11067103" cy="1964512"/>
          </a:xfrm>
          <a:prstGeom prst="rect">
            <a:avLst/>
          </a:prstGeom>
          <a:solidFill>
            <a:schemeClr val="accent1">
              <a:lumMod val="20000"/>
              <a:lumOff val="80000"/>
            </a:schemeClr>
          </a:solidFill>
        </p:spPr>
        <p:txBody>
          <a:bodyPr wrap="square">
            <a:spAutoFit/>
          </a:bodyPr>
          <a:lstStyle/>
          <a:p>
            <a:pPr fontAlgn="auto">
              <a:lnSpc>
                <a:spcPct val="150000"/>
              </a:lnSpc>
              <a:spcBef>
                <a:spcPts val="0"/>
              </a:spcBef>
              <a:spcAft>
                <a:spcPts val="0"/>
              </a:spcAft>
              <a:buFontTx/>
              <a:buNone/>
              <a:defRPr/>
            </a:pPr>
            <a:r>
              <a:rPr lang="en-US" altLang="zh-CN" sz="2800" b="1" dirty="0">
                <a:effectLst>
                  <a:outerShdw blurRad="38100" dist="38100" dir="2700000" algn="tl">
                    <a:srgbClr val="000000">
                      <a:alpha val="43137"/>
                    </a:srgbClr>
                  </a:outerShdw>
                </a:effectLst>
                <a:latin typeface="+mn-lt"/>
                <a:ea typeface="+mn-ea"/>
              </a:rPr>
              <a:t>      </a:t>
            </a:r>
            <a:r>
              <a:rPr lang="zh-CN" altLang="en-US" sz="2800" b="1" dirty="0">
                <a:effectLst>
                  <a:outerShdw blurRad="38100" dist="38100" dir="2700000" algn="tl">
                    <a:srgbClr val="000000">
                      <a:alpha val="43137"/>
                    </a:srgbClr>
                  </a:outerShdw>
                </a:effectLst>
                <a:latin typeface="+mn-lt"/>
                <a:ea typeface="+mn-ea"/>
              </a:rPr>
              <a:t>问题：</a:t>
            </a:r>
            <a:r>
              <a:rPr lang="zh-CN" altLang="en-US" sz="2800" b="1" dirty="0">
                <a:effectLst>
                  <a:outerShdw blurRad="38100" dist="38100" dir="2700000" algn="tl">
                    <a:srgbClr val="000000">
                      <a:alpha val="43137"/>
                    </a:srgbClr>
                  </a:outerShdw>
                </a:effectLst>
                <a:latin typeface="+mn-lt"/>
                <a:ea typeface="+mn-ea"/>
                <a:sym typeface="+mn-ea"/>
              </a:rPr>
              <a:t>民法典的从编撰到表决通过体现了哪些民主形式</a:t>
            </a:r>
            <a:r>
              <a:rPr lang="zh-CN" altLang="en-US" sz="2800" b="1" dirty="0">
                <a:effectLst>
                  <a:outerShdw blurRad="38100" dist="38100" dir="2700000" algn="tl">
                    <a:srgbClr val="000000">
                      <a:alpha val="43137"/>
                    </a:srgbClr>
                  </a:outerShdw>
                </a:effectLst>
                <a:latin typeface="+mn-lt"/>
                <a:ea typeface="+mn-ea"/>
              </a:rPr>
              <a:t>？</a:t>
            </a:r>
            <a:endParaRPr lang="en-US" altLang="zh-CN" sz="2800" b="1" dirty="0">
              <a:effectLst>
                <a:outerShdw blurRad="38100" dist="38100" dir="2700000" algn="tl">
                  <a:srgbClr val="000000">
                    <a:alpha val="43137"/>
                  </a:srgbClr>
                </a:outerShdw>
              </a:effectLst>
              <a:latin typeface="+mn-lt"/>
              <a:ea typeface="+mn-ea"/>
            </a:endParaRPr>
          </a:p>
          <a:p>
            <a:pPr fontAlgn="auto">
              <a:lnSpc>
                <a:spcPct val="150000"/>
              </a:lnSpc>
              <a:spcBef>
                <a:spcPts val="0"/>
              </a:spcBef>
              <a:spcAft>
                <a:spcPts val="0"/>
              </a:spcAft>
              <a:buFontTx/>
              <a:buNone/>
              <a:defRPr/>
            </a:pPr>
            <a:r>
              <a:rPr lang="en-US" altLang="zh-CN" sz="2800" b="1" dirty="0">
                <a:effectLst>
                  <a:outerShdw blurRad="38100" dist="38100" dir="2700000" algn="tl">
                    <a:srgbClr val="000000">
                      <a:alpha val="43137"/>
                    </a:srgbClr>
                  </a:outerShdw>
                </a:effectLst>
                <a:latin typeface="+mn-lt"/>
                <a:ea typeface="+mn-ea"/>
              </a:rPr>
              <a:t>                     </a:t>
            </a:r>
            <a:r>
              <a:rPr lang="zh-CN" altLang="en-US" sz="2800" b="1" dirty="0">
                <a:effectLst>
                  <a:outerShdw blurRad="38100" dist="38100" dir="2700000" algn="tl">
                    <a:srgbClr val="000000">
                      <a:alpha val="43137"/>
                    </a:srgbClr>
                  </a:outerShdw>
                </a:effectLst>
                <a:latin typeface="+mn-lt"/>
                <a:ea typeface="+mn-ea"/>
              </a:rPr>
              <a:t>哪一个是我国的特有形式和独特优势？</a:t>
            </a:r>
            <a:endParaRPr lang="en-US" altLang="zh-CN" sz="2800" b="1" dirty="0">
              <a:effectLst>
                <a:outerShdw blurRad="38100" dist="38100" dir="2700000" algn="tl">
                  <a:srgbClr val="000000">
                    <a:alpha val="43137"/>
                  </a:srgbClr>
                </a:outerShdw>
              </a:effectLst>
              <a:latin typeface="+mn-lt"/>
              <a:ea typeface="+mn-ea"/>
            </a:endParaRPr>
          </a:p>
          <a:p>
            <a:pPr fontAlgn="auto">
              <a:lnSpc>
                <a:spcPct val="150000"/>
              </a:lnSpc>
              <a:spcBef>
                <a:spcPts val="0"/>
              </a:spcBef>
              <a:spcAft>
                <a:spcPts val="0"/>
              </a:spcAft>
              <a:buFontTx/>
              <a:buNone/>
              <a:defRPr/>
            </a:pPr>
            <a:r>
              <a:rPr lang="zh-CN" altLang="en-US" sz="2800" b="1" dirty="0">
                <a:effectLst>
                  <a:outerShdw blurRad="38100" dist="38100" dir="2700000" algn="tl">
                    <a:srgbClr val="000000">
                      <a:alpha val="43137"/>
                    </a:srgbClr>
                  </a:outerShdw>
                </a:effectLst>
                <a:latin typeface="+mn-lt"/>
                <a:ea typeface="+mn-ea"/>
              </a:rPr>
              <a:t>                     体现我国人民民主的真谛是什么？</a:t>
            </a:r>
          </a:p>
        </p:txBody>
      </p:sp>
      <p:pic>
        <p:nvPicPr>
          <p:cNvPr id="4" name="图片 3">
            <a:extLst>
              <a:ext uri="{FF2B5EF4-FFF2-40B4-BE49-F238E27FC236}">
                <a16:creationId xmlns:a16="http://schemas.microsoft.com/office/drawing/2014/main" xmlns="" id="{4DAA6C97-78D8-4BCC-B770-E63728CBCD4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306147"/>
            <a:ext cx="12192000" cy="2122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6"/>
          <p:cNvPicPr>
            <a:picLocks noChangeAspect="1"/>
          </p:cNvPicPr>
          <p:nvPr/>
        </p:nvPicPr>
        <p:blipFill>
          <a:blip r:embed="rId4" cstate="print"/>
          <a:srcRect/>
          <a:stretch>
            <a:fillRect/>
          </a:stretch>
        </p:blipFill>
        <p:spPr bwMode="auto">
          <a:xfrm>
            <a:off x="0" y="-59598"/>
            <a:ext cx="12190412" cy="6862763"/>
          </a:xfrm>
          <a:prstGeom prst="rect">
            <a:avLst/>
          </a:prstGeom>
          <a:noFill/>
          <a:ln w="9525">
            <a:noFill/>
            <a:miter lim="800000"/>
            <a:headEnd/>
            <a:tailEnd/>
          </a:ln>
        </p:spPr>
      </p:pic>
      <p:sp>
        <p:nvSpPr>
          <p:cNvPr id="3" name="TextBox 2"/>
          <p:cNvSpPr txBox="1"/>
          <p:nvPr/>
        </p:nvSpPr>
        <p:spPr>
          <a:xfrm>
            <a:off x="1498864" y="1530542"/>
            <a:ext cx="9743342" cy="830997"/>
          </a:xfrm>
          <a:prstGeom prst="rect">
            <a:avLst/>
          </a:prstGeom>
          <a:noFill/>
        </p:spPr>
        <p:txBody>
          <a:bodyPr wrap="square">
            <a:spAutoFit/>
          </a:bodyPr>
          <a:lstStyle/>
          <a:p>
            <a:pPr algn="ctr" fontAlgn="auto">
              <a:spcBef>
                <a:spcPts val="0"/>
              </a:spcBef>
              <a:spcAft>
                <a:spcPts val="0"/>
              </a:spcAft>
              <a:defRPr/>
            </a:pPr>
            <a:r>
              <a:rPr lang="zh-CN" altLang="en-US" sz="4800" b="1" dirty="0">
                <a:solidFill>
                  <a:srgbClr val="FF0000"/>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rPr>
              <a:t>第三课  追求民主价值</a:t>
            </a:r>
          </a:p>
        </p:txBody>
      </p:sp>
      <p:grpSp>
        <p:nvGrpSpPr>
          <p:cNvPr id="15" name="组合 14"/>
          <p:cNvGrpSpPr/>
          <p:nvPr/>
        </p:nvGrpSpPr>
        <p:grpSpPr>
          <a:xfrm>
            <a:off x="4513053" y="3728484"/>
            <a:ext cx="3167798" cy="172788"/>
            <a:chOff x="2959004" y="3017709"/>
            <a:chExt cx="3168385" cy="172820"/>
          </a:xfrm>
          <a:solidFill>
            <a:schemeClr val="bg1"/>
          </a:solidFill>
        </p:grpSpPr>
        <p:sp>
          <p:nvSpPr>
            <p:cNvPr id="12" name="PA_矩形 6"/>
            <p:cNvSpPr/>
            <p:nvPr/>
          </p:nvSpPr>
          <p:spPr>
            <a:xfrm rot="2700000">
              <a:off x="4478177" y="3017709"/>
              <a:ext cx="172820" cy="172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cxnSp>
          <p:nvCxnSpPr>
            <p:cNvPr id="13" name="PA_直接连接符 8"/>
            <p:cNvCxnSpPr/>
            <p:nvPr/>
          </p:nvCxnSpPr>
          <p:spPr>
            <a:xfrm flipH="1">
              <a:off x="2959004" y="3104119"/>
              <a:ext cx="1368166"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PA_直接连接符 9"/>
            <p:cNvCxnSpPr/>
            <p:nvPr/>
          </p:nvCxnSpPr>
          <p:spPr>
            <a:xfrm flipH="1">
              <a:off x="4816830" y="3104119"/>
              <a:ext cx="1310559"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PA_文本框 12">
            <a:extLst>
              <a:ext uri="{FF2B5EF4-FFF2-40B4-BE49-F238E27FC236}">
                <a16:creationId xmlns:a16="http://schemas.microsoft.com/office/drawing/2014/main" xmlns="" id="{FA187D3F-1905-40E7-8406-981C9B49FB32}"/>
              </a:ext>
            </a:extLst>
          </p:cNvPr>
          <p:cNvSpPr txBox="1">
            <a:spLocks noChangeArrowheads="1"/>
          </p:cNvSpPr>
          <p:nvPr>
            <p:custDataLst>
              <p:tags r:id="rId1"/>
            </p:custDataLst>
          </p:nvPr>
        </p:nvSpPr>
        <p:spPr bwMode="auto">
          <a:xfrm>
            <a:off x="1915115" y="2828432"/>
            <a:ext cx="9525276" cy="923330"/>
          </a:xfrm>
          <a:prstGeom prst="rect">
            <a:avLst/>
          </a:prstGeom>
          <a:noFill/>
          <a:ln w="9525">
            <a:noFill/>
            <a:miter lim="800000"/>
            <a:headEnd/>
            <a:tailEnd/>
          </a:ln>
        </p:spPr>
        <p:txBody>
          <a:bodyPr wrap="square">
            <a:spAutoFit/>
          </a:bodyPr>
          <a:lstStyle/>
          <a:p>
            <a:r>
              <a:rPr lang="en-US" altLang="zh-CN" sz="5400" b="1" dirty="0">
                <a:solidFill>
                  <a:srgbClr val="7030A0"/>
                </a:solidFill>
                <a:latin typeface="方正汉真广标简体"/>
                <a:ea typeface="方正汉真广标简体"/>
                <a:cs typeface="方正汉真广标简体"/>
              </a:rPr>
              <a:t>3.1   </a:t>
            </a:r>
            <a:r>
              <a:rPr lang="zh-CN" altLang="en-US" sz="5400" b="1" dirty="0">
                <a:solidFill>
                  <a:srgbClr val="7030A0"/>
                </a:solidFill>
                <a:latin typeface="方正汉真广标简体"/>
                <a:ea typeface="方正汉真广标简体"/>
                <a:cs typeface="方正汉真广标简体"/>
              </a:rPr>
              <a:t>生活在新型民主国家</a:t>
            </a:r>
          </a:p>
        </p:txBody>
      </p:sp>
      <p:sp>
        <p:nvSpPr>
          <p:cNvPr id="17" name="矩形 16">
            <a:extLst>
              <a:ext uri="{FF2B5EF4-FFF2-40B4-BE49-F238E27FC236}">
                <a16:creationId xmlns:a16="http://schemas.microsoft.com/office/drawing/2014/main" xmlns="" id="{266F47DE-3F1B-4770-B9E8-7421DA30445E}"/>
              </a:ext>
            </a:extLst>
          </p:cNvPr>
          <p:cNvSpPr/>
          <p:nvPr/>
        </p:nvSpPr>
        <p:spPr>
          <a:xfrm>
            <a:off x="6118338" y="2823903"/>
            <a:ext cx="1463040" cy="923330"/>
          </a:xfrm>
          <a:prstGeom prst="rect">
            <a:avLst/>
          </a:prstGeom>
          <a:noFill/>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标注: 上箭头 17">
            <a:extLst>
              <a:ext uri="{FF2B5EF4-FFF2-40B4-BE49-F238E27FC236}">
                <a16:creationId xmlns:a16="http://schemas.microsoft.com/office/drawing/2014/main" xmlns="" id="{400E23EB-C28D-403B-AFA9-848AC18C18EC}"/>
              </a:ext>
            </a:extLst>
          </p:cNvPr>
          <p:cNvSpPr/>
          <p:nvPr/>
        </p:nvSpPr>
        <p:spPr>
          <a:xfrm>
            <a:off x="3859251" y="3814878"/>
            <a:ext cx="5344399" cy="795932"/>
          </a:xfrm>
          <a:prstGeom prst="upArrowCallout">
            <a:avLst/>
          </a:prstGeom>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3600" b="1" dirty="0">
                <a:latin typeface="黑体" panose="02010609060101010101" pitchFamily="49" charset="-122"/>
                <a:ea typeface="黑体" panose="02010609060101010101" pitchFamily="49" charset="-122"/>
              </a:rPr>
              <a:t>中国特色社会主义的民主</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1+#ppt_w/2"/>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横卷形 1"/>
          <p:cNvSpPr/>
          <p:nvPr/>
        </p:nvSpPr>
        <p:spPr>
          <a:xfrm>
            <a:off x="14288" y="-36513"/>
            <a:ext cx="3960812" cy="71913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zh-CN" altLang="en-US" sz="3600" b="1" dirty="0">
                <a:solidFill>
                  <a:schemeClr val="tx1">
                    <a:lumMod val="50000"/>
                  </a:schemeClr>
                </a:solidFill>
              </a:rPr>
              <a:t>二、新型的民主</a:t>
            </a:r>
          </a:p>
        </p:txBody>
      </p:sp>
      <p:sp>
        <p:nvSpPr>
          <p:cNvPr id="2050" name=" 2050"/>
          <p:cNvSpPr/>
          <p:nvPr/>
        </p:nvSpPr>
        <p:spPr bwMode="auto">
          <a:xfrm>
            <a:off x="9165590" y="1745615"/>
            <a:ext cx="2519045" cy="123952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FF00">
              <a:alpha val="63000"/>
            </a:srgbClr>
          </a:solidFill>
          <a:ln>
            <a:solidFill>
              <a:srgbClr val="FFFF00"/>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Tx/>
              <a:buNone/>
              <a:defRPr/>
            </a:pPr>
            <a:r>
              <a:rPr lang="zh-CN" altLang="en-US" sz="2800" b="1">
                <a:solidFill>
                  <a:srgbClr val="000000"/>
                </a:solidFill>
              </a:rPr>
              <a:t>①选举民主</a:t>
            </a:r>
          </a:p>
        </p:txBody>
      </p:sp>
      <p:sp>
        <p:nvSpPr>
          <p:cNvPr id="7" name="文本框 6"/>
          <p:cNvSpPr txBox="1"/>
          <p:nvPr/>
        </p:nvSpPr>
        <p:spPr>
          <a:xfrm>
            <a:off x="4331852" y="285438"/>
            <a:ext cx="6790055" cy="646331"/>
          </a:xfrm>
          <a:prstGeom prst="rect">
            <a:avLst/>
          </a:prstGeom>
          <a:solidFill>
            <a:srgbClr val="F3C915"/>
          </a:solidFill>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threePt" dir="t"/>
            </a:scene3d>
          </a:bodyPr>
          <a:lstStyle/>
          <a:p>
            <a:pPr>
              <a:buFontTx/>
              <a:buNone/>
              <a:defRPr/>
            </a:pPr>
            <a:r>
              <a:rPr lang="en-US" altLang="zh-CN" sz="36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36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、社会主义民主的重要形式</a:t>
            </a:r>
          </a:p>
        </p:txBody>
      </p:sp>
      <p:grpSp>
        <p:nvGrpSpPr>
          <p:cNvPr id="5" name="组合 4"/>
          <p:cNvGrpSpPr>
            <a:grpSpLocks/>
          </p:cNvGrpSpPr>
          <p:nvPr/>
        </p:nvGrpSpPr>
        <p:grpSpPr bwMode="auto">
          <a:xfrm>
            <a:off x="95250" y="1293178"/>
            <a:ext cx="8768084" cy="2241867"/>
            <a:chOff x="150" y="2037"/>
            <a:chExt cx="13807" cy="3530"/>
          </a:xfrm>
        </p:grpSpPr>
        <p:pic>
          <p:nvPicPr>
            <p:cNvPr id="33797" name="图片 5"/>
            <p:cNvPicPr>
              <a:picLocks noChangeAspect="1" noChangeArrowheads="1"/>
            </p:cNvPicPr>
            <p:nvPr/>
          </p:nvPicPr>
          <p:blipFill>
            <a:blip r:embed="rId3" cstate="print"/>
            <a:srcRect/>
            <a:stretch>
              <a:fillRect/>
            </a:stretch>
          </p:blipFill>
          <p:spPr bwMode="auto">
            <a:xfrm>
              <a:off x="4495" y="2037"/>
              <a:ext cx="3860" cy="2837"/>
            </a:xfrm>
            <a:prstGeom prst="rect">
              <a:avLst/>
            </a:prstGeom>
            <a:noFill/>
            <a:ln w="9525">
              <a:noFill/>
              <a:miter lim="800000"/>
              <a:headEnd/>
              <a:tailEnd/>
            </a:ln>
          </p:spPr>
        </p:pic>
        <p:pic>
          <p:nvPicPr>
            <p:cNvPr id="33798" name="图片 5"/>
            <p:cNvPicPr>
              <a:picLocks noChangeAspect="1" noChangeArrowheads="1"/>
            </p:cNvPicPr>
            <p:nvPr/>
          </p:nvPicPr>
          <p:blipFill>
            <a:blip r:embed="rId4" cstate="print"/>
            <a:srcRect/>
            <a:stretch>
              <a:fillRect/>
            </a:stretch>
          </p:blipFill>
          <p:spPr bwMode="auto">
            <a:xfrm>
              <a:off x="9047" y="2150"/>
              <a:ext cx="4530" cy="2835"/>
            </a:xfrm>
            <a:prstGeom prst="rect">
              <a:avLst/>
            </a:prstGeom>
            <a:noFill/>
            <a:ln w="9525">
              <a:noFill/>
              <a:miter lim="800000"/>
              <a:headEnd/>
              <a:tailEnd/>
            </a:ln>
          </p:spPr>
        </p:pic>
        <p:pic>
          <p:nvPicPr>
            <p:cNvPr id="33799" name="图片 3" descr="timg[4]"/>
            <p:cNvPicPr>
              <a:picLocks noChangeAspect="1" noChangeArrowheads="1"/>
            </p:cNvPicPr>
            <p:nvPr/>
          </p:nvPicPr>
          <p:blipFill>
            <a:blip r:embed="rId5" cstate="print"/>
            <a:srcRect/>
            <a:stretch>
              <a:fillRect/>
            </a:stretch>
          </p:blipFill>
          <p:spPr bwMode="auto">
            <a:xfrm>
              <a:off x="150" y="2037"/>
              <a:ext cx="3797" cy="2835"/>
            </a:xfrm>
            <a:prstGeom prst="rect">
              <a:avLst/>
            </a:prstGeom>
            <a:noFill/>
            <a:ln w="9525">
              <a:noFill/>
              <a:miter lim="800000"/>
              <a:headEnd/>
              <a:tailEnd/>
            </a:ln>
          </p:spPr>
        </p:pic>
        <p:sp>
          <p:nvSpPr>
            <p:cNvPr id="33800" name="文本框 2"/>
            <p:cNvSpPr txBox="1">
              <a:spLocks noChangeArrowheads="1"/>
            </p:cNvSpPr>
            <p:nvPr/>
          </p:nvSpPr>
          <p:spPr bwMode="auto">
            <a:xfrm>
              <a:off x="1182" y="4985"/>
              <a:ext cx="1755" cy="582"/>
            </a:xfrm>
            <a:prstGeom prst="rect">
              <a:avLst/>
            </a:prstGeom>
            <a:noFill/>
            <a:ln w="9525">
              <a:noFill/>
              <a:miter lim="800000"/>
              <a:headEnd/>
              <a:tailEnd/>
            </a:ln>
          </p:spPr>
          <p:txBody>
            <a:bodyPr wrap="none">
              <a:spAutoFit/>
            </a:bodyPr>
            <a:lstStyle/>
            <a:p>
              <a:r>
                <a:rPr lang="zh-CN" altLang="en-US" b="1" dirty="0">
                  <a:latin typeface="黑体" pitchFamily="49" charset="-122"/>
                  <a:ea typeface="黑体" pitchFamily="49" charset="-122"/>
                </a:rPr>
                <a:t>投票现场</a:t>
              </a:r>
            </a:p>
          </p:txBody>
        </p:sp>
        <p:sp>
          <p:nvSpPr>
            <p:cNvPr id="33801" name="文本框 3"/>
            <p:cNvSpPr txBox="1">
              <a:spLocks noChangeArrowheads="1"/>
            </p:cNvSpPr>
            <p:nvPr/>
          </p:nvSpPr>
          <p:spPr bwMode="auto">
            <a:xfrm>
              <a:off x="3027" y="4985"/>
              <a:ext cx="5415" cy="582"/>
            </a:xfrm>
            <a:prstGeom prst="rect">
              <a:avLst/>
            </a:prstGeom>
            <a:noFill/>
            <a:ln w="9525">
              <a:noFill/>
              <a:miter lim="800000"/>
              <a:headEnd/>
              <a:tailEnd/>
            </a:ln>
          </p:spPr>
          <p:txBody>
            <a:bodyPr wrap="none">
              <a:spAutoFit/>
            </a:bodyPr>
            <a:lstStyle/>
            <a:p>
              <a:r>
                <a:rPr lang="zh-CN" altLang="en-US" b="1" dirty="0"/>
                <a:t>宜都市八届人大第五次会议会场</a:t>
              </a:r>
            </a:p>
          </p:txBody>
        </p:sp>
        <p:sp>
          <p:nvSpPr>
            <p:cNvPr id="33802" name="文本框 4"/>
            <p:cNvSpPr txBox="1">
              <a:spLocks noChangeArrowheads="1"/>
            </p:cNvSpPr>
            <p:nvPr/>
          </p:nvSpPr>
          <p:spPr bwMode="auto">
            <a:xfrm>
              <a:off x="8542" y="4985"/>
              <a:ext cx="5415" cy="582"/>
            </a:xfrm>
            <a:prstGeom prst="rect">
              <a:avLst/>
            </a:prstGeom>
            <a:noFill/>
            <a:ln w="9525">
              <a:noFill/>
              <a:miter lim="800000"/>
              <a:headEnd/>
              <a:tailEnd/>
            </a:ln>
          </p:spPr>
          <p:txBody>
            <a:bodyPr wrap="none">
              <a:spAutoFit/>
            </a:bodyPr>
            <a:lstStyle/>
            <a:p>
              <a:r>
                <a:rPr lang="zh-CN" altLang="en-US" b="1" dirty="0"/>
                <a:t>松木坪镇观音桥村村民</a:t>
              </a:r>
              <a:r>
                <a:rPr lang="zh-CN" altLang="en-US" b="1" dirty="0">
                  <a:solidFill>
                    <a:srgbClr val="FF0000"/>
                  </a:solidFill>
                </a:rPr>
                <a:t>选举</a:t>
              </a:r>
              <a:r>
                <a:rPr lang="zh-CN" altLang="en-US" b="1" dirty="0"/>
                <a:t>大会</a:t>
              </a:r>
            </a:p>
          </p:txBody>
        </p:sp>
      </p:grpSp>
      <p:sp>
        <p:nvSpPr>
          <p:cNvPr id="3" name=" 2050"/>
          <p:cNvSpPr/>
          <p:nvPr/>
        </p:nvSpPr>
        <p:spPr bwMode="auto">
          <a:xfrm>
            <a:off x="9165590" y="4076065"/>
            <a:ext cx="2519045" cy="1239520"/>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FFF00">
              <a:alpha val="63000"/>
            </a:srgbClr>
          </a:solidFill>
          <a:ln>
            <a:solidFill>
              <a:srgbClr val="FFFF00"/>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buFontTx/>
              <a:buNone/>
              <a:defRPr/>
            </a:pPr>
            <a:r>
              <a:rPr lang="zh-CN" altLang="en-US" sz="2800" b="1">
                <a:solidFill>
                  <a:srgbClr val="000000"/>
                </a:solidFill>
              </a:rPr>
              <a:t>②协商民主</a:t>
            </a:r>
          </a:p>
        </p:txBody>
      </p:sp>
      <p:grpSp>
        <p:nvGrpSpPr>
          <p:cNvPr id="6" name="组合 5"/>
          <p:cNvGrpSpPr>
            <a:grpSpLocks/>
          </p:cNvGrpSpPr>
          <p:nvPr/>
        </p:nvGrpSpPr>
        <p:grpSpPr bwMode="auto">
          <a:xfrm>
            <a:off x="15875" y="3743325"/>
            <a:ext cx="8607425" cy="2442210"/>
            <a:chOff x="26" y="5896"/>
            <a:chExt cx="13554" cy="3845"/>
          </a:xfrm>
        </p:grpSpPr>
        <p:pic>
          <p:nvPicPr>
            <p:cNvPr id="4" name="图片 3"/>
            <p:cNvPicPr>
              <a:picLocks noChangeAspect="1"/>
            </p:cNvPicPr>
            <p:nvPr/>
          </p:nvPicPr>
          <p:blipFill>
            <a:blip r:embed="rId6" cstate="print"/>
            <a:stretch>
              <a:fillRect/>
            </a:stretch>
          </p:blipFill>
          <p:spPr>
            <a:xfrm>
              <a:off x="26" y="5976"/>
              <a:ext cx="4089" cy="2984"/>
            </a:xfrm>
            <a:prstGeom prst="rect">
              <a:avLst/>
            </a:prstGeom>
            <a:ln w="41275" cmpd="sng">
              <a:solidFill>
                <a:schemeClr val="tx1"/>
              </a:solidFill>
              <a:prstDash val="solid"/>
            </a:ln>
            <a:effectLst>
              <a:softEdge rad="31750"/>
            </a:effectLst>
          </p:spPr>
        </p:pic>
        <p:pic>
          <p:nvPicPr>
            <p:cNvPr id="33806" name="图片 3" descr="timg[5]"/>
            <p:cNvPicPr>
              <a:picLocks noChangeAspect="1" noChangeArrowheads="1"/>
            </p:cNvPicPr>
            <p:nvPr/>
          </p:nvPicPr>
          <p:blipFill>
            <a:blip r:embed="rId7" cstate="print"/>
            <a:srcRect/>
            <a:stretch>
              <a:fillRect/>
            </a:stretch>
          </p:blipFill>
          <p:spPr bwMode="auto">
            <a:xfrm>
              <a:off x="4495" y="5975"/>
              <a:ext cx="3860" cy="2985"/>
            </a:xfrm>
            <a:prstGeom prst="rect">
              <a:avLst/>
            </a:prstGeom>
            <a:noFill/>
            <a:ln w="31750">
              <a:solidFill>
                <a:schemeClr val="tx1"/>
              </a:solidFill>
              <a:round/>
              <a:headEnd/>
              <a:tailEnd/>
            </a:ln>
          </p:spPr>
        </p:pic>
        <p:pic>
          <p:nvPicPr>
            <p:cNvPr id="33807" name="图片 5" descr="201308071448381461[1]"/>
            <p:cNvPicPr>
              <a:picLocks noChangeAspect="1" noChangeArrowheads="1"/>
            </p:cNvPicPr>
            <p:nvPr/>
          </p:nvPicPr>
          <p:blipFill>
            <a:blip r:embed="rId8" cstate="print"/>
            <a:srcRect/>
            <a:stretch>
              <a:fillRect/>
            </a:stretch>
          </p:blipFill>
          <p:spPr bwMode="auto">
            <a:xfrm>
              <a:off x="9048" y="5896"/>
              <a:ext cx="4532" cy="3092"/>
            </a:xfrm>
            <a:prstGeom prst="rect">
              <a:avLst/>
            </a:prstGeom>
            <a:noFill/>
            <a:ln w="25400">
              <a:solidFill>
                <a:schemeClr val="tx1"/>
              </a:solidFill>
              <a:round/>
              <a:headEnd/>
              <a:tailEnd/>
            </a:ln>
          </p:spPr>
        </p:pic>
        <p:sp>
          <p:nvSpPr>
            <p:cNvPr id="33808" name="文本框 3"/>
            <p:cNvSpPr txBox="1">
              <a:spLocks noChangeArrowheads="1"/>
            </p:cNvSpPr>
            <p:nvPr/>
          </p:nvSpPr>
          <p:spPr bwMode="auto">
            <a:xfrm>
              <a:off x="577" y="9160"/>
              <a:ext cx="2487" cy="581"/>
            </a:xfrm>
            <a:prstGeom prst="rect">
              <a:avLst/>
            </a:prstGeom>
            <a:noFill/>
            <a:ln w="9525">
              <a:noFill/>
              <a:miter lim="800000"/>
              <a:headEnd/>
              <a:tailEnd/>
            </a:ln>
          </p:spPr>
          <p:txBody>
            <a:bodyPr wrap="none">
              <a:spAutoFit/>
            </a:bodyPr>
            <a:lstStyle/>
            <a:p>
              <a:r>
                <a:rPr lang="zh-CN" altLang="en-US" b="1" dirty="0"/>
                <a:t>民主</a:t>
              </a:r>
              <a:r>
                <a:rPr lang="zh-CN" altLang="en-US" b="1" dirty="0">
                  <a:solidFill>
                    <a:srgbClr val="FF0000"/>
                  </a:solidFill>
                </a:rPr>
                <a:t>协商</a:t>
              </a:r>
              <a:r>
                <a:rPr lang="zh-CN" altLang="en-US" b="1" dirty="0"/>
                <a:t>场景</a:t>
              </a:r>
            </a:p>
          </p:txBody>
        </p:sp>
        <p:sp>
          <p:nvSpPr>
            <p:cNvPr id="33809" name="文本框 5"/>
            <p:cNvSpPr txBox="1">
              <a:spLocks noChangeArrowheads="1"/>
            </p:cNvSpPr>
            <p:nvPr/>
          </p:nvSpPr>
          <p:spPr bwMode="auto">
            <a:xfrm>
              <a:off x="4662" y="9160"/>
              <a:ext cx="3585" cy="581"/>
            </a:xfrm>
            <a:prstGeom prst="rect">
              <a:avLst/>
            </a:prstGeom>
            <a:noFill/>
            <a:ln w="9525">
              <a:noFill/>
              <a:miter lim="800000"/>
              <a:headEnd/>
              <a:tailEnd/>
            </a:ln>
          </p:spPr>
          <p:txBody>
            <a:bodyPr wrap="none">
              <a:spAutoFit/>
            </a:bodyPr>
            <a:lstStyle/>
            <a:p>
              <a:r>
                <a:rPr lang="zh-CN" altLang="en-US" b="1" dirty="0">
                  <a:solidFill>
                    <a:srgbClr val="FF0000"/>
                  </a:solidFill>
                </a:rPr>
                <a:t>协商</a:t>
              </a:r>
              <a:r>
                <a:rPr lang="zh-CN" altLang="en-US" b="1" dirty="0"/>
                <a:t>民主议事工作会</a:t>
              </a:r>
            </a:p>
          </p:txBody>
        </p:sp>
        <p:sp>
          <p:nvSpPr>
            <p:cNvPr id="33810" name="文本框 6"/>
            <p:cNvSpPr txBox="1">
              <a:spLocks noChangeArrowheads="1"/>
            </p:cNvSpPr>
            <p:nvPr/>
          </p:nvSpPr>
          <p:spPr bwMode="auto">
            <a:xfrm>
              <a:off x="9190" y="9160"/>
              <a:ext cx="4317" cy="581"/>
            </a:xfrm>
            <a:prstGeom prst="rect">
              <a:avLst/>
            </a:prstGeom>
            <a:noFill/>
            <a:ln w="9525">
              <a:noFill/>
              <a:miter lim="800000"/>
              <a:headEnd/>
              <a:tailEnd/>
            </a:ln>
          </p:spPr>
          <p:txBody>
            <a:bodyPr wrap="none">
              <a:spAutoFit/>
            </a:bodyPr>
            <a:lstStyle/>
            <a:p>
              <a:r>
                <a:rPr lang="zh-CN" altLang="en-US" b="1" dirty="0">
                  <a:solidFill>
                    <a:srgbClr val="FF0000"/>
                  </a:solidFill>
                </a:rPr>
                <a:t>网络问政</a:t>
              </a:r>
              <a:r>
                <a:rPr lang="zh-CN" altLang="en-US" b="1" dirty="0"/>
                <a:t>，参与国家管理</a:t>
              </a:r>
            </a:p>
          </p:txBody>
        </p:sp>
      </p:gr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ox(in)">
                                      <p:cBhvr>
                                        <p:cTn id="2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图片1"/>
          <p:cNvPicPr>
            <a:picLocks noChangeAspect="1" noChangeArrowheads="1"/>
          </p:cNvPicPr>
          <p:nvPr/>
        </p:nvPicPr>
        <p:blipFill>
          <a:blip r:embed="rId3" cstate="print"/>
          <a:srcRect/>
          <a:stretch>
            <a:fillRect/>
          </a:stretch>
        </p:blipFill>
        <p:spPr bwMode="auto">
          <a:xfrm>
            <a:off x="0" y="0"/>
            <a:ext cx="12200467" cy="6858000"/>
          </a:xfrm>
          <a:prstGeom prst="rect">
            <a:avLst/>
          </a:prstGeom>
          <a:noFill/>
        </p:spPr>
      </p:pic>
      <p:sp>
        <p:nvSpPr>
          <p:cNvPr id="3" name="文本框 2"/>
          <p:cNvSpPr txBox="1">
            <a:spLocks noChangeArrowheads="1"/>
          </p:cNvSpPr>
          <p:nvPr/>
        </p:nvSpPr>
        <p:spPr bwMode="auto">
          <a:xfrm>
            <a:off x="3878263" y="2303463"/>
            <a:ext cx="4437062" cy="1384300"/>
          </a:xfrm>
          <a:prstGeom prst="rect">
            <a:avLst/>
          </a:prstGeom>
          <a:noFill/>
          <a:ln w="57150">
            <a:solidFill>
              <a:srgbClr val="800000"/>
            </a:solidFill>
            <a:miter lim="800000"/>
            <a:headEnd/>
            <a:tailEnd/>
          </a:ln>
        </p:spPr>
        <p:txBody>
          <a:bodyPr>
            <a:spAutoFit/>
          </a:bodyPr>
          <a:lstStyle/>
          <a:p>
            <a:pPr>
              <a:spcBef>
                <a:spcPct val="50000"/>
              </a:spcBef>
            </a:pPr>
            <a:r>
              <a:rPr lang="zh-CN" altLang="en-US" sz="2800" b="1">
                <a:solidFill>
                  <a:srgbClr val="FF0000"/>
                </a:solidFill>
                <a:sym typeface="宋体" pitchFamily="2" charset="-122"/>
              </a:rPr>
              <a:t>选举民主：</a:t>
            </a:r>
            <a:r>
              <a:rPr lang="zh-CN" altLang="en-US" sz="2800" b="1"/>
              <a:t>发展选举民主,保障人民通过选举、投票行使权利</a:t>
            </a:r>
            <a:r>
              <a:rPr lang="zh-CN" altLang="en-US" sz="2800" b="1">
                <a:solidFill>
                  <a:srgbClr val="FF0000"/>
                </a:solidFill>
              </a:rPr>
              <a:t>（少数服从多数）</a:t>
            </a:r>
          </a:p>
        </p:txBody>
      </p:sp>
      <p:sp>
        <p:nvSpPr>
          <p:cNvPr id="142345" name="直接连接符 142344"/>
          <p:cNvSpPr>
            <a:spLocks noChangeShapeType="1"/>
          </p:cNvSpPr>
          <p:nvPr/>
        </p:nvSpPr>
        <p:spPr bwMode="auto">
          <a:xfrm flipV="1">
            <a:off x="3052763" y="2581275"/>
            <a:ext cx="731837" cy="1855788"/>
          </a:xfrm>
          <a:prstGeom prst="line">
            <a:avLst/>
          </a:prstGeom>
          <a:noFill/>
          <a:ln w="101600" cmpd="dbl">
            <a:solidFill>
              <a:srgbClr val="800000"/>
            </a:solidFill>
            <a:round/>
            <a:headEnd/>
            <a:tailEnd type="triangle" w="med" len="med"/>
          </a:ln>
        </p:spPr>
        <p:txBody>
          <a:bodyPr/>
          <a:lstStyle/>
          <a:p>
            <a:endParaRPr lang="zh-CN" altLang="en-US"/>
          </a:p>
        </p:txBody>
      </p:sp>
      <p:sp>
        <p:nvSpPr>
          <p:cNvPr id="142346" name="直接连接符 142345"/>
          <p:cNvSpPr>
            <a:spLocks noChangeShapeType="1"/>
          </p:cNvSpPr>
          <p:nvPr/>
        </p:nvSpPr>
        <p:spPr bwMode="auto">
          <a:xfrm flipV="1">
            <a:off x="3157538" y="4560888"/>
            <a:ext cx="720725" cy="0"/>
          </a:xfrm>
          <a:prstGeom prst="line">
            <a:avLst/>
          </a:prstGeom>
          <a:noFill/>
          <a:ln w="101600" cmpd="dbl">
            <a:solidFill>
              <a:srgbClr val="800000"/>
            </a:solidFill>
            <a:round/>
            <a:headEnd/>
            <a:tailEnd type="triangle" w="med" len="med"/>
          </a:ln>
        </p:spPr>
        <p:txBody>
          <a:bodyPr/>
          <a:lstStyle/>
          <a:p>
            <a:endParaRPr lang="zh-CN" altLang="en-US"/>
          </a:p>
        </p:txBody>
      </p:sp>
      <p:sp>
        <p:nvSpPr>
          <p:cNvPr id="142348" name="文本框 142347"/>
          <p:cNvSpPr txBox="1">
            <a:spLocks noChangeArrowheads="1"/>
          </p:cNvSpPr>
          <p:nvPr/>
        </p:nvSpPr>
        <p:spPr bwMode="auto">
          <a:xfrm>
            <a:off x="3865563" y="4311650"/>
            <a:ext cx="4449762" cy="1814513"/>
          </a:xfrm>
          <a:prstGeom prst="rect">
            <a:avLst/>
          </a:prstGeom>
          <a:noFill/>
          <a:ln w="57150">
            <a:solidFill>
              <a:srgbClr val="800000"/>
            </a:solidFill>
            <a:miter lim="800000"/>
            <a:headEnd/>
            <a:tailEnd/>
          </a:ln>
        </p:spPr>
        <p:txBody>
          <a:bodyPr>
            <a:spAutoFit/>
          </a:bodyPr>
          <a:lstStyle/>
          <a:p>
            <a:pPr>
              <a:spcBef>
                <a:spcPct val="50000"/>
              </a:spcBef>
            </a:pPr>
            <a:r>
              <a:rPr lang="zh-CN" altLang="en-US" sz="2800" b="1">
                <a:solidFill>
                  <a:srgbClr val="FF0000"/>
                </a:solidFill>
              </a:rPr>
              <a:t>协商民主：</a:t>
            </a:r>
            <a:r>
              <a:rPr lang="zh-CN" altLang="en-US" sz="2800" b="1"/>
              <a:t>推动人民内部各方面在决策之前和决策之中进行充分协商,尽可能取得一致意见</a:t>
            </a:r>
          </a:p>
        </p:txBody>
      </p:sp>
      <p:sp>
        <p:nvSpPr>
          <p:cNvPr id="35847" name="文本框 3"/>
          <p:cNvSpPr txBox="1">
            <a:spLocks noChangeArrowheads="1"/>
          </p:cNvSpPr>
          <p:nvPr/>
        </p:nvSpPr>
        <p:spPr bwMode="auto">
          <a:xfrm>
            <a:off x="371475" y="4176713"/>
            <a:ext cx="2587625" cy="522287"/>
          </a:xfrm>
          <a:prstGeom prst="rect">
            <a:avLst/>
          </a:prstGeom>
          <a:noFill/>
          <a:ln w="57150">
            <a:solidFill>
              <a:srgbClr val="800000"/>
            </a:solidFill>
            <a:miter lim="800000"/>
            <a:headEnd/>
            <a:tailEnd/>
          </a:ln>
        </p:spPr>
        <p:txBody>
          <a:bodyPr>
            <a:spAutoFit/>
          </a:bodyPr>
          <a:lstStyle/>
          <a:p>
            <a:pPr>
              <a:spcBef>
                <a:spcPct val="50000"/>
              </a:spcBef>
            </a:pPr>
            <a:r>
              <a:rPr lang="zh-CN" altLang="zh-CN" sz="2800" b="1">
                <a:solidFill>
                  <a:srgbClr val="0070C0"/>
                </a:solidFill>
                <a:ea typeface="黑体" pitchFamily="49" charset="-122"/>
              </a:rPr>
              <a:t>两种重要形式</a:t>
            </a:r>
            <a:endParaRPr lang="zh-CN" altLang="en-US" sz="2800" b="1"/>
          </a:p>
        </p:txBody>
      </p:sp>
      <p:sp>
        <p:nvSpPr>
          <p:cNvPr id="6" name="燕尾形 5"/>
          <p:cNvSpPr/>
          <p:nvPr/>
        </p:nvSpPr>
        <p:spPr>
          <a:xfrm>
            <a:off x="8448675" y="4824413"/>
            <a:ext cx="796925" cy="4857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buFontTx/>
              <a:buNone/>
              <a:defRPr/>
            </a:pPr>
            <a:endParaRPr lang="zh-CN" altLang="en-US" noProof="1"/>
          </a:p>
        </p:txBody>
      </p:sp>
      <p:sp>
        <p:nvSpPr>
          <p:cNvPr id="40969" name="文本框 156678"/>
          <p:cNvSpPr txBox="1">
            <a:spLocks noChangeArrowheads="1"/>
          </p:cNvSpPr>
          <p:nvPr/>
        </p:nvSpPr>
        <p:spPr bwMode="auto">
          <a:xfrm>
            <a:off x="9444038" y="3665538"/>
            <a:ext cx="2309812" cy="2460625"/>
          </a:xfrm>
          <a:prstGeom prst="rect">
            <a:avLst/>
          </a:prstGeom>
          <a:solidFill>
            <a:srgbClr val="00B0F0"/>
          </a:solidFill>
          <a:ln w="9525">
            <a:noFill/>
            <a:miter lim="800000"/>
            <a:headEnd/>
            <a:tailEnd/>
          </a:ln>
        </p:spPr>
        <p:txBody>
          <a:bodyPr>
            <a:spAutoFit/>
          </a:bodyPr>
          <a:lstStyle/>
          <a:p>
            <a:pPr>
              <a:spcBef>
                <a:spcPct val="50000"/>
              </a:spcBef>
            </a:pPr>
            <a:r>
              <a:rPr lang="zh-CN" altLang="zh-CN" sz="2800" b="1">
                <a:latin typeface="微软雅黑" pitchFamily="34" charset="-122"/>
                <a:ea typeface="微软雅黑" pitchFamily="34" charset="-122"/>
              </a:rPr>
              <a:t>协商民主是我国社会主义民主政治</a:t>
            </a:r>
          </a:p>
          <a:p>
            <a:pPr>
              <a:spcBef>
                <a:spcPct val="50000"/>
              </a:spcBef>
            </a:pPr>
            <a:r>
              <a:rPr lang="zh-CN" altLang="zh-CN" sz="2800" b="1">
                <a:latin typeface="微软雅黑" pitchFamily="34" charset="-122"/>
                <a:ea typeface="微软雅黑" pitchFamily="34" charset="-122"/>
              </a:rPr>
              <a:t>的特有形式和独特优势</a:t>
            </a:r>
            <a:endParaRPr lang="zh-CN" altLang="en-US" sz="2800" b="1">
              <a:latin typeface="微软雅黑" pitchFamily="34" charset="-122"/>
              <a:ea typeface="微软雅黑" pitchFamily="34" charset="-122"/>
            </a:endParaRPr>
          </a:p>
        </p:txBody>
      </p:sp>
      <p:sp>
        <p:nvSpPr>
          <p:cNvPr id="7" name="Text Box 5"/>
          <p:cNvSpPr txBox="1">
            <a:spLocks noChangeArrowheads="1"/>
          </p:cNvSpPr>
          <p:nvPr/>
        </p:nvSpPr>
        <p:spPr bwMode="auto">
          <a:xfrm>
            <a:off x="379784" y="1280386"/>
            <a:ext cx="11374065" cy="769441"/>
          </a:xfrm>
          <a:prstGeom prst="rect">
            <a:avLst/>
          </a:prstGeom>
          <a:solidFill>
            <a:srgbClr val="FFFF59"/>
          </a:solidFill>
          <a:ln w="57150">
            <a:solidFill>
              <a:srgbClr val="FF0000"/>
            </a:solidFill>
            <a:miter lim="800000"/>
            <a:headEnd/>
            <a:tailEnd/>
          </a:ln>
        </p:spPr>
        <p:txBody>
          <a:bodyPr wrap="square">
            <a:spAutoFit/>
          </a:bodyPr>
          <a:lstStyle/>
          <a:p>
            <a:pPr>
              <a:spcBef>
                <a:spcPct val="50000"/>
              </a:spcBef>
            </a:pPr>
            <a:r>
              <a:rPr lang="en-US" altLang="zh-CN" sz="4400" b="1" dirty="0">
                <a:solidFill>
                  <a:srgbClr val="0000FF"/>
                </a:solidFill>
              </a:rPr>
              <a:t> 5</a:t>
            </a:r>
            <a:r>
              <a:rPr lang="zh-CN" altLang="en-US" sz="4400" b="1" dirty="0">
                <a:solidFill>
                  <a:srgbClr val="0000FF"/>
                </a:solidFill>
              </a:rPr>
              <a:t>、</a:t>
            </a:r>
            <a:r>
              <a:rPr lang="zh-CN" altLang="en-US" sz="3200" b="1" dirty="0">
                <a:solidFill>
                  <a:srgbClr val="0000FF"/>
                </a:solidFill>
              </a:rPr>
              <a:t>人民民主的真谛：有事好商量，众人的事情由众人商量</a:t>
            </a:r>
          </a:p>
        </p:txBody>
      </p:sp>
      <p:sp>
        <p:nvSpPr>
          <p:cNvPr id="13" name="文本框 6"/>
          <p:cNvSpPr txBox="1"/>
          <p:nvPr/>
        </p:nvSpPr>
        <p:spPr>
          <a:xfrm>
            <a:off x="379784" y="207947"/>
            <a:ext cx="6790055" cy="645160"/>
          </a:xfrm>
          <a:prstGeom prst="rect">
            <a:avLst/>
          </a:prstGeom>
          <a:solidFill>
            <a:srgbClr val="F3C915"/>
          </a:solidFill>
        </p:spPr>
        <p:style>
          <a:lnRef idx="1">
            <a:schemeClr val="accent5"/>
          </a:lnRef>
          <a:fillRef idx="2">
            <a:schemeClr val="accent5"/>
          </a:fillRef>
          <a:effectRef idx="1">
            <a:schemeClr val="accent5"/>
          </a:effectRef>
          <a:fontRef idx="minor">
            <a:schemeClr val="dk1"/>
          </a:fontRef>
        </p:style>
        <p:txBody>
          <a:bodyPr>
            <a:spAutoFit/>
            <a:scene3d>
              <a:camera prst="orthographicFront"/>
              <a:lightRig rig="threePt" dir="t"/>
            </a:scene3d>
          </a:bodyPr>
          <a:lstStyle/>
          <a:p>
            <a:pPr>
              <a:buFontTx/>
              <a:buNone/>
              <a:defRPr/>
            </a:pPr>
            <a:r>
              <a:rPr lang="en-US" altLang="zh-CN" sz="36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4</a:t>
            </a:r>
            <a:r>
              <a:rPr lang="zh-CN" altLang="en-US" sz="36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、社会主义民主的重要形式</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345"/>
                                        </p:tgtEl>
                                        <p:attrNameLst>
                                          <p:attrName>style.visibility</p:attrName>
                                        </p:attrNameLst>
                                      </p:cBhvr>
                                      <p:to>
                                        <p:strVal val="visible"/>
                                      </p:to>
                                    </p:set>
                                    <p:animEffect transition="in" filter="wipe(left)">
                                      <p:cBhvr>
                                        <p:cTn id="7" dur="500"/>
                                        <p:tgtEl>
                                          <p:spTgt spid="1423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2346"/>
                                        </p:tgtEl>
                                        <p:attrNameLst>
                                          <p:attrName>style.visibility</p:attrName>
                                        </p:attrNameLst>
                                      </p:cBhvr>
                                      <p:to>
                                        <p:strVal val="visible"/>
                                      </p:to>
                                    </p:set>
                                    <p:animEffect transition="in" filter="wipe(left)">
                                      <p:cBhvr>
                                        <p:cTn id="11" dur="500"/>
                                        <p:tgtEl>
                                          <p:spTgt spid="14234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42348"/>
                                        </p:tgtEl>
                                        <p:attrNameLst>
                                          <p:attrName>style.visibility</p:attrName>
                                        </p:attrNameLst>
                                      </p:cBhvr>
                                      <p:to>
                                        <p:strVal val="visible"/>
                                      </p:to>
                                    </p:set>
                                    <p:anim calcmode="lin" valueType="num">
                                      <p:cBhvr>
                                        <p:cTn id="21" dur="500" fill="hold"/>
                                        <p:tgtEl>
                                          <p:spTgt spid="142348"/>
                                        </p:tgtEl>
                                        <p:attrNameLst>
                                          <p:attrName>ppt_x</p:attrName>
                                        </p:attrNameLst>
                                      </p:cBhvr>
                                      <p:tavLst>
                                        <p:tav tm="0">
                                          <p:val>
                                            <p:strVal val="#ppt_x"/>
                                          </p:val>
                                        </p:tav>
                                        <p:tav tm="100000">
                                          <p:val>
                                            <p:strVal val="#ppt_x"/>
                                          </p:val>
                                        </p:tav>
                                      </p:tavLst>
                                    </p:anim>
                                    <p:anim calcmode="lin" valueType="num">
                                      <p:cBhvr>
                                        <p:cTn id="22" dur="500" fill="hold"/>
                                        <p:tgtEl>
                                          <p:spTgt spid="14234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0969"/>
                                        </p:tgtEl>
                                        <p:attrNameLst>
                                          <p:attrName>style.visibility</p:attrName>
                                        </p:attrNameLst>
                                      </p:cBhvr>
                                      <p:to>
                                        <p:strVal val="visible"/>
                                      </p:to>
                                    </p:set>
                                    <p:anim calcmode="lin" valueType="num">
                                      <p:cBhvr additive="base">
                                        <p:cTn id="32" dur="500" fill="hold"/>
                                        <p:tgtEl>
                                          <p:spTgt spid="40969"/>
                                        </p:tgtEl>
                                        <p:attrNameLst>
                                          <p:attrName>ppt_x</p:attrName>
                                        </p:attrNameLst>
                                      </p:cBhvr>
                                      <p:tavLst>
                                        <p:tav tm="0">
                                          <p:val>
                                            <p:strVal val="#ppt_x"/>
                                          </p:val>
                                        </p:tav>
                                        <p:tav tm="100000">
                                          <p:val>
                                            <p:strVal val="#ppt_x"/>
                                          </p:val>
                                        </p:tav>
                                      </p:tavLst>
                                    </p:anim>
                                    <p:anim calcmode="lin" valueType="num">
                                      <p:cBhvr additive="base">
                                        <p:cTn id="33"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ox(in)">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42345" grpId="0" animBg="1"/>
      <p:bldP spid="142346" grpId="0" animBg="1"/>
      <p:bldP spid="142348" grpId="0" bldLvl="0" animBg="1"/>
      <p:bldP spid="6" grpId="0" animBg="1"/>
      <p:bldP spid="40969" grpId="0" bldLvl="0" animBg="1"/>
      <p:bldP spid="7"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462318AB-E16C-4FE3-B2ED-16540407F866}"/>
              </a:ext>
            </a:extLst>
          </p:cNvPr>
          <p:cNvPicPr>
            <a:picLocks noChangeAspect="1"/>
          </p:cNvPicPr>
          <p:nvPr/>
        </p:nvPicPr>
        <p:blipFill rotWithShape="1">
          <a:blip r:embed="rId2">
            <a:extLst>
              <a:ext uri="{28A0092B-C50C-407E-A947-70E740481C1C}">
                <a14:useLocalDpi xmlns:a14="http://schemas.microsoft.com/office/drawing/2010/main" val="0"/>
              </a:ext>
            </a:extLst>
          </a:blip>
          <a:srcRect b="20607"/>
          <a:stretch/>
        </p:blipFill>
        <p:spPr>
          <a:xfrm>
            <a:off x="132080" y="127522"/>
            <a:ext cx="12059920" cy="1755372"/>
          </a:xfrm>
          <a:prstGeom prst="rect">
            <a:avLst/>
          </a:prstGeom>
        </p:spPr>
      </p:pic>
      <p:sp>
        <p:nvSpPr>
          <p:cNvPr id="9" name="文本框 8">
            <a:extLst>
              <a:ext uri="{FF2B5EF4-FFF2-40B4-BE49-F238E27FC236}">
                <a16:creationId xmlns:a16="http://schemas.microsoft.com/office/drawing/2014/main" xmlns="" id="{B5337F42-5AFB-413A-A516-4DA4757415FC}"/>
              </a:ext>
            </a:extLst>
          </p:cNvPr>
          <p:cNvSpPr txBox="1"/>
          <p:nvPr/>
        </p:nvSpPr>
        <p:spPr>
          <a:xfrm>
            <a:off x="284480" y="1882894"/>
            <a:ext cx="10993120" cy="523220"/>
          </a:xfrm>
          <a:prstGeom prst="rect">
            <a:avLst/>
          </a:prstGeom>
          <a:noFill/>
        </p:spPr>
        <p:txBody>
          <a:bodyPr wrap="square">
            <a:spAutoFit/>
          </a:bodyPr>
          <a:lstStyle/>
          <a:p>
            <a:r>
              <a:rPr lang="zh-CN" altLang="en-US" sz="2800" b="1" dirty="0"/>
              <a:t>材料信息体现了我国现阶段实行哪些政治制度确保社会主义民主?</a:t>
            </a:r>
          </a:p>
        </p:txBody>
      </p:sp>
      <p:pic>
        <p:nvPicPr>
          <p:cNvPr id="10" name="Picture 2">
            <a:extLst>
              <a:ext uri="{FF2B5EF4-FFF2-40B4-BE49-F238E27FC236}">
                <a16:creationId xmlns:a16="http://schemas.microsoft.com/office/drawing/2014/main" xmlns="" id="{0875A1A7-113E-45FD-AFFF-1998F028BF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666" y="2406114"/>
            <a:ext cx="1482334" cy="100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a:extLst>
              <a:ext uri="{FF2B5EF4-FFF2-40B4-BE49-F238E27FC236}">
                <a16:creationId xmlns:a16="http://schemas.microsoft.com/office/drawing/2014/main" xmlns="" id="{9EADE9EF-037B-4D34-B8E1-C2BEA02344E6}"/>
              </a:ext>
            </a:extLst>
          </p:cNvPr>
          <p:cNvSpPr txBox="1">
            <a:spLocks noChangeArrowheads="1"/>
          </p:cNvSpPr>
          <p:nvPr/>
        </p:nvSpPr>
        <p:spPr bwMode="auto">
          <a:xfrm>
            <a:off x="1904878" y="2440036"/>
            <a:ext cx="10109200" cy="954107"/>
          </a:xfrm>
          <a:prstGeom prst="rect">
            <a:avLst/>
          </a:prstGeom>
          <a:noFill/>
          <a:ln w="9525">
            <a:solidFill>
              <a:srgbClr val="FF006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latin typeface="Calibri" panose="020F0502020204030204" pitchFamily="34" charset="0"/>
                <a:ea typeface="微软雅黑" panose="020B0503020204020204" pitchFamily="34" charset="-122"/>
                <a:sym typeface="宋体" panose="02010600030101010101" pitchFamily="2" charset="-122"/>
              </a:rPr>
              <a:t>①</a:t>
            </a:r>
            <a:r>
              <a:rPr lang="zh-CN" altLang="en-US"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人民代表大会制度</a:t>
            </a:r>
            <a:r>
              <a:rPr lang="zh-CN" altLang="en-US" sz="2800" b="1" dirty="0">
                <a:latin typeface="微软雅黑" panose="020B0503020204020204" pitchFamily="34" charset="-122"/>
                <a:ea typeface="微软雅黑" panose="020B0503020204020204" pitchFamily="34" charset="-122"/>
                <a:sym typeface="宋体" panose="02010600030101010101" pitchFamily="2" charset="-122"/>
              </a:rPr>
              <a:t>是我国的</a:t>
            </a:r>
            <a:r>
              <a:rPr lang="zh-CN" altLang="en-US"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根本政治制度</a:t>
            </a:r>
            <a:r>
              <a:rPr lang="zh-CN" altLang="en-US" sz="2800" b="1" dirty="0">
                <a:latin typeface="微软雅黑" panose="020B0503020204020204" pitchFamily="34" charset="-122"/>
                <a:ea typeface="微软雅黑" panose="020B0503020204020204" pitchFamily="34" charset="-122"/>
                <a:sym typeface="宋体" panose="02010600030101010101" pitchFamily="2" charset="-122"/>
              </a:rPr>
              <a:t>，是人民掌握国家政权、行使权力的</a:t>
            </a:r>
            <a:r>
              <a:rPr lang="zh-CN" altLang="en-US"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rPr>
              <a:t>根本途径</a:t>
            </a:r>
            <a:r>
              <a:rPr lang="zh-CN" altLang="en-US" sz="2800" b="1"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2800" b="1" dirty="0">
              <a:solidFill>
                <a:srgbClr val="C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文本框 11">
            <a:extLst>
              <a:ext uri="{FF2B5EF4-FFF2-40B4-BE49-F238E27FC236}">
                <a16:creationId xmlns:a16="http://schemas.microsoft.com/office/drawing/2014/main" xmlns="" id="{96A11E25-8126-42EB-8668-A235A0FB182C}"/>
              </a:ext>
            </a:extLst>
          </p:cNvPr>
          <p:cNvSpPr txBox="1">
            <a:spLocks noChangeArrowheads="1"/>
          </p:cNvSpPr>
          <p:nvPr/>
        </p:nvSpPr>
        <p:spPr bwMode="auto">
          <a:xfrm>
            <a:off x="1865630" y="3579362"/>
            <a:ext cx="10109200" cy="954107"/>
          </a:xfrm>
          <a:prstGeom prst="rect">
            <a:avLst/>
          </a:prstGeom>
          <a:noFill/>
          <a:ln w="9525">
            <a:solidFill>
              <a:srgbClr val="FF006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eaLnBrk="1" hangingPunct="1">
              <a:defRPr sz="2800" b="1">
                <a:latin typeface="Calibri" panose="020F0502020204030204" pitchFamily="34" charset="0"/>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ym typeface="宋体" panose="02010600030101010101" pitchFamily="2" charset="-122"/>
              </a:rPr>
              <a:t>②</a:t>
            </a:r>
            <a:r>
              <a:rPr lang="zh-CN" altLang="en-US" dirty="0">
                <a:solidFill>
                  <a:srgbClr val="FF0000"/>
                </a:solidFill>
                <a:sym typeface="宋体" panose="02010600030101010101" pitchFamily="2" charset="-122"/>
              </a:rPr>
              <a:t>中国共产党领导的多党合作和政治协商制度</a:t>
            </a:r>
            <a:r>
              <a:rPr lang="zh-CN" altLang="en-US" dirty="0">
                <a:sym typeface="宋体" panose="02010600030101010101" pitchFamily="2" charset="-122"/>
              </a:rPr>
              <a:t>是我国的一项</a:t>
            </a:r>
            <a:r>
              <a:rPr lang="zh-CN" altLang="en-US" dirty="0">
                <a:solidFill>
                  <a:srgbClr val="FF0000"/>
                </a:solidFill>
                <a:sym typeface="宋体" panose="02010600030101010101" pitchFamily="2" charset="-122"/>
              </a:rPr>
              <a:t>基本政治制度</a:t>
            </a:r>
            <a:r>
              <a:rPr lang="zh-CN" altLang="en-US" dirty="0">
                <a:sym typeface="宋体" panose="02010600030101010101" pitchFamily="2" charset="-122"/>
              </a:rPr>
              <a:t>。</a:t>
            </a:r>
          </a:p>
        </p:txBody>
      </p:sp>
      <p:pic>
        <p:nvPicPr>
          <p:cNvPr id="13" name="图片 11">
            <a:extLst>
              <a:ext uri="{FF2B5EF4-FFF2-40B4-BE49-F238E27FC236}">
                <a16:creationId xmlns:a16="http://schemas.microsoft.com/office/drawing/2014/main" xmlns="" id="{47EEA3A1-AAE1-485D-BB30-02A8AE9CF46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480" y="3545438"/>
            <a:ext cx="1482334" cy="1055765"/>
          </a:xfrm>
          <a:prstGeom prst="rect">
            <a:avLst/>
          </a:prstGeom>
          <a:noFill/>
          <a:ln w="9525">
            <a:solidFill>
              <a:srgbClr val="FF0066"/>
            </a:solidFill>
            <a:prstDash val="sysDash"/>
            <a:miter lim="800000"/>
            <a:headEnd/>
            <a:tailEnd/>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xmlns="" id="{5DA94752-85A3-4104-8654-14ED817A03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511" y="4684762"/>
            <a:ext cx="1548643" cy="105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a:extLst>
              <a:ext uri="{FF2B5EF4-FFF2-40B4-BE49-F238E27FC236}">
                <a16:creationId xmlns:a16="http://schemas.microsoft.com/office/drawing/2014/main" xmlns="" id="{BC532E64-B0EF-4EC7-9EAC-9DEC7EDD33DE}"/>
              </a:ext>
            </a:extLst>
          </p:cNvPr>
          <p:cNvSpPr txBox="1">
            <a:spLocks noChangeArrowheads="1"/>
          </p:cNvSpPr>
          <p:nvPr/>
        </p:nvSpPr>
        <p:spPr bwMode="auto">
          <a:xfrm>
            <a:off x="1847532" y="4702468"/>
            <a:ext cx="10030704" cy="954107"/>
          </a:xfrm>
          <a:prstGeom prst="rect">
            <a:avLst/>
          </a:prstGeom>
          <a:noFill/>
          <a:ln w="9525">
            <a:solidFill>
              <a:srgbClr val="FF006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eaLnBrk="1" hangingPunct="1">
              <a:defRPr sz="2800" b="1">
                <a:latin typeface="Calibri" panose="020F0502020204030204" pitchFamily="34" charset="0"/>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ym typeface="宋体" panose="02010600030101010101" pitchFamily="2" charset="-122"/>
              </a:rPr>
              <a:t>③</a:t>
            </a:r>
            <a:r>
              <a:rPr lang="zh-CN" altLang="en-US" dirty="0">
                <a:solidFill>
                  <a:srgbClr val="FF0000"/>
                </a:solidFill>
                <a:sym typeface="宋体" panose="02010600030101010101" pitchFamily="2" charset="-122"/>
              </a:rPr>
              <a:t>民族区域自治制度</a:t>
            </a:r>
            <a:r>
              <a:rPr lang="zh-CN" altLang="en-US" dirty="0">
                <a:sym typeface="宋体" panose="02010600030101010101" pitchFamily="2" charset="-122"/>
              </a:rPr>
              <a:t>，是一项独具中国特色的实现民族平等、保障少数民族合法权利的</a:t>
            </a:r>
            <a:r>
              <a:rPr lang="zh-CN" altLang="en-US" dirty="0">
                <a:solidFill>
                  <a:srgbClr val="FF0000"/>
                </a:solidFill>
                <a:sym typeface="宋体" panose="02010600030101010101" pitchFamily="2" charset="-122"/>
              </a:rPr>
              <a:t>基本政治制度</a:t>
            </a:r>
            <a:r>
              <a:rPr lang="zh-CN" altLang="en-US" dirty="0">
                <a:sym typeface="宋体" panose="02010600030101010101" pitchFamily="2" charset="-122"/>
              </a:rPr>
              <a:t>。</a:t>
            </a:r>
          </a:p>
        </p:txBody>
      </p:sp>
      <p:sp>
        <p:nvSpPr>
          <p:cNvPr id="16" name="文本框 15">
            <a:extLst>
              <a:ext uri="{FF2B5EF4-FFF2-40B4-BE49-F238E27FC236}">
                <a16:creationId xmlns:a16="http://schemas.microsoft.com/office/drawing/2014/main" xmlns="" id="{95F57FD6-7A76-41A3-B42C-00ACA91FB8C3}"/>
              </a:ext>
            </a:extLst>
          </p:cNvPr>
          <p:cNvSpPr txBox="1">
            <a:spLocks noChangeArrowheads="1"/>
          </p:cNvSpPr>
          <p:nvPr/>
        </p:nvSpPr>
        <p:spPr bwMode="auto">
          <a:xfrm>
            <a:off x="1939131" y="5825574"/>
            <a:ext cx="9962197" cy="954107"/>
          </a:xfrm>
          <a:prstGeom prst="rect">
            <a:avLst/>
          </a:prstGeom>
          <a:noFill/>
          <a:ln w="9525">
            <a:solidFill>
              <a:srgbClr val="FF0066"/>
            </a:solid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zh-CN"/>
            </a:defPPr>
            <a:lvl1pPr eaLnBrk="1" hangingPunct="1">
              <a:defRPr sz="2800" b="1">
                <a:latin typeface="Calibri" panose="020F0502020204030204" pitchFamily="34" charset="0"/>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r>
              <a:rPr lang="zh-CN" altLang="en-US" dirty="0">
                <a:sym typeface="宋体" panose="02010600030101010101" pitchFamily="2" charset="-122"/>
              </a:rPr>
              <a:t> ④实行</a:t>
            </a:r>
            <a:r>
              <a:rPr lang="zh-CN" altLang="en-US" dirty="0">
                <a:solidFill>
                  <a:srgbClr val="FF0000"/>
                </a:solidFill>
                <a:sym typeface="宋体" panose="02010600030101010101" pitchFamily="2" charset="-122"/>
              </a:rPr>
              <a:t>基层群众自治制度</a:t>
            </a:r>
            <a:r>
              <a:rPr lang="zh-CN" altLang="en-US" dirty="0">
                <a:sym typeface="宋体" panose="02010600030101010101" pitchFamily="2" charset="-122"/>
              </a:rPr>
              <a:t>，发展基层民主，是社会主义民主政治建设的基础。</a:t>
            </a:r>
          </a:p>
        </p:txBody>
      </p:sp>
      <p:pic>
        <p:nvPicPr>
          <p:cNvPr id="17" name="Picture 2">
            <a:extLst>
              <a:ext uri="{FF2B5EF4-FFF2-40B4-BE49-F238E27FC236}">
                <a16:creationId xmlns:a16="http://schemas.microsoft.com/office/drawing/2014/main" xmlns="" id="{615C8B38-07B8-4E21-9FE9-159628A2D9D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511" y="5855105"/>
            <a:ext cx="1642367" cy="966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6">
            <a:extLst>
              <a:ext uri="{FF2B5EF4-FFF2-40B4-BE49-F238E27FC236}">
                <a16:creationId xmlns:a16="http://schemas.microsoft.com/office/drawing/2014/main" xmlns="" id="{6EAEA396-0C62-4D7E-928E-683DB26A62E1}"/>
              </a:ext>
            </a:extLst>
          </p:cNvPr>
          <p:cNvSpPr txBox="1"/>
          <p:nvPr/>
        </p:nvSpPr>
        <p:spPr>
          <a:xfrm>
            <a:off x="132080" y="152050"/>
            <a:ext cx="12059920" cy="2185214"/>
          </a:xfrm>
          <a:prstGeom prst="rect">
            <a:avLst/>
          </a:prstGeom>
          <a:solidFill>
            <a:srgbClr val="F3C915"/>
          </a:solidFill>
        </p:spPr>
        <p:style>
          <a:lnRef idx="1">
            <a:schemeClr val="accent5"/>
          </a:lnRef>
          <a:fillRef idx="2">
            <a:schemeClr val="accent5"/>
          </a:fillRef>
          <a:effectRef idx="1">
            <a:schemeClr val="accent5"/>
          </a:effectRef>
          <a:fontRef idx="minor">
            <a:schemeClr val="dk1"/>
          </a:fontRef>
        </p:style>
        <p:txBody>
          <a:bodyPr wrap="square">
            <a:spAutoFit/>
            <a:scene3d>
              <a:camera prst="orthographicFront"/>
              <a:lightRig rig="threePt" dir="t"/>
            </a:scene3d>
          </a:bodyPr>
          <a:lstStyle/>
          <a:p>
            <a:pPr>
              <a:defRPr/>
            </a:pPr>
            <a:endPar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defRPr/>
            </a:pPr>
            <a:endParaRPr lang="en-US" altLang="zh-CN" sz="28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a:p>
            <a:pPr>
              <a:defRPr/>
            </a:pPr>
            <a:r>
              <a:rPr lang="en-US" altLang="zh-CN" sz="36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6</a:t>
            </a:r>
            <a:r>
              <a:rPr lang="zh-CN" altLang="en-US" sz="36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rPr>
              <a:t>、社会主义民主政治的制度保障</a:t>
            </a:r>
            <a:r>
              <a:rPr lang="zh-CN" altLang="en-US" sz="3600" b="1" dirty="0">
                <a:solidFill>
                  <a:srgbClr val="0070C0"/>
                </a:solidFill>
                <a:latin typeface="Arial" pitchFamily="34" charset="0"/>
                <a:sym typeface="宋体" panose="02010600030101010101" pitchFamily="2" charset="-122"/>
              </a:rPr>
              <a:t>（侧重政治制度）</a:t>
            </a:r>
            <a:endParaRPr lang="en-US" altLang="zh-CN" sz="3600" b="1" dirty="0">
              <a:solidFill>
                <a:srgbClr val="0070C0"/>
              </a:solidFill>
              <a:latin typeface="Arial" pitchFamily="34" charset="0"/>
              <a:sym typeface="宋体" panose="02010600030101010101" pitchFamily="2" charset="-122"/>
            </a:endParaRPr>
          </a:p>
          <a:p>
            <a:pPr>
              <a:defRPr/>
            </a:pPr>
            <a:endParaRPr lang="zh-CN" altLang="en-US" sz="4400" b="1" dirty="0">
              <a:solidFill>
                <a:schemeClr val="tx1"/>
              </a:solidFill>
              <a:latin typeface="微软雅黑" panose="020B0503020204020204" pitchFamily="34" charset="-122"/>
              <a:ea typeface="微软雅黑" panose="020B0503020204020204" pitchFamily="34" charset="-122"/>
              <a:sym typeface="宋体" panose="02010600030101010101" pitchFamily="2" charset="-122"/>
            </a:endParaRPr>
          </a:p>
        </p:txBody>
      </p:sp>
    </p:spTree>
    <p:extLst>
      <p:ext uri="{BB962C8B-B14F-4D97-AF65-F5344CB8AC3E}">
        <p14:creationId xmlns:p14="http://schemas.microsoft.com/office/powerpoint/2010/main" val="38795439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descr="图片1">
            <a:extLst>
              <a:ext uri="{FF2B5EF4-FFF2-40B4-BE49-F238E27FC236}">
                <a16:creationId xmlns:a16="http://schemas.microsoft.com/office/drawing/2014/main" xmlns="" id="{864F2BB3-2850-48C0-A3A0-540B5A295BFB}"/>
              </a:ext>
            </a:extLst>
          </p:cNvPr>
          <p:cNvPicPr>
            <a:picLocks noChangeAspect="1" noChangeArrowheads="1"/>
          </p:cNvPicPr>
          <p:nvPr/>
        </p:nvPicPr>
        <p:blipFill>
          <a:blip r:embed="rId3" cstate="print"/>
          <a:srcRect/>
          <a:stretch>
            <a:fillRect/>
          </a:stretch>
        </p:blipFill>
        <p:spPr bwMode="auto">
          <a:xfrm>
            <a:off x="0" y="0"/>
            <a:ext cx="12200467" cy="6858000"/>
          </a:xfrm>
          <a:prstGeom prst="rect">
            <a:avLst/>
          </a:prstGeom>
          <a:noFill/>
        </p:spPr>
      </p:pic>
      <p:sp>
        <p:nvSpPr>
          <p:cNvPr id="12" name="矩形 11">
            <a:extLst>
              <a:ext uri="{FF2B5EF4-FFF2-40B4-BE49-F238E27FC236}">
                <a16:creationId xmlns:a16="http://schemas.microsoft.com/office/drawing/2014/main" xmlns="" id="{55C12DF4-F169-49BC-A607-A212CAAD66A1}"/>
              </a:ext>
            </a:extLst>
          </p:cNvPr>
          <p:cNvSpPr/>
          <p:nvPr/>
        </p:nvSpPr>
        <p:spPr>
          <a:xfrm>
            <a:off x="730250" y="2054860"/>
            <a:ext cx="2849563" cy="579438"/>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任意多边形: 形状 12">
            <a:extLst>
              <a:ext uri="{FF2B5EF4-FFF2-40B4-BE49-F238E27FC236}">
                <a16:creationId xmlns:a16="http://schemas.microsoft.com/office/drawing/2014/main" xmlns="" id="{BFA778A5-B2BF-4BC1-84AE-F47295CC1296}"/>
              </a:ext>
            </a:extLst>
          </p:cNvPr>
          <p:cNvSpPr/>
          <p:nvPr/>
        </p:nvSpPr>
        <p:spPr>
          <a:xfrm>
            <a:off x="749300" y="1715135"/>
            <a:ext cx="2524125" cy="679450"/>
          </a:xfrm>
          <a:custGeom>
            <a:avLst/>
            <a:gdLst>
              <a:gd name="connsiteX0" fmla="*/ 0 w 2373630"/>
              <a:gd name="connsiteY0" fmla="*/ 113162 h 678960"/>
              <a:gd name="connsiteX1" fmla="*/ 113162 w 2373630"/>
              <a:gd name="connsiteY1" fmla="*/ 0 h 678960"/>
              <a:gd name="connsiteX2" fmla="*/ 2260468 w 2373630"/>
              <a:gd name="connsiteY2" fmla="*/ 0 h 678960"/>
              <a:gd name="connsiteX3" fmla="*/ 2373630 w 2373630"/>
              <a:gd name="connsiteY3" fmla="*/ 113162 h 678960"/>
              <a:gd name="connsiteX4" fmla="*/ 2373630 w 2373630"/>
              <a:gd name="connsiteY4" fmla="*/ 565798 h 678960"/>
              <a:gd name="connsiteX5" fmla="*/ 2260468 w 2373630"/>
              <a:gd name="connsiteY5" fmla="*/ 678960 h 678960"/>
              <a:gd name="connsiteX6" fmla="*/ 113162 w 2373630"/>
              <a:gd name="connsiteY6" fmla="*/ 678960 h 678960"/>
              <a:gd name="connsiteX7" fmla="*/ 0 w 2373630"/>
              <a:gd name="connsiteY7" fmla="*/ 565798 h 678960"/>
              <a:gd name="connsiteX8" fmla="*/ 0 w 237363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0" h="678960">
                <a:moveTo>
                  <a:pt x="0" y="113162"/>
                </a:moveTo>
                <a:cubicBezTo>
                  <a:pt x="0" y="50664"/>
                  <a:pt x="50664" y="0"/>
                  <a:pt x="113162" y="0"/>
                </a:cubicBezTo>
                <a:lnTo>
                  <a:pt x="2260468" y="0"/>
                </a:lnTo>
                <a:cubicBezTo>
                  <a:pt x="2322966" y="0"/>
                  <a:pt x="2373630" y="50664"/>
                  <a:pt x="2373630" y="113162"/>
                </a:cubicBezTo>
                <a:lnTo>
                  <a:pt x="2373630" y="565798"/>
                </a:lnTo>
                <a:cubicBezTo>
                  <a:pt x="2373630" y="628296"/>
                  <a:pt x="2322966" y="678960"/>
                  <a:pt x="2260468" y="678960"/>
                </a:cubicBezTo>
                <a:lnTo>
                  <a:pt x="113162" y="678960"/>
                </a:lnTo>
                <a:cubicBezTo>
                  <a:pt x="50664" y="678960"/>
                  <a:pt x="0" y="628296"/>
                  <a:pt x="0" y="565798"/>
                </a:cubicBezTo>
                <a:lnTo>
                  <a:pt x="0" y="1131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2862" tIns="33144" rIns="122862" bIns="33144" spcCol="1270" anchor="ctr"/>
          <a:lstStyle/>
          <a:p>
            <a:pPr defTabSz="1022350">
              <a:lnSpc>
                <a:spcPct val="90000"/>
              </a:lnSpc>
              <a:spcAft>
                <a:spcPct val="35000"/>
              </a:spcAft>
              <a:defRPr/>
            </a:pPr>
            <a:r>
              <a:rPr lang="en-US" altLang="zh-CN" sz="2300" b="1" dirty="0"/>
              <a:t>2</a:t>
            </a:r>
            <a:r>
              <a:rPr lang="zh-CN" altLang="en-US" sz="2300" b="1" dirty="0"/>
              <a:t>从本质特征上看</a:t>
            </a:r>
          </a:p>
        </p:txBody>
      </p:sp>
      <p:sp>
        <p:nvSpPr>
          <p:cNvPr id="14" name="矩形 13">
            <a:extLst>
              <a:ext uri="{FF2B5EF4-FFF2-40B4-BE49-F238E27FC236}">
                <a16:creationId xmlns:a16="http://schemas.microsoft.com/office/drawing/2014/main" xmlns="" id="{9A071CC7-6E00-4B1E-B4B1-153FE59C8B96}"/>
              </a:ext>
            </a:extLst>
          </p:cNvPr>
          <p:cNvSpPr/>
          <p:nvPr/>
        </p:nvSpPr>
        <p:spPr>
          <a:xfrm>
            <a:off x="677863" y="2915205"/>
            <a:ext cx="2870200" cy="611188"/>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任意多边形: 形状 14">
            <a:extLst>
              <a:ext uri="{FF2B5EF4-FFF2-40B4-BE49-F238E27FC236}">
                <a16:creationId xmlns:a16="http://schemas.microsoft.com/office/drawing/2014/main" xmlns="" id="{5D638BE0-09F8-4C57-B33E-60994E3A46BF}"/>
              </a:ext>
            </a:extLst>
          </p:cNvPr>
          <p:cNvSpPr/>
          <p:nvPr/>
        </p:nvSpPr>
        <p:spPr>
          <a:xfrm>
            <a:off x="749300" y="2664460"/>
            <a:ext cx="2543175" cy="679450"/>
          </a:xfrm>
          <a:custGeom>
            <a:avLst/>
            <a:gdLst>
              <a:gd name="connsiteX0" fmla="*/ 0 w 2373630"/>
              <a:gd name="connsiteY0" fmla="*/ 113162 h 678960"/>
              <a:gd name="connsiteX1" fmla="*/ 113162 w 2373630"/>
              <a:gd name="connsiteY1" fmla="*/ 0 h 678960"/>
              <a:gd name="connsiteX2" fmla="*/ 2260468 w 2373630"/>
              <a:gd name="connsiteY2" fmla="*/ 0 h 678960"/>
              <a:gd name="connsiteX3" fmla="*/ 2373630 w 2373630"/>
              <a:gd name="connsiteY3" fmla="*/ 113162 h 678960"/>
              <a:gd name="connsiteX4" fmla="*/ 2373630 w 2373630"/>
              <a:gd name="connsiteY4" fmla="*/ 565798 h 678960"/>
              <a:gd name="connsiteX5" fmla="*/ 2260468 w 2373630"/>
              <a:gd name="connsiteY5" fmla="*/ 678960 h 678960"/>
              <a:gd name="connsiteX6" fmla="*/ 113162 w 2373630"/>
              <a:gd name="connsiteY6" fmla="*/ 678960 h 678960"/>
              <a:gd name="connsiteX7" fmla="*/ 0 w 2373630"/>
              <a:gd name="connsiteY7" fmla="*/ 565798 h 678960"/>
              <a:gd name="connsiteX8" fmla="*/ 0 w 237363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0" h="678960">
                <a:moveTo>
                  <a:pt x="0" y="113162"/>
                </a:moveTo>
                <a:cubicBezTo>
                  <a:pt x="0" y="50664"/>
                  <a:pt x="50664" y="0"/>
                  <a:pt x="113162" y="0"/>
                </a:cubicBezTo>
                <a:lnTo>
                  <a:pt x="2260468" y="0"/>
                </a:lnTo>
                <a:cubicBezTo>
                  <a:pt x="2322966" y="0"/>
                  <a:pt x="2373630" y="50664"/>
                  <a:pt x="2373630" y="113162"/>
                </a:cubicBezTo>
                <a:lnTo>
                  <a:pt x="2373630" y="565798"/>
                </a:lnTo>
                <a:cubicBezTo>
                  <a:pt x="2373630" y="628296"/>
                  <a:pt x="2322966" y="678960"/>
                  <a:pt x="2260468" y="678960"/>
                </a:cubicBezTo>
                <a:lnTo>
                  <a:pt x="113162" y="678960"/>
                </a:lnTo>
                <a:cubicBezTo>
                  <a:pt x="50664" y="678960"/>
                  <a:pt x="0" y="628296"/>
                  <a:pt x="0" y="565798"/>
                </a:cubicBezTo>
                <a:lnTo>
                  <a:pt x="0" y="1131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2862" tIns="33144" rIns="122862" bIns="33144" spcCol="1270" anchor="ctr"/>
          <a:lstStyle/>
          <a:p>
            <a:pPr defTabSz="1022350">
              <a:lnSpc>
                <a:spcPct val="90000"/>
              </a:lnSpc>
              <a:spcAft>
                <a:spcPct val="35000"/>
              </a:spcAft>
              <a:defRPr/>
            </a:pPr>
            <a:r>
              <a:rPr lang="en-US" altLang="zh-CN" sz="2300" b="1" dirty="0"/>
              <a:t>3</a:t>
            </a:r>
            <a:r>
              <a:rPr lang="zh-CN" altLang="en-US" sz="2300" b="1" dirty="0"/>
              <a:t>从民主特点上看</a:t>
            </a:r>
          </a:p>
        </p:txBody>
      </p:sp>
      <p:sp>
        <p:nvSpPr>
          <p:cNvPr id="16" name="矩形 15">
            <a:extLst>
              <a:ext uri="{FF2B5EF4-FFF2-40B4-BE49-F238E27FC236}">
                <a16:creationId xmlns:a16="http://schemas.microsoft.com/office/drawing/2014/main" xmlns="" id="{02DA183D-56A3-42E3-9AD8-9C1B37817F6B}"/>
              </a:ext>
            </a:extLst>
          </p:cNvPr>
          <p:cNvSpPr/>
          <p:nvPr/>
        </p:nvSpPr>
        <p:spPr>
          <a:xfrm>
            <a:off x="617538" y="4006851"/>
            <a:ext cx="2851150" cy="635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任意多边形: 形状 16">
            <a:extLst>
              <a:ext uri="{FF2B5EF4-FFF2-40B4-BE49-F238E27FC236}">
                <a16:creationId xmlns:a16="http://schemas.microsoft.com/office/drawing/2014/main" xmlns="" id="{662BA544-F6A1-4387-BC40-BD2709C2B065}"/>
              </a:ext>
            </a:extLst>
          </p:cNvPr>
          <p:cNvSpPr/>
          <p:nvPr/>
        </p:nvSpPr>
        <p:spPr>
          <a:xfrm>
            <a:off x="730250" y="3814763"/>
            <a:ext cx="2484438" cy="679450"/>
          </a:xfrm>
          <a:custGeom>
            <a:avLst/>
            <a:gdLst>
              <a:gd name="connsiteX0" fmla="*/ 0 w 2373630"/>
              <a:gd name="connsiteY0" fmla="*/ 113162 h 678960"/>
              <a:gd name="connsiteX1" fmla="*/ 113162 w 2373630"/>
              <a:gd name="connsiteY1" fmla="*/ 0 h 678960"/>
              <a:gd name="connsiteX2" fmla="*/ 2260468 w 2373630"/>
              <a:gd name="connsiteY2" fmla="*/ 0 h 678960"/>
              <a:gd name="connsiteX3" fmla="*/ 2373630 w 2373630"/>
              <a:gd name="connsiteY3" fmla="*/ 113162 h 678960"/>
              <a:gd name="connsiteX4" fmla="*/ 2373630 w 2373630"/>
              <a:gd name="connsiteY4" fmla="*/ 565798 h 678960"/>
              <a:gd name="connsiteX5" fmla="*/ 2260468 w 2373630"/>
              <a:gd name="connsiteY5" fmla="*/ 678960 h 678960"/>
              <a:gd name="connsiteX6" fmla="*/ 113162 w 2373630"/>
              <a:gd name="connsiteY6" fmla="*/ 678960 h 678960"/>
              <a:gd name="connsiteX7" fmla="*/ 0 w 2373630"/>
              <a:gd name="connsiteY7" fmla="*/ 565798 h 678960"/>
              <a:gd name="connsiteX8" fmla="*/ 0 w 237363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0" h="678960">
                <a:moveTo>
                  <a:pt x="0" y="113162"/>
                </a:moveTo>
                <a:cubicBezTo>
                  <a:pt x="0" y="50664"/>
                  <a:pt x="50664" y="0"/>
                  <a:pt x="113162" y="0"/>
                </a:cubicBezTo>
                <a:lnTo>
                  <a:pt x="2260468" y="0"/>
                </a:lnTo>
                <a:cubicBezTo>
                  <a:pt x="2322966" y="0"/>
                  <a:pt x="2373630" y="50664"/>
                  <a:pt x="2373630" y="113162"/>
                </a:cubicBezTo>
                <a:lnTo>
                  <a:pt x="2373630" y="565798"/>
                </a:lnTo>
                <a:cubicBezTo>
                  <a:pt x="2373630" y="628296"/>
                  <a:pt x="2322966" y="678960"/>
                  <a:pt x="2260468" y="678960"/>
                </a:cubicBezTo>
                <a:lnTo>
                  <a:pt x="113162" y="678960"/>
                </a:lnTo>
                <a:cubicBezTo>
                  <a:pt x="50664" y="678960"/>
                  <a:pt x="0" y="628296"/>
                  <a:pt x="0" y="565798"/>
                </a:cubicBezTo>
                <a:lnTo>
                  <a:pt x="0" y="1131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2862" tIns="33144" rIns="122862" bIns="33144" spcCol="1270" anchor="ctr"/>
          <a:lstStyle/>
          <a:p>
            <a:pPr defTabSz="1022350">
              <a:lnSpc>
                <a:spcPct val="90000"/>
              </a:lnSpc>
              <a:spcAft>
                <a:spcPct val="35000"/>
              </a:spcAft>
              <a:defRPr/>
            </a:pPr>
            <a:r>
              <a:rPr lang="en-US" altLang="zh-CN" sz="2300" b="1" dirty="0"/>
              <a:t>4</a:t>
            </a:r>
            <a:r>
              <a:rPr lang="zh-CN" altLang="en-US" sz="2300" b="1" dirty="0"/>
              <a:t>从民主形式上看</a:t>
            </a:r>
          </a:p>
        </p:txBody>
      </p:sp>
      <p:sp>
        <p:nvSpPr>
          <p:cNvPr id="18" name="矩形 17">
            <a:extLst>
              <a:ext uri="{FF2B5EF4-FFF2-40B4-BE49-F238E27FC236}">
                <a16:creationId xmlns:a16="http://schemas.microsoft.com/office/drawing/2014/main" xmlns="" id="{91F62967-D34C-4C9B-A6AD-AAC72AF665F8}"/>
              </a:ext>
            </a:extLst>
          </p:cNvPr>
          <p:cNvSpPr/>
          <p:nvPr/>
        </p:nvSpPr>
        <p:spPr>
          <a:xfrm>
            <a:off x="677863" y="5951855"/>
            <a:ext cx="2797968" cy="59055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任意多边形: 形状 18">
            <a:extLst>
              <a:ext uri="{FF2B5EF4-FFF2-40B4-BE49-F238E27FC236}">
                <a16:creationId xmlns:a16="http://schemas.microsoft.com/office/drawing/2014/main" xmlns="" id="{EBD79D5C-74FD-4477-8C7A-FDD56F7E75F9}"/>
              </a:ext>
            </a:extLst>
          </p:cNvPr>
          <p:cNvSpPr/>
          <p:nvPr/>
        </p:nvSpPr>
        <p:spPr>
          <a:xfrm>
            <a:off x="788987" y="5761355"/>
            <a:ext cx="2484438" cy="679450"/>
          </a:xfrm>
          <a:custGeom>
            <a:avLst/>
            <a:gdLst>
              <a:gd name="connsiteX0" fmla="*/ 0 w 2373630"/>
              <a:gd name="connsiteY0" fmla="*/ 113162 h 678960"/>
              <a:gd name="connsiteX1" fmla="*/ 113162 w 2373630"/>
              <a:gd name="connsiteY1" fmla="*/ 0 h 678960"/>
              <a:gd name="connsiteX2" fmla="*/ 2260468 w 2373630"/>
              <a:gd name="connsiteY2" fmla="*/ 0 h 678960"/>
              <a:gd name="connsiteX3" fmla="*/ 2373630 w 2373630"/>
              <a:gd name="connsiteY3" fmla="*/ 113162 h 678960"/>
              <a:gd name="connsiteX4" fmla="*/ 2373630 w 2373630"/>
              <a:gd name="connsiteY4" fmla="*/ 565798 h 678960"/>
              <a:gd name="connsiteX5" fmla="*/ 2260468 w 2373630"/>
              <a:gd name="connsiteY5" fmla="*/ 678960 h 678960"/>
              <a:gd name="connsiteX6" fmla="*/ 113162 w 2373630"/>
              <a:gd name="connsiteY6" fmla="*/ 678960 h 678960"/>
              <a:gd name="connsiteX7" fmla="*/ 0 w 2373630"/>
              <a:gd name="connsiteY7" fmla="*/ 565798 h 678960"/>
              <a:gd name="connsiteX8" fmla="*/ 0 w 237363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0" h="678960">
                <a:moveTo>
                  <a:pt x="0" y="113162"/>
                </a:moveTo>
                <a:cubicBezTo>
                  <a:pt x="0" y="50664"/>
                  <a:pt x="50664" y="0"/>
                  <a:pt x="113162" y="0"/>
                </a:cubicBezTo>
                <a:lnTo>
                  <a:pt x="2260468" y="0"/>
                </a:lnTo>
                <a:cubicBezTo>
                  <a:pt x="2322966" y="0"/>
                  <a:pt x="2373630" y="50664"/>
                  <a:pt x="2373630" y="113162"/>
                </a:cubicBezTo>
                <a:lnTo>
                  <a:pt x="2373630" y="565798"/>
                </a:lnTo>
                <a:cubicBezTo>
                  <a:pt x="2373630" y="628296"/>
                  <a:pt x="2322966" y="678960"/>
                  <a:pt x="2260468" y="678960"/>
                </a:cubicBezTo>
                <a:lnTo>
                  <a:pt x="113162" y="678960"/>
                </a:lnTo>
                <a:cubicBezTo>
                  <a:pt x="50664" y="678960"/>
                  <a:pt x="0" y="628296"/>
                  <a:pt x="0" y="565798"/>
                </a:cubicBezTo>
                <a:lnTo>
                  <a:pt x="0" y="1131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2862" tIns="33144" rIns="122862" bIns="33144" spcCol="1270" anchor="ctr"/>
          <a:lstStyle/>
          <a:p>
            <a:pPr defTabSz="1022350">
              <a:lnSpc>
                <a:spcPct val="90000"/>
              </a:lnSpc>
              <a:spcAft>
                <a:spcPct val="35000"/>
              </a:spcAft>
              <a:defRPr/>
            </a:pPr>
            <a:r>
              <a:rPr lang="en-US" altLang="zh-CN" sz="2300" b="1" dirty="0"/>
              <a:t>6</a:t>
            </a:r>
            <a:r>
              <a:rPr lang="zh-CN" altLang="en-US" sz="2300" b="1" dirty="0"/>
              <a:t>从制度保障上看</a:t>
            </a:r>
          </a:p>
        </p:txBody>
      </p:sp>
      <p:sp>
        <p:nvSpPr>
          <p:cNvPr id="4" name="矩形 3">
            <a:extLst>
              <a:ext uri="{FF2B5EF4-FFF2-40B4-BE49-F238E27FC236}">
                <a16:creationId xmlns:a16="http://schemas.microsoft.com/office/drawing/2014/main" xmlns="" id="{953A520F-12D1-4E1F-812B-7A190172290B}"/>
              </a:ext>
            </a:extLst>
          </p:cNvPr>
          <p:cNvSpPr/>
          <p:nvPr/>
        </p:nvSpPr>
        <p:spPr>
          <a:xfrm>
            <a:off x="4543425" y="1613535"/>
            <a:ext cx="7618413" cy="8826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CN" altLang="en-US" sz="2800" b="1" dirty="0">
                <a:solidFill>
                  <a:srgbClr val="FF0000"/>
                </a:solidFill>
                <a:latin typeface="微软雅黑" panose="020B0503020204020204" pitchFamily="34" charset="-122"/>
                <a:ea typeface="微软雅黑" panose="020B0503020204020204" pitchFamily="34" charset="-122"/>
              </a:rPr>
              <a:t>人民当家作主</a:t>
            </a:r>
            <a:r>
              <a:rPr lang="zh-CN" altLang="en-US" sz="2800" b="1" dirty="0">
                <a:latin typeface="微软雅黑" panose="020B0503020204020204" pitchFamily="34" charset="-122"/>
                <a:ea typeface="微软雅黑" panose="020B0503020204020204" pitchFamily="34" charset="-122"/>
              </a:rPr>
              <a:t>是社会主义民主政治的本质特征</a:t>
            </a:r>
          </a:p>
        </p:txBody>
      </p:sp>
      <p:sp>
        <p:nvSpPr>
          <p:cNvPr id="5" name="右箭头 4">
            <a:extLst>
              <a:ext uri="{FF2B5EF4-FFF2-40B4-BE49-F238E27FC236}">
                <a16:creationId xmlns:a16="http://schemas.microsoft.com/office/drawing/2014/main" xmlns="" id="{E80D55D7-7AAA-40DF-B29B-90A4E629CE85}"/>
              </a:ext>
            </a:extLst>
          </p:cNvPr>
          <p:cNvSpPr/>
          <p:nvPr/>
        </p:nvSpPr>
        <p:spPr>
          <a:xfrm>
            <a:off x="3705225" y="2007235"/>
            <a:ext cx="742950" cy="38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a:extLst>
              <a:ext uri="{FF2B5EF4-FFF2-40B4-BE49-F238E27FC236}">
                <a16:creationId xmlns:a16="http://schemas.microsoft.com/office/drawing/2014/main" xmlns="" id="{78F8F9B2-6F12-40CA-A110-5C102A7B303D}"/>
              </a:ext>
            </a:extLst>
          </p:cNvPr>
          <p:cNvSpPr/>
          <p:nvPr/>
        </p:nvSpPr>
        <p:spPr>
          <a:xfrm>
            <a:off x="4513263" y="2602548"/>
            <a:ext cx="7648575" cy="11906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endParaRPr lang="en-US" altLang="zh-CN" sz="2800" b="1" noProof="1">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r>
              <a:rPr lang="zh-CN" altLang="en-US" sz="2800" b="1" noProof="1">
                <a:latin typeface="微软雅黑" panose="020B0503020204020204" pitchFamily="34" charset="-122"/>
                <a:ea typeface="微软雅黑" panose="020B0503020204020204" pitchFamily="34" charset="-122"/>
                <a:sym typeface="+mn-ea"/>
              </a:rPr>
              <a:t>我国社会主义民主是维护人民根本利益的</a:t>
            </a:r>
            <a:r>
              <a:rPr lang="zh-CN" altLang="en-US" sz="2800" b="1" noProof="1">
                <a:solidFill>
                  <a:srgbClr val="FF0000"/>
                </a:solidFill>
                <a:latin typeface="微软雅黑" panose="020B0503020204020204" pitchFamily="34" charset="-122"/>
                <a:ea typeface="微软雅黑" panose="020B0503020204020204" pitchFamily="34" charset="-122"/>
                <a:sym typeface="+mn-ea"/>
              </a:rPr>
              <a:t>最广泛、最真实、最管用</a:t>
            </a:r>
            <a:r>
              <a:rPr lang="zh-CN" altLang="en-US" sz="2800" b="1" noProof="1">
                <a:latin typeface="微软雅黑" panose="020B0503020204020204" pitchFamily="34" charset="-122"/>
                <a:ea typeface="微软雅黑" panose="020B0503020204020204" pitchFamily="34" charset="-122"/>
                <a:sym typeface="+mn-ea"/>
              </a:rPr>
              <a:t>的民主。</a:t>
            </a:r>
            <a:endParaRPr lang="en-US" altLang="zh-CN" sz="2800" b="1" noProof="1">
              <a:latin typeface="微软雅黑" panose="020B0503020204020204" pitchFamily="34" charset="-122"/>
              <a:ea typeface="微软雅黑" panose="020B0503020204020204" pitchFamily="34" charset="-122"/>
              <a:sym typeface="+mn-ea"/>
            </a:endParaRPr>
          </a:p>
          <a:p>
            <a:pPr fontAlgn="auto">
              <a:spcBef>
                <a:spcPts val="0"/>
              </a:spcBef>
              <a:spcAft>
                <a:spcPts val="0"/>
              </a:spcAft>
              <a:defRPr/>
            </a:pPr>
            <a:endParaRPr lang="zh-CN" altLang="en-US" sz="2800" b="1" dirty="0">
              <a:latin typeface="微软雅黑" panose="020B0503020204020204" pitchFamily="34" charset="-122"/>
              <a:ea typeface="微软雅黑" panose="020B0503020204020204" pitchFamily="34" charset="-122"/>
            </a:endParaRPr>
          </a:p>
        </p:txBody>
      </p:sp>
      <p:sp>
        <p:nvSpPr>
          <p:cNvPr id="7" name="右箭头 6">
            <a:extLst>
              <a:ext uri="{FF2B5EF4-FFF2-40B4-BE49-F238E27FC236}">
                <a16:creationId xmlns:a16="http://schemas.microsoft.com/office/drawing/2014/main" xmlns="" id="{E12E36CD-E6CE-4DD9-B8BC-3B3A269A5664}"/>
              </a:ext>
            </a:extLst>
          </p:cNvPr>
          <p:cNvSpPr/>
          <p:nvPr/>
        </p:nvSpPr>
        <p:spPr>
          <a:xfrm>
            <a:off x="3663950" y="3004185"/>
            <a:ext cx="742950" cy="38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8" name="右箭头 7">
            <a:extLst>
              <a:ext uri="{FF2B5EF4-FFF2-40B4-BE49-F238E27FC236}">
                <a16:creationId xmlns:a16="http://schemas.microsoft.com/office/drawing/2014/main" xmlns="" id="{E4ACE2FE-0074-4EFD-9D6E-16AA80F5F1F4}"/>
              </a:ext>
            </a:extLst>
          </p:cNvPr>
          <p:cNvSpPr/>
          <p:nvPr/>
        </p:nvSpPr>
        <p:spPr>
          <a:xfrm>
            <a:off x="3667443" y="3960813"/>
            <a:ext cx="741362" cy="38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a:extLst>
              <a:ext uri="{FF2B5EF4-FFF2-40B4-BE49-F238E27FC236}">
                <a16:creationId xmlns:a16="http://schemas.microsoft.com/office/drawing/2014/main" xmlns="" id="{C20049A7-014D-486D-9E99-DCFA41A23D55}"/>
              </a:ext>
            </a:extLst>
          </p:cNvPr>
          <p:cNvSpPr/>
          <p:nvPr/>
        </p:nvSpPr>
        <p:spPr>
          <a:xfrm>
            <a:off x="4543425" y="3860800"/>
            <a:ext cx="7618413" cy="11525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marL="514350" indent="-514350" fontAlgn="auto">
              <a:spcBef>
                <a:spcPts val="0"/>
              </a:spcBef>
              <a:spcAft>
                <a:spcPts val="0"/>
              </a:spcAft>
              <a:buFont typeface="+mj-ea"/>
              <a:buAutoNum type="circleNumDbPlain"/>
              <a:defRPr/>
            </a:pPr>
            <a:r>
              <a:rPr lang="zh-CN" altLang="en-US" sz="2800" b="1" noProof="1">
                <a:solidFill>
                  <a:srgbClr val="FF0000"/>
                </a:solidFill>
                <a:latin typeface="微软雅黑" panose="020B0503020204020204" pitchFamily="34" charset="-122"/>
                <a:ea typeface="微软雅黑" panose="020B0503020204020204" pitchFamily="34" charset="-122"/>
                <a:sym typeface="+mn-ea"/>
              </a:rPr>
              <a:t>选举</a:t>
            </a:r>
            <a:r>
              <a:rPr lang="zh-CN" altLang="en-US" sz="2800" b="1" dirty="0">
                <a:latin typeface="微软雅黑" panose="020B0503020204020204" pitchFamily="34" charset="-122"/>
                <a:ea typeface="微软雅黑" panose="020B0503020204020204" pitchFamily="34" charset="-122"/>
              </a:rPr>
              <a:t>民主    </a:t>
            </a:r>
            <a:endParaRPr lang="en-US" altLang="zh-CN" sz="2800" b="1" dirty="0">
              <a:latin typeface="微软雅黑" panose="020B0503020204020204" pitchFamily="34" charset="-122"/>
              <a:ea typeface="微软雅黑" panose="020B0503020204020204" pitchFamily="34" charset="-122"/>
            </a:endParaRPr>
          </a:p>
          <a:p>
            <a:pPr marL="514350" indent="-514350" fontAlgn="auto">
              <a:spcBef>
                <a:spcPts val="0"/>
              </a:spcBef>
              <a:spcAft>
                <a:spcPts val="0"/>
              </a:spcAft>
              <a:buFont typeface="+mj-ea"/>
              <a:buAutoNum type="circleNumDbPlain"/>
              <a:defRPr/>
            </a:pPr>
            <a:r>
              <a:rPr lang="zh-CN" altLang="en-US" sz="2800" b="1" noProof="1">
                <a:solidFill>
                  <a:srgbClr val="FF0000"/>
                </a:solidFill>
                <a:latin typeface="微软雅黑" panose="020B0503020204020204" pitchFamily="34" charset="-122"/>
                <a:ea typeface="微软雅黑" panose="020B0503020204020204" pitchFamily="34" charset="-122"/>
                <a:sym typeface="+mn-ea"/>
              </a:rPr>
              <a:t>协商</a:t>
            </a:r>
            <a:r>
              <a:rPr lang="zh-CN" altLang="en-US" sz="2800" b="1" dirty="0">
                <a:latin typeface="微软雅黑" panose="020B0503020204020204" pitchFamily="34" charset="-122"/>
                <a:ea typeface="微软雅黑" panose="020B0503020204020204" pitchFamily="34" charset="-122"/>
              </a:rPr>
              <a:t>民主</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特有形式和独特优势</a:t>
            </a:r>
            <a:r>
              <a:rPr lang="zh-CN" altLang="en-US" sz="2000" b="1" dirty="0">
                <a:latin typeface="微软雅黑" panose="020B0503020204020204" pitchFamily="34" charset="-122"/>
                <a:ea typeface="微软雅黑" panose="020B0503020204020204" pitchFamily="34" charset="-122"/>
              </a:rPr>
              <a:t>）</a:t>
            </a:r>
          </a:p>
        </p:txBody>
      </p:sp>
      <p:sp>
        <p:nvSpPr>
          <p:cNvPr id="10" name="右箭头 9">
            <a:extLst>
              <a:ext uri="{FF2B5EF4-FFF2-40B4-BE49-F238E27FC236}">
                <a16:creationId xmlns:a16="http://schemas.microsoft.com/office/drawing/2014/main" xmlns="" id="{0FA42BF0-FBAE-4A3C-92AF-0EC805BCCDE0}"/>
              </a:ext>
            </a:extLst>
          </p:cNvPr>
          <p:cNvSpPr/>
          <p:nvPr/>
        </p:nvSpPr>
        <p:spPr>
          <a:xfrm>
            <a:off x="3637915" y="6053455"/>
            <a:ext cx="742950" cy="387350"/>
          </a:xfrm>
          <a:prstGeom prst="rightArrow">
            <a:avLst>
              <a:gd name="adj1" fmla="val 50000"/>
              <a:gd name="adj2" fmla="val 468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矩形 10">
            <a:extLst>
              <a:ext uri="{FF2B5EF4-FFF2-40B4-BE49-F238E27FC236}">
                <a16:creationId xmlns:a16="http://schemas.microsoft.com/office/drawing/2014/main" xmlns="" id="{FBE0F283-B3A7-4D76-91E1-0EB7986B1BB3}"/>
              </a:ext>
            </a:extLst>
          </p:cNvPr>
          <p:cNvSpPr/>
          <p:nvPr/>
        </p:nvSpPr>
        <p:spPr>
          <a:xfrm>
            <a:off x="4528343" y="5941060"/>
            <a:ext cx="7618413" cy="7747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zh-CN" altLang="en-US" sz="2800" b="1" noProof="1">
                <a:solidFill>
                  <a:srgbClr val="FF0000"/>
                </a:solidFill>
                <a:latin typeface="微软雅黑" panose="020B0503020204020204" pitchFamily="34" charset="-122"/>
                <a:ea typeface="微软雅黑" panose="020B0503020204020204" pitchFamily="34" charset="-122"/>
                <a:sym typeface="+mn-ea"/>
              </a:rPr>
              <a:t>四项政治制度</a:t>
            </a:r>
            <a:r>
              <a:rPr lang="zh-CN" altLang="en-US" sz="2800" b="1" dirty="0">
                <a:latin typeface="微软雅黑" panose="020B0503020204020204" pitchFamily="34" charset="-122"/>
                <a:ea typeface="微软雅黑" panose="020B0503020204020204" pitchFamily="34" charset="-122"/>
              </a:rPr>
              <a:t>的保障</a:t>
            </a:r>
          </a:p>
        </p:txBody>
      </p:sp>
      <p:sp>
        <p:nvSpPr>
          <p:cNvPr id="20" name="矩形 19">
            <a:extLst>
              <a:ext uri="{FF2B5EF4-FFF2-40B4-BE49-F238E27FC236}">
                <a16:creationId xmlns:a16="http://schemas.microsoft.com/office/drawing/2014/main" xmlns="" id="{8367F081-172E-4D9D-B5E9-740F43785735}"/>
              </a:ext>
            </a:extLst>
          </p:cNvPr>
          <p:cNvSpPr/>
          <p:nvPr/>
        </p:nvSpPr>
        <p:spPr>
          <a:xfrm>
            <a:off x="692150" y="1016793"/>
            <a:ext cx="2849563" cy="579438"/>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任意多边形: 形状 20">
            <a:extLst>
              <a:ext uri="{FF2B5EF4-FFF2-40B4-BE49-F238E27FC236}">
                <a16:creationId xmlns:a16="http://schemas.microsoft.com/office/drawing/2014/main" xmlns="" id="{AB4F10D5-5CFB-4FA3-9D8A-9E582216F394}"/>
              </a:ext>
            </a:extLst>
          </p:cNvPr>
          <p:cNvSpPr/>
          <p:nvPr/>
        </p:nvSpPr>
        <p:spPr>
          <a:xfrm>
            <a:off x="749300" y="754063"/>
            <a:ext cx="2498725" cy="679450"/>
          </a:xfrm>
          <a:custGeom>
            <a:avLst/>
            <a:gdLst>
              <a:gd name="connsiteX0" fmla="*/ 0 w 2373630"/>
              <a:gd name="connsiteY0" fmla="*/ 113162 h 678960"/>
              <a:gd name="connsiteX1" fmla="*/ 113162 w 2373630"/>
              <a:gd name="connsiteY1" fmla="*/ 0 h 678960"/>
              <a:gd name="connsiteX2" fmla="*/ 2260468 w 2373630"/>
              <a:gd name="connsiteY2" fmla="*/ 0 h 678960"/>
              <a:gd name="connsiteX3" fmla="*/ 2373630 w 2373630"/>
              <a:gd name="connsiteY3" fmla="*/ 113162 h 678960"/>
              <a:gd name="connsiteX4" fmla="*/ 2373630 w 2373630"/>
              <a:gd name="connsiteY4" fmla="*/ 565798 h 678960"/>
              <a:gd name="connsiteX5" fmla="*/ 2260468 w 2373630"/>
              <a:gd name="connsiteY5" fmla="*/ 678960 h 678960"/>
              <a:gd name="connsiteX6" fmla="*/ 113162 w 2373630"/>
              <a:gd name="connsiteY6" fmla="*/ 678960 h 678960"/>
              <a:gd name="connsiteX7" fmla="*/ 0 w 2373630"/>
              <a:gd name="connsiteY7" fmla="*/ 565798 h 678960"/>
              <a:gd name="connsiteX8" fmla="*/ 0 w 237363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0" h="678960">
                <a:moveTo>
                  <a:pt x="0" y="113162"/>
                </a:moveTo>
                <a:cubicBezTo>
                  <a:pt x="0" y="50664"/>
                  <a:pt x="50664" y="0"/>
                  <a:pt x="113162" y="0"/>
                </a:cubicBezTo>
                <a:lnTo>
                  <a:pt x="2260468" y="0"/>
                </a:lnTo>
                <a:cubicBezTo>
                  <a:pt x="2322966" y="0"/>
                  <a:pt x="2373630" y="50664"/>
                  <a:pt x="2373630" y="113162"/>
                </a:cubicBezTo>
                <a:lnTo>
                  <a:pt x="2373630" y="565798"/>
                </a:lnTo>
                <a:cubicBezTo>
                  <a:pt x="2373630" y="628296"/>
                  <a:pt x="2322966" y="678960"/>
                  <a:pt x="2260468" y="678960"/>
                </a:cubicBezTo>
                <a:lnTo>
                  <a:pt x="113162" y="678960"/>
                </a:lnTo>
                <a:cubicBezTo>
                  <a:pt x="50664" y="678960"/>
                  <a:pt x="0" y="628296"/>
                  <a:pt x="0" y="565798"/>
                </a:cubicBezTo>
                <a:lnTo>
                  <a:pt x="0" y="1131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2862" tIns="33144" rIns="122862" bIns="33144" spcCol="1270" anchor="ctr"/>
          <a:lstStyle/>
          <a:p>
            <a:pPr defTabSz="1022350">
              <a:lnSpc>
                <a:spcPct val="90000"/>
              </a:lnSpc>
              <a:spcAft>
                <a:spcPct val="35000"/>
              </a:spcAft>
              <a:defRPr/>
            </a:pPr>
            <a:r>
              <a:rPr lang="en-US" altLang="zh-CN" sz="2300" b="1" dirty="0"/>
              <a:t>1</a:t>
            </a:r>
            <a:r>
              <a:rPr lang="zh-CN" altLang="en-US" sz="2300" b="1" dirty="0"/>
              <a:t>从民主产生上看</a:t>
            </a:r>
          </a:p>
        </p:txBody>
      </p:sp>
      <p:sp>
        <p:nvSpPr>
          <p:cNvPr id="22" name="右箭头 4">
            <a:extLst>
              <a:ext uri="{FF2B5EF4-FFF2-40B4-BE49-F238E27FC236}">
                <a16:creationId xmlns:a16="http://schemas.microsoft.com/office/drawing/2014/main" xmlns="" id="{A31E62D4-14F2-45EC-9238-44F71DC2C96F}"/>
              </a:ext>
            </a:extLst>
          </p:cNvPr>
          <p:cNvSpPr/>
          <p:nvPr/>
        </p:nvSpPr>
        <p:spPr>
          <a:xfrm>
            <a:off x="3666490" y="994569"/>
            <a:ext cx="742950" cy="38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矩形 22">
            <a:extLst>
              <a:ext uri="{FF2B5EF4-FFF2-40B4-BE49-F238E27FC236}">
                <a16:creationId xmlns:a16="http://schemas.microsoft.com/office/drawing/2014/main" xmlns="" id="{4EEF7EB2-BB55-4519-9294-C08D15870A1A}"/>
              </a:ext>
            </a:extLst>
          </p:cNvPr>
          <p:cNvSpPr/>
          <p:nvPr/>
        </p:nvSpPr>
        <p:spPr>
          <a:xfrm>
            <a:off x="4448175" y="674688"/>
            <a:ext cx="7678737" cy="88265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从中国的社会土壤中生长出来，实践中得到验证</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xmlns="" id="{12E1822C-A683-435F-8A84-F99E16E2A4F4}"/>
              </a:ext>
            </a:extLst>
          </p:cNvPr>
          <p:cNvSpPr/>
          <p:nvPr/>
        </p:nvSpPr>
        <p:spPr>
          <a:xfrm>
            <a:off x="515938" y="111125"/>
            <a:ext cx="9877425" cy="584200"/>
          </a:xfrm>
          <a:prstGeom prst="rect">
            <a:avLst/>
          </a:prstGeom>
        </p:spPr>
        <p:txBody>
          <a:bodyPr>
            <a:spAutoFit/>
          </a:bodyPr>
          <a:lstStyle/>
          <a:p>
            <a:pPr fontAlgn="auto">
              <a:spcBef>
                <a:spcPts val="0"/>
              </a:spcBef>
              <a:spcAft>
                <a:spcPts val="0"/>
              </a:spcAft>
              <a:defRPr/>
            </a:pPr>
            <a:r>
              <a:rPr lang="zh-CN" altLang="en-US" sz="3200" b="1" dirty="0">
                <a:solidFill>
                  <a:schemeClr val="tx1">
                    <a:lumMod val="50000"/>
                  </a:schemeClr>
                </a:solidFill>
                <a:latin typeface="微软雅黑" panose="020B0503020204020204" pitchFamily="34" charset="-122"/>
                <a:ea typeface="微软雅黑" panose="020B0503020204020204" pitchFamily="34" charset="-122"/>
              </a:rPr>
              <a:t>二、新型的民主（社会主义民主）</a:t>
            </a:r>
          </a:p>
        </p:txBody>
      </p:sp>
      <p:sp>
        <p:nvSpPr>
          <p:cNvPr id="2" name="矩形 1">
            <a:extLst>
              <a:ext uri="{FF2B5EF4-FFF2-40B4-BE49-F238E27FC236}">
                <a16:creationId xmlns:a16="http://schemas.microsoft.com/office/drawing/2014/main" xmlns="" id="{E4EB81D7-8CB0-4D44-809C-27AE6A4924B1}"/>
              </a:ext>
            </a:extLst>
          </p:cNvPr>
          <p:cNvSpPr/>
          <p:nvPr/>
        </p:nvSpPr>
        <p:spPr>
          <a:xfrm>
            <a:off x="624681" y="5033805"/>
            <a:ext cx="2851150" cy="635000"/>
          </a:xfrm>
          <a:prstGeom prst="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任意多边形: 形状 2">
            <a:extLst>
              <a:ext uri="{FF2B5EF4-FFF2-40B4-BE49-F238E27FC236}">
                <a16:creationId xmlns:a16="http://schemas.microsoft.com/office/drawing/2014/main" xmlns="" id="{9FFEDA19-1A98-4F16-BA85-8FC087460103}"/>
              </a:ext>
            </a:extLst>
          </p:cNvPr>
          <p:cNvSpPr/>
          <p:nvPr/>
        </p:nvSpPr>
        <p:spPr>
          <a:xfrm>
            <a:off x="718503" y="4789488"/>
            <a:ext cx="2484438" cy="679450"/>
          </a:xfrm>
          <a:custGeom>
            <a:avLst/>
            <a:gdLst>
              <a:gd name="connsiteX0" fmla="*/ 0 w 2373630"/>
              <a:gd name="connsiteY0" fmla="*/ 113162 h 678960"/>
              <a:gd name="connsiteX1" fmla="*/ 113162 w 2373630"/>
              <a:gd name="connsiteY1" fmla="*/ 0 h 678960"/>
              <a:gd name="connsiteX2" fmla="*/ 2260468 w 2373630"/>
              <a:gd name="connsiteY2" fmla="*/ 0 h 678960"/>
              <a:gd name="connsiteX3" fmla="*/ 2373630 w 2373630"/>
              <a:gd name="connsiteY3" fmla="*/ 113162 h 678960"/>
              <a:gd name="connsiteX4" fmla="*/ 2373630 w 2373630"/>
              <a:gd name="connsiteY4" fmla="*/ 565798 h 678960"/>
              <a:gd name="connsiteX5" fmla="*/ 2260468 w 2373630"/>
              <a:gd name="connsiteY5" fmla="*/ 678960 h 678960"/>
              <a:gd name="connsiteX6" fmla="*/ 113162 w 2373630"/>
              <a:gd name="connsiteY6" fmla="*/ 678960 h 678960"/>
              <a:gd name="connsiteX7" fmla="*/ 0 w 2373630"/>
              <a:gd name="connsiteY7" fmla="*/ 565798 h 678960"/>
              <a:gd name="connsiteX8" fmla="*/ 0 w 2373630"/>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630" h="678960">
                <a:moveTo>
                  <a:pt x="0" y="113162"/>
                </a:moveTo>
                <a:cubicBezTo>
                  <a:pt x="0" y="50664"/>
                  <a:pt x="50664" y="0"/>
                  <a:pt x="113162" y="0"/>
                </a:cubicBezTo>
                <a:lnTo>
                  <a:pt x="2260468" y="0"/>
                </a:lnTo>
                <a:cubicBezTo>
                  <a:pt x="2322966" y="0"/>
                  <a:pt x="2373630" y="50664"/>
                  <a:pt x="2373630" y="113162"/>
                </a:cubicBezTo>
                <a:lnTo>
                  <a:pt x="2373630" y="565798"/>
                </a:lnTo>
                <a:cubicBezTo>
                  <a:pt x="2373630" y="628296"/>
                  <a:pt x="2322966" y="678960"/>
                  <a:pt x="2260468" y="678960"/>
                </a:cubicBezTo>
                <a:lnTo>
                  <a:pt x="113162" y="678960"/>
                </a:lnTo>
                <a:cubicBezTo>
                  <a:pt x="50664" y="678960"/>
                  <a:pt x="0" y="628296"/>
                  <a:pt x="0" y="565798"/>
                </a:cubicBezTo>
                <a:lnTo>
                  <a:pt x="0" y="11316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22862" tIns="33144" rIns="122862" bIns="33144" spcCol="1270" anchor="ctr"/>
          <a:lstStyle/>
          <a:p>
            <a:pPr defTabSz="1022350">
              <a:lnSpc>
                <a:spcPct val="90000"/>
              </a:lnSpc>
              <a:spcAft>
                <a:spcPct val="35000"/>
              </a:spcAft>
              <a:defRPr/>
            </a:pPr>
            <a:r>
              <a:rPr lang="en-US" altLang="zh-CN" sz="2300" b="1" dirty="0"/>
              <a:t>5</a:t>
            </a:r>
            <a:r>
              <a:rPr lang="zh-CN" altLang="en-US" sz="2300" b="1" dirty="0"/>
              <a:t>从民主真谛上看</a:t>
            </a:r>
          </a:p>
        </p:txBody>
      </p:sp>
      <p:sp>
        <p:nvSpPr>
          <p:cNvPr id="28" name="右箭头 7">
            <a:extLst>
              <a:ext uri="{FF2B5EF4-FFF2-40B4-BE49-F238E27FC236}">
                <a16:creationId xmlns:a16="http://schemas.microsoft.com/office/drawing/2014/main" xmlns="" id="{CB84D489-7D91-4863-9414-893EE4099D35}"/>
              </a:ext>
            </a:extLst>
          </p:cNvPr>
          <p:cNvSpPr/>
          <p:nvPr/>
        </p:nvSpPr>
        <p:spPr>
          <a:xfrm>
            <a:off x="3579813" y="5173186"/>
            <a:ext cx="741362" cy="38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0" name="矩形 29">
            <a:extLst>
              <a:ext uri="{FF2B5EF4-FFF2-40B4-BE49-F238E27FC236}">
                <a16:creationId xmlns:a16="http://schemas.microsoft.com/office/drawing/2014/main" xmlns="" id="{64CE5597-DB0B-43C8-83CF-0C6FC45DF1C1}"/>
              </a:ext>
            </a:extLst>
          </p:cNvPr>
          <p:cNvSpPr/>
          <p:nvPr/>
        </p:nvSpPr>
        <p:spPr>
          <a:xfrm>
            <a:off x="4508499" y="5089842"/>
            <a:ext cx="7618413" cy="7747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zh-CN" altLang="en-US" sz="2800" b="1" dirty="0">
                <a:latin typeface="微软雅黑" panose="020B0503020204020204" pitchFamily="34" charset="-122"/>
                <a:ea typeface="微软雅黑" panose="020B0503020204020204" pitchFamily="34" charset="-122"/>
              </a:rPr>
              <a:t>有事好商量，众人的事情由众人商量</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图片1">
            <a:extLst>
              <a:ext uri="{FF2B5EF4-FFF2-40B4-BE49-F238E27FC236}">
                <a16:creationId xmlns:a16="http://schemas.microsoft.com/office/drawing/2014/main" xmlns="" id="{A7397019-819E-4A27-830D-31A62C492FDE}"/>
              </a:ext>
            </a:extLst>
          </p:cNvPr>
          <p:cNvPicPr>
            <a:picLocks noChangeAspect="1" noChangeArrowheads="1"/>
          </p:cNvPicPr>
          <p:nvPr/>
        </p:nvPicPr>
        <p:blipFill>
          <a:blip r:embed="rId3" cstate="print"/>
          <a:srcRect/>
          <a:stretch>
            <a:fillRect/>
          </a:stretch>
        </p:blipFill>
        <p:spPr bwMode="auto">
          <a:xfrm>
            <a:off x="0" y="0"/>
            <a:ext cx="12200467" cy="6858000"/>
          </a:xfrm>
          <a:prstGeom prst="rect">
            <a:avLst/>
          </a:prstGeom>
          <a:noFill/>
        </p:spPr>
      </p:pic>
      <p:sp>
        <p:nvSpPr>
          <p:cNvPr id="17" name="矩形 16">
            <a:extLst>
              <a:ext uri="{FF2B5EF4-FFF2-40B4-BE49-F238E27FC236}">
                <a16:creationId xmlns:a16="http://schemas.microsoft.com/office/drawing/2014/main" xmlns="" id="{B5D79E1F-9EBA-4E7E-82BC-70D47E535417}"/>
              </a:ext>
            </a:extLst>
          </p:cNvPr>
          <p:cNvSpPr/>
          <p:nvPr/>
        </p:nvSpPr>
        <p:spPr>
          <a:xfrm>
            <a:off x="0" y="450850"/>
            <a:ext cx="234950" cy="711200"/>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6083" name="文本框 1">
            <a:extLst>
              <a:ext uri="{FF2B5EF4-FFF2-40B4-BE49-F238E27FC236}">
                <a16:creationId xmlns:a16="http://schemas.microsoft.com/office/drawing/2014/main" xmlns="" id="{3DEED973-98FC-4A8B-AFA1-5A3ED3AFE79C}"/>
              </a:ext>
            </a:extLst>
          </p:cNvPr>
          <p:cNvSpPr txBox="1">
            <a:spLocks noChangeArrowheads="1"/>
          </p:cNvSpPr>
          <p:nvPr/>
        </p:nvSpPr>
        <p:spPr bwMode="auto">
          <a:xfrm>
            <a:off x="5181600" y="134938"/>
            <a:ext cx="619601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chemeClr val="hlink"/>
                </a:solidFill>
                <a:latin typeface="冬青黑体简体中文 W3"/>
                <a:ea typeface="冬青黑体简体中文 W3"/>
                <a:cs typeface="冬青黑体简体中文 W3"/>
              </a:rPr>
              <a:t>1</a:t>
            </a:r>
            <a:r>
              <a:rPr lang="zh-CN" altLang="en-US" sz="2800" b="1" dirty="0">
                <a:solidFill>
                  <a:schemeClr val="hlink"/>
                </a:solidFill>
                <a:latin typeface="冬青黑体简体中文 W3"/>
                <a:ea typeface="冬青黑体简体中文 W3"/>
                <a:cs typeface="冬青黑体简体中文 W3"/>
              </a:rPr>
              <a:t>、民主的价值及其实现</a:t>
            </a:r>
          </a:p>
          <a:p>
            <a:pPr eaLnBrk="1" hangingPunct="1"/>
            <a:r>
              <a:rPr lang="en-US" altLang="zh-CN" sz="2800" b="1" dirty="0">
                <a:solidFill>
                  <a:schemeClr val="hlink"/>
                </a:solidFill>
                <a:latin typeface="冬青黑体简体中文 W3"/>
                <a:ea typeface="冬青黑体简体中文 W3"/>
                <a:cs typeface="冬青黑体简体中文 W3"/>
              </a:rPr>
              <a:t>2</a:t>
            </a:r>
            <a:r>
              <a:rPr lang="zh-CN" altLang="en-US" sz="2800" b="1" dirty="0">
                <a:solidFill>
                  <a:schemeClr val="hlink"/>
                </a:solidFill>
                <a:latin typeface="冬青黑体简体中文 W3"/>
                <a:ea typeface="冬青黑体简体中文 W3"/>
                <a:cs typeface="冬青黑体简体中文 W3"/>
              </a:rPr>
              <a:t>、中国人民追求民主价值的历史进程</a:t>
            </a:r>
          </a:p>
          <a:p>
            <a:pPr eaLnBrk="1" hangingPunct="1"/>
            <a:r>
              <a:rPr lang="en-US" altLang="zh-CN" sz="2800" b="1" dirty="0">
                <a:solidFill>
                  <a:schemeClr val="hlink"/>
                </a:solidFill>
                <a:latin typeface="冬青黑体简体中文 W3"/>
                <a:ea typeface="冬青黑体简体中文 W3"/>
                <a:cs typeface="冬青黑体简体中文 W3"/>
              </a:rPr>
              <a:t>3</a:t>
            </a:r>
            <a:r>
              <a:rPr lang="zh-CN" altLang="en-US" sz="2800" b="1" dirty="0">
                <a:solidFill>
                  <a:schemeClr val="hlink"/>
                </a:solidFill>
                <a:latin typeface="冬青黑体简体中文 W3"/>
                <a:ea typeface="冬青黑体简体中文 W3"/>
                <a:cs typeface="冬青黑体简体中文 W3"/>
              </a:rPr>
              <a:t>、法治体现保障社会主义民主的意义</a:t>
            </a:r>
            <a:endParaRPr lang="en-US" altLang="zh-CN" sz="2800" b="1" dirty="0">
              <a:solidFill>
                <a:schemeClr val="hlink"/>
              </a:solidFill>
              <a:latin typeface="冬青黑体简体中文 W3"/>
              <a:ea typeface="冬青黑体简体中文 W3"/>
              <a:cs typeface="冬青黑体简体中文 W3"/>
            </a:endParaRPr>
          </a:p>
          <a:p>
            <a:pPr eaLnBrk="1" hangingPunct="1"/>
            <a:endParaRPr lang="en-US" altLang="zh-CN" sz="2800" b="1" dirty="0">
              <a:solidFill>
                <a:schemeClr val="hlink"/>
              </a:solidFill>
              <a:latin typeface="冬青黑体简体中文 W3"/>
              <a:ea typeface="冬青黑体简体中文 W3"/>
              <a:cs typeface="冬青黑体简体中文 W3"/>
            </a:endParaRPr>
          </a:p>
          <a:p>
            <a:pPr eaLnBrk="1" hangingPunct="1"/>
            <a:endParaRPr lang="en-US" altLang="zh-CN" sz="2800" b="1" dirty="0">
              <a:solidFill>
                <a:srgbClr val="FFC000"/>
              </a:solidFill>
              <a:latin typeface="冬青黑体简体中文 W3"/>
              <a:ea typeface="冬青黑体简体中文 W3"/>
              <a:cs typeface="冬青黑体简体中文 W3"/>
            </a:endParaRPr>
          </a:p>
          <a:p>
            <a:pPr eaLnBrk="1" hangingPunct="1"/>
            <a:endParaRPr lang="en-US" altLang="zh-CN" sz="2800" b="1" dirty="0">
              <a:solidFill>
                <a:srgbClr val="FFC000"/>
              </a:solidFill>
              <a:latin typeface="冬青黑体简体中文 W3"/>
              <a:ea typeface="冬青黑体简体中文 W3"/>
              <a:cs typeface="冬青黑体简体中文 W3"/>
            </a:endParaRPr>
          </a:p>
          <a:p>
            <a:pPr eaLnBrk="1" hangingPunct="1"/>
            <a:r>
              <a:rPr lang="en-US" altLang="zh-CN" sz="2800" b="1" dirty="0">
                <a:solidFill>
                  <a:schemeClr val="hlink"/>
                </a:solidFill>
                <a:latin typeface="冬青黑体简体中文 W3"/>
                <a:ea typeface="冬青黑体简体中文 W3"/>
                <a:cs typeface="冬青黑体简体中文 W3"/>
              </a:rPr>
              <a:t>1</a:t>
            </a:r>
            <a:r>
              <a:rPr lang="zh-CN" altLang="en-US" sz="2800" b="1" dirty="0">
                <a:solidFill>
                  <a:schemeClr val="hlink"/>
                </a:solidFill>
                <a:latin typeface="冬青黑体简体中文 W3"/>
                <a:ea typeface="冬青黑体简体中文 W3"/>
                <a:cs typeface="冬青黑体简体中文 W3"/>
              </a:rPr>
              <a:t>、从民主产生上看</a:t>
            </a:r>
            <a:endParaRPr lang="en-US" altLang="zh-CN" sz="2800" b="1" dirty="0">
              <a:solidFill>
                <a:schemeClr val="hlink"/>
              </a:solidFill>
              <a:latin typeface="冬青黑体简体中文 W3"/>
              <a:ea typeface="冬青黑体简体中文 W3"/>
              <a:cs typeface="冬青黑体简体中文 W3"/>
            </a:endParaRPr>
          </a:p>
          <a:p>
            <a:pPr eaLnBrk="1" hangingPunct="1"/>
            <a:r>
              <a:rPr lang="en-US" altLang="zh-CN" sz="2800" b="1" dirty="0">
                <a:solidFill>
                  <a:schemeClr val="hlink"/>
                </a:solidFill>
                <a:latin typeface="冬青黑体简体中文 W3"/>
                <a:ea typeface="冬青黑体简体中文 W3"/>
                <a:cs typeface="冬青黑体简体中文 W3"/>
              </a:rPr>
              <a:t>2</a:t>
            </a:r>
            <a:r>
              <a:rPr lang="zh-CN" altLang="en-US" sz="2800" b="1" dirty="0">
                <a:solidFill>
                  <a:schemeClr val="hlink"/>
                </a:solidFill>
                <a:latin typeface="冬青黑体简体中文 W3"/>
                <a:ea typeface="冬青黑体简体中文 W3"/>
                <a:cs typeface="冬青黑体简体中文 W3"/>
              </a:rPr>
              <a:t>、从本质特征上看</a:t>
            </a:r>
            <a:endParaRPr lang="en-US" altLang="zh-CN" sz="2800" b="1" dirty="0">
              <a:solidFill>
                <a:schemeClr val="hlink"/>
              </a:solidFill>
              <a:latin typeface="冬青黑体简体中文 W3"/>
              <a:ea typeface="冬青黑体简体中文 W3"/>
              <a:cs typeface="冬青黑体简体中文 W3"/>
            </a:endParaRPr>
          </a:p>
          <a:p>
            <a:pPr eaLnBrk="1" hangingPunct="1"/>
            <a:r>
              <a:rPr lang="en-US" altLang="zh-CN" sz="2800" b="1" dirty="0">
                <a:solidFill>
                  <a:schemeClr val="hlink"/>
                </a:solidFill>
                <a:latin typeface="冬青黑体简体中文 W3"/>
                <a:ea typeface="冬青黑体简体中文 W3"/>
                <a:cs typeface="冬青黑体简体中文 W3"/>
              </a:rPr>
              <a:t>3</a:t>
            </a:r>
            <a:r>
              <a:rPr lang="zh-CN" altLang="en-US" sz="2800" b="1" dirty="0">
                <a:solidFill>
                  <a:schemeClr val="hlink"/>
                </a:solidFill>
                <a:latin typeface="冬青黑体简体中文 W3"/>
                <a:ea typeface="冬青黑体简体中文 W3"/>
                <a:cs typeface="冬青黑体简体中文 W3"/>
              </a:rPr>
              <a:t>、从民主特点上看</a:t>
            </a:r>
            <a:endParaRPr lang="en-US" altLang="zh-CN" sz="2800" b="1" dirty="0">
              <a:solidFill>
                <a:schemeClr val="hlink"/>
              </a:solidFill>
              <a:latin typeface="冬青黑体简体中文 W3"/>
              <a:ea typeface="冬青黑体简体中文 W3"/>
              <a:cs typeface="冬青黑体简体中文 W3"/>
            </a:endParaRPr>
          </a:p>
          <a:p>
            <a:pPr eaLnBrk="1" hangingPunct="1"/>
            <a:r>
              <a:rPr lang="en-US" altLang="zh-CN" sz="2800" b="1" dirty="0">
                <a:solidFill>
                  <a:schemeClr val="hlink"/>
                </a:solidFill>
                <a:latin typeface="冬青黑体简体中文 W3"/>
                <a:ea typeface="冬青黑体简体中文 W3"/>
                <a:cs typeface="冬青黑体简体中文 W3"/>
              </a:rPr>
              <a:t>4</a:t>
            </a:r>
            <a:r>
              <a:rPr lang="zh-CN" altLang="en-US" sz="2800" b="1" dirty="0">
                <a:solidFill>
                  <a:schemeClr val="hlink"/>
                </a:solidFill>
                <a:latin typeface="冬青黑体简体中文 W3"/>
                <a:ea typeface="冬青黑体简体中文 W3"/>
                <a:cs typeface="冬青黑体简体中文 W3"/>
              </a:rPr>
              <a:t>、从民主形式上看</a:t>
            </a:r>
            <a:endParaRPr lang="en-US" altLang="zh-CN" sz="2800" b="1" dirty="0">
              <a:solidFill>
                <a:schemeClr val="hlink"/>
              </a:solidFill>
              <a:latin typeface="冬青黑体简体中文 W3"/>
              <a:ea typeface="冬青黑体简体中文 W3"/>
              <a:cs typeface="冬青黑体简体中文 W3"/>
            </a:endParaRPr>
          </a:p>
          <a:p>
            <a:pPr eaLnBrk="1" hangingPunct="1"/>
            <a:r>
              <a:rPr lang="en-US" altLang="zh-CN" sz="2800" b="1" dirty="0">
                <a:solidFill>
                  <a:schemeClr val="hlink"/>
                </a:solidFill>
                <a:latin typeface="冬青黑体简体中文 W3"/>
                <a:ea typeface="冬青黑体简体中文 W3"/>
                <a:cs typeface="冬青黑体简体中文 W3"/>
              </a:rPr>
              <a:t>5</a:t>
            </a:r>
            <a:r>
              <a:rPr lang="zh-CN" altLang="en-US" sz="2800" b="1" dirty="0">
                <a:solidFill>
                  <a:schemeClr val="hlink"/>
                </a:solidFill>
                <a:latin typeface="冬青黑体简体中文 W3"/>
                <a:ea typeface="冬青黑体简体中文 W3"/>
                <a:cs typeface="冬青黑体简体中文 W3"/>
              </a:rPr>
              <a:t>、从民主真谛上看</a:t>
            </a:r>
            <a:endParaRPr lang="en-US" altLang="zh-CN" sz="2800" b="1" dirty="0">
              <a:solidFill>
                <a:schemeClr val="hlink"/>
              </a:solidFill>
              <a:latin typeface="冬青黑体简体中文 W3"/>
              <a:ea typeface="冬青黑体简体中文 W3"/>
              <a:cs typeface="冬青黑体简体中文 W3"/>
            </a:endParaRPr>
          </a:p>
          <a:p>
            <a:pPr eaLnBrk="1" hangingPunct="1"/>
            <a:r>
              <a:rPr lang="en-US" altLang="zh-CN" sz="2800" b="1" dirty="0">
                <a:solidFill>
                  <a:schemeClr val="hlink"/>
                </a:solidFill>
                <a:latin typeface="冬青黑体简体中文 W3"/>
                <a:ea typeface="冬青黑体简体中文 W3"/>
                <a:cs typeface="冬青黑体简体中文 W3"/>
              </a:rPr>
              <a:t>6</a:t>
            </a:r>
            <a:r>
              <a:rPr lang="zh-CN" altLang="en-US" sz="2800" b="1" dirty="0">
                <a:solidFill>
                  <a:schemeClr val="hlink"/>
                </a:solidFill>
                <a:latin typeface="冬青黑体简体中文 W3"/>
                <a:ea typeface="冬青黑体简体中文 W3"/>
                <a:cs typeface="冬青黑体简体中文 W3"/>
              </a:rPr>
              <a:t>、从制度保障上看</a:t>
            </a:r>
          </a:p>
          <a:p>
            <a:pPr eaLnBrk="1" hangingPunct="1"/>
            <a:endParaRPr lang="zh-CN" altLang="en-US" sz="2400" dirty="0">
              <a:solidFill>
                <a:schemeClr val="hlink"/>
              </a:solidFill>
              <a:latin typeface="冬青黑体简体中文 W3"/>
              <a:ea typeface="冬青黑体简体中文 W3"/>
              <a:cs typeface="冬青黑体简体中文 W3"/>
            </a:endParaRPr>
          </a:p>
        </p:txBody>
      </p:sp>
      <p:sp>
        <p:nvSpPr>
          <p:cNvPr id="46084" name="文本框 2">
            <a:extLst>
              <a:ext uri="{FF2B5EF4-FFF2-40B4-BE49-F238E27FC236}">
                <a16:creationId xmlns:a16="http://schemas.microsoft.com/office/drawing/2014/main" xmlns="" id="{287CCAA9-72F4-4DEE-9BAE-A1ECCCD6A33F}"/>
              </a:ext>
            </a:extLst>
          </p:cNvPr>
          <p:cNvSpPr txBox="1">
            <a:spLocks noChangeArrowheads="1"/>
          </p:cNvSpPr>
          <p:nvPr/>
        </p:nvSpPr>
        <p:spPr bwMode="auto">
          <a:xfrm>
            <a:off x="2319338" y="-33338"/>
            <a:ext cx="2541587" cy="396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600" b="1">
                <a:solidFill>
                  <a:schemeClr val="hlink"/>
                </a:solidFill>
                <a:latin typeface="冬青黑体简体中文 W3"/>
                <a:ea typeface="冬青黑体简体中文 W3"/>
                <a:cs typeface="冬青黑体简体中文 W3"/>
              </a:rPr>
              <a:t>一、</a:t>
            </a:r>
            <a:endParaRPr lang="en-US" altLang="zh-CN" sz="3600" b="1">
              <a:solidFill>
                <a:schemeClr val="hlink"/>
              </a:solidFill>
              <a:latin typeface="冬青黑体简体中文 W3"/>
              <a:ea typeface="冬青黑体简体中文 W3"/>
              <a:cs typeface="冬青黑体简体中文 W3"/>
            </a:endParaRPr>
          </a:p>
          <a:p>
            <a:pPr eaLnBrk="1" hangingPunct="1"/>
            <a:r>
              <a:rPr lang="zh-CN" altLang="en-US" sz="3600" b="1">
                <a:solidFill>
                  <a:schemeClr val="hlink"/>
                </a:solidFill>
                <a:latin typeface="冬青黑体简体中文 W3"/>
                <a:ea typeface="冬青黑体简体中文 W3"/>
                <a:cs typeface="冬青黑体简体中文 W3"/>
              </a:rPr>
              <a:t>民主的足音</a:t>
            </a:r>
            <a:endParaRPr lang="en-US" altLang="zh-CN" sz="3600" b="1">
              <a:solidFill>
                <a:schemeClr val="hlink"/>
              </a:solidFill>
              <a:latin typeface="冬青黑体简体中文 W3"/>
              <a:ea typeface="冬青黑体简体中文 W3"/>
              <a:cs typeface="冬青黑体简体中文 W3"/>
            </a:endParaRPr>
          </a:p>
          <a:p>
            <a:pPr eaLnBrk="1" hangingPunct="1"/>
            <a:endParaRPr lang="en-US" altLang="zh-CN" sz="3600" b="1">
              <a:solidFill>
                <a:schemeClr val="hlink"/>
              </a:solidFill>
              <a:latin typeface="冬青黑体简体中文 W3"/>
              <a:ea typeface="冬青黑体简体中文 W3"/>
              <a:cs typeface="冬青黑体简体中文 W3"/>
            </a:endParaRPr>
          </a:p>
          <a:p>
            <a:pPr eaLnBrk="1" hangingPunct="1"/>
            <a:endParaRPr lang="en-US" altLang="zh-CN" sz="3600" b="1">
              <a:solidFill>
                <a:schemeClr val="hlink"/>
              </a:solidFill>
              <a:latin typeface="冬青黑体简体中文 W3"/>
              <a:ea typeface="冬青黑体简体中文 W3"/>
              <a:cs typeface="冬青黑体简体中文 W3"/>
            </a:endParaRPr>
          </a:p>
          <a:p>
            <a:pPr eaLnBrk="1" hangingPunct="1"/>
            <a:endParaRPr lang="en-US" altLang="zh-CN" sz="3600" b="1">
              <a:solidFill>
                <a:schemeClr val="hlink"/>
              </a:solidFill>
              <a:latin typeface="冬青黑体简体中文 W3"/>
              <a:ea typeface="冬青黑体简体中文 W3"/>
              <a:cs typeface="冬青黑体简体中文 W3"/>
            </a:endParaRPr>
          </a:p>
          <a:p>
            <a:pPr eaLnBrk="1" hangingPunct="1"/>
            <a:r>
              <a:rPr lang="zh-CN" altLang="en-US" sz="3600" b="1">
                <a:solidFill>
                  <a:schemeClr val="hlink"/>
                </a:solidFill>
                <a:latin typeface="冬青黑体简体中文 W3"/>
                <a:ea typeface="冬青黑体简体中文 W3"/>
                <a:cs typeface="冬青黑体简体中文 W3"/>
              </a:rPr>
              <a:t>二、</a:t>
            </a:r>
            <a:endParaRPr lang="en-US" altLang="zh-CN" sz="3600" b="1">
              <a:solidFill>
                <a:schemeClr val="hlink"/>
              </a:solidFill>
              <a:latin typeface="冬青黑体简体中文 W3"/>
              <a:ea typeface="冬青黑体简体中文 W3"/>
              <a:cs typeface="冬青黑体简体中文 W3"/>
            </a:endParaRPr>
          </a:p>
          <a:p>
            <a:pPr eaLnBrk="1" hangingPunct="1"/>
            <a:r>
              <a:rPr lang="zh-CN" altLang="en-US" sz="3600" b="1">
                <a:solidFill>
                  <a:schemeClr val="hlink"/>
                </a:solidFill>
                <a:latin typeface="冬青黑体简体中文 W3"/>
                <a:ea typeface="冬青黑体简体中文 W3"/>
                <a:cs typeface="冬青黑体简体中文 W3"/>
              </a:rPr>
              <a:t>新型的民主</a:t>
            </a:r>
          </a:p>
        </p:txBody>
      </p:sp>
      <p:sp>
        <p:nvSpPr>
          <p:cNvPr id="46085" name="文本框 3">
            <a:extLst>
              <a:ext uri="{FF2B5EF4-FFF2-40B4-BE49-F238E27FC236}">
                <a16:creationId xmlns:a16="http://schemas.microsoft.com/office/drawing/2014/main" xmlns="" id="{723313A9-F9EC-4266-858A-27EA7B25C6B7}"/>
              </a:ext>
            </a:extLst>
          </p:cNvPr>
          <p:cNvSpPr txBox="1">
            <a:spLocks noChangeArrowheads="1"/>
          </p:cNvSpPr>
          <p:nvPr/>
        </p:nvSpPr>
        <p:spPr bwMode="auto">
          <a:xfrm>
            <a:off x="742950" y="322263"/>
            <a:ext cx="854075" cy="495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400" b="1">
                <a:solidFill>
                  <a:schemeClr val="hlink"/>
                </a:solidFill>
                <a:latin typeface="冬青黑体简体中文 W3"/>
                <a:ea typeface="冬青黑体简体中文 W3"/>
                <a:cs typeface="冬青黑体简体中文 W3"/>
              </a:rPr>
              <a:t>生活在民主国家</a:t>
            </a:r>
          </a:p>
        </p:txBody>
      </p:sp>
      <p:sp>
        <p:nvSpPr>
          <p:cNvPr id="46086" name="左大括号 4">
            <a:extLst>
              <a:ext uri="{FF2B5EF4-FFF2-40B4-BE49-F238E27FC236}">
                <a16:creationId xmlns:a16="http://schemas.microsoft.com/office/drawing/2014/main" xmlns="" id="{446131DC-65C7-4F27-B4C3-F2F793AFE8C1}"/>
              </a:ext>
            </a:extLst>
          </p:cNvPr>
          <p:cNvSpPr>
            <a:spLocks/>
          </p:cNvSpPr>
          <p:nvPr/>
        </p:nvSpPr>
        <p:spPr bwMode="auto">
          <a:xfrm>
            <a:off x="1922463" y="465138"/>
            <a:ext cx="334962" cy="3813175"/>
          </a:xfrm>
          <a:prstGeom prst="leftBrace">
            <a:avLst>
              <a:gd name="adj1" fmla="val 8327"/>
              <a:gd name="adj2" fmla="val 50000"/>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Calibri" panose="020F0502020204030204" pitchFamily="34" charset="0"/>
            </a:endParaRPr>
          </a:p>
        </p:txBody>
      </p:sp>
      <p:sp>
        <p:nvSpPr>
          <p:cNvPr id="46087" name="左大括号 18">
            <a:extLst>
              <a:ext uri="{FF2B5EF4-FFF2-40B4-BE49-F238E27FC236}">
                <a16:creationId xmlns:a16="http://schemas.microsoft.com/office/drawing/2014/main" xmlns="" id="{E65897F7-A720-4ACC-9E22-D4B6EBB0DAC7}"/>
              </a:ext>
            </a:extLst>
          </p:cNvPr>
          <p:cNvSpPr>
            <a:spLocks/>
          </p:cNvSpPr>
          <p:nvPr/>
        </p:nvSpPr>
        <p:spPr bwMode="auto">
          <a:xfrm>
            <a:off x="4899025" y="182563"/>
            <a:ext cx="190500" cy="1325562"/>
          </a:xfrm>
          <a:prstGeom prst="leftBrace">
            <a:avLst>
              <a:gd name="adj1" fmla="val 8344"/>
              <a:gd name="adj2" fmla="val 50000"/>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Calibri" panose="020F0502020204030204" pitchFamily="34" charset="0"/>
            </a:endParaRPr>
          </a:p>
        </p:txBody>
      </p:sp>
      <p:sp>
        <p:nvSpPr>
          <p:cNvPr id="46088" name="左大括号 23">
            <a:extLst>
              <a:ext uri="{FF2B5EF4-FFF2-40B4-BE49-F238E27FC236}">
                <a16:creationId xmlns:a16="http://schemas.microsoft.com/office/drawing/2014/main" xmlns="" id="{055DA40C-528B-4EFF-8A07-AB2EA0826515}"/>
              </a:ext>
            </a:extLst>
          </p:cNvPr>
          <p:cNvSpPr>
            <a:spLocks/>
          </p:cNvSpPr>
          <p:nvPr/>
        </p:nvSpPr>
        <p:spPr bwMode="auto">
          <a:xfrm>
            <a:off x="4891089" y="3055938"/>
            <a:ext cx="190500" cy="2085022"/>
          </a:xfrm>
          <a:prstGeom prst="leftBrace">
            <a:avLst>
              <a:gd name="adj1" fmla="val 6531"/>
              <a:gd name="adj2" fmla="val 50000"/>
            </a:avLst>
          </a:prstGeom>
          <a:noFill/>
          <a:ln w="63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latin typeface="Calibri" panose="020F0502020204030204" pitchFamily="34" charset="0"/>
            </a:endParaRPr>
          </a:p>
        </p:txBody>
      </p:sp>
      <p:sp>
        <p:nvSpPr>
          <p:cNvPr id="10" name="文本框 12">
            <a:extLst>
              <a:ext uri="{FF2B5EF4-FFF2-40B4-BE49-F238E27FC236}">
                <a16:creationId xmlns:a16="http://schemas.microsoft.com/office/drawing/2014/main" xmlns="" id="{D428CB7A-4647-4859-B7AB-0BFE9E8588FE}"/>
              </a:ext>
            </a:extLst>
          </p:cNvPr>
          <p:cNvSpPr txBox="1"/>
          <p:nvPr/>
        </p:nvSpPr>
        <p:spPr>
          <a:xfrm>
            <a:off x="358775" y="5287963"/>
            <a:ext cx="11165205" cy="1076325"/>
          </a:xfrm>
          <a:prstGeom prst="rect">
            <a:avLst/>
          </a:prstGeom>
        </p:spPr>
        <p:txBody>
          <a:bodyPr>
            <a:spAutoFit/>
          </a:bodyPr>
          <a:lstStyle/>
          <a:p>
            <a:pPr>
              <a:defRPr/>
            </a:pPr>
            <a:r>
              <a:rPr lang="zh-CN" altLang="en-US" sz="3200" b="1" dirty="0">
                <a:gradFill>
                  <a:gsLst>
                    <a:gs pos="0">
                      <a:srgbClr val="012D86"/>
                    </a:gs>
                    <a:gs pos="100000">
                      <a:srgbClr val="0E2557"/>
                    </a:gs>
                  </a:gsLst>
                  <a:lin scaled="0"/>
                </a:gradFill>
                <a:latin typeface="冬青黑体简体中文 W3" panose="020B0300000000000000" pitchFamily="34" charset="-122"/>
                <a:ea typeface="冬青黑体简体中文 W3" panose="020B0300000000000000" pitchFamily="34" charset="-122"/>
              </a:rPr>
              <a:t>       </a:t>
            </a:r>
            <a:r>
              <a:rPr lang="zh-CN" altLang="en-US" sz="3200" b="1" dirty="0">
                <a:solidFill>
                  <a:srgbClr val="FF0000"/>
                </a:solidFill>
                <a:latin typeface="冬青黑体简体中文 W3" panose="020B0300000000000000" pitchFamily="34" charset="-122"/>
                <a:ea typeface="冬青黑体简体中文 W3" panose="020B0300000000000000" pitchFamily="34" charset="-122"/>
              </a:rPr>
              <a:t>实践证明，在我国，人民享有广泛的民主权利，人民的利益得到越来越切实的保障，人民越来越多的参与民主管理。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accel="5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5"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5"/>
          <p:cNvPicPr>
            <a:picLocks noChangeAspect="1"/>
          </p:cNvPicPr>
          <p:nvPr/>
        </p:nvPicPr>
        <p:blipFill>
          <a:blip r:embed="rId10" cstate="print"/>
          <a:srcRect/>
          <a:stretch>
            <a:fillRect/>
          </a:stretch>
        </p:blipFill>
        <p:spPr bwMode="auto">
          <a:xfrm>
            <a:off x="0" y="2028825"/>
            <a:ext cx="5849938" cy="3082925"/>
          </a:xfrm>
          <a:prstGeom prst="rect">
            <a:avLst/>
          </a:prstGeom>
          <a:noFill/>
          <a:ln w="9525">
            <a:noFill/>
            <a:miter lim="800000"/>
            <a:headEnd/>
            <a:tailEnd/>
          </a:ln>
        </p:spPr>
      </p:pic>
      <p:sp>
        <p:nvSpPr>
          <p:cNvPr id="7" name="等腰三角形 6"/>
          <p:cNvSpPr/>
          <p:nvPr/>
        </p:nvSpPr>
        <p:spPr>
          <a:xfrm>
            <a:off x="4484688" y="2028825"/>
            <a:ext cx="2630487" cy="308451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PA_矩形 4"/>
          <p:cNvSpPr/>
          <p:nvPr>
            <p:custDataLst>
              <p:tags r:id="rId1"/>
            </p:custDataLst>
          </p:nvPr>
        </p:nvSpPr>
        <p:spPr>
          <a:xfrm>
            <a:off x="3497263" y="2574925"/>
            <a:ext cx="8694737" cy="2114550"/>
          </a:xfrm>
          <a:custGeom>
            <a:avLst/>
            <a:gdLst>
              <a:gd name="connsiteX0" fmla="*/ 0 w 8563429"/>
              <a:gd name="connsiteY0" fmla="*/ 0 h 2115457"/>
              <a:gd name="connsiteX1" fmla="*/ 8563429 w 8563429"/>
              <a:gd name="connsiteY1" fmla="*/ 0 h 2115457"/>
              <a:gd name="connsiteX2" fmla="*/ 8563429 w 8563429"/>
              <a:gd name="connsiteY2" fmla="*/ 2115457 h 2115457"/>
              <a:gd name="connsiteX3" fmla="*/ 0 w 8563429"/>
              <a:gd name="connsiteY3" fmla="*/ 2115457 h 2115457"/>
              <a:gd name="connsiteX4" fmla="*/ 0 w 8563429"/>
              <a:gd name="connsiteY4" fmla="*/ 0 h 2115457"/>
              <a:gd name="connsiteX0-1" fmla="*/ 943429 w 8563429"/>
              <a:gd name="connsiteY0-2" fmla="*/ 0 h 2115457"/>
              <a:gd name="connsiteX1-3" fmla="*/ 8563429 w 8563429"/>
              <a:gd name="connsiteY1-4" fmla="*/ 0 h 2115457"/>
              <a:gd name="connsiteX2-5" fmla="*/ 8563429 w 8563429"/>
              <a:gd name="connsiteY2-6" fmla="*/ 2115457 h 2115457"/>
              <a:gd name="connsiteX3-7" fmla="*/ 0 w 8563429"/>
              <a:gd name="connsiteY3-8" fmla="*/ 2115457 h 2115457"/>
              <a:gd name="connsiteX4-9" fmla="*/ 943429 w 8563429"/>
              <a:gd name="connsiteY4-10" fmla="*/ 0 h 21154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63429" h="2115457">
                <a:moveTo>
                  <a:pt x="943429" y="0"/>
                </a:moveTo>
                <a:lnTo>
                  <a:pt x="8563429" y="0"/>
                </a:lnTo>
                <a:lnTo>
                  <a:pt x="8563429" y="2115457"/>
                </a:lnTo>
                <a:lnTo>
                  <a:pt x="0" y="2115457"/>
                </a:lnTo>
                <a:lnTo>
                  <a:pt x="943429" y="0"/>
                </a:lnTo>
                <a:close/>
              </a:path>
            </a:pathLst>
          </a:custGeom>
          <a:solidFill>
            <a:srgbClr val="F2CA1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1" name="PA_文本框 10"/>
          <p:cNvSpPr txBox="1"/>
          <p:nvPr>
            <p:custDataLst>
              <p:tags r:id="rId2"/>
            </p:custDataLst>
          </p:nvPr>
        </p:nvSpPr>
        <p:spPr>
          <a:xfrm>
            <a:off x="7115175" y="3457575"/>
            <a:ext cx="4413250" cy="1108075"/>
          </a:xfrm>
          <a:prstGeom prst="rect">
            <a:avLst/>
          </a:prstGeom>
        </p:spPr>
        <p:txBody>
          <a:bodyPr>
            <a:spAutoFit/>
          </a:bodyPr>
          <a:lstStyle/>
          <a:p>
            <a:pPr fontAlgn="auto">
              <a:spcBef>
                <a:spcPts val="0"/>
              </a:spcBef>
              <a:spcAft>
                <a:spcPts val="0"/>
              </a:spcAft>
              <a:defRPr/>
            </a:pPr>
            <a:r>
              <a:rPr lang="zh-CN" altLang="en-US" sz="6600" b="1" dirty="0">
                <a:solidFill>
                  <a:schemeClr val="tx1">
                    <a:lumMod val="85000"/>
                    <a:lumOff val="15000"/>
                  </a:schemeClr>
                </a:solidFill>
                <a:latin typeface="Century Gothic" panose="020B0502020202020204" pitchFamily="34" charset="0"/>
                <a:ea typeface="微软雅黑" panose="020B0503020204020204" pitchFamily="34" charset="-122"/>
              </a:rPr>
              <a:t>民主的足音</a:t>
            </a:r>
          </a:p>
        </p:txBody>
      </p:sp>
      <p:sp>
        <p:nvSpPr>
          <p:cNvPr id="12" name="PA_文本框 11"/>
          <p:cNvSpPr txBox="1"/>
          <p:nvPr>
            <p:custDataLst>
              <p:tags r:id="rId3"/>
            </p:custDataLst>
          </p:nvPr>
        </p:nvSpPr>
        <p:spPr>
          <a:xfrm>
            <a:off x="4556125" y="2727325"/>
            <a:ext cx="3719513" cy="922338"/>
          </a:xfrm>
          <a:prstGeom prst="rect">
            <a:avLst/>
          </a:prstGeom>
        </p:spPr>
        <p:txBody>
          <a:bodyPr>
            <a:spAutoFit/>
          </a:bodyPr>
          <a:lstStyle/>
          <a:p>
            <a:pPr fontAlgn="auto">
              <a:spcBef>
                <a:spcPts val="0"/>
              </a:spcBef>
              <a:spcAft>
                <a:spcPts val="0"/>
              </a:spcAft>
              <a:defRPr/>
            </a:pPr>
            <a:r>
              <a:rPr lang="en-US" altLang="zh-CN" sz="5400" b="1" dirty="0">
                <a:solidFill>
                  <a:schemeClr val="tx1">
                    <a:lumMod val="85000"/>
                    <a:lumOff val="15000"/>
                  </a:schemeClr>
                </a:solidFill>
                <a:latin typeface="Century Gothic" panose="020B0502020202020204" pitchFamily="34" charset="0"/>
                <a:ea typeface="微软雅黑" panose="020B0503020204020204" pitchFamily="34" charset="-122"/>
              </a:rPr>
              <a:t>PART 01</a:t>
            </a:r>
          </a:p>
        </p:txBody>
      </p:sp>
      <p:sp>
        <p:nvSpPr>
          <p:cNvPr id="14" name="PA_椭圆 13"/>
          <p:cNvSpPr/>
          <p:nvPr>
            <p:custDataLst>
              <p:tags r:id="rId4"/>
            </p:custDataLst>
          </p:nvPr>
        </p:nvSpPr>
        <p:spPr>
          <a:xfrm>
            <a:off x="11325225" y="5943600"/>
            <a:ext cx="203200" cy="203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PA_椭圆 14"/>
          <p:cNvSpPr/>
          <p:nvPr>
            <p:custDataLst>
              <p:tags r:id="rId5"/>
            </p:custDataLst>
          </p:nvPr>
        </p:nvSpPr>
        <p:spPr>
          <a:xfrm>
            <a:off x="10968038" y="5943600"/>
            <a:ext cx="203200" cy="203200"/>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PA_椭圆 15"/>
          <p:cNvSpPr/>
          <p:nvPr>
            <p:custDataLst>
              <p:tags r:id="rId6"/>
            </p:custDataLst>
          </p:nvPr>
        </p:nvSpPr>
        <p:spPr>
          <a:xfrm>
            <a:off x="10612438" y="5943600"/>
            <a:ext cx="203200" cy="203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 name="Shape">
            <a:hlinkClick r:id="" action="ppaction://media"/>
          </p:cNvPr>
          <p:cNvPicPr>
            <a:picLocks noChangeAspect="1"/>
          </p:cNvPicPr>
          <p:nvPr>
            <a:videoFile r:link="rId7"/>
          </p:nvPr>
        </p:nvPicPr>
        <p:blipFill>
          <a:blip r:embed="rId11" cstate="print"/>
          <a:srcRect/>
          <a:stretch>
            <a:fillRect/>
          </a:stretch>
        </p:blipFill>
        <p:spPr bwMode="auto">
          <a:xfrm>
            <a:off x="465138" y="-1717675"/>
            <a:ext cx="609600" cy="609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5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accel="5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1+#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accel="5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1+#ppt_w/2"/>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3" accel="5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0-#ppt_h/2"/>
                                          </p:val>
                                        </p:tav>
                                        <p:tav tm="100000">
                                          <p:val>
                                            <p:strVal val="#ppt_y"/>
                                          </p:val>
                                        </p:tav>
                                      </p:tavLst>
                                    </p:anim>
                                  </p:childTnLst>
                                </p:cTn>
                              </p:par>
                              <p:par>
                                <p:cTn id="21" presetID="2" presetClass="entr" presetSubtype="3" accel="5000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3" accel="5000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1+#ppt_w/2"/>
                                          </p:val>
                                        </p:tav>
                                        <p:tav tm="100000">
                                          <p:val>
                                            <p:strVal val="#ppt_x"/>
                                          </p:val>
                                        </p:tav>
                                      </p:tavLst>
                                    </p:anim>
                                    <p:anim calcmode="lin" valueType="num">
                                      <p:cBhvr additive="base">
                                        <p:cTn id="28" dur="10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29" repeatCount="indefinite" fill="hold" display="0">
                  <p:stCondLst>
                    <p:cond delay="indefinite"/>
                  </p:stCondLst>
                  <p:endCondLst>
                    <p:cond evt="onStopAudio" delay="0">
                      <p:tgtEl>
                        <p:sldTgt/>
                      </p:tgtEl>
                    </p:cond>
                  </p:endCondLst>
                </p:cTn>
                <p:tgtEl>
                  <p:spTgt spid="2"/>
                </p:tgtEl>
              </p:cMediaNode>
            </p:video>
          </p:childTnLst>
        </p:cTn>
      </p:par>
    </p:tnLst>
    <p:bldLst>
      <p:bldP spid="11" grpId="0"/>
      <p:bldP spid="12" grpId="0"/>
      <p:bldP spid="14" grpId="0" bldLvl="0" animBg="1"/>
      <p:bldP spid="15" grpId="0"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0850"/>
            <a:ext cx="234950" cy="711200"/>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矩形 16"/>
          <p:cNvSpPr/>
          <p:nvPr/>
        </p:nvSpPr>
        <p:spPr>
          <a:xfrm>
            <a:off x="103606" y="2508314"/>
            <a:ext cx="5156933" cy="2263775"/>
          </a:xfrm>
          <a:prstGeom prst="rect">
            <a:avLst/>
          </a:prstGeom>
          <a:solidFill>
            <a:srgbClr val="F3C91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矩形 19"/>
          <p:cNvSpPr>
            <a:spLocks noChangeArrowheads="1"/>
          </p:cNvSpPr>
          <p:nvPr/>
        </p:nvSpPr>
        <p:spPr bwMode="auto">
          <a:xfrm>
            <a:off x="117475" y="2630008"/>
            <a:ext cx="4190365" cy="1878015"/>
          </a:xfrm>
          <a:prstGeom prst="rect">
            <a:avLst/>
          </a:prstGeom>
          <a:noFill/>
          <a:ln w="9525">
            <a:noFill/>
            <a:miter lim="800000"/>
            <a:headEnd/>
            <a:tailEnd/>
          </a:ln>
        </p:spPr>
        <p:txBody>
          <a:bodyPr wrap="square">
            <a:spAutoFit/>
          </a:bodyPr>
          <a:lstStyle/>
          <a:p>
            <a:pPr algn="ctr">
              <a:lnSpc>
                <a:spcPct val="110000"/>
              </a:lnSpc>
            </a:pPr>
            <a:r>
              <a:rPr lang="zh-CN" altLang="en-US" sz="3600" b="1" dirty="0">
                <a:solidFill>
                  <a:srgbClr val="00B0F0"/>
                </a:solidFill>
                <a:latin typeface="微软雅黑" pitchFamily="34" charset="-122"/>
                <a:ea typeface="微软雅黑" pitchFamily="34" charset="-122"/>
              </a:rPr>
              <a:t>      中国</a:t>
            </a:r>
            <a:endParaRPr lang="en-US" altLang="zh-CN" sz="3600" b="1" dirty="0">
              <a:solidFill>
                <a:srgbClr val="00B0F0"/>
              </a:solidFill>
              <a:latin typeface="微软雅黑" pitchFamily="34" charset="-122"/>
              <a:ea typeface="微软雅黑" pitchFamily="34" charset="-122"/>
            </a:endParaRPr>
          </a:p>
          <a:p>
            <a:pPr algn="ctr">
              <a:lnSpc>
                <a:spcPct val="110000"/>
              </a:lnSpc>
            </a:pPr>
            <a:r>
              <a:rPr lang="zh-CN" altLang="en-US" sz="3600" b="1" dirty="0">
                <a:latin typeface="微软雅黑" pitchFamily="34" charset="-122"/>
                <a:ea typeface="微软雅黑" pitchFamily="34" charset="-122"/>
              </a:rPr>
              <a:t>民主一词</a:t>
            </a:r>
            <a:r>
              <a:rPr lang="zh-CN" altLang="en-US" sz="3600" b="1" dirty="0">
                <a:solidFill>
                  <a:srgbClr val="00B0F0"/>
                </a:solidFill>
                <a:latin typeface="微软雅黑" pitchFamily="34" charset="-122"/>
                <a:ea typeface="微软雅黑" pitchFamily="34" charset="-122"/>
              </a:rPr>
              <a:t>最早</a:t>
            </a:r>
            <a:r>
              <a:rPr lang="zh-CN" altLang="en-US" sz="3600" b="1" dirty="0">
                <a:latin typeface="微软雅黑" pitchFamily="34" charset="-122"/>
                <a:ea typeface="微软雅黑" pitchFamily="34" charset="-122"/>
              </a:rPr>
              <a:t>出自    </a:t>
            </a:r>
            <a:endParaRPr lang="en-US" altLang="zh-CN" sz="3600" b="1" dirty="0">
              <a:latin typeface="微软雅黑" pitchFamily="34" charset="-122"/>
              <a:ea typeface="微软雅黑" pitchFamily="34" charset="-122"/>
            </a:endParaRPr>
          </a:p>
          <a:p>
            <a:pPr algn="ctr">
              <a:lnSpc>
                <a:spcPct val="110000"/>
              </a:lnSpc>
            </a:pPr>
            <a:r>
              <a:rPr lang="en-US" altLang="zh-CN" sz="3600" b="1" dirty="0">
                <a:latin typeface="微软雅黑" pitchFamily="34" charset="-122"/>
                <a:ea typeface="微软雅黑" pitchFamily="34" charset="-122"/>
              </a:rPr>
              <a:t>       </a:t>
            </a:r>
            <a:r>
              <a:rPr lang="zh-CN" altLang="en-US" sz="3600" b="1" dirty="0">
                <a:latin typeface="微软雅黑" pitchFamily="34" charset="-122"/>
                <a:ea typeface="微软雅黑" pitchFamily="34" charset="-122"/>
              </a:rPr>
              <a:t>《</a:t>
            </a:r>
            <a:r>
              <a:rPr lang="zh-CN" altLang="en-US" sz="3600" b="1" dirty="0">
                <a:solidFill>
                  <a:srgbClr val="20A3FE"/>
                </a:solidFill>
                <a:latin typeface="微软雅黑" pitchFamily="34" charset="-122"/>
                <a:ea typeface="微软雅黑" pitchFamily="34" charset="-122"/>
              </a:rPr>
              <a:t>尚书</a:t>
            </a:r>
            <a:r>
              <a:rPr lang="zh-CN" altLang="en-US" sz="3600" b="1" dirty="0">
                <a:latin typeface="微软雅黑" pitchFamily="34" charset="-122"/>
                <a:ea typeface="微软雅黑" pitchFamily="34" charset="-122"/>
              </a:rPr>
              <a:t>》</a:t>
            </a:r>
          </a:p>
        </p:txBody>
      </p:sp>
      <p:sp>
        <p:nvSpPr>
          <p:cNvPr id="9" name="矩形 8"/>
          <p:cNvSpPr/>
          <p:nvPr/>
        </p:nvSpPr>
        <p:spPr>
          <a:xfrm>
            <a:off x="6096000" y="282084"/>
            <a:ext cx="5425603" cy="1479797"/>
          </a:xfrm>
          <a:prstGeom prst="rect">
            <a:avLst/>
          </a:prstGeom>
          <a:solidFill>
            <a:srgbClr val="FFFF00"/>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zh-CN" altLang="en-US" sz="2800" dirty="0">
                <a:solidFill>
                  <a:srgbClr val="FF0000"/>
                </a:solidFill>
                <a:latin typeface="黑体" pitchFamily="2" charset="-122"/>
                <a:ea typeface="黑体" pitchFamily="2" charset="-122"/>
              </a:rPr>
              <a:t>民本思想</a:t>
            </a:r>
            <a:r>
              <a:rPr lang="zh-CN" altLang="en-US" sz="2800" dirty="0">
                <a:solidFill>
                  <a:srgbClr val="002060"/>
                </a:solidFill>
                <a:latin typeface="黑体" pitchFamily="2" charset="-122"/>
                <a:ea typeface="黑体" pitchFamily="2" charset="-122"/>
              </a:rPr>
              <a:t>是中国民主价值追求的</a:t>
            </a:r>
            <a:endParaRPr lang="en-US" altLang="zh-CN" sz="2800" dirty="0">
              <a:solidFill>
                <a:srgbClr val="002060"/>
              </a:solidFill>
              <a:latin typeface="黑体" pitchFamily="2" charset="-122"/>
              <a:ea typeface="黑体" pitchFamily="2" charset="-122"/>
            </a:endParaRPr>
          </a:p>
          <a:p>
            <a:pPr algn="ctr" fontAlgn="auto">
              <a:spcBef>
                <a:spcPts val="0"/>
              </a:spcBef>
              <a:spcAft>
                <a:spcPts val="0"/>
              </a:spcAft>
              <a:defRPr/>
            </a:pPr>
            <a:r>
              <a:rPr lang="zh-CN" altLang="en-US" sz="2800" dirty="0">
                <a:solidFill>
                  <a:srgbClr val="FF0000"/>
                </a:solidFill>
                <a:latin typeface="黑体" pitchFamily="2" charset="-122"/>
                <a:ea typeface="黑体" pitchFamily="2" charset="-122"/>
              </a:rPr>
              <a:t>重要思想源头</a:t>
            </a:r>
          </a:p>
        </p:txBody>
      </p:sp>
      <p:sp>
        <p:nvSpPr>
          <p:cNvPr id="21" name="矩形 20"/>
          <p:cNvSpPr/>
          <p:nvPr/>
        </p:nvSpPr>
        <p:spPr>
          <a:xfrm>
            <a:off x="10018989" y="1828801"/>
            <a:ext cx="1406010" cy="4828972"/>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rgbClr val="404040"/>
              </a:solidFill>
              <a:latin typeface="Century Gothic" panose="020B0502020202020204" pitchFamily="34" charset="0"/>
            </a:endParaRPr>
          </a:p>
        </p:txBody>
      </p:sp>
      <p:sp>
        <p:nvSpPr>
          <p:cNvPr id="22" name="矩形 21"/>
          <p:cNvSpPr/>
          <p:nvPr/>
        </p:nvSpPr>
        <p:spPr>
          <a:xfrm>
            <a:off x="6096000" y="1919321"/>
            <a:ext cx="1509773" cy="4828972"/>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rgbClr val="404040"/>
              </a:solidFill>
              <a:latin typeface="Century Gothic" panose="020B0502020202020204" pitchFamily="34" charset="0"/>
            </a:endParaRPr>
          </a:p>
        </p:txBody>
      </p:sp>
      <p:sp>
        <p:nvSpPr>
          <p:cNvPr id="23" name="矩形 22"/>
          <p:cNvSpPr/>
          <p:nvPr/>
        </p:nvSpPr>
        <p:spPr>
          <a:xfrm>
            <a:off x="8000743" y="1889616"/>
            <a:ext cx="1519658" cy="4828972"/>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dirty="0">
              <a:solidFill>
                <a:srgbClr val="404040"/>
              </a:solidFill>
              <a:latin typeface="Century Gothic" panose="020B0502020202020204" pitchFamily="34" charset="0"/>
            </a:endParaRPr>
          </a:p>
        </p:txBody>
      </p:sp>
      <p:sp>
        <p:nvSpPr>
          <p:cNvPr id="20493" name="Text Box 13"/>
          <p:cNvSpPr txBox="1">
            <a:spLocks noChangeArrowheads="1"/>
          </p:cNvSpPr>
          <p:nvPr/>
        </p:nvSpPr>
        <p:spPr bwMode="auto">
          <a:xfrm>
            <a:off x="-117792" y="1871538"/>
            <a:ext cx="6670992" cy="523220"/>
          </a:xfrm>
          <a:prstGeom prst="rect">
            <a:avLst/>
          </a:prstGeom>
          <a:noFill/>
          <a:ln w="9525">
            <a:noFill/>
            <a:miter lim="800000"/>
            <a:headEnd/>
            <a:tailEnd/>
          </a:ln>
          <a:effectLst/>
        </p:spPr>
        <p:txBody>
          <a:bodyPr wrap="square">
            <a:spAutoFit/>
          </a:bodyPr>
          <a:lstStyle/>
          <a:p>
            <a:pPr>
              <a:spcBef>
                <a:spcPct val="50000"/>
              </a:spcBef>
            </a:pPr>
            <a:r>
              <a:rPr lang="zh-CN" altLang="en-US" sz="2800" b="1" dirty="0">
                <a:solidFill>
                  <a:srgbClr val="FF0000"/>
                </a:solidFill>
                <a:latin typeface="黑体" pitchFamily="49" charset="-122"/>
                <a:ea typeface="黑体" pitchFamily="49" charset="-122"/>
              </a:rPr>
              <a:t>（</a:t>
            </a:r>
            <a:r>
              <a:rPr lang="en-US" altLang="zh-CN" sz="2800" b="1" dirty="0">
                <a:solidFill>
                  <a:srgbClr val="FF0000"/>
                </a:solidFill>
                <a:latin typeface="黑体" pitchFamily="49" charset="-122"/>
                <a:ea typeface="黑体" pitchFamily="49" charset="-122"/>
              </a:rPr>
              <a:t>1</a:t>
            </a:r>
            <a:r>
              <a:rPr lang="zh-CN" altLang="en-US" sz="2800" b="1" dirty="0">
                <a:solidFill>
                  <a:srgbClr val="FF0000"/>
                </a:solidFill>
                <a:latin typeface="黑体" pitchFamily="49" charset="-122"/>
                <a:ea typeface="黑体" pitchFamily="49" charset="-122"/>
              </a:rPr>
              <a:t>）中国传统文化中的民主渊源</a:t>
            </a:r>
          </a:p>
        </p:txBody>
      </p:sp>
      <p:sp>
        <p:nvSpPr>
          <p:cNvPr id="14" name="文本框 18"/>
          <p:cNvSpPr txBox="1">
            <a:spLocks noChangeArrowheads="1"/>
          </p:cNvSpPr>
          <p:nvPr/>
        </p:nvSpPr>
        <p:spPr bwMode="auto">
          <a:xfrm>
            <a:off x="10048996" y="1889616"/>
            <a:ext cx="129266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黑体" pitchFamily="2" charset="-122"/>
              </a:defRPr>
            </a:lvl1pPr>
            <a:lvl2pPr>
              <a:defRPr>
                <a:solidFill>
                  <a:schemeClr val="tx1"/>
                </a:solidFill>
                <a:latin typeface="Arial" pitchFamily="34" charset="0"/>
                <a:ea typeface="黑体" pitchFamily="2" charset="-122"/>
              </a:defRPr>
            </a:lvl2pPr>
            <a:lvl3pPr>
              <a:defRPr>
                <a:solidFill>
                  <a:schemeClr val="tx1"/>
                </a:solidFill>
                <a:latin typeface="Arial" pitchFamily="34" charset="0"/>
                <a:ea typeface="黑体" pitchFamily="2" charset="-122"/>
              </a:defRPr>
            </a:lvl3pPr>
            <a:lvl4pPr>
              <a:defRPr>
                <a:solidFill>
                  <a:schemeClr val="tx1"/>
                </a:solidFill>
                <a:latin typeface="Arial" pitchFamily="34" charset="0"/>
                <a:ea typeface="黑体" pitchFamily="2" charset="-122"/>
              </a:defRPr>
            </a:lvl4pPr>
            <a:lvl5pPr>
              <a:defRPr>
                <a:solidFill>
                  <a:schemeClr val="tx1"/>
                </a:solidFill>
                <a:latin typeface="Arial" pitchFamily="34" charset="0"/>
                <a:ea typeface="黑体" pitchFamily="2" charset="-122"/>
              </a:defRPr>
            </a:lvl5pPr>
            <a:lvl6pPr fontAlgn="base">
              <a:spcBef>
                <a:spcPct val="0"/>
              </a:spcBef>
              <a:spcAft>
                <a:spcPct val="0"/>
              </a:spcAft>
              <a:buFont typeface="Arial" pitchFamily="34" charset="0"/>
              <a:defRPr>
                <a:solidFill>
                  <a:schemeClr val="tx1"/>
                </a:solidFill>
                <a:latin typeface="Arial" pitchFamily="34" charset="0"/>
                <a:ea typeface="黑体" pitchFamily="2" charset="-122"/>
              </a:defRPr>
            </a:lvl6pPr>
            <a:lvl7pPr fontAlgn="base">
              <a:spcBef>
                <a:spcPct val="0"/>
              </a:spcBef>
              <a:spcAft>
                <a:spcPct val="0"/>
              </a:spcAft>
              <a:buFont typeface="Arial" pitchFamily="34" charset="0"/>
              <a:defRPr>
                <a:solidFill>
                  <a:schemeClr val="tx1"/>
                </a:solidFill>
                <a:latin typeface="Arial" pitchFamily="34" charset="0"/>
                <a:ea typeface="黑体" pitchFamily="2" charset="-122"/>
              </a:defRPr>
            </a:lvl7pPr>
            <a:lvl8pPr fontAlgn="base">
              <a:spcBef>
                <a:spcPct val="0"/>
              </a:spcBef>
              <a:spcAft>
                <a:spcPct val="0"/>
              </a:spcAft>
              <a:buFont typeface="Arial" pitchFamily="34" charset="0"/>
              <a:defRPr>
                <a:solidFill>
                  <a:schemeClr val="tx1"/>
                </a:solidFill>
                <a:latin typeface="Arial" pitchFamily="34" charset="0"/>
                <a:ea typeface="黑体" pitchFamily="2" charset="-122"/>
              </a:defRPr>
            </a:lvl8pPr>
            <a:lvl9pPr fontAlgn="base">
              <a:spcBef>
                <a:spcPct val="0"/>
              </a:spcBef>
              <a:spcAft>
                <a:spcPct val="0"/>
              </a:spcAft>
              <a:buFont typeface="Arial" pitchFamily="34" charset="0"/>
              <a:defRPr>
                <a:solidFill>
                  <a:schemeClr val="tx1"/>
                </a:solidFill>
                <a:latin typeface="Arial" pitchFamily="34" charset="0"/>
                <a:ea typeface="黑体" pitchFamily="2" charset="-122"/>
              </a:defRPr>
            </a:lvl9pPr>
          </a:lstStyle>
          <a:p>
            <a:r>
              <a:rPr lang="zh-CN" altLang="en-US" sz="3600" b="1" dirty="0">
                <a:solidFill>
                  <a:srgbClr val="000000"/>
                </a:solidFill>
                <a:latin typeface="楷体" charset="-122"/>
                <a:ea typeface="楷体" charset="-122"/>
                <a:sym typeface="黑体" pitchFamily="2" charset="-122"/>
              </a:rPr>
              <a:t>圣人常无心，以百姓心为心。</a:t>
            </a:r>
            <a:r>
              <a:rPr lang="en-US" altLang="zh-CN" sz="3600" b="1" dirty="0">
                <a:solidFill>
                  <a:srgbClr val="000000"/>
                </a:solidFill>
                <a:latin typeface="楷体" charset="-122"/>
                <a:ea typeface="楷体" charset="-122"/>
                <a:sym typeface="黑体" pitchFamily="2" charset="-122"/>
              </a:rPr>
              <a:t>——《</a:t>
            </a:r>
            <a:r>
              <a:rPr lang="en-US" altLang="zh-CN" sz="3600" b="1" dirty="0" err="1">
                <a:solidFill>
                  <a:srgbClr val="000000"/>
                </a:solidFill>
                <a:latin typeface="楷体" charset="-122"/>
                <a:ea typeface="楷体" charset="-122"/>
                <a:sym typeface="黑体" pitchFamily="2" charset="-122"/>
              </a:rPr>
              <a:t>老子</a:t>
            </a:r>
            <a:r>
              <a:rPr lang="en-US" altLang="zh-CN" sz="3600" b="1" dirty="0">
                <a:solidFill>
                  <a:srgbClr val="000000"/>
                </a:solidFill>
                <a:latin typeface="楷体" charset="-122"/>
                <a:ea typeface="楷体" charset="-122"/>
                <a:sym typeface="黑体" pitchFamily="2" charset="-122"/>
              </a:rPr>
              <a:t>》</a:t>
            </a:r>
          </a:p>
        </p:txBody>
      </p:sp>
      <p:sp>
        <p:nvSpPr>
          <p:cNvPr id="15" name="文本框 17"/>
          <p:cNvSpPr txBox="1">
            <a:spLocks noChangeArrowheads="1"/>
          </p:cNvSpPr>
          <p:nvPr/>
        </p:nvSpPr>
        <p:spPr bwMode="auto">
          <a:xfrm>
            <a:off x="6267089" y="2061066"/>
            <a:ext cx="1292662"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黑体" pitchFamily="2" charset="-122"/>
              </a:defRPr>
            </a:lvl1pPr>
            <a:lvl2pPr>
              <a:defRPr>
                <a:solidFill>
                  <a:schemeClr val="tx1"/>
                </a:solidFill>
                <a:latin typeface="Arial" pitchFamily="34" charset="0"/>
                <a:ea typeface="黑体" pitchFamily="2" charset="-122"/>
              </a:defRPr>
            </a:lvl2pPr>
            <a:lvl3pPr>
              <a:defRPr>
                <a:solidFill>
                  <a:schemeClr val="tx1"/>
                </a:solidFill>
                <a:latin typeface="Arial" pitchFamily="34" charset="0"/>
                <a:ea typeface="黑体" pitchFamily="2" charset="-122"/>
              </a:defRPr>
            </a:lvl3pPr>
            <a:lvl4pPr>
              <a:defRPr>
                <a:solidFill>
                  <a:schemeClr val="tx1"/>
                </a:solidFill>
                <a:latin typeface="Arial" pitchFamily="34" charset="0"/>
                <a:ea typeface="黑体" pitchFamily="2" charset="-122"/>
              </a:defRPr>
            </a:lvl4pPr>
            <a:lvl5pPr>
              <a:defRPr>
                <a:solidFill>
                  <a:schemeClr val="tx1"/>
                </a:solidFill>
                <a:latin typeface="Arial" pitchFamily="34" charset="0"/>
                <a:ea typeface="黑体" pitchFamily="2" charset="-122"/>
              </a:defRPr>
            </a:lvl5pPr>
            <a:lvl6pPr fontAlgn="base">
              <a:spcBef>
                <a:spcPct val="0"/>
              </a:spcBef>
              <a:spcAft>
                <a:spcPct val="0"/>
              </a:spcAft>
              <a:buFont typeface="Arial" pitchFamily="34" charset="0"/>
              <a:defRPr>
                <a:solidFill>
                  <a:schemeClr val="tx1"/>
                </a:solidFill>
                <a:latin typeface="Arial" pitchFamily="34" charset="0"/>
                <a:ea typeface="黑体" pitchFamily="2" charset="-122"/>
              </a:defRPr>
            </a:lvl6pPr>
            <a:lvl7pPr fontAlgn="base">
              <a:spcBef>
                <a:spcPct val="0"/>
              </a:spcBef>
              <a:spcAft>
                <a:spcPct val="0"/>
              </a:spcAft>
              <a:buFont typeface="Arial" pitchFamily="34" charset="0"/>
              <a:defRPr>
                <a:solidFill>
                  <a:schemeClr val="tx1"/>
                </a:solidFill>
                <a:latin typeface="Arial" pitchFamily="34" charset="0"/>
                <a:ea typeface="黑体" pitchFamily="2" charset="-122"/>
              </a:defRPr>
            </a:lvl7pPr>
            <a:lvl8pPr fontAlgn="base">
              <a:spcBef>
                <a:spcPct val="0"/>
              </a:spcBef>
              <a:spcAft>
                <a:spcPct val="0"/>
              </a:spcAft>
              <a:buFont typeface="Arial" pitchFamily="34" charset="0"/>
              <a:defRPr>
                <a:solidFill>
                  <a:schemeClr val="tx1"/>
                </a:solidFill>
                <a:latin typeface="Arial" pitchFamily="34" charset="0"/>
                <a:ea typeface="黑体" pitchFamily="2" charset="-122"/>
              </a:defRPr>
            </a:lvl8pPr>
            <a:lvl9pPr fontAlgn="base">
              <a:spcBef>
                <a:spcPct val="0"/>
              </a:spcBef>
              <a:spcAft>
                <a:spcPct val="0"/>
              </a:spcAft>
              <a:buFont typeface="Arial" pitchFamily="34" charset="0"/>
              <a:defRPr>
                <a:solidFill>
                  <a:schemeClr val="tx1"/>
                </a:solidFill>
                <a:latin typeface="Arial" pitchFamily="34" charset="0"/>
                <a:ea typeface="黑体" pitchFamily="2" charset="-122"/>
              </a:defRPr>
            </a:lvl9pPr>
          </a:lstStyle>
          <a:p>
            <a:r>
              <a:rPr lang="zh-CN" altLang="en-US" sz="3600" b="1" dirty="0">
                <a:solidFill>
                  <a:srgbClr val="000000"/>
                </a:solidFill>
                <a:latin typeface="楷体" charset="-122"/>
                <a:ea typeface="楷体" charset="-122"/>
                <a:sym typeface="黑体" pitchFamily="2" charset="-122"/>
              </a:rPr>
              <a:t>民惟邦本，本固邦宁。    </a:t>
            </a:r>
            <a:r>
              <a:rPr lang="en-US" altLang="zh-CN" sz="3600" b="1" dirty="0">
                <a:solidFill>
                  <a:srgbClr val="000000"/>
                </a:solidFill>
                <a:latin typeface="楷体" charset="-122"/>
                <a:ea typeface="楷体" charset="-122"/>
                <a:sym typeface="黑体" pitchFamily="2" charset="-122"/>
              </a:rPr>
              <a:t>——《</a:t>
            </a:r>
            <a:r>
              <a:rPr lang="en-US" altLang="zh-CN" sz="3600" b="1" dirty="0" err="1">
                <a:solidFill>
                  <a:srgbClr val="000000"/>
                </a:solidFill>
                <a:latin typeface="楷体" charset="-122"/>
                <a:ea typeface="楷体" charset="-122"/>
                <a:sym typeface="黑体" pitchFamily="2" charset="-122"/>
              </a:rPr>
              <a:t>尚书</a:t>
            </a:r>
            <a:r>
              <a:rPr lang="en-US" altLang="zh-CN" sz="3600" b="1" dirty="0">
                <a:solidFill>
                  <a:srgbClr val="000000"/>
                </a:solidFill>
                <a:latin typeface="楷体" charset="-122"/>
                <a:ea typeface="楷体" charset="-122"/>
                <a:sym typeface="黑体" pitchFamily="2" charset="-122"/>
              </a:rPr>
              <a:t>》</a:t>
            </a:r>
          </a:p>
        </p:txBody>
      </p:sp>
      <p:sp>
        <p:nvSpPr>
          <p:cNvPr id="16" name="文本框 16"/>
          <p:cNvSpPr txBox="1">
            <a:spLocks noChangeArrowheads="1"/>
          </p:cNvSpPr>
          <p:nvPr/>
        </p:nvSpPr>
        <p:spPr bwMode="auto">
          <a:xfrm>
            <a:off x="8305257" y="2046677"/>
            <a:ext cx="738664"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itchFamily="34" charset="0"/>
                <a:ea typeface="黑体" pitchFamily="2" charset="-122"/>
              </a:defRPr>
            </a:lvl1pPr>
            <a:lvl2pPr>
              <a:defRPr>
                <a:solidFill>
                  <a:schemeClr val="tx1"/>
                </a:solidFill>
                <a:latin typeface="Arial" pitchFamily="34" charset="0"/>
                <a:ea typeface="黑体" pitchFamily="2" charset="-122"/>
              </a:defRPr>
            </a:lvl2pPr>
            <a:lvl3pPr>
              <a:defRPr>
                <a:solidFill>
                  <a:schemeClr val="tx1"/>
                </a:solidFill>
                <a:latin typeface="Arial" pitchFamily="34" charset="0"/>
                <a:ea typeface="黑体" pitchFamily="2" charset="-122"/>
              </a:defRPr>
            </a:lvl3pPr>
            <a:lvl4pPr>
              <a:defRPr>
                <a:solidFill>
                  <a:schemeClr val="tx1"/>
                </a:solidFill>
                <a:latin typeface="Arial" pitchFamily="34" charset="0"/>
                <a:ea typeface="黑体" pitchFamily="2" charset="-122"/>
              </a:defRPr>
            </a:lvl4pPr>
            <a:lvl5pPr>
              <a:defRPr>
                <a:solidFill>
                  <a:schemeClr val="tx1"/>
                </a:solidFill>
                <a:latin typeface="Arial" pitchFamily="34" charset="0"/>
                <a:ea typeface="黑体" pitchFamily="2" charset="-122"/>
              </a:defRPr>
            </a:lvl5pPr>
            <a:lvl6pPr fontAlgn="base">
              <a:spcBef>
                <a:spcPct val="0"/>
              </a:spcBef>
              <a:spcAft>
                <a:spcPct val="0"/>
              </a:spcAft>
              <a:buFont typeface="Arial" pitchFamily="34" charset="0"/>
              <a:defRPr>
                <a:solidFill>
                  <a:schemeClr val="tx1"/>
                </a:solidFill>
                <a:latin typeface="Arial" pitchFamily="34" charset="0"/>
                <a:ea typeface="黑体" pitchFamily="2" charset="-122"/>
              </a:defRPr>
            </a:lvl6pPr>
            <a:lvl7pPr fontAlgn="base">
              <a:spcBef>
                <a:spcPct val="0"/>
              </a:spcBef>
              <a:spcAft>
                <a:spcPct val="0"/>
              </a:spcAft>
              <a:buFont typeface="Arial" pitchFamily="34" charset="0"/>
              <a:defRPr>
                <a:solidFill>
                  <a:schemeClr val="tx1"/>
                </a:solidFill>
                <a:latin typeface="Arial" pitchFamily="34" charset="0"/>
                <a:ea typeface="黑体" pitchFamily="2" charset="-122"/>
              </a:defRPr>
            </a:lvl7pPr>
            <a:lvl8pPr fontAlgn="base">
              <a:spcBef>
                <a:spcPct val="0"/>
              </a:spcBef>
              <a:spcAft>
                <a:spcPct val="0"/>
              </a:spcAft>
              <a:buFont typeface="Arial" pitchFamily="34" charset="0"/>
              <a:defRPr>
                <a:solidFill>
                  <a:schemeClr val="tx1"/>
                </a:solidFill>
                <a:latin typeface="Arial" pitchFamily="34" charset="0"/>
                <a:ea typeface="黑体" pitchFamily="2" charset="-122"/>
              </a:defRPr>
            </a:lvl8pPr>
            <a:lvl9pPr fontAlgn="base">
              <a:spcBef>
                <a:spcPct val="0"/>
              </a:spcBef>
              <a:spcAft>
                <a:spcPct val="0"/>
              </a:spcAft>
              <a:buFont typeface="Arial" pitchFamily="34" charset="0"/>
              <a:defRPr>
                <a:solidFill>
                  <a:schemeClr val="tx1"/>
                </a:solidFill>
                <a:latin typeface="Arial" pitchFamily="34" charset="0"/>
                <a:ea typeface="黑体" pitchFamily="2" charset="-122"/>
              </a:defRPr>
            </a:lvl9pPr>
          </a:lstStyle>
          <a:p>
            <a:r>
              <a:rPr lang="zh-CN" altLang="en-US" sz="3600" b="1" dirty="0">
                <a:solidFill>
                  <a:srgbClr val="000000"/>
                </a:solidFill>
                <a:latin typeface="楷体" charset="-122"/>
                <a:ea typeface="楷体" charset="-122"/>
                <a:sym typeface="黑体" pitchFamily="2" charset="-122"/>
              </a:rPr>
              <a:t>政得其民</a:t>
            </a:r>
            <a:r>
              <a:rPr lang="en-US" altLang="zh-CN" sz="3600" b="1" dirty="0">
                <a:solidFill>
                  <a:srgbClr val="000000"/>
                </a:solidFill>
                <a:latin typeface="楷体" charset="-122"/>
                <a:ea typeface="楷体" charset="-122"/>
                <a:sym typeface="黑体" pitchFamily="2" charset="-122"/>
              </a:rPr>
              <a:t>——</a:t>
            </a:r>
            <a:r>
              <a:rPr lang="zh-CN" altLang="en-US" sz="3600" b="1" dirty="0">
                <a:solidFill>
                  <a:srgbClr val="000000"/>
                </a:solidFill>
                <a:latin typeface="楷体" charset="-122"/>
                <a:ea typeface="楷体" charset="-122"/>
                <a:sym typeface="黑体" pitchFamily="2" charset="-122"/>
              </a:rPr>
              <a:t>《孟子》</a:t>
            </a:r>
          </a:p>
        </p:txBody>
      </p:sp>
      <p:sp>
        <p:nvSpPr>
          <p:cNvPr id="13" name="Text Box 13"/>
          <p:cNvSpPr txBox="1">
            <a:spLocks noChangeArrowheads="1"/>
          </p:cNvSpPr>
          <p:nvPr/>
        </p:nvSpPr>
        <p:spPr bwMode="auto">
          <a:xfrm>
            <a:off x="234949" y="760266"/>
            <a:ext cx="5312411" cy="646331"/>
          </a:xfrm>
          <a:prstGeom prst="rect">
            <a:avLst/>
          </a:prstGeom>
          <a:solidFill>
            <a:schemeClr val="accent2"/>
          </a:solidFill>
          <a:ln w="9525">
            <a:noFill/>
            <a:miter lim="800000"/>
            <a:headEnd/>
            <a:tailEnd/>
          </a:ln>
          <a:effectLst/>
        </p:spPr>
        <p:txBody>
          <a:bodyPr wrap="square">
            <a:spAutoFit/>
          </a:bodyPr>
          <a:lstStyle/>
          <a:p>
            <a:pPr>
              <a:spcBef>
                <a:spcPct val="50000"/>
              </a:spcBef>
            </a:pPr>
            <a:r>
              <a:rPr lang="en-US" altLang="zh-CN" sz="3600" dirty="0">
                <a:latin typeface="黑体" pitchFamily="49" charset="-122"/>
                <a:ea typeface="黑体" pitchFamily="49" charset="-122"/>
              </a:rPr>
              <a:t>1</a:t>
            </a:r>
            <a:r>
              <a:rPr lang="zh-CN" altLang="en-US" sz="3600" dirty="0">
                <a:latin typeface="黑体" pitchFamily="49" charset="-122"/>
                <a:ea typeface="黑体" pitchFamily="49" charset="-122"/>
              </a:rPr>
              <a:t>、什么是“民主”？</a:t>
            </a:r>
          </a:p>
        </p:txBody>
      </p:sp>
      <p:sp>
        <p:nvSpPr>
          <p:cNvPr id="18" name="横卷形 17"/>
          <p:cNvSpPr/>
          <p:nvPr/>
        </p:nvSpPr>
        <p:spPr>
          <a:xfrm>
            <a:off x="14288" y="-36513"/>
            <a:ext cx="3960812" cy="71913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zh-CN" altLang="en-US" sz="3600" b="1" dirty="0">
                <a:solidFill>
                  <a:schemeClr val="tx1">
                    <a:lumMod val="50000"/>
                  </a:schemeClr>
                </a:solidFill>
              </a:rPr>
              <a:t>一、民主的足音</a:t>
            </a:r>
          </a:p>
        </p:txBody>
      </p:sp>
      <p:sp>
        <p:nvSpPr>
          <p:cNvPr id="2" name="object 2">
            <a:extLst>
              <a:ext uri="{FF2B5EF4-FFF2-40B4-BE49-F238E27FC236}">
                <a16:creationId xmlns:a16="http://schemas.microsoft.com/office/drawing/2014/main" xmlns="" id="{614FE10E-69AD-4094-91A8-FE73F6BDB117}"/>
              </a:ext>
            </a:extLst>
          </p:cNvPr>
          <p:cNvSpPr/>
          <p:nvPr/>
        </p:nvSpPr>
        <p:spPr>
          <a:xfrm>
            <a:off x="117475" y="4848246"/>
            <a:ext cx="2519680" cy="1727670"/>
          </a:xfrm>
          <a:prstGeom prst="rect">
            <a:avLst/>
          </a:prstGeom>
          <a:blipFill>
            <a:blip r:embed="rId3" cstate="print"/>
            <a:stretch>
              <a:fillRect/>
            </a:stretch>
          </a:blipFill>
        </p:spPr>
        <p:txBody>
          <a:bodyPr wrap="square" lIns="0" tIns="0" rIns="0" bIns="0" rtlCol="0"/>
          <a:lstStyle/>
          <a:p>
            <a:endParaRPr dirty="0"/>
          </a:p>
        </p:txBody>
      </p:sp>
      <p:sp>
        <p:nvSpPr>
          <p:cNvPr id="24" name="文本框 23">
            <a:extLst>
              <a:ext uri="{FF2B5EF4-FFF2-40B4-BE49-F238E27FC236}">
                <a16:creationId xmlns:a16="http://schemas.microsoft.com/office/drawing/2014/main" xmlns="" id="{750C15EF-044F-4DBF-95CD-99463F6DB2A7}"/>
              </a:ext>
            </a:extLst>
          </p:cNvPr>
          <p:cNvSpPr txBox="1"/>
          <p:nvPr/>
        </p:nvSpPr>
        <p:spPr>
          <a:xfrm>
            <a:off x="2262046" y="4790821"/>
            <a:ext cx="4291154" cy="1917128"/>
          </a:xfrm>
          <a:prstGeom prst="rect">
            <a:avLst/>
          </a:prstGeom>
          <a:noFill/>
        </p:spPr>
        <p:txBody>
          <a:bodyPr wrap="square">
            <a:spAutoFit/>
          </a:bodyPr>
          <a:lstStyle/>
          <a:p>
            <a:pPr marL="360680" marR="1188085">
              <a:lnSpc>
                <a:spcPct val="128499"/>
              </a:lnSpc>
              <a:spcBef>
                <a:spcPts val="100"/>
              </a:spcBef>
            </a:pPr>
            <a:r>
              <a:rPr lang="zh-CN" altLang="en-US" sz="2400" b="1" dirty="0">
                <a:solidFill>
                  <a:prstClr val="black"/>
                </a:solidFill>
                <a:latin typeface="+mn-ea"/>
                <a:cs typeface="楷体"/>
              </a:rPr>
              <a:t>暴君夏桀残民以逞</a:t>
            </a:r>
            <a:r>
              <a:rPr lang="en-US" altLang="zh-CN" sz="2400" b="1" dirty="0">
                <a:solidFill>
                  <a:prstClr val="black"/>
                </a:solidFill>
                <a:latin typeface="+mn-ea"/>
                <a:cs typeface="楷体"/>
              </a:rPr>
              <a:t>,</a:t>
            </a:r>
            <a:r>
              <a:rPr lang="zh-CN" altLang="en-US" sz="2400" b="1" dirty="0">
                <a:solidFill>
                  <a:prstClr val="black"/>
                </a:solidFill>
                <a:latin typeface="+mn-ea"/>
                <a:cs typeface="楷体"/>
              </a:rPr>
              <a:t>不配做民之主，推翻夏桀的成</a:t>
            </a:r>
            <a:r>
              <a:rPr lang="zh-CN" altLang="en-US" sz="2400" b="1" spc="-10" dirty="0">
                <a:solidFill>
                  <a:prstClr val="black"/>
                </a:solidFill>
                <a:latin typeface="+mn-ea"/>
                <a:cs typeface="楷体"/>
              </a:rPr>
              <a:t>汤</a:t>
            </a:r>
            <a:r>
              <a:rPr lang="zh-CN" altLang="en-US" sz="2400" b="1" dirty="0">
                <a:solidFill>
                  <a:prstClr val="black"/>
                </a:solidFill>
                <a:latin typeface="+mn-ea"/>
                <a:cs typeface="楷体"/>
              </a:rPr>
              <a:t>才是民主</a:t>
            </a:r>
            <a:r>
              <a:rPr lang="zh-CN" altLang="en-US" sz="2400" b="1" spc="-10" dirty="0">
                <a:solidFill>
                  <a:prstClr val="black"/>
                </a:solidFill>
                <a:latin typeface="+mn-ea"/>
                <a:cs typeface="楷体"/>
              </a:rPr>
              <a:t>。</a:t>
            </a:r>
          </a:p>
        </p:txBody>
      </p:sp>
      <p:sp>
        <p:nvSpPr>
          <p:cNvPr id="25" name="文本框 24">
            <a:extLst>
              <a:ext uri="{FF2B5EF4-FFF2-40B4-BE49-F238E27FC236}">
                <a16:creationId xmlns:a16="http://schemas.microsoft.com/office/drawing/2014/main" xmlns="" id="{02DB1873-6B57-4C08-A991-B8A00325136C}"/>
              </a:ext>
            </a:extLst>
          </p:cNvPr>
          <p:cNvSpPr txBox="1"/>
          <p:nvPr/>
        </p:nvSpPr>
        <p:spPr>
          <a:xfrm>
            <a:off x="117475" y="4866171"/>
            <a:ext cx="5180366" cy="1766428"/>
          </a:xfrm>
          <a:prstGeom prst="rect">
            <a:avLst/>
          </a:prstGeom>
          <a:solidFill>
            <a:srgbClr val="F3C915">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ctr" fontAlgn="auto">
              <a:spcBef>
                <a:spcPts val="0"/>
              </a:spcBef>
              <a:spcAft>
                <a:spcPts val="0"/>
              </a:spcAft>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zh-CN" altLang="en-US" sz="2800" dirty="0">
                <a:solidFill>
                  <a:schemeClr val="accent2">
                    <a:lumMod val="75000"/>
                  </a:schemeClr>
                </a:solidFill>
                <a:latin typeface="方正粗黑宋简体" panose="02000000000000000000" pitchFamily="2" charset="-122"/>
                <a:ea typeface="方正粗黑宋简体" panose="02000000000000000000" pitchFamily="2" charset="-122"/>
              </a:rPr>
              <a:t>强调“做民之主”或“为民作主”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493">
                                            <p:txEl>
                                              <p:pRg st="0" end="0"/>
                                            </p:txEl>
                                          </p:spTgt>
                                        </p:tgtEl>
                                        <p:attrNameLst>
                                          <p:attrName>style.visibility</p:attrName>
                                        </p:attrNameLst>
                                      </p:cBhvr>
                                      <p:to>
                                        <p:strVal val="visible"/>
                                      </p:to>
                                    </p:set>
                                    <p:animEffect transition="in" filter="blinds(horizontal)">
                                      <p:cBhvr>
                                        <p:cTn id="19" dur="500"/>
                                        <p:tgtEl>
                                          <p:spTgt spid="2049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2" presetClass="entr" presetSubtype="9" accel="5000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ppt_x"/>
                                          </p:val>
                                        </p:tav>
                                        <p:tav tm="100000">
                                          <p:val>
                                            <p:strVal val="#ppt_x"/>
                                          </p:val>
                                        </p:tav>
                                      </p:tavLst>
                                    </p:anim>
                                    <p:anim calcmode="lin" valueType="num">
                                      <p:cBhvr additive="base">
                                        <p:cTn id="33" dur="500" fill="hold"/>
                                        <p:tgtEl>
                                          <p:spTgt spid="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2"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
                                          </p:val>
                                        </p:tav>
                                        <p:tav tm="100000">
                                          <p:val>
                                            <p:strVal val="#ppt_x"/>
                                          </p:val>
                                        </p:tav>
                                      </p:tavLst>
                                    </p:anim>
                                    <p:anim calcmode="lin" valueType="num">
                                      <p:cBhvr>
                                        <p:cTn id="5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1" nodeType="click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ppt_x</p:attrName>
                                        </p:attrNameLst>
                                      </p:cBhvr>
                                      <p:tavLst>
                                        <p:tav tm="0">
                                          <p:val>
                                            <p:strVal val="#ppt_x"/>
                                          </p:val>
                                        </p:tav>
                                        <p:tav tm="100000">
                                          <p:val>
                                            <p:strVal val="#ppt_x"/>
                                          </p:val>
                                        </p:tav>
                                      </p:tavLst>
                                    </p:anim>
                                    <p:anim calcmode="lin" valueType="num">
                                      <p:cBhvr>
                                        <p:cTn id="6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9" accel="5000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1000" fill="hold"/>
                                        <p:tgtEl>
                                          <p:spTgt spid="9"/>
                                        </p:tgtEl>
                                        <p:attrNameLst>
                                          <p:attrName>ppt_x</p:attrName>
                                        </p:attrNameLst>
                                      </p:cBhvr>
                                      <p:tavLst>
                                        <p:tav tm="0">
                                          <p:val>
                                            <p:strVal val="0-#ppt_w/2"/>
                                          </p:val>
                                        </p:tav>
                                        <p:tav tm="100000">
                                          <p:val>
                                            <p:strVal val="#ppt_x"/>
                                          </p:val>
                                        </p:tav>
                                      </p:tavLst>
                                    </p:anim>
                                    <p:anim calcmode="lin" valueType="num">
                                      <p:cBhvr additive="base">
                                        <p:cTn id="74"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animBg="1"/>
      <p:bldP spid="20" grpId="0"/>
      <p:bldP spid="9" grpId="0" bldLvl="0" animBg="1"/>
      <p:bldP spid="21" grpId="0" animBg="1"/>
      <p:bldP spid="22" grpId="0" animBg="1"/>
      <p:bldP spid="23" grpId="0" animBg="1"/>
      <p:bldP spid="14" grpId="0"/>
      <p:bldP spid="14" grpId="1"/>
      <p:bldP spid="15" grpId="0"/>
      <p:bldP spid="16" grpId="0"/>
      <p:bldP spid="13" grpId="0" animBg="1"/>
      <p:bldP spid="2" grpId="0" animBg="1"/>
      <p:bldP spid="2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3327400" cy="6858000"/>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 name="文本框 19"/>
          <p:cNvSpPr txBox="1"/>
          <p:nvPr/>
        </p:nvSpPr>
        <p:spPr>
          <a:xfrm>
            <a:off x="3709315" y="1643162"/>
            <a:ext cx="8720380" cy="2487412"/>
          </a:xfrm>
          <a:prstGeom prst="rect">
            <a:avLst/>
          </a:prstGeom>
          <a:noFill/>
        </p:spPr>
        <p:txBody>
          <a:bodyPr wrap="square">
            <a:spAutoFit/>
          </a:bodyPr>
          <a:lstStyle/>
          <a:p>
            <a:pPr>
              <a:lnSpc>
                <a:spcPct val="150000"/>
              </a:lnSpc>
            </a:pPr>
            <a:r>
              <a:rPr lang="zh-CN" altLang="en-US" sz="3600" b="1" dirty="0">
                <a:latin typeface="微软雅黑" pitchFamily="34" charset="-122"/>
                <a:ea typeface="微软雅黑" pitchFamily="34" charset="-122"/>
                <a:sym typeface="+mn-ea"/>
              </a:rPr>
              <a:t>一般来说，民主在价值上要求</a:t>
            </a:r>
            <a:r>
              <a:rPr lang="zh-CN" altLang="en-US" sz="3600" b="1" u="sng" dirty="0">
                <a:solidFill>
                  <a:srgbClr val="FF0000"/>
                </a:solidFill>
                <a:effectLst>
                  <a:outerShdw blurRad="38100" dist="38100" dir="2700000" algn="tl">
                    <a:srgbClr val="000000">
                      <a:alpha val="43137"/>
                    </a:srgbClr>
                  </a:outerShdw>
                </a:effectLst>
                <a:latin typeface="微软雅黑" pitchFamily="34" charset="-122"/>
                <a:ea typeface="微软雅黑" pitchFamily="34" charset="-122"/>
                <a:sym typeface="+mn-ea"/>
              </a:rPr>
              <a:t>大多数人</a:t>
            </a:r>
            <a:r>
              <a:rPr lang="zh-CN" altLang="en-US" sz="3600" b="1" dirty="0">
                <a:solidFill>
                  <a:srgbClr val="FF0000"/>
                </a:solidFill>
                <a:latin typeface="微软雅黑" pitchFamily="34" charset="-122"/>
                <a:ea typeface="微软雅黑" pitchFamily="34" charset="-122"/>
                <a:sym typeface="+mn-ea"/>
              </a:rPr>
              <a:t>当家作主</a:t>
            </a:r>
            <a:r>
              <a:rPr lang="zh-CN" altLang="en-US" sz="3600" b="1" dirty="0">
                <a:latin typeface="微软雅黑" pitchFamily="34" charset="-122"/>
                <a:ea typeface="微软雅黑" pitchFamily="34" charset="-122"/>
                <a:sym typeface="+mn-ea"/>
              </a:rPr>
              <a:t>，民主价值的实现要靠</a:t>
            </a:r>
            <a:r>
              <a:rPr lang="zh-CN" altLang="en-US" sz="3600" b="1" dirty="0">
                <a:solidFill>
                  <a:srgbClr val="0070C0"/>
                </a:solidFill>
                <a:latin typeface="微软雅黑" pitchFamily="34" charset="-122"/>
                <a:ea typeface="微软雅黑" pitchFamily="34" charset="-122"/>
                <a:sym typeface="+mn-ea"/>
              </a:rPr>
              <a:t>民主形式</a:t>
            </a:r>
            <a:r>
              <a:rPr lang="zh-CN" altLang="en-US" sz="3600" b="1" dirty="0">
                <a:latin typeface="微软雅黑" pitchFamily="34" charset="-122"/>
                <a:ea typeface="微软雅黑" pitchFamily="34" charset="-122"/>
                <a:sym typeface="+mn-ea"/>
              </a:rPr>
              <a:t>和</a:t>
            </a:r>
            <a:r>
              <a:rPr lang="zh-CN" altLang="en-US" sz="3600" b="1" dirty="0">
                <a:solidFill>
                  <a:srgbClr val="0070C0"/>
                </a:solidFill>
                <a:latin typeface="微软雅黑" pitchFamily="34" charset="-122"/>
                <a:ea typeface="微软雅黑" pitchFamily="34" charset="-122"/>
                <a:sym typeface="+mn-ea"/>
              </a:rPr>
              <a:t>民主制度</a:t>
            </a:r>
            <a:r>
              <a:rPr lang="zh-CN" altLang="en-US" sz="3600" b="1" dirty="0">
                <a:latin typeface="微软雅黑" pitchFamily="34" charset="-122"/>
                <a:ea typeface="微软雅黑" pitchFamily="34" charset="-122"/>
                <a:sym typeface="+mn-ea"/>
              </a:rPr>
              <a:t>的建立。</a:t>
            </a:r>
          </a:p>
        </p:txBody>
      </p:sp>
      <p:sp>
        <p:nvSpPr>
          <p:cNvPr id="22" name="椭圆 21"/>
          <p:cNvSpPr/>
          <p:nvPr/>
        </p:nvSpPr>
        <p:spPr>
          <a:xfrm>
            <a:off x="11249025" y="438150"/>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3" name="椭圆 22"/>
          <p:cNvSpPr/>
          <p:nvPr/>
        </p:nvSpPr>
        <p:spPr>
          <a:xfrm>
            <a:off x="10891838" y="438150"/>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4" name="椭圆 23"/>
          <p:cNvSpPr/>
          <p:nvPr/>
        </p:nvSpPr>
        <p:spPr>
          <a:xfrm>
            <a:off x="10536238" y="438150"/>
            <a:ext cx="203200" cy="203200"/>
          </a:xfrm>
          <a:prstGeom prst="ellipse">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椭圆 24"/>
          <p:cNvSpPr/>
          <p:nvPr/>
        </p:nvSpPr>
        <p:spPr>
          <a:xfrm>
            <a:off x="10179050" y="438150"/>
            <a:ext cx="203200" cy="203200"/>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pic>
        <p:nvPicPr>
          <p:cNvPr id="25607" name="图片 1"/>
          <p:cNvPicPr>
            <a:picLocks noChangeAspect="1"/>
          </p:cNvPicPr>
          <p:nvPr/>
        </p:nvPicPr>
        <p:blipFill>
          <a:blip r:embed="rId3" cstate="print"/>
          <a:srcRect/>
          <a:stretch>
            <a:fillRect/>
          </a:stretch>
        </p:blipFill>
        <p:spPr bwMode="auto">
          <a:xfrm>
            <a:off x="-98425" y="0"/>
            <a:ext cx="3425825" cy="6858000"/>
          </a:xfrm>
          <a:prstGeom prst="rect">
            <a:avLst/>
          </a:prstGeom>
          <a:noFill/>
          <a:ln w="9525">
            <a:noFill/>
            <a:miter lim="800000"/>
            <a:headEnd/>
            <a:tailEnd/>
          </a:ln>
        </p:spPr>
      </p:pic>
      <p:sp>
        <p:nvSpPr>
          <p:cNvPr id="25608" name="文本框 2"/>
          <p:cNvSpPr txBox="1">
            <a:spLocks noChangeArrowheads="1"/>
          </p:cNvSpPr>
          <p:nvPr/>
        </p:nvSpPr>
        <p:spPr bwMode="auto">
          <a:xfrm>
            <a:off x="3506115" y="906500"/>
            <a:ext cx="7742910" cy="646331"/>
          </a:xfrm>
          <a:prstGeom prst="rect">
            <a:avLst/>
          </a:prstGeom>
          <a:noFill/>
          <a:ln w="9525">
            <a:noFill/>
            <a:miter lim="800000"/>
            <a:headEnd/>
            <a:tailEnd/>
          </a:ln>
        </p:spPr>
        <p:txBody>
          <a:bodyPr wrap="square">
            <a:spAutoFit/>
          </a:bodyPr>
          <a:lstStyle/>
          <a:p>
            <a:r>
              <a:rPr lang="zh-CN" altLang="en-US" sz="3600" b="1" dirty="0">
                <a:solidFill>
                  <a:srgbClr val="FF0000"/>
                </a:solidFill>
                <a:latin typeface="微软雅黑" pitchFamily="34" charset="-122"/>
                <a:ea typeface="微软雅黑" pitchFamily="34" charset="-122"/>
              </a:rPr>
              <a:t>（</a:t>
            </a:r>
            <a:r>
              <a:rPr lang="en-US" altLang="zh-CN" sz="3600" b="1" dirty="0">
                <a:solidFill>
                  <a:srgbClr val="FF0000"/>
                </a:solidFill>
                <a:latin typeface="微软雅黑" pitchFamily="34" charset="-122"/>
                <a:ea typeface="微软雅黑" pitchFamily="34" charset="-122"/>
              </a:rPr>
              <a:t>2</a:t>
            </a:r>
            <a:r>
              <a:rPr lang="zh-CN" altLang="en-US" sz="3600" b="1" dirty="0">
                <a:solidFill>
                  <a:srgbClr val="FF0000"/>
                </a:solidFill>
                <a:latin typeface="微软雅黑" pitchFamily="34" charset="-122"/>
                <a:ea typeface="微软雅黑" pitchFamily="34" charset="-122"/>
              </a:rPr>
              <a:t>）现代民主的价值及其实现</a:t>
            </a:r>
          </a:p>
        </p:txBody>
      </p:sp>
      <p:pic>
        <p:nvPicPr>
          <p:cNvPr id="25609" name="图片 4"/>
          <p:cNvPicPr>
            <a:picLocks noChangeAspect="1"/>
          </p:cNvPicPr>
          <p:nvPr/>
        </p:nvPicPr>
        <p:blipFill>
          <a:blip r:embed="rId4" cstate="print">
            <a:lum bright="6000"/>
          </a:blip>
          <a:srcRect/>
          <a:stretch>
            <a:fillRect/>
          </a:stretch>
        </p:blipFill>
        <p:spPr bwMode="auto">
          <a:xfrm>
            <a:off x="3352800" y="4994275"/>
            <a:ext cx="8839200" cy="1863725"/>
          </a:xfrm>
          <a:prstGeom prst="rect">
            <a:avLst/>
          </a:prstGeom>
          <a:noFill/>
          <a:ln w="9525">
            <a:noFill/>
            <a:miter lim="800000"/>
            <a:headEnd/>
            <a:tailEnd/>
          </a:ln>
        </p:spPr>
      </p:pic>
      <p:sp>
        <p:nvSpPr>
          <p:cNvPr id="11" name="文本框 2"/>
          <p:cNvSpPr txBox="1">
            <a:spLocks noChangeArrowheads="1"/>
          </p:cNvSpPr>
          <p:nvPr/>
        </p:nvSpPr>
        <p:spPr bwMode="auto">
          <a:xfrm>
            <a:off x="3599606" y="4062886"/>
            <a:ext cx="5282285" cy="646331"/>
          </a:xfrm>
          <a:prstGeom prst="rect">
            <a:avLst/>
          </a:prstGeom>
          <a:noFill/>
          <a:ln w="9525">
            <a:noFill/>
            <a:miter lim="800000"/>
            <a:headEnd/>
            <a:tailEnd/>
          </a:ln>
        </p:spPr>
        <p:txBody>
          <a:bodyPr wrap="square">
            <a:spAutoFit/>
          </a:bodyPr>
          <a:lstStyle/>
          <a:p>
            <a:r>
              <a:rPr lang="zh-CN" altLang="en-US" sz="3600" b="1" dirty="0">
                <a:solidFill>
                  <a:srgbClr val="FF0000"/>
                </a:solidFill>
                <a:latin typeface="微软雅黑" pitchFamily="34" charset="-122"/>
                <a:ea typeface="微软雅黑" pitchFamily="34" charset="-122"/>
              </a:rPr>
              <a:t>（</a:t>
            </a:r>
            <a:r>
              <a:rPr lang="en-US" altLang="zh-CN" sz="3600" b="1" dirty="0">
                <a:solidFill>
                  <a:srgbClr val="FF0000"/>
                </a:solidFill>
                <a:latin typeface="微软雅黑" pitchFamily="34" charset="-122"/>
                <a:ea typeface="微软雅黑" pitchFamily="34" charset="-122"/>
              </a:rPr>
              <a:t>3</a:t>
            </a:r>
            <a:r>
              <a:rPr lang="zh-CN" altLang="en-US" sz="3600" b="1" dirty="0">
                <a:solidFill>
                  <a:srgbClr val="FF0000"/>
                </a:solidFill>
                <a:latin typeface="微软雅黑" pitchFamily="34" charset="-122"/>
                <a:ea typeface="微软雅黑" pitchFamily="34" charset="-122"/>
              </a:rPr>
              <a:t>）民主道路的选择</a:t>
            </a:r>
          </a:p>
        </p:txBody>
      </p:sp>
      <p:sp>
        <p:nvSpPr>
          <p:cNvPr id="12" name="文本框 2"/>
          <p:cNvSpPr txBox="1">
            <a:spLocks noChangeArrowheads="1"/>
          </p:cNvSpPr>
          <p:nvPr/>
        </p:nvSpPr>
        <p:spPr bwMode="auto">
          <a:xfrm>
            <a:off x="3877212" y="4676044"/>
            <a:ext cx="5858305" cy="923330"/>
          </a:xfrm>
          <a:prstGeom prst="rect">
            <a:avLst/>
          </a:prstGeom>
          <a:noFill/>
          <a:ln w="9525">
            <a:noFill/>
            <a:miter lim="800000"/>
            <a:headEnd/>
            <a:tailEnd/>
          </a:ln>
        </p:spPr>
        <p:txBody>
          <a:bodyPr wrap="square">
            <a:spAutoFit/>
          </a:bodyPr>
          <a:lstStyle/>
          <a:p>
            <a:pPr>
              <a:lnSpc>
                <a:spcPct val="150000"/>
              </a:lnSpc>
            </a:pPr>
            <a:r>
              <a:rPr lang="zh-CN" altLang="en-US" sz="3600" b="1" dirty="0">
                <a:latin typeface="微软雅黑" pitchFamily="34" charset="-122"/>
                <a:ea typeface="微软雅黑" pitchFamily="34" charset="-122"/>
                <a:sym typeface="+mn-ea"/>
              </a:rPr>
              <a:t>取决于本国的具体国情。</a:t>
            </a:r>
          </a:p>
        </p:txBody>
      </p:sp>
      <p:sp>
        <p:nvSpPr>
          <p:cNvPr id="14" name="矩形 13">
            <a:extLst>
              <a:ext uri="{FF2B5EF4-FFF2-40B4-BE49-F238E27FC236}">
                <a16:creationId xmlns:a16="http://schemas.microsoft.com/office/drawing/2014/main" xmlns="" id="{32A38873-2717-4729-AA73-3C9563C09072}"/>
              </a:ext>
            </a:extLst>
          </p:cNvPr>
          <p:cNvSpPr/>
          <p:nvPr/>
        </p:nvSpPr>
        <p:spPr>
          <a:xfrm>
            <a:off x="7380862" y="-28365"/>
            <a:ext cx="2967479" cy="923330"/>
          </a:xfrm>
          <a:prstGeom prst="rect">
            <a:avLst/>
          </a:prstGeom>
          <a:noFill/>
        </p:spPr>
        <p:txBody>
          <a:bodyPr wrap="none" lIns="91440" tIns="45720" rIns="91440" bIns="45720">
            <a:spAutoFit/>
          </a:bodyPr>
          <a:lstStyle/>
          <a:p>
            <a:pPr algn="ctr"/>
            <a:r>
              <a:rPr lang="zh-CN" altLang="en-US" sz="5400" b="1" cap="none" spc="0" dirty="0">
                <a:ln w="22225">
                  <a:solidFill>
                    <a:schemeClr val="accent2"/>
                  </a:solidFill>
                  <a:prstDash val="solid"/>
                </a:ln>
                <a:solidFill>
                  <a:schemeClr val="accent2">
                    <a:lumMod val="40000"/>
                    <a:lumOff val="60000"/>
                  </a:schemeClr>
                </a:solidFill>
                <a:effectLst/>
              </a:rPr>
              <a:t>由民做主</a:t>
            </a:r>
            <a:endParaRPr lang="en-US" altLang="zh-CN"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blinds(horizontal)">
                                      <p:cBhvr>
                                        <p:cTn id="7" dur="500"/>
                                        <p:tgtEl>
                                          <p:spTgt spid="256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608"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3">
            <a:extLst>
              <a:ext uri="{FF2B5EF4-FFF2-40B4-BE49-F238E27FC236}">
                <a16:creationId xmlns:a16="http://schemas.microsoft.com/office/drawing/2014/main" xmlns="" id="{B9603BAE-F283-4565-8A86-910D9B619E9C}"/>
              </a:ext>
            </a:extLst>
          </p:cNvPr>
          <p:cNvSpPr txBox="1">
            <a:spLocks noChangeArrowheads="1"/>
          </p:cNvSpPr>
          <p:nvPr/>
        </p:nvSpPr>
        <p:spPr bwMode="auto">
          <a:xfrm>
            <a:off x="225800" y="715667"/>
            <a:ext cx="11606367" cy="646331"/>
          </a:xfrm>
          <a:prstGeom prst="rect">
            <a:avLst/>
          </a:prstGeom>
          <a:solidFill>
            <a:schemeClr val="accent2"/>
          </a:solidFill>
          <a:ln w="9525">
            <a:noFill/>
            <a:miter lim="800000"/>
            <a:headEnd/>
            <a:tailEnd/>
          </a:ln>
          <a:effectLst/>
        </p:spPr>
        <p:txBody>
          <a:bodyPr wrap="square">
            <a:spAutoFit/>
          </a:bodyPr>
          <a:lstStyle/>
          <a:p>
            <a:pPr>
              <a:spcBef>
                <a:spcPct val="50000"/>
              </a:spcBef>
            </a:pPr>
            <a:r>
              <a:rPr lang="en-US" altLang="zh-CN" sz="3600" dirty="0">
                <a:latin typeface="黑体" pitchFamily="49" charset="-122"/>
                <a:ea typeface="黑体" pitchFamily="49" charset="-122"/>
              </a:rPr>
              <a:t>2.</a:t>
            </a:r>
            <a:r>
              <a:rPr lang="zh-CN" altLang="en-US" sz="3600" dirty="0">
                <a:latin typeface="黑体" pitchFamily="49" charset="-122"/>
                <a:ea typeface="黑体" pitchFamily="49" charset="-122"/>
              </a:rPr>
              <a:t> </a:t>
            </a:r>
            <a:r>
              <a:rPr lang="zh-CN" altLang="en-US" sz="3600" dirty="0">
                <a:latin typeface="黑体" panose="02010609060101010101" charset="-122"/>
                <a:ea typeface="黑体" panose="02010609060101010101" charset="-122"/>
                <a:sym typeface="+mn-ea"/>
              </a:rPr>
              <a:t>近现代中国对民主的追求</a:t>
            </a:r>
            <a:r>
              <a:rPr lang="zh-CN" altLang="en-US" sz="2400" dirty="0">
                <a:latin typeface="黑体" panose="02010609060101010101" charset="-122"/>
                <a:ea typeface="黑体" panose="02010609060101010101" charset="-122"/>
                <a:sym typeface="+mn-ea"/>
              </a:rPr>
              <a:t>（</a:t>
            </a:r>
            <a:r>
              <a:rPr lang="zh-CN" altLang="en-US" sz="2400" dirty="0">
                <a:latin typeface="黑体" pitchFamily="49" charset="-122"/>
                <a:ea typeface="黑体" pitchFamily="49" charset="-122"/>
              </a:rPr>
              <a:t>中国特色社会主义民主是怎么来的？）</a:t>
            </a:r>
            <a:endParaRPr lang="zh-CN" altLang="en-US" sz="3600" dirty="0">
              <a:latin typeface="黑体" pitchFamily="49" charset="-122"/>
              <a:ea typeface="黑体" pitchFamily="49" charset="-122"/>
            </a:endParaRPr>
          </a:p>
        </p:txBody>
      </p:sp>
      <p:sp>
        <p:nvSpPr>
          <p:cNvPr id="5" name="横卷形 6">
            <a:extLst>
              <a:ext uri="{FF2B5EF4-FFF2-40B4-BE49-F238E27FC236}">
                <a16:creationId xmlns:a16="http://schemas.microsoft.com/office/drawing/2014/main" xmlns="" id="{E490468B-99DF-435C-A583-1341F12FD8D9}"/>
              </a:ext>
            </a:extLst>
          </p:cNvPr>
          <p:cNvSpPr/>
          <p:nvPr/>
        </p:nvSpPr>
        <p:spPr>
          <a:xfrm>
            <a:off x="14288" y="-36513"/>
            <a:ext cx="3960812" cy="719138"/>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zh-CN" altLang="en-US" sz="3600" b="1" dirty="0">
                <a:solidFill>
                  <a:schemeClr val="tx1">
                    <a:lumMod val="50000"/>
                  </a:schemeClr>
                </a:solidFill>
              </a:rPr>
              <a:t>一、民主的足音</a:t>
            </a:r>
          </a:p>
        </p:txBody>
      </p:sp>
      <p:sp>
        <p:nvSpPr>
          <p:cNvPr id="2" name="object 2">
            <a:extLst>
              <a:ext uri="{FF2B5EF4-FFF2-40B4-BE49-F238E27FC236}">
                <a16:creationId xmlns:a16="http://schemas.microsoft.com/office/drawing/2014/main" xmlns="" id="{BBFE8B17-F99F-42DA-BC2D-0E6CD3156B34}"/>
              </a:ext>
            </a:extLst>
          </p:cNvPr>
          <p:cNvSpPr/>
          <p:nvPr/>
        </p:nvSpPr>
        <p:spPr>
          <a:xfrm>
            <a:off x="14288" y="1503680"/>
            <a:ext cx="12192000" cy="4297680"/>
          </a:xfrm>
          <a:prstGeom prst="rect">
            <a:avLst/>
          </a:prstGeom>
          <a:blipFill>
            <a:blip r:embed="rId2" cstate="print"/>
            <a:stretch>
              <a:fillRect/>
            </a:stretch>
          </a:blipFill>
        </p:spPr>
        <p:txBody>
          <a:bodyPr wrap="square" lIns="0" tIns="0" rIns="0" bIns="0" rtlCol="0"/>
          <a:lstStyle/>
          <a:p>
            <a:endParaRPr dirty="0">
              <a:solidFill>
                <a:prstClr val="black"/>
              </a:solidFill>
              <a:latin typeface="Calibri"/>
            </a:endParaRPr>
          </a:p>
        </p:txBody>
      </p:sp>
      <p:sp>
        <p:nvSpPr>
          <p:cNvPr id="3" name="文本框 2">
            <a:extLst>
              <a:ext uri="{FF2B5EF4-FFF2-40B4-BE49-F238E27FC236}">
                <a16:creationId xmlns:a16="http://schemas.microsoft.com/office/drawing/2014/main" xmlns="" id="{84754DB2-D37E-4939-89EF-659459AFE540}"/>
              </a:ext>
            </a:extLst>
          </p:cNvPr>
          <p:cNvSpPr txBox="1"/>
          <p:nvPr/>
        </p:nvSpPr>
        <p:spPr>
          <a:xfrm>
            <a:off x="240088" y="6129972"/>
            <a:ext cx="11966200" cy="492443"/>
          </a:xfrm>
          <a:prstGeom prst="rect">
            <a:avLst/>
          </a:prstGeom>
          <a:noFill/>
        </p:spPr>
        <p:txBody>
          <a:bodyPr wrap="square" rtlCol="0">
            <a:spAutoFit/>
          </a:bodyPr>
          <a:lstStyle/>
          <a:p>
            <a:r>
              <a:rPr lang="zh-CN" altLang="en-US" sz="2600" b="1" dirty="0">
                <a:solidFill>
                  <a:srgbClr val="0070C0"/>
                </a:solidFill>
                <a:latin typeface="黑体" panose="02010609060101010101" pitchFamily="49" charset="-122"/>
                <a:ea typeface="黑体" panose="02010609060101010101" pitchFamily="49" charset="-122"/>
              </a:rPr>
              <a:t>问题：结合此图和教材</a:t>
            </a:r>
            <a:r>
              <a:rPr lang="en-US" altLang="zh-CN" sz="2600" b="1" dirty="0">
                <a:solidFill>
                  <a:srgbClr val="0070C0"/>
                </a:solidFill>
                <a:latin typeface="黑体" panose="02010609060101010101" pitchFamily="49" charset="-122"/>
                <a:ea typeface="黑体" panose="02010609060101010101" pitchFamily="49" charset="-122"/>
              </a:rPr>
              <a:t>P31-32</a:t>
            </a:r>
            <a:r>
              <a:rPr lang="zh-CN" altLang="en-US" sz="2600" b="1" dirty="0">
                <a:solidFill>
                  <a:srgbClr val="0070C0"/>
                </a:solidFill>
                <a:latin typeface="黑体" panose="02010609060101010101" pitchFamily="49" charset="-122"/>
                <a:ea typeface="黑体" panose="02010609060101010101" pitchFamily="49" charset="-122"/>
              </a:rPr>
              <a:t>内容，简单介绍中国人民追求民主价值的历程。</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istrator\Desktop\76bb8a623a7e4d8db88a08311e18ad1b_th.jpg"/>
          <p:cNvPicPr>
            <a:picLocks noChangeAspect="1" noChangeArrowheads="1"/>
          </p:cNvPicPr>
          <p:nvPr/>
        </p:nvPicPr>
        <p:blipFill>
          <a:blip r:embed="rId2" cstate="print"/>
          <a:srcRect/>
          <a:stretch>
            <a:fillRect/>
          </a:stretch>
        </p:blipFill>
        <p:spPr bwMode="auto">
          <a:xfrm>
            <a:off x="225800" y="254000"/>
            <a:ext cx="11606367" cy="44500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xmlns="" id="{4481B4E6-A811-448E-987B-604FE84220B7}"/>
              </a:ext>
            </a:extLst>
          </p:cNvPr>
          <p:cNvSpPr/>
          <p:nvPr/>
        </p:nvSpPr>
        <p:spPr>
          <a:xfrm>
            <a:off x="1997234" y="4334754"/>
            <a:ext cx="8554720" cy="369332"/>
          </a:xfrm>
          <a:prstGeom prst="rect">
            <a:avLst/>
          </a:prstGeom>
          <a:solidFill>
            <a:srgbClr val="FFFFFF">
              <a:alpha val="32941"/>
            </a:srgbClr>
          </a:solidFill>
        </p:spPr>
        <p:txBody>
          <a:bodyPr wrap="square">
            <a:spAutoFit/>
          </a:bodyPr>
          <a:lstStyle/>
          <a:p>
            <a:r>
              <a:rPr lang="en-US" altLang="zh-CN" b="1" dirty="0">
                <a:latin typeface="宋体" pitchFamily="2" charset="-122"/>
              </a:rPr>
              <a:t>1842</a:t>
            </a:r>
            <a:r>
              <a:rPr lang="zh-CN" altLang="en-US" b="1" dirty="0">
                <a:latin typeface="宋体" pitchFamily="2" charset="-122"/>
              </a:rPr>
              <a:t>年与英国侵略者签订中国近代史上的第一个不平等条约</a:t>
            </a:r>
            <a:r>
              <a:rPr lang="en-US" altLang="zh-CN" b="1" dirty="0">
                <a:latin typeface="宋体" pitchFamily="2" charset="-122"/>
              </a:rPr>
              <a:t>《</a:t>
            </a:r>
            <a:r>
              <a:rPr lang="zh-CN" altLang="en-US" b="1" dirty="0">
                <a:latin typeface="宋体" pitchFamily="2" charset="-122"/>
              </a:rPr>
              <a:t>南京条约</a:t>
            </a:r>
            <a:r>
              <a:rPr lang="en-US" altLang="zh-CN" b="1" dirty="0">
                <a:latin typeface="宋体" pitchFamily="2" charset="-122"/>
              </a:rPr>
              <a:t>》</a:t>
            </a:r>
            <a:r>
              <a:rPr lang="zh-CN" altLang="en-US" b="1" dirty="0">
                <a:latin typeface="宋体" pitchFamily="2" charset="-122"/>
              </a:rPr>
              <a:t>。</a:t>
            </a:r>
            <a:endParaRPr lang="zh-CN" altLang="en-US" dirty="0"/>
          </a:p>
        </p:txBody>
      </p:sp>
      <p:sp>
        <p:nvSpPr>
          <p:cNvPr id="8" name="矩形 7">
            <a:extLst>
              <a:ext uri="{FF2B5EF4-FFF2-40B4-BE49-F238E27FC236}">
                <a16:creationId xmlns:a16="http://schemas.microsoft.com/office/drawing/2014/main" xmlns="" id="{A00426E9-F457-448B-A10A-E496A3CC1FB2}"/>
              </a:ext>
            </a:extLst>
          </p:cNvPr>
          <p:cNvSpPr/>
          <p:nvPr/>
        </p:nvSpPr>
        <p:spPr>
          <a:xfrm>
            <a:off x="225800" y="4943475"/>
            <a:ext cx="11606367" cy="1383665"/>
          </a:xfrm>
          <a:prstGeom prst="rect">
            <a:avLst/>
          </a:prstGeom>
          <a:solidFill>
            <a:schemeClr val="bg2"/>
          </a:solidFill>
        </p:spPr>
        <p:txBody>
          <a:bodyPr wrap="square">
            <a:spAutoFit/>
          </a:bodyPr>
          <a:lstStyle/>
          <a:p>
            <a:pPr lvl="0" algn="just" eaLnBrk="1" latinLnBrk="0" hangingPunct="1">
              <a:lnSpc>
                <a:spcPct val="100000"/>
              </a:lnSpc>
            </a:pPr>
            <a:r>
              <a:rPr lang="zh-CN" altLang="en-US" sz="2800" b="1" dirty="0">
                <a:solidFill>
                  <a:srgbClr val="00B050"/>
                </a:solidFill>
                <a:latin typeface="微软雅黑" panose="020B0503020204020204" pitchFamily="34" charset="-122"/>
                <a:ea typeface="微软雅黑" panose="020B0503020204020204" pitchFamily="34" charset="-122"/>
              </a:rPr>
              <a:t>（</a:t>
            </a:r>
            <a:r>
              <a:rPr lang="en-US" altLang="zh-CN" sz="2800" b="1" dirty="0">
                <a:solidFill>
                  <a:srgbClr val="00B050"/>
                </a:solidFill>
                <a:latin typeface="微软雅黑" panose="020B0503020204020204" pitchFamily="34" charset="-122"/>
                <a:ea typeface="微软雅黑" panose="020B0503020204020204" pitchFamily="34" charset="-122"/>
              </a:rPr>
              <a:t>1</a:t>
            </a:r>
            <a:r>
              <a:rPr lang="zh-CN" altLang="en-US" sz="2800" b="1" dirty="0">
                <a:solidFill>
                  <a:srgbClr val="00B050"/>
                </a:solidFill>
                <a:latin typeface="微软雅黑" panose="020B0503020204020204" pitchFamily="34" charset="-122"/>
                <a:ea typeface="微软雅黑" panose="020B0503020204020204" pitchFamily="34" charset="-122"/>
              </a:rPr>
              <a:t>）民主的最强心声：</a:t>
            </a:r>
            <a:r>
              <a:rPr lang="en-US" altLang="zh-CN" sz="2800" b="1" dirty="0">
                <a:solidFill>
                  <a:prstClr val="black"/>
                </a:solidFill>
                <a:latin typeface="微软雅黑" panose="020B0503020204020204" pitchFamily="34" charset="-122"/>
                <a:ea typeface="微软雅黑" panose="020B0503020204020204" pitchFamily="34" charset="-122"/>
              </a:rPr>
              <a:t>1840</a:t>
            </a:r>
            <a:r>
              <a:rPr lang="zh-CN" altLang="zh-CN" sz="2800" b="1" dirty="0">
                <a:solidFill>
                  <a:prstClr val="black"/>
                </a:solidFill>
                <a:latin typeface="微软雅黑" panose="020B0503020204020204" pitchFamily="34" charset="-122"/>
                <a:ea typeface="微软雅黑" panose="020B0503020204020204" pitchFamily="34" charset="-122"/>
              </a:rPr>
              <a:t>年以来的近代中国</a:t>
            </a:r>
            <a:r>
              <a:rPr lang="zh-CN" altLang="zh-CN" sz="2800" b="1" u="sng" dirty="0">
                <a:solidFill>
                  <a:srgbClr val="0000FF"/>
                </a:solidFill>
                <a:latin typeface="微软雅黑" panose="020B0503020204020204" pitchFamily="34" charset="-122"/>
                <a:ea typeface="微软雅黑" panose="020B0503020204020204" pitchFamily="34" charset="-122"/>
              </a:rPr>
              <a:t>饱受</a:t>
            </a:r>
            <a:r>
              <a:rPr lang="zh-CN" altLang="zh-CN" sz="2800" b="1" dirty="0">
                <a:solidFill>
                  <a:prstClr val="black"/>
                </a:solidFill>
                <a:latin typeface="微软雅黑" panose="020B0503020204020204" pitchFamily="34" charset="-122"/>
                <a:ea typeface="微软雅黑" panose="020B0503020204020204" pitchFamily="34" charset="-122"/>
              </a:rPr>
              <a:t>封建专制压迫和外敌入侵的屈辱。抗击侵略、反对</a:t>
            </a:r>
            <a:r>
              <a:rPr lang="zh-CN" altLang="zh-CN" sz="2800" b="1" dirty="0">
                <a:solidFill>
                  <a:srgbClr val="FF0000"/>
                </a:solidFill>
                <a:latin typeface="微软雅黑" panose="020B0503020204020204" pitchFamily="34" charset="-122"/>
                <a:ea typeface="微软雅黑" panose="020B0503020204020204" pitchFamily="34" charset="-122"/>
              </a:rPr>
              <a:t>专制</a:t>
            </a:r>
            <a:r>
              <a:rPr lang="zh-CN" altLang="zh-CN" sz="2800" b="1" dirty="0">
                <a:solidFill>
                  <a:prstClr val="black"/>
                </a:solidFill>
                <a:latin typeface="微软雅黑" panose="020B0503020204020204" pitchFamily="34" charset="-122"/>
                <a:ea typeface="微软雅黑" panose="020B0503020204020204" pitchFamily="34" charset="-122"/>
              </a:rPr>
              <a:t>、救亡图存、争取</a:t>
            </a:r>
            <a:r>
              <a:rPr lang="zh-CN" altLang="zh-CN" sz="2800" b="1" dirty="0">
                <a:solidFill>
                  <a:srgbClr val="FF0000"/>
                </a:solidFill>
                <a:latin typeface="微软雅黑" panose="020B0503020204020204" pitchFamily="34" charset="-122"/>
                <a:ea typeface="微软雅黑" panose="020B0503020204020204" pitchFamily="34" charset="-122"/>
              </a:rPr>
              <a:t>民族独立</a:t>
            </a:r>
            <a:r>
              <a:rPr lang="zh-CN" altLang="zh-CN" sz="2800" b="1" dirty="0">
                <a:solidFill>
                  <a:prstClr val="black"/>
                </a:solidFill>
                <a:latin typeface="微软雅黑" panose="020B0503020204020204" pitchFamily="34" charset="-122"/>
                <a:ea typeface="微软雅黑" panose="020B0503020204020204" pitchFamily="34" charset="-122"/>
              </a:rPr>
              <a:t>、伸张</a:t>
            </a:r>
            <a:r>
              <a:rPr lang="zh-CN" altLang="zh-CN" sz="2800" b="1" dirty="0">
                <a:solidFill>
                  <a:srgbClr val="FF0000"/>
                </a:solidFill>
                <a:latin typeface="微软雅黑" panose="020B0503020204020204" pitchFamily="34" charset="-122"/>
                <a:ea typeface="微软雅黑" panose="020B0503020204020204" pitchFamily="34" charset="-122"/>
              </a:rPr>
              <a:t>人民权利</a:t>
            </a:r>
            <a:r>
              <a:rPr lang="zh-CN" altLang="zh-CN" sz="2800" b="1" dirty="0">
                <a:solidFill>
                  <a:prstClr val="black"/>
                </a:solidFill>
                <a:latin typeface="微软雅黑" panose="020B0503020204020204" pitchFamily="34" charset="-122"/>
                <a:ea typeface="微软雅黑" panose="020B0503020204020204" pitchFamily="34" charset="-122"/>
              </a:rPr>
              <a:t>，成为当时中国人民的</a:t>
            </a:r>
            <a:r>
              <a:rPr lang="zh-CN" altLang="zh-CN" sz="2800" b="1" u="sng" dirty="0">
                <a:solidFill>
                  <a:srgbClr val="0000FF"/>
                </a:solidFill>
                <a:latin typeface="微软雅黑" panose="020B0503020204020204" pitchFamily="34" charset="-122"/>
                <a:ea typeface="微软雅黑" panose="020B0503020204020204" pitchFamily="34" charset="-122"/>
              </a:rPr>
              <a:t>最强心声</a:t>
            </a:r>
            <a:r>
              <a:rPr lang="zh-CN" altLang="en-US" sz="2800" b="1" dirty="0">
                <a:solidFill>
                  <a:prstClr val="black"/>
                </a:solidFill>
                <a:latin typeface="微软雅黑" panose="020B0503020204020204" pitchFamily="34" charset="-122"/>
                <a:ea typeface="微软雅黑" panose="020B0503020204020204" pitchFamily="34" charset="-12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450850"/>
            <a:ext cx="234950" cy="711200"/>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139" name="文本框 7"/>
          <p:cNvSpPr txBox="1">
            <a:spLocks noChangeArrowheads="1"/>
          </p:cNvSpPr>
          <p:nvPr/>
        </p:nvSpPr>
        <p:spPr bwMode="auto">
          <a:xfrm>
            <a:off x="355600" y="515938"/>
            <a:ext cx="10596880" cy="584775"/>
          </a:xfrm>
          <a:prstGeom prst="rect">
            <a:avLst/>
          </a:prstGeom>
          <a:noFill/>
          <a:ln w="9525">
            <a:noFill/>
            <a:miter lim="800000"/>
            <a:headEnd/>
            <a:tailEnd/>
          </a:ln>
        </p:spPr>
        <p:txBody>
          <a:bodyPr wrap="square">
            <a:spAutoFit/>
          </a:bodyPr>
          <a:lstStyle/>
          <a:p>
            <a:r>
              <a:rPr lang="zh-CN" altLang="en-US" sz="3200" b="1" dirty="0">
                <a:solidFill>
                  <a:srgbClr val="404040"/>
                </a:solidFill>
                <a:latin typeface="微软雅黑" pitchFamily="34" charset="-122"/>
                <a:ea typeface="微软雅黑" pitchFamily="34" charset="-122"/>
              </a:rPr>
              <a:t>   （</a:t>
            </a:r>
            <a:r>
              <a:rPr lang="en-US" altLang="zh-CN" sz="3200" b="1" dirty="0">
                <a:solidFill>
                  <a:srgbClr val="404040"/>
                </a:solidFill>
                <a:latin typeface="微软雅黑" pitchFamily="34" charset="-122"/>
                <a:ea typeface="微软雅黑" pitchFamily="34" charset="-122"/>
              </a:rPr>
              <a:t>2</a:t>
            </a:r>
            <a:r>
              <a:rPr lang="zh-CN" altLang="en-US" sz="3200" b="1" dirty="0">
                <a:solidFill>
                  <a:srgbClr val="404040"/>
                </a:solidFill>
                <a:latin typeface="微软雅黑" pitchFamily="34" charset="-122"/>
                <a:ea typeface="微软雅黑" pitchFamily="34" charset="-122"/>
              </a:rPr>
              <a:t>）近代志士仁人的民主探索</a:t>
            </a:r>
          </a:p>
        </p:txBody>
      </p:sp>
      <p:grpSp>
        <p:nvGrpSpPr>
          <p:cNvPr id="91140" name="组合 13"/>
          <p:cNvGrpSpPr>
            <a:grpSpLocks/>
          </p:cNvGrpSpPr>
          <p:nvPr/>
        </p:nvGrpSpPr>
        <p:grpSpPr bwMode="auto">
          <a:xfrm>
            <a:off x="781050" y="1562100"/>
            <a:ext cx="10298113" cy="4119563"/>
            <a:chOff x="1229" y="2798"/>
            <a:chExt cx="16218" cy="6488"/>
          </a:xfrm>
        </p:grpSpPr>
        <p:pic>
          <p:nvPicPr>
            <p:cNvPr id="91141" name="图片 4"/>
            <p:cNvPicPr>
              <a:picLocks noChangeAspect="1"/>
            </p:cNvPicPr>
            <p:nvPr/>
          </p:nvPicPr>
          <p:blipFill>
            <a:blip r:embed="rId3" cstate="print"/>
            <a:srcRect/>
            <a:stretch>
              <a:fillRect/>
            </a:stretch>
          </p:blipFill>
          <p:spPr bwMode="auto">
            <a:xfrm>
              <a:off x="12041" y="6050"/>
              <a:ext cx="5406" cy="3226"/>
            </a:xfrm>
            <a:prstGeom prst="rect">
              <a:avLst/>
            </a:prstGeom>
            <a:noFill/>
            <a:ln w="9525">
              <a:noFill/>
              <a:miter lim="800000"/>
              <a:headEnd/>
              <a:tailEnd/>
            </a:ln>
          </p:spPr>
        </p:pic>
        <p:pic>
          <p:nvPicPr>
            <p:cNvPr id="91142" name="图片 3"/>
            <p:cNvPicPr>
              <a:picLocks noChangeAspect="1"/>
            </p:cNvPicPr>
            <p:nvPr/>
          </p:nvPicPr>
          <p:blipFill>
            <a:blip r:embed="rId4" cstate="print"/>
            <a:srcRect/>
            <a:stretch>
              <a:fillRect/>
            </a:stretch>
          </p:blipFill>
          <p:spPr bwMode="auto">
            <a:xfrm>
              <a:off x="6635" y="2798"/>
              <a:ext cx="5406" cy="3252"/>
            </a:xfrm>
            <a:prstGeom prst="rect">
              <a:avLst/>
            </a:prstGeom>
            <a:noFill/>
            <a:ln w="9525">
              <a:noFill/>
              <a:miter lim="800000"/>
              <a:headEnd/>
              <a:tailEnd/>
            </a:ln>
          </p:spPr>
        </p:pic>
        <p:pic>
          <p:nvPicPr>
            <p:cNvPr id="91143" name="图片 1"/>
            <p:cNvPicPr>
              <a:picLocks noChangeAspect="1"/>
            </p:cNvPicPr>
            <p:nvPr/>
          </p:nvPicPr>
          <p:blipFill>
            <a:blip r:embed="rId5" cstate="print"/>
            <a:srcRect/>
            <a:stretch>
              <a:fillRect/>
            </a:stretch>
          </p:blipFill>
          <p:spPr bwMode="auto">
            <a:xfrm>
              <a:off x="1229" y="6049"/>
              <a:ext cx="5406" cy="3237"/>
            </a:xfrm>
            <a:prstGeom prst="rect">
              <a:avLst/>
            </a:prstGeom>
            <a:noFill/>
            <a:ln w="9525">
              <a:noFill/>
              <a:miter lim="800000"/>
              <a:headEnd/>
              <a:tailEnd/>
            </a:ln>
          </p:spPr>
        </p:pic>
        <p:sp>
          <p:nvSpPr>
            <p:cNvPr id="38" name="矩形 37"/>
            <p:cNvSpPr/>
            <p:nvPr/>
          </p:nvSpPr>
          <p:spPr>
            <a:xfrm>
              <a:off x="1229" y="2801"/>
              <a:ext cx="5405" cy="3243"/>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0" name="矩形 39"/>
            <p:cNvSpPr/>
            <p:nvPr/>
          </p:nvSpPr>
          <p:spPr>
            <a:xfrm>
              <a:off x="12042" y="2808"/>
              <a:ext cx="5405" cy="3243"/>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5" name="矩形 44"/>
            <p:cNvSpPr/>
            <p:nvPr/>
          </p:nvSpPr>
          <p:spPr>
            <a:xfrm>
              <a:off x="6634" y="6041"/>
              <a:ext cx="5408" cy="3240"/>
            </a:xfrm>
            <a:prstGeom prst="rect">
              <a:avLst/>
            </a:prstGeom>
            <a:solidFill>
              <a:srgbClr val="F3C91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1147" name="文本框 56"/>
            <p:cNvSpPr txBox="1">
              <a:spLocks noChangeArrowheads="1"/>
            </p:cNvSpPr>
            <p:nvPr/>
          </p:nvSpPr>
          <p:spPr bwMode="auto">
            <a:xfrm>
              <a:off x="1447" y="3186"/>
              <a:ext cx="5187" cy="2472"/>
            </a:xfrm>
            <a:prstGeom prst="rect">
              <a:avLst/>
            </a:prstGeom>
            <a:noFill/>
            <a:ln w="9525">
              <a:noFill/>
              <a:miter lim="800000"/>
              <a:headEnd/>
              <a:tailEnd/>
            </a:ln>
          </p:spPr>
          <p:txBody>
            <a:bodyPr>
              <a:spAutoFit/>
            </a:bodyPr>
            <a:lstStyle/>
            <a:p>
              <a:r>
                <a:rPr lang="zh-CN" altLang="en-US" sz="2400" b="1" dirty="0">
                  <a:latin typeface="Century Gothic"/>
                  <a:ea typeface="微软雅黑" pitchFamily="34" charset="-122"/>
                </a:rPr>
                <a:t>郑观应：他是中国近代最早具有完整维新思想体系的理论家，拥护君主立宪。</a:t>
              </a:r>
            </a:p>
          </p:txBody>
        </p:sp>
        <p:sp>
          <p:nvSpPr>
            <p:cNvPr id="91148" name="文本框 5"/>
            <p:cNvSpPr txBox="1">
              <a:spLocks noChangeArrowheads="1"/>
            </p:cNvSpPr>
            <p:nvPr/>
          </p:nvSpPr>
          <p:spPr bwMode="auto">
            <a:xfrm>
              <a:off x="7267" y="6571"/>
              <a:ext cx="4140" cy="2162"/>
            </a:xfrm>
            <a:prstGeom prst="rect">
              <a:avLst/>
            </a:prstGeom>
            <a:noFill/>
            <a:ln w="9525">
              <a:noFill/>
              <a:miter lim="800000"/>
              <a:headEnd/>
              <a:tailEnd/>
            </a:ln>
          </p:spPr>
          <p:txBody>
            <a:bodyPr>
              <a:spAutoFit/>
            </a:bodyPr>
            <a:lstStyle/>
            <a:p>
              <a:r>
                <a:rPr lang="zh-CN" altLang="en-US" sz="2800" b="1" dirty="0">
                  <a:latin typeface="微软雅黑" pitchFamily="34" charset="-122"/>
                  <a:ea typeface="微软雅黑" pitchFamily="34" charset="-122"/>
                </a:rPr>
                <a:t>康有为：主张变法革新，实行君主立宪制</a:t>
              </a:r>
            </a:p>
          </p:txBody>
        </p:sp>
        <p:sp>
          <p:nvSpPr>
            <p:cNvPr id="91149" name="文本框 12"/>
            <p:cNvSpPr txBox="1">
              <a:spLocks noChangeArrowheads="1"/>
            </p:cNvSpPr>
            <p:nvPr/>
          </p:nvSpPr>
          <p:spPr bwMode="auto">
            <a:xfrm>
              <a:off x="12414" y="3193"/>
              <a:ext cx="5033" cy="2472"/>
            </a:xfrm>
            <a:prstGeom prst="rect">
              <a:avLst/>
            </a:prstGeom>
            <a:noFill/>
            <a:ln w="9525">
              <a:noFill/>
              <a:miter lim="800000"/>
              <a:headEnd/>
              <a:tailEnd/>
            </a:ln>
          </p:spPr>
          <p:txBody>
            <a:bodyPr>
              <a:spAutoFit/>
            </a:bodyPr>
            <a:lstStyle/>
            <a:p>
              <a:r>
                <a:rPr lang="zh-CN" altLang="en-US" sz="2400" b="1" dirty="0">
                  <a:latin typeface="微软雅黑" pitchFamily="34" charset="-122"/>
                  <a:ea typeface="微软雅黑" pitchFamily="34" charset="-122"/>
                </a:rPr>
                <a:t>孙中山：推翻了封建专制，建立了中华民国，提出三民主义，建立资本主义制度。</a:t>
              </a:r>
            </a:p>
          </p:txBody>
        </p:sp>
      </p:grpSp>
      <p:sp>
        <p:nvSpPr>
          <p:cNvPr id="15" name="文本框 14"/>
          <p:cNvSpPr txBox="1"/>
          <p:nvPr/>
        </p:nvSpPr>
        <p:spPr>
          <a:xfrm>
            <a:off x="3678238" y="5999163"/>
            <a:ext cx="4835525" cy="641350"/>
          </a:xfrm>
          <a:prstGeom prst="rect">
            <a:avLst/>
          </a:prstGeom>
        </p:spPr>
        <p:txBody>
          <a:bodyPr>
            <a:spAutoFit/>
          </a:bodyPr>
          <a:lstStyle/>
          <a:p>
            <a:pPr fontAlgn="auto">
              <a:spcBef>
                <a:spcPts val="0"/>
              </a:spcBef>
              <a:spcAft>
                <a:spcPts val="0"/>
              </a:spcAft>
              <a:defRPr/>
            </a:pPr>
            <a:r>
              <a:rPr lang="zh-CN" altLang="en-US" sz="3600" b="1" dirty="0">
                <a:solidFill>
                  <a:srgbClr val="002060"/>
                </a:solidFill>
                <a:latin typeface="微软雅黑" panose="020B0503020204020204" pitchFamily="34" charset="-122"/>
                <a:ea typeface="微软雅黑" panose="020B0503020204020204" pitchFamily="34" charset="-122"/>
              </a:rPr>
              <a:t>他们的结局都是什么？</a:t>
            </a:r>
          </a:p>
        </p:txBody>
      </p:sp>
      <p:sp>
        <p:nvSpPr>
          <p:cNvPr id="16" name="文本框 15"/>
          <p:cNvSpPr txBox="1">
            <a:spLocks noChangeArrowheads="1"/>
          </p:cNvSpPr>
          <p:nvPr/>
        </p:nvSpPr>
        <p:spPr bwMode="auto">
          <a:xfrm>
            <a:off x="8856663" y="5937250"/>
            <a:ext cx="1620837" cy="701675"/>
          </a:xfrm>
          <a:prstGeom prst="rect">
            <a:avLst/>
          </a:prstGeom>
          <a:noFill/>
          <a:ln w="9525">
            <a:noFill/>
            <a:miter lim="800000"/>
            <a:headEnd/>
            <a:tailEnd/>
          </a:ln>
        </p:spPr>
        <p:txBody>
          <a:bodyPr>
            <a:spAutoFit/>
          </a:bodyPr>
          <a:lstStyle/>
          <a:p>
            <a:r>
              <a:rPr lang="zh-CN" altLang="en-US" sz="4000" b="1">
                <a:solidFill>
                  <a:srgbClr val="C00000"/>
                </a:solidFill>
                <a:latin typeface="微软雅黑" pitchFamily="34" charset="-122"/>
                <a:ea typeface="微软雅黑" pitchFamily="34" charset="-122"/>
              </a:rPr>
              <a:t>失败</a:t>
            </a:r>
          </a:p>
        </p:txBody>
      </p:sp>
      <p:sp>
        <p:nvSpPr>
          <p:cNvPr id="17" name="矩形 16"/>
          <p:cNvSpPr/>
          <p:nvPr/>
        </p:nvSpPr>
        <p:spPr>
          <a:xfrm>
            <a:off x="488068" y="1749332"/>
            <a:ext cx="11030979" cy="3816536"/>
          </a:xfrm>
          <a:prstGeom prst="rect">
            <a:avLst/>
          </a:prstGeom>
          <a:solidFill>
            <a:schemeClr val="accent1"/>
          </a:solidFill>
        </p:spPr>
        <p:txBody>
          <a:bodyPr wrap="square" lIns="122027" tIns="61013" rIns="122027" bIns="61013">
            <a:spAutoFit/>
          </a:bodyPr>
          <a:lstStyle/>
          <a:p>
            <a:pPr>
              <a:lnSpc>
                <a:spcPct val="150000"/>
              </a:lnSpc>
            </a:pPr>
            <a:r>
              <a:rPr lang="zh-CN" altLang="en-US" sz="2800" b="1" dirty="0">
                <a:latin typeface="宋体" panose="02010600030101010101" pitchFamily="2" charset="-122"/>
                <a:ea typeface="宋体" panose="02010600030101010101" pitchFamily="2" charset="-122"/>
              </a:rPr>
              <a:t>   </a:t>
            </a:r>
            <a:r>
              <a:rPr lang="zh-CN" altLang="en-US" sz="4000" b="1" dirty="0">
                <a:latin typeface="黑体" pitchFamily="49" charset="-122"/>
                <a:ea typeface="黑体" pitchFamily="49" charset="-122"/>
              </a:rPr>
              <a:t>回溯中国人民追求民主价值的历史进程</a:t>
            </a:r>
            <a:r>
              <a:rPr lang="en-US" altLang="zh-CN" sz="4000" b="1" dirty="0">
                <a:latin typeface="黑体" pitchFamily="49" charset="-122"/>
                <a:ea typeface="黑体" pitchFamily="49" charset="-122"/>
              </a:rPr>
              <a:t>,</a:t>
            </a:r>
            <a:r>
              <a:rPr lang="zh-CN" altLang="en-US" sz="4000" b="1" dirty="0">
                <a:latin typeface="黑体" pitchFamily="49" charset="-122"/>
                <a:ea typeface="黑体" pitchFamily="49" charset="-122"/>
              </a:rPr>
              <a:t>无数仁人志士前仆后继</a:t>
            </a:r>
            <a:r>
              <a:rPr lang="en-US" altLang="zh-CN" sz="4000" b="1" dirty="0">
                <a:latin typeface="黑体" pitchFamily="49" charset="-122"/>
                <a:ea typeface="黑体" pitchFamily="49" charset="-122"/>
              </a:rPr>
              <a:t>,</a:t>
            </a:r>
            <a:r>
              <a:rPr lang="zh-CN" altLang="en-US" sz="4000" b="1" dirty="0">
                <a:latin typeface="黑体" pitchFamily="49" charset="-122"/>
                <a:ea typeface="黑体" pitchFamily="49" charset="-122"/>
              </a:rPr>
              <a:t>不惜献出生命</a:t>
            </a:r>
            <a:r>
              <a:rPr lang="en-US" altLang="zh-CN" sz="4000" b="1" dirty="0">
                <a:latin typeface="黑体" pitchFamily="49" charset="-122"/>
                <a:ea typeface="黑体" pitchFamily="49" charset="-122"/>
              </a:rPr>
              <a:t>,</a:t>
            </a:r>
            <a:r>
              <a:rPr lang="zh-CN" altLang="en-US" sz="4000" b="1" dirty="0">
                <a:latin typeface="黑体" pitchFamily="49" charset="-122"/>
                <a:ea typeface="黑体" pitchFamily="49" charset="-122"/>
              </a:rPr>
              <a:t>但这些艰辛尝试</a:t>
            </a:r>
            <a:r>
              <a:rPr lang="zh-CN" altLang="en-US" sz="4000" b="1" dirty="0">
                <a:solidFill>
                  <a:srgbClr val="FF0000"/>
                </a:solidFill>
                <a:latin typeface="黑体" pitchFamily="49" charset="-122"/>
                <a:ea typeface="黑体" pitchFamily="49" charset="-122"/>
              </a:rPr>
              <a:t>并没有实现</a:t>
            </a:r>
            <a:r>
              <a:rPr lang="zh-CN" altLang="en-US" sz="4000" b="1" dirty="0">
                <a:latin typeface="黑体" pitchFamily="49" charset="-122"/>
                <a:ea typeface="黑体" pitchFamily="49" charset="-122"/>
              </a:rPr>
              <a:t>“还权于民”</a:t>
            </a:r>
            <a:r>
              <a:rPr lang="en-US" altLang="zh-CN" sz="4000" b="1" dirty="0">
                <a:latin typeface="黑体" pitchFamily="49" charset="-122"/>
                <a:ea typeface="黑体" pitchFamily="49" charset="-122"/>
              </a:rPr>
              <a:t>,</a:t>
            </a:r>
            <a:r>
              <a:rPr lang="zh-CN" altLang="en-US" sz="4000" b="1" dirty="0">
                <a:latin typeface="黑体" pitchFamily="49" charset="-122"/>
                <a:ea typeface="黑体" pitchFamily="49" charset="-122"/>
              </a:rPr>
              <a:t>民族独立、国家富强的愿望在近代</a:t>
            </a:r>
            <a:r>
              <a:rPr lang="zh-CN" altLang="en-US" sz="4000" b="1" dirty="0">
                <a:solidFill>
                  <a:srgbClr val="FF0000"/>
                </a:solidFill>
                <a:latin typeface="黑体" pitchFamily="49" charset="-122"/>
                <a:ea typeface="黑体" pitchFamily="49" charset="-122"/>
              </a:rPr>
              <a:t>没能实现</a:t>
            </a:r>
            <a:r>
              <a:rPr lang="zh-CN" altLang="en-US" sz="4000" b="1" dirty="0">
                <a:latin typeface="黑体" pitchFamily="49" charset="-122"/>
                <a:ea typeface="黑体" pitchFamily="49" charset="-122"/>
              </a:rPr>
              <a:t>。</a:t>
            </a:r>
          </a:p>
        </p:txBody>
      </p:sp>
      <p:sp>
        <p:nvSpPr>
          <p:cNvPr id="18" name="文本框 17">
            <a:extLst>
              <a:ext uri="{FF2B5EF4-FFF2-40B4-BE49-F238E27FC236}">
                <a16:creationId xmlns:a16="http://schemas.microsoft.com/office/drawing/2014/main" xmlns="" id="{C0FDD2A1-D5CC-4CEB-AE9B-206FC5C16A6E}"/>
              </a:ext>
            </a:extLst>
          </p:cNvPr>
          <p:cNvSpPr txBox="1"/>
          <p:nvPr/>
        </p:nvSpPr>
        <p:spPr>
          <a:xfrm>
            <a:off x="6504271" y="522288"/>
            <a:ext cx="6097604" cy="584775"/>
          </a:xfrm>
          <a:prstGeom prst="rect">
            <a:avLst/>
          </a:prstGeom>
          <a:noFill/>
        </p:spPr>
        <p:txBody>
          <a:bodyPr wrap="square">
            <a:spAutoFit/>
          </a:bodyPr>
          <a:lstStyle/>
          <a:p>
            <a:r>
              <a:rPr kumimoji="0" lang="en-US" altLang="zh-CN" sz="3200" b="1"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mn-cs"/>
              </a:rPr>
              <a:t>——</a:t>
            </a:r>
            <a:r>
              <a:rPr kumimoji="0" lang="zh-CN" altLang="en-US" sz="3200" b="1" i="0" u="none" strike="noStrike" kern="1200" cap="none" spc="0" normalizeH="0" baseline="0" noProof="0" dirty="0">
                <a:ln>
                  <a:noFill/>
                </a:ln>
                <a:solidFill>
                  <a:srgbClr val="0000FF"/>
                </a:solidFill>
                <a:effectLst/>
                <a:uLnTx/>
                <a:uFillTx/>
                <a:latin typeface="微软雅黑" pitchFamily="34" charset="-122"/>
                <a:ea typeface="微软雅黑" pitchFamily="34" charset="-122"/>
                <a:cs typeface="+mn-cs"/>
              </a:rPr>
              <a:t>失败的民主路</a:t>
            </a:r>
            <a:endParaRPr lang="zh-CN" altLang="en-US" dirty="0">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trips(down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 (2)"/>
          <p:cNvPicPr>
            <a:picLocks noChangeAspect="1" noChangeArrowheads="1"/>
          </p:cNvPicPr>
          <p:nvPr/>
        </p:nvPicPr>
        <p:blipFill>
          <a:blip r:embed="rId3" cstate="print"/>
          <a:srcRect/>
          <a:stretch>
            <a:fillRect/>
          </a:stretch>
        </p:blipFill>
        <p:spPr bwMode="auto">
          <a:xfrm>
            <a:off x="0" y="1587"/>
            <a:ext cx="12192000" cy="6856413"/>
          </a:xfrm>
          <a:prstGeom prst="rect">
            <a:avLst/>
          </a:prstGeom>
          <a:noFill/>
        </p:spPr>
      </p:pic>
      <p:sp>
        <p:nvSpPr>
          <p:cNvPr id="43010" name="文本框 3"/>
          <p:cNvSpPr txBox="1"/>
          <p:nvPr/>
        </p:nvSpPr>
        <p:spPr>
          <a:xfrm>
            <a:off x="759418" y="198400"/>
            <a:ext cx="11046502" cy="646331"/>
          </a:xfrm>
          <a:prstGeom prst="rect">
            <a:avLst/>
          </a:prstGeom>
          <a:solidFill>
            <a:srgbClr val="F3C915"/>
          </a:solidFill>
          <a:ln w="9525">
            <a:noFill/>
          </a:ln>
        </p:spPr>
        <p:txBody>
          <a:bodyPr wrap="square" anchor="t">
            <a:spAutoFit/>
          </a:bodyPr>
          <a:lstStyle/>
          <a:p>
            <a:r>
              <a:rPr lang="zh-CN" altLang="en-US" sz="3600" b="1" dirty="0">
                <a:latin typeface="Microsoft YaHei UI" charset="-122"/>
                <a:ea typeface="Microsoft YaHei UI" charset="-122"/>
                <a:sym typeface="+mn-ea"/>
              </a:rPr>
              <a:t>（</a:t>
            </a:r>
            <a:r>
              <a:rPr lang="en-US" altLang="zh-CN" sz="3600" b="1" dirty="0">
                <a:latin typeface="Microsoft YaHei UI" charset="-122"/>
                <a:ea typeface="Microsoft YaHei UI" charset="-122"/>
                <a:sym typeface="+mn-ea"/>
              </a:rPr>
              <a:t>3</a:t>
            </a:r>
            <a:r>
              <a:rPr lang="zh-CN" altLang="en-US" sz="3600" b="1" dirty="0">
                <a:latin typeface="Microsoft YaHei UI" charset="-122"/>
                <a:ea typeface="Microsoft YaHei UI" charset="-122"/>
                <a:sym typeface="+mn-ea"/>
              </a:rPr>
              <a:t>）</a:t>
            </a:r>
            <a:r>
              <a:rPr lang="zh-CN" altLang="zh-CN" sz="3600" b="1" dirty="0">
                <a:latin typeface="Microsoft YaHei UI" charset="-122"/>
                <a:ea typeface="Microsoft YaHei UI" charset="-122"/>
                <a:sym typeface="+mn-ea"/>
              </a:rPr>
              <a:t>中国共产党领导中国人民</a:t>
            </a:r>
            <a:r>
              <a:rPr lang="zh-CN" altLang="en-US" sz="3600" b="1" dirty="0">
                <a:latin typeface="Microsoft YaHei UI" charset="-122"/>
                <a:ea typeface="Microsoft YaHei UI" charset="-122"/>
                <a:sym typeface="+mn-ea"/>
              </a:rPr>
              <a:t>对</a:t>
            </a:r>
            <a:r>
              <a:rPr lang="zh-CN" altLang="zh-CN" sz="3600" b="1" dirty="0">
                <a:latin typeface="Microsoft YaHei UI" charset="-122"/>
                <a:ea typeface="Microsoft YaHei UI" charset="-122"/>
                <a:sym typeface="+mn-ea"/>
              </a:rPr>
              <a:t>民主的不懈探索</a:t>
            </a:r>
            <a:endParaRPr lang="zh-CN" altLang="en-US" sz="3600" dirty="0">
              <a:latin typeface="Microsoft YaHei UI" charset="-122"/>
              <a:ea typeface="Microsoft YaHei UI" charset="-122"/>
            </a:endParaRPr>
          </a:p>
        </p:txBody>
      </p:sp>
      <p:sp>
        <p:nvSpPr>
          <p:cNvPr id="5" name="文本框 4">
            <a:extLst>
              <a:ext uri="{FF2B5EF4-FFF2-40B4-BE49-F238E27FC236}">
                <a16:creationId xmlns:a16="http://schemas.microsoft.com/office/drawing/2014/main" xmlns="" id="{F4A9B378-3278-49C7-866E-C79BD88AE75C}"/>
              </a:ext>
            </a:extLst>
          </p:cNvPr>
          <p:cNvSpPr txBox="1"/>
          <p:nvPr/>
        </p:nvSpPr>
        <p:spPr>
          <a:xfrm>
            <a:off x="2554807" y="1041535"/>
            <a:ext cx="9637193" cy="954107"/>
          </a:xfrm>
          <a:prstGeom prst="rect">
            <a:avLst/>
          </a:prstGeom>
          <a:solidFill>
            <a:schemeClr val="bg1">
              <a:lumMod val="95000"/>
            </a:schemeClr>
          </a:solidFill>
        </p:spPr>
        <p:txBody>
          <a:bodyPr wrap="square">
            <a:spAutoFit/>
          </a:bodyPr>
          <a:lstStyle>
            <a:defPPr>
              <a:defRPr lang="zh-CN"/>
            </a:defPPr>
            <a:lvl1pPr>
              <a:defRPr sz="2800"/>
            </a:lvl1pPr>
          </a:lstStyle>
          <a:p>
            <a:r>
              <a:rPr lang="zh-CN" altLang="en-US" b="1" dirty="0"/>
              <a:t>自成立起以争取和实现</a:t>
            </a:r>
            <a:r>
              <a:rPr lang="zh-CN" altLang="en-US" b="1" dirty="0">
                <a:solidFill>
                  <a:srgbClr val="FF0066"/>
                </a:solidFill>
              </a:rPr>
              <a:t>人民当家作主</a:t>
            </a:r>
            <a:r>
              <a:rPr lang="zh-CN" altLang="en-US" b="1" dirty="0"/>
              <a:t>为己任，不断探索适合中国社会和中国革命的民主实现形式。</a:t>
            </a:r>
          </a:p>
        </p:txBody>
      </p:sp>
      <p:sp>
        <p:nvSpPr>
          <p:cNvPr id="6" name="文本框 5">
            <a:extLst>
              <a:ext uri="{FF2B5EF4-FFF2-40B4-BE49-F238E27FC236}">
                <a16:creationId xmlns:a16="http://schemas.microsoft.com/office/drawing/2014/main" xmlns="" id="{A8661273-BAA6-41CB-8B57-F3847A49CE12}"/>
              </a:ext>
            </a:extLst>
          </p:cNvPr>
          <p:cNvSpPr txBox="1"/>
          <p:nvPr/>
        </p:nvSpPr>
        <p:spPr>
          <a:xfrm>
            <a:off x="550189" y="1048001"/>
            <a:ext cx="2011680" cy="954107"/>
          </a:xfrm>
          <a:prstGeom prst="rect">
            <a:avLst/>
          </a:prstGeom>
          <a:noFill/>
        </p:spPr>
        <p:txBody>
          <a:bodyPr wrap="square">
            <a:spAutoFit/>
          </a:bodyPr>
          <a:lstStyle>
            <a:defPPr>
              <a:defRPr lang="zh-CN"/>
            </a:defPPr>
            <a:lvl1pPr>
              <a:defRPr sz="2800"/>
            </a:lvl1pPr>
          </a:lstStyle>
          <a:p>
            <a:r>
              <a:rPr lang="zh-CN" altLang="en-US" b="1" dirty="0"/>
              <a:t>中国共产党成立以来</a:t>
            </a:r>
            <a:endParaRPr lang="en-US" altLang="zh-CN" b="1" dirty="0"/>
          </a:p>
        </p:txBody>
      </p:sp>
      <p:sp>
        <p:nvSpPr>
          <p:cNvPr id="7" name="文本框 6">
            <a:extLst>
              <a:ext uri="{FF2B5EF4-FFF2-40B4-BE49-F238E27FC236}">
                <a16:creationId xmlns:a16="http://schemas.microsoft.com/office/drawing/2014/main" xmlns="" id="{FF0A37CE-A41A-4D5D-BE74-42811379BBEF}"/>
              </a:ext>
            </a:extLst>
          </p:cNvPr>
          <p:cNvSpPr txBox="1"/>
          <p:nvPr/>
        </p:nvSpPr>
        <p:spPr>
          <a:xfrm>
            <a:off x="666137" y="2122138"/>
            <a:ext cx="1879282" cy="954107"/>
          </a:xfrm>
          <a:prstGeom prst="rect">
            <a:avLst/>
          </a:prstGeom>
          <a:noFill/>
        </p:spPr>
        <p:txBody>
          <a:bodyPr wrap="square">
            <a:spAutoFit/>
          </a:bodyPr>
          <a:lstStyle>
            <a:defPPr>
              <a:defRPr lang="zh-CN"/>
            </a:defPPr>
            <a:lvl1pPr>
              <a:defRPr sz="2800"/>
            </a:lvl1pPr>
          </a:lstStyle>
          <a:p>
            <a:r>
              <a:rPr lang="en-US" altLang="zh-CN" b="1" dirty="0"/>
              <a:t>1949</a:t>
            </a:r>
            <a:r>
              <a:rPr lang="zh-CN" altLang="en-US" b="1" dirty="0"/>
              <a:t>年新中国成立</a:t>
            </a:r>
          </a:p>
        </p:txBody>
      </p:sp>
      <p:sp>
        <p:nvSpPr>
          <p:cNvPr id="8" name="文本框 7">
            <a:extLst>
              <a:ext uri="{FF2B5EF4-FFF2-40B4-BE49-F238E27FC236}">
                <a16:creationId xmlns:a16="http://schemas.microsoft.com/office/drawing/2014/main" xmlns="" id="{1D6F5E24-C504-4440-A25B-6F46315179E9}"/>
              </a:ext>
            </a:extLst>
          </p:cNvPr>
          <p:cNvSpPr txBox="1"/>
          <p:nvPr/>
        </p:nvSpPr>
        <p:spPr>
          <a:xfrm>
            <a:off x="2518519" y="2091397"/>
            <a:ext cx="9646581" cy="954107"/>
          </a:xfrm>
          <a:prstGeom prst="rect">
            <a:avLst/>
          </a:prstGeom>
          <a:solidFill>
            <a:schemeClr val="bg1">
              <a:lumMod val="95000"/>
            </a:schemeClr>
          </a:solidFill>
        </p:spPr>
        <p:txBody>
          <a:bodyPr wrap="square">
            <a:spAutoFit/>
          </a:bodyPr>
          <a:lstStyle>
            <a:defPPr>
              <a:defRPr lang="zh-CN"/>
            </a:defPPr>
            <a:lvl1pPr>
              <a:defRPr sz="2800"/>
            </a:lvl1pPr>
          </a:lstStyle>
          <a:p>
            <a:r>
              <a:rPr lang="zh-CN" altLang="en-US" b="1" dirty="0"/>
              <a:t>实现了从</a:t>
            </a:r>
            <a:r>
              <a:rPr lang="zh-CN" altLang="en-US" b="1" dirty="0">
                <a:solidFill>
                  <a:srgbClr val="FF0066"/>
                </a:solidFill>
              </a:rPr>
              <a:t>封建专制</a:t>
            </a:r>
            <a:r>
              <a:rPr lang="zh-CN" altLang="en-US" b="1" dirty="0"/>
              <a:t>政治向</a:t>
            </a:r>
            <a:r>
              <a:rPr lang="zh-CN" altLang="en-US" b="1" dirty="0">
                <a:solidFill>
                  <a:srgbClr val="FF0066"/>
                </a:solidFill>
              </a:rPr>
              <a:t>人民民主</a:t>
            </a:r>
            <a:r>
              <a:rPr lang="zh-CN" altLang="en-US" b="1" dirty="0"/>
              <a:t>的</a:t>
            </a:r>
            <a:r>
              <a:rPr lang="zh-CN" altLang="en-US" b="1" dirty="0">
                <a:solidFill>
                  <a:srgbClr val="FF0066"/>
                </a:solidFill>
              </a:rPr>
              <a:t>伟大飞跃</a:t>
            </a:r>
            <a:r>
              <a:rPr lang="zh-CN" altLang="en-US" b="1" dirty="0"/>
              <a:t>。中国革命的胜利就是</a:t>
            </a:r>
            <a:r>
              <a:rPr lang="zh-CN" altLang="en-US" b="1" dirty="0">
                <a:solidFill>
                  <a:srgbClr val="FF0066"/>
                </a:solidFill>
              </a:rPr>
              <a:t>人民民主的胜利</a:t>
            </a:r>
            <a:r>
              <a:rPr lang="zh-CN" altLang="en-US" b="1" dirty="0"/>
              <a:t>。 </a:t>
            </a:r>
          </a:p>
        </p:txBody>
      </p:sp>
      <p:sp>
        <p:nvSpPr>
          <p:cNvPr id="9" name="文本框 8">
            <a:extLst>
              <a:ext uri="{FF2B5EF4-FFF2-40B4-BE49-F238E27FC236}">
                <a16:creationId xmlns:a16="http://schemas.microsoft.com/office/drawing/2014/main" xmlns="" id="{236D3470-1033-494A-8414-9D5560B89E96}"/>
              </a:ext>
            </a:extLst>
          </p:cNvPr>
          <p:cNvSpPr txBox="1"/>
          <p:nvPr/>
        </p:nvSpPr>
        <p:spPr>
          <a:xfrm>
            <a:off x="756383" y="3104870"/>
            <a:ext cx="1577300" cy="954107"/>
          </a:xfrm>
          <a:prstGeom prst="rect">
            <a:avLst/>
          </a:prstGeom>
          <a:noFill/>
        </p:spPr>
        <p:txBody>
          <a:bodyPr wrap="square">
            <a:spAutoFit/>
          </a:bodyPr>
          <a:lstStyle>
            <a:defPPr>
              <a:defRPr lang="zh-CN"/>
            </a:defPPr>
            <a:lvl1pPr>
              <a:defRPr sz="2800"/>
            </a:lvl1pPr>
          </a:lstStyle>
          <a:p>
            <a:r>
              <a:rPr lang="zh-CN" altLang="en-US" b="1" dirty="0"/>
              <a:t>新中国成立后</a:t>
            </a:r>
          </a:p>
        </p:txBody>
      </p:sp>
      <p:sp>
        <p:nvSpPr>
          <p:cNvPr id="10" name="文本框 9">
            <a:extLst>
              <a:ext uri="{FF2B5EF4-FFF2-40B4-BE49-F238E27FC236}">
                <a16:creationId xmlns:a16="http://schemas.microsoft.com/office/drawing/2014/main" xmlns="" id="{105E366F-CD7A-491E-A30C-79FE133DFAC9}"/>
              </a:ext>
            </a:extLst>
          </p:cNvPr>
          <p:cNvSpPr txBox="1"/>
          <p:nvPr/>
        </p:nvSpPr>
        <p:spPr>
          <a:xfrm>
            <a:off x="2404919" y="3101196"/>
            <a:ext cx="9733280" cy="954107"/>
          </a:xfrm>
          <a:prstGeom prst="rect">
            <a:avLst/>
          </a:prstGeom>
          <a:solidFill>
            <a:schemeClr val="bg1">
              <a:lumMod val="95000"/>
            </a:schemeClr>
          </a:solidFill>
        </p:spPr>
        <p:txBody>
          <a:bodyPr wrap="square">
            <a:spAutoFit/>
          </a:bodyPr>
          <a:lstStyle>
            <a:defPPr>
              <a:defRPr lang="zh-CN"/>
            </a:defPPr>
            <a:lvl1pPr>
              <a:defRPr sz="2800"/>
            </a:lvl1pPr>
          </a:lstStyle>
          <a:p>
            <a:r>
              <a:rPr lang="zh-CN" altLang="en-US" b="1" dirty="0"/>
              <a:t>随着各级人民民主政权的建立和</a:t>
            </a:r>
            <a:r>
              <a:rPr lang="zh-CN" altLang="en-US" b="1" dirty="0">
                <a:solidFill>
                  <a:srgbClr val="0070C0"/>
                </a:solidFill>
              </a:rPr>
              <a:t>社会主义改造</a:t>
            </a:r>
            <a:r>
              <a:rPr lang="zh-CN" altLang="en-US" b="1" dirty="0"/>
              <a:t>的完成，</a:t>
            </a:r>
            <a:r>
              <a:rPr lang="zh-CN" altLang="en-US" b="1" dirty="0">
                <a:solidFill>
                  <a:srgbClr val="FF0066"/>
                </a:solidFill>
              </a:rPr>
              <a:t>社会主义民主</a:t>
            </a:r>
            <a:r>
              <a:rPr lang="zh-CN" altLang="en-US" b="1" dirty="0"/>
              <a:t>在中国大地上得以</a:t>
            </a:r>
            <a:r>
              <a:rPr lang="zh-CN" altLang="en-US" b="1" dirty="0">
                <a:solidFill>
                  <a:srgbClr val="FF0066"/>
                </a:solidFill>
              </a:rPr>
              <a:t>真正确立</a:t>
            </a:r>
            <a:r>
              <a:rPr lang="zh-CN" altLang="en-US" b="1" dirty="0"/>
              <a:t>。</a:t>
            </a:r>
          </a:p>
        </p:txBody>
      </p:sp>
      <p:sp>
        <p:nvSpPr>
          <p:cNvPr id="11" name="文本框 10">
            <a:extLst>
              <a:ext uri="{FF2B5EF4-FFF2-40B4-BE49-F238E27FC236}">
                <a16:creationId xmlns:a16="http://schemas.microsoft.com/office/drawing/2014/main" xmlns="" id="{7B79DDA0-C4A7-49C8-A102-CD2F436B53C8}"/>
              </a:ext>
            </a:extLst>
          </p:cNvPr>
          <p:cNvSpPr txBox="1"/>
          <p:nvPr/>
        </p:nvSpPr>
        <p:spPr>
          <a:xfrm>
            <a:off x="756383" y="4235258"/>
            <a:ext cx="1465061" cy="954107"/>
          </a:xfrm>
          <a:prstGeom prst="rect">
            <a:avLst/>
          </a:prstGeom>
          <a:noFill/>
        </p:spPr>
        <p:txBody>
          <a:bodyPr wrap="square">
            <a:spAutoFit/>
          </a:bodyPr>
          <a:lstStyle>
            <a:defPPr>
              <a:defRPr lang="zh-CN"/>
            </a:defPPr>
            <a:lvl1pPr>
              <a:defRPr sz="2800"/>
            </a:lvl1pPr>
          </a:lstStyle>
          <a:p>
            <a:r>
              <a:rPr lang="zh-CN" altLang="en-US" b="1" dirty="0"/>
              <a:t>改革开放以来</a:t>
            </a:r>
          </a:p>
        </p:txBody>
      </p:sp>
      <p:sp>
        <p:nvSpPr>
          <p:cNvPr id="12" name="文本框 11">
            <a:extLst>
              <a:ext uri="{FF2B5EF4-FFF2-40B4-BE49-F238E27FC236}">
                <a16:creationId xmlns:a16="http://schemas.microsoft.com/office/drawing/2014/main" xmlns="" id="{71C1A031-715B-4ADC-A053-E9D0BE12CDAA}"/>
              </a:ext>
            </a:extLst>
          </p:cNvPr>
          <p:cNvSpPr txBox="1"/>
          <p:nvPr/>
        </p:nvSpPr>
        <p:spPr>
          <a:xfrm>
            <a:off x="2461718" y="4105210"/>
            <a:ext cx="9676480" cy="1384995"/>
          </a:xfrm>
          <a:prstGeom prst="rect">
            <a:avLst/>
          </a:prstGeom>
          <a:solidFill>
            <a:schemeClr val="bg1">
              <a:lumMod val="95000"/>
            </a:schemeClr>
          </a:solidFill>
        </p:spPr>
        <p:txBody>
          <a:bodyPr wrap="square">
            <a:spAutoFit/>
          </a:bodyPr>
          <a:lstStyle>
            <a:defPPr>
              <a:defRPr lang="zh-CN"/>
            </a:defPPr>
            <a:lvl1pPr>
              <a:defRPr sz="2800"/>
            </a:lvl1pPr>
          </a:lstStyle>
          <a:p>
            <a:r>
              <a:rPr lang="zh-CN" altLang="en-US" b="1" dirty="0"/>
              <a:t>中国共产党总结经验和教训，领导中国人民进行社会主义民主的不懈探索。</a:t>
            </a:r>
            <a:r>
              <a:rPr lang="zh-CN" altLang="en-US" b="1" dirty="0">
                <a:solidFill>
                  <a:srgbClr val="00B050"/>
                </a:solidFill>
                <a:sym typeface="+mn-ea"/>
              </a:rPr>
              <a:t>我国全面推进依法治国，通过法治体现和保障社会主义民主。</a:t>
            </a:r>
            <a:endParaRPr lang="en-US" altLang="zh-CN" b="1" dirty="0"/>
          </a:p>
        </p:txBody>
      </p:sp>
      <p:sp>
        <p:nvSpPr>
          <p:cNvPr id="13" name="箭头: 下 12">
            <a:extLst>
              <a:ext uri="{FF2B5EF4-FFF2-40B4-BE49-F238E27FC236}">
                <a16:creationId xmlns:a16="http://schemas.microsoft.com/office/drawing/2014/main" xmlns="" id="{28956C95-7098-4630-803D-7A5A37A76E29}"/>
              </a:ext>
            </a:extLst>
          </p:cNvPr>
          <p:cNvSpPr/>
          <p:nvPr/>
        </p:nvSpPr>
        <p:spPr>
          <a:xfrm>
            <a:off x="1249880" y="1942184"/>
            <a:ext cx="297180" cy="281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箭头: 下 13">
            <a:extLst>
              <a:ext uri="{FF2B5EF4-FFF2-40B4-BE49-F238E27FC236}">
                <a16:creationId xmlns:a16="http://schemas.microsoft.com/office/drawing/2014/main" xmlns="" id="{36E3A930-EA94-461D-A6F6-8257118C4730}"/>
              </a:ext>
            </a:extLst>
          </p:cNvPr>
          <p:cNvSpPr/>
          <p:nvPr/>
        </p:nvSpPr>
        <p:spPr>
          <a:xfrm>
            <a:off x="1258849" y="2947780"/>
            <a:ext cx="297180" cy="281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箭头: 下 14">
            <a:extLst>
              <a:ext uri="{FF2B5EF4-FFF2-40B4-BE49-F238E27FC236}">
                <a16:creationId xmlns:a16="http://schemas.microsoft.com/office/drawing/2014/main" xmlns="" id="{C1F12549-92F4-4918-9758-A2997837E8B6}"/>
              </a:ext>
            </a:extLst>
          </p:cNvPr>
          <p:cNvSpPr/>
          <p:nvPr/>
        </p:nvSpPr>
        <p:spPr>
          <a:xfrm>
            <a:off x="1247853" y="3953376"/>
            <a:ext cx="297180" cy="281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xmlns="" id="{2D6C0264-A1B1-4F17-A832-01F370188296}"/>
              </a:ext>
            </a:extLst>
          </p:cNvPr>
          <p:cNvSpPr txBox="1"/>
          <p:nvPr/>
        </p:nvSpPr>
        <p:spPr>
          <a:xfrm>
            <a:off x="2461718" y="5557174"/>
            <a:ext cx="9684159" cy="954107"/>
          </a:xfrm>
          <a:prstGeom prst="rect">
            <a:avLst/>
          </a:prstGeom>
          <a:solidFill>
            <a:schemeClr val="bg1">
              <a:lumMod val="95000"/>
            </a:schemeClr>
          </a:solidFill>
        </p:spPr>
        <p:txBody>
          <a:bodyPr wrap="square">
            <a:spAutoFit/>
          </a:bodyPr>
          <a:lstStyle>
            <a:defPPr>
              <a:defRPr lang="zh-CN"/>
            </a:defPPr>
            <a:lvl1pPr>
              <a:defRPr sz="2800" b="1"/>
            </a:lvl1pPr>
          </a:lstStyle>
          <a:p>
            <a:r>
              <a:rPr lang="en-US" altLang="zh-CN" dirty="0" err="1">
                <a:sym typeface="+mn-ea"/>
              </a:rPr>
              <a:t>建设</a:t>
            </a:r>
            <a:r>
              <a:rPr lang="zh-CN" altLang="en-US" dirty="0">
                <a:sym typeface="+mn-ea"/>
              </a:rPr>
              <a:t>人民当家作主</a:t>
            </a:r>
            <a:r>
              <a:rPr lang="en-US" altLang="zh-CN" dirty="0" err="1">
                <a:sym typeface="+mn-ea"/>
              </a:rPr>
              <a:t>的社会主义国家，实现社会</a:t>
            </a:r>
            <a:r>
              <a:rPr lang="zh-CN" altLang="en-US" dirty="0">
                <a:sym typeface="+mn-ea"/>
              </a:rPr>
              <a:t>社会公平正义，已经</a:t>
            </a:r>
            <a:r>
              <a:rPr lang="en-US" altLang="zh-CN" dirty="0" err="1">
                <a:sym typeface="+mn-ea"/>
              </a:rPr>
              <a:t>成为全体中国人民的共同价值追求</a:t>
            </a:r>
            <a:r>
              <a:rPr lang="zh-CN" altLang="en-US" dirty="0">
                <a:sym typeface="+mn-ea"/>
              </a:rPr>
              <a:t>。</a:t>
            </a:r>
            <a:endParaRPr lang="zh-CN" altLang="en-US" dirty="0">
              <a:solidFill>
                <a:srgbClr val="00B050"/>
              </a:solidFill>
            </a:endParaRPr>
          </a:p>
        </p:txBody>
      </p:sp>
    </p:spTree>
    <p:extLst>
      <p:ext uri="{BB962C8B-B14F-4D97-AF65-F5344CB8AC3E}">
        <p14:creationId xmlns:p14="http://schemas.microsoft.com/office/powerpoint/2010/main" val="16572809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animBg="1"/>
      <p:bldP spid="11" grpId="0"/>
      <p:bldP spid="12" grpId="0" animBg="1"/>
      <p:bldP spid="13" grpId="0" animBg="1"/>
      <p:bldP spid="14" grpId="0" animBg="1"/>
      <p:bldP spid="15"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06"/>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3C915"/>
        </a:solidFill>
        <a:ln>
          <a:noFill/>
        </a:ln>
      </a:spPr>
      <a:bodyPr rot="0" spcFirstLastPara="0" vertOverflow="overflow" horzOverflow="overflow" vert="horz" wrap="square" lIns="91440" tIns="45720" rIns="91440" bIns="45720" numCol="1" spcCol="0" rtlCol="0" fromWordArt="0" anchor="ctr" anchorCtr="0" forceAA="0" compatLnSpc="1">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wrap="square" rtlCol="0">
        <a:spAutoFit/>
      </a:bodyPr>
      <a:lstStyle>
        <a:defPPr>
          <a:defRPr sz="2000" smtClean="0">
            <a:solidFill>
              <a:srgbClr val="0170D1"/>
            </a:solidFill>
            <a:latin typeface="冬青黑体简体中文 W3" panose="020B0300000000000000" pitchFamily="34" charset="-122"/>
            <a:ea typeface="冬青黑体简体中文 W3" panose="020B0300000000000000"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2351</Words>
  <Application>Microsoft Office PowerPoint</Application>
  <PresentationFormat>自定义</PresentationFormat>
  <Paragraphs>237</Paragraphs>
  <Slides>24</Slides>
  <Notes>15</Notes>
  <HiddenSlides>1</HiddenSlides>
  <MMClips>2</MMClips>
  <ScaleCrop>false</ScaleCrop>
  <HeadingPairs>
    <vt:vector size="4" baseType="variant">
      <vt:variant>
        <vt:lpstr>主题</vt:lpstr>
      </vt:variant>
      <vt:variant>
        <vt:i4>2</vt:i4>
      </vt:variant>
      <vt:variant>
        <vt:lpstr>幻灯片标题</vt:lpstr>
      </vt:variant>
      <vt:variant>
        <vt:i4>24</vt:i4>
      </vt:variant>
    </vt:vector>
  </HeadingPairs>
  <TitlesOfParts>
    <vt:vector size="26"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ddrs1013683987</dc:creator>
  <cp:lastModifiedBy>可可</cp:lastModifiedBy>
  <cp:revision>192</cp:revision>
  <dcterms:created xsi:type="dcterms:W3CDTF">2018-07-08T13:59:00Z</dcterms:created>
  <dcterms:modified xsi:type="dcterms:W3CDTF">2021-09-18T05:22:53Z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