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8" r:id="rId4"/>
    <p:sldMasterId id="2147483701" r:id="rId5"/>
  </p:sldMasterIdLst>
  <p:notesMasterIdLst>
    <p:notesMasterId r:id="rId7"/>
  </p:notesMasterIdLst>
  <p:sldIdLst>
    <p:sldId id="2809" r:id="rId6"/>
    <p:sldId id="2805" r:id="rId8"/>
    <p:sldId id="414" r:id="rId9"/>
    <p:sldId id="2669" r:id="rId10"/>
    <p:sldId id="637" r:id="rId11"/>
    <p:sldId id="2810" r:id="rId12"/>
    <p:sldId id="2689" r:id="rId13"/>
    <p:sldId id="2813" r:id="rId14"/>
    <p:sldId id="2814" r:id="rId15"/>
    <p:sldId id="2815" r:id="rId16"/>
    <p:sldId id="2816" r:id="rId17"/>
    <p:sldId id="2812" r:id="rId18"/>
    <p:sldId id="2637" r:id="rId19"/>
    <p:sldId id="2638" r:id="rId20"/>
    <p:sldId id="2817" r:id="rId21"/>
    <p:sldId id="2818" r:id="rId22"/>
    <p:sldId id="2819" r:id="rId23"/>
    <p:sldId id="2820" r:id="rId24"/>
    <p:sldId id="2821" r:id="rId25"/>
    <p:sldId id="561" r:id="rId26"/>
    <p:sldId id="410" r:id="rId27"/>
    <p:sldId id="483" r:id="rId28"/>
    <p:sldId id="412" r:id="rId29"/>
    <p:sldId id="2664" r:id="rId30"/>
    <p:sldId id="2670" r:id="rId31"/>
    <p:sldId id="2646" r:id="rId32"/>
    <p:sldId id="2643" r:id="rId33"/>
    <p:sldId id="2808" r:id="rId34"/>
    <p:sldId id="2666" r:id="rId35"/>
    <p:sldId id="2671" r:id="rId36"/>
    <p:sldId id="2672" r:id="rId37"/>
    <p:sldId id="2677" r:id="rId38"/>
    <p:sldId id="2678" r:id="rId39"/>
    <p:sldId id="2679" r:id="rId40"/>
    <p:sldId id="2682" r:id="rId41"/>
    <p:sldId id="2775" r:id="rId42"/>
    <p:sldId id="2676" r:id="rId43"/>
    <p:sldId id="2683" r:id="rId44"/>
    <p:sldId id="2684" r:id="rId45"/>
    <p:sldId id="2685" r:id="rId46"/>
    <p:sldId id="2686" r:id="rId47"/>
    <p:sldId id="2688" r:id="rId48"/>
    <p:sldId id="2687" r:id="rId49"/>
  </p:sldIdLst>
  <p:sldSz cx="12192000" cy="68580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3299"/>
  </p:normalViewPr>
  <p:slideViewPr>
    <p:cSldViewPr snapToGrid="0" showGuides="1">
      <p:cViewPr varScale="1">
        <p:scale>
          <a:sx n="60" d="100"/>
          <a:sy n="60" d="100"/>
        </p:scale>
        <p:origin x="728" y="52"/>
      </p:cViewPr>
      <p:guideLst>
        <p:guide orient="horz" pos="1835"/>
        <p:guide pos="41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9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8327BC0-AAC8-4A3E-B09B-D09AD523211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53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19"/>
          </p:nvPr>
        </p:nvSpPr>
        <p:spPr bwMode="auto">
          <a:xfrm>
            <a:off x="0" y="8685213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29"/>
          </p:nvPr>
        </p:nvSpPr>
        <p:spPr bwMode="auto">
          <a:xfrm>
            <a:off x="3884613" y="8685213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0" rtl="0" eaLnBrk="0" fontAlgn="ctr" latinLnBrk="1" hangingPunct="0">
      <a:spcBef>
        <a:spcPct val="30000"/>
      </a:spcBef>
      <a:spcAft>
        <a:spcPct val="0"/>
      </a:spcAft>
      <a:defRPr sz="1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ctr" latinLnBrk="1" hangingPunct="0">
      <a:spcBef>
        <a:spcPct val="30000"/>
      </a:spcBef>
      <a:spcAft>
        <a:spcPct val="0"/>
      </a:spcAft>
      <a:defRPr sz="1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ctr" latinLnBrk="1" hangingPunct="0">
      <a:spcBef>
        <a:spcPct val="30000"/>
      </a:spcBef>
      <a:spcAft>
        <a:spcPct val="0"/>
      </a:spcAft>
      <a:defRPr sz="1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ctr" latinLnBrk="1" hangingPunct="0">
      <a:spcBef>
        <a:spcPct val="30000"/>
      </a:spcBef>
      <a:spcAft>
        <a:spcPct val="0"/>
      </a:spcAft>
      <a:buChar char="•"/>
      <a:defRPr sz="1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ctr" latinLnBrk="1" hangingPunct="0">
      <a:spcBef>
        <a:spcPct val="30000"/>
      </a:spcBef>
      <a:spcAft>
        <a:spcPct val="0"/>
      </a:spcAft>
      <a:buChar char="•"/>
      <a:defRPr sz="1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备注占位符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endParaRPr lang="zh-CN" altLang="en-US" dirty="0"/>
          </a:p>
        </p:txBody>
      </p:sp>
      <p:sp>
        <p:nvSpPr>
          <p:cNvPr id="2458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>
                <a:latin typeface="Calibri" panose="020F0502020204030204" pitchFamily="34" charset="0"/>
                <a:sym typeface="Calibri" panose="020F0502020204030204" pitchFamily="34" charset="0"/>
              </a:rPr>
              <a:t>你认为“中国的脊梁”是什么？</a:t>
            </a:r>
            <a:r>
              <a:rPr lang="zh-CN" altLang="en-US" dirty="0">
                <a:solidFill>
                  <a:srgbClr val="C0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“中国脊梁”</a:t>
            </a:r>
            <a:r>
              <a:rPr lang="zh-CN" altLang="en-US" dirty="0">
                <a:latin typeface="宋体" panose="02010600030101010101" pitchFamily="2" charset="-122"/>
                <a:sym typeface="宋体" panose="02010600030101010101" pitchFamily="2" charset="-122"/>
              </a:rPr>
              <a:t>， 就是那些体现</a:t>
            </a: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民族精神</a:t>
            </a:r>
            <a:r>
              <a:rPr lang="zh-CN" altLang="en-US" dirty="0">
                <a:latin typeface="宋体" panose="02010600030101010101" pitchFamily="2" charset="-122"/>
                <a:sym typeface="宋体" panose="02010600030101010101" pitchFamily="2" charset="-122"/>
              </a:rPr>
              <a:t>和气节、为了国家和民族的利益而不惜贡献自己的一切的人们。</a:t>
            </a:r>
            <a:endParaRPr lang="zh-CN" altLang="en-US" dirty="0"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lvl="0"/>
            <a:endParaRPr lang="zh-CN" altLang="en-US" dirty="0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历久弥新的中华民族精神，在当今集中体现为什么精神？</a:t>
            </a:r>
            <a:endParaRPr kumimoji="0" lang="en-US" altLang="zh-CN" sz="12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当代中国人民的精神特点</a:t>
            </a:r>
            <a:r>
              <a:rPr kumimoji="0" lang="zh-CN" altLang="en-US" sz="18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：</a:t>
            </a:r>
            <a:endParaRPr kumimoji="0" lang="zh-CN" altLang="en-US" sz="18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宋体" panose="02010600030101010101" pitchFamily="2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正是有了这样的民族精神，中国人民表现出怎样的精神特点呢？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0" rtl="0" eaLnBrk="0" fontAlgn="ctr" latinLnBrk="1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just" defTabSz="0" rtl="0" eaLnBrk="0" fontAlgn="ctr" latinLnBrk="1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爱国主义不是抽象的，是具体的，</a:t>
            </a: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just" defTabSz="0" rtl="0" eaLnBrk="0" fontAlgn="ctr" latinLnBrk="1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不同时期爱国主义有不同的具体内涵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。</a:t>
            </a:r>
            <a:endParaRPr kumimoji="1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0" rtl="0" eaLnBrk="0" fontAlgn="ctr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提倡理性爱国，反对民族主义情绪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民族精神是</a:t>
            </a:r>
            <a:r>
              <a:rPr lang="en-US" altLang="en-US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民族的“魂魄”</a:t>
            </a:r>
            <a:r>
              <a:rPr lang="en-US" altLang="en-US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。</a:t>
            </a:r>
            <a:endParaRPr lang="en-US" altLang="en-US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lvl="0"/>
            <a:r>
              <a:rPr lang="" altLang="en-US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中华民族曾历经无数考验，面临种种灾难，但从来没有在艰难困苦面前退缩过、屈服过、沉沦过，总是百折不挠、知难而进。中国人民在长期奋斗中培育、继承、发展起来的伟大民族精神</a:t>
            </a:r>
            <a:endParaRPr lang="zh-CN" altLang="en-US" dirty="0"/>
          </a:p>
        </p:txBody>
      </p:sp>
      <p:sp>
        <p:nvSpPr>
          <p:cNvPr id="450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小标宋简体" charset="-122"/>
                <a:ea typeface="方正小标宋简体" charset="-122"/>
                <a:cs typeface="+mn-cs"/>
                <a:sym typeface="+mn-ea"/>
              </a:rPr>
              <a:t>答案与解析：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①让我们明白了人生一定要努力拼搏，自强不息。②存在。女排精神之所以备受推崇，最重要的是不畏强敌、顽强拼搏、永不言弃的精神，</a:t>
            </a:r>
            <a:r>
              <a:rPr kumimoji="0" lang="zh-CN" alt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这远比是否获奖更能鼓舞人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。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方正苏新诗柳楷简体" pitchFamily="2" charset="-122"/>
              <a:ea typeface="方正苏新诗柳楷简体" pitchFamily="2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（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）要从树立爱国主义思想做起，以积极的态度，自觉接受民族精神教育。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（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）要积极参加培育民族精神的实践活动。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（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）我们要从日常的学习生活做起，养成良好的学习和行为习惯，以实际行动弘扬和培育民族精神。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0" rtl="0" eaLnBrk="1" fontAlgn="ctr" latinLnBrk="1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①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黑体" panose="02010609060101010101" pitchFamily="49" charset="-122"/>
              </a:rPr>
              <a:t>努力学习科学文化知识，全面提高自身素质。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0" rtl="0" eaLnBrk="1" fontAlgn="ctr" latinLnBrk="1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黑体" panose="02010609060101010101" pitchFamily="49" charset="-122"/>
              </a:rPr>
              <a:t>②弘扬以爱国主义为核心的伟大民族精神，培养坚强的意志和良好的品质。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黑体" panose="02010609060101010101" pitchFamily="49" charset="-122"/>
            </a:endParaRPr>
          </a:p>
          <a:p>
            <a:pPr marL="0" marR="0" lvl="0" indent="0" algn="l" defTabSz="0" rtl="0" eaLnBrk="1" fontAlgn="ctr" latinLnBrk="1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黑体" panose="02010609060101010101" pitchFamily="49" charset="-122"/>
              </a:rPr>
              <a:t>③树立远大理想，立志成才，报效祖国。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黑体" panose="02010609060101010101" pitchFamily="49" charset="-122"/>
            </a:endParaRPr>
          </a:p>
          <a:p>
            <a:pPr marL="0" marR="0" lvl="0" indent="0" algn="l" defTabSz="0" rtl="0" eaLnBrk="1" fontAlgn="ctr" latinLnBrk="1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黑体" panose="02010609060101010101" pitchFamily="49" charset="-122"/>
              </a:rPr>
              <a:t>④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从身边的小事做起，自觉弘扬民族精神，创造精彩人生。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黑体" panose="02010609060101010101" pitchFamily="49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0" rtl="0" eaLnBrk="0" fontAlgn="ctr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011933-429C-4D48-904F-FB1B28B3371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011933-429C-4D48-904F-FB1B28B3371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011933-429C-4D48-904F-FB1B28B3371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5"/>
          <p:cNvSpPr>
            <a:spLocks noGrp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6"/>
          <p:cNvSpPr>
            <a:spLocks noGrp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7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1653">
                <a:srgbClr val="EAEAEA"/>
              </a:gs>
              <a:gs pos="44000">
                <a:schemeClr val="bg1">
                  <a:lumMod val="85000"/>
                </a:schemeClr>
              </a:gs>
              <a:gs pos="24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7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174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" altLang="en-US" dirty="0">
                <a:latin typeface="Arial" panose="020B0604020202020204" pitchFamily="34" charset="0"/>
              </a:rPr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" altLang="en-US" dirty="0">
                <a:latin typeface="Arial" panose="020B0604020202020204" pitchFamily="34" charset="0"/>
              </a:rPr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" altLang="en-US" dirty="0">
                <a:latin typeface="Arial" panose="020B0604020202020204" pitchFamily="34" charset="0"/>
              </a:rPr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" altLang="en-US" dirty="0">
                <a:latin typeface="Arial" panose="020B0604020202020204" pitchFamily="34" charset="0"/>
              </a:rPr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" altLang="en-US" dirty="0">
                <a:latin typeface="Arial" panose="020B0604020202020204" pitchFamily="34" charset="0"/>
              </a:rPr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" altLang="en-US" dirty="0">
                <a:latin typeface="Arial" panose="020B0604020202020204" pitchFamily="34" charset="0"/>
              </a:rPr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011933-429C-4D48-904F-FB1B28B3371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" altLang="en-US" dirty="0">
                <a:latin typeface="Arial" panose="020B0604020202020204" pitchFamily="34" charset="0"/>
              </a:rPr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" altLang="en-US" dirty="0">
                <a:latin typeface="Arial" panose="020B0604020202020204" pitchFamily="34" charset="0"/>
              </a:rPr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" altLang="en-US" dirty="0">
                <a:latin typeface="Arial" panose="020B0604020202020204" pitchFamily="34" charset="0"/>
              </a:rPr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" altLang="en-US" dirty="0">
                <a:latin typeface="Arial" panose="020B0604020202020204" pitchFamily="34" charset="0"/>
              </a:rPr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" altLang="en-US" dirty="0">
                <a:latin typeface="Arial" panose="020B0604020202020204" pitchFamily="34" charset="0"/>
              </a:rPr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" altLang="en-US" dirty="0"/>
            </a:fld>
            <a:endParaRPr lang="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9"/>
          <p:cNvSpPr txBox="1">
            <a:spLocks noChangeArrowheads="1"/>
          </p:cNvSpPr>
          <p:nvPr/>
        </p:nvSpPr>
        <p:spPr bwMode="auto">
          <a:xfrm>
            <a:off x="9693275" y="6581775"/>
            <a:ext cx="2498725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CC5B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8CC5B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21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CC5B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世纪教育网   下精品教学资源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CC5B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" altLang="en-US" dirty="0">
                <a:latin typeface="Arial" panose="020B0604020202020204" pitchFamily="34" charset="0"/>
              </a:rPr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" altLang="en-US" dirty="0"/>
            </a:fld>
            <a:endParaRPr lang="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" altLang="en-US" dirty="0"/>
            </a:fld>
            <a:endParaRPr lang="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1173158"/>
            <a:ext cx="103632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16955" y="2643182"/>
            <a:ext cx="8893821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rtlCol="0" anchor="ctr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011933-429C-4D48-904F-FB1B28B3371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924181"/>
            <a:ext cx="103632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1428748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rtlCol="0" anchor="ctr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  <a:endParaRPr kumimoji="0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  <a:endParaRPr kumimoji="0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3842" y="1071546"/>
            <a:ext cx="6815667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72111" y="1071547"/>
            <a:ext cx="4011084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8" y="285728"/>
            <a:ext cx="10974657" cy="696626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32" y="642918"/>
            <a:ext cx="1047757" cy="4572032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90562" y="541340"/>
            <a:ext cx="8553459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 vert="horz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 2" panose="05020102010507070707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29774" y="1000108"/>
            <a:ext cx="1219157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25024" y="274639"/>
            <a:ext cx="2057376" cy="5851525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820173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011933-429C-4D48-904F-FB1B28B3371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rtlCol="0" anchor="ctr"/>
          <a:p>
            <a:pPr algn="r" eaLnBrk="1" hangingPunct="1">
              <a:buNone/>
            </a:pPr>
            <a:fld id="{9A0DB2DC-4C9A-4742-B13C-FB6460FD3503}" type="slidenum">
              <a:rPr lang="" altLang="en-US" dirty="0"/>
            </a:fld>
            <a:endParaRPr lang="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5" descr="C:\Users\Administrator\Desktop\模板\图片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463"/>
            <a:ext cx="12192000" cy="6821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rtlCol="0" anchor="ctr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rtlCol="0" anchor="ctr"/>
          <a:p>
            <a:pPr algn="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rtlCol="0" anchor="ctr"/>
          <a:p>
            <a:pPr algn="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011933-429C-4D48-904F-FB1B28B3371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:\Users\Administrator\Desktop\模板\图片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463"/>
            <a:ext cx="12192000" cy="68214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世纪教育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H="1">
            <a:off x="431800" y="765175"/>
            <a:ext cx="11404600" cy="0"/>
          </a:xfrm>
          <a:prstGeom prst="line">
            <a:avLst/>
          </a:prstGeom>
          <a:ln>
            <a:solidFill>
              <a:srgbClr val="E66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00663" y="6453188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p>
            <a:pPr lvl="0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 spd="med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p>
            <a:pPr lvl="0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 spd="med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3025" y="5489575"/>
            <a:ext cx="1974850" cy="1457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011933-429C-4D48-904F-FB1B28B3371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011933-429C-4D48-904F-FB1B28B3371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011933-429C-4D48-904F-FB1B28B3371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011933-429C-4D48-904F-FB1B28B3371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5" Type="http://schemas.openxmlformats.org/officeDocument/2006/relationships/theme" Target="../theme/theme3.xml"/><Relationship Id="rId24" Type="http://schemas.openxmlformats.org/officeDocument/2006/relationships/image" Target="../media/image8.png"/><Relationship Id="rId23" Type="http://schemas.openxmlformats.org/officeDocument/2006/relationships/image" Target="../media/image7.png"/><Relationship Id="rId22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011933-429C-4D48-904F-FB1B28B3371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9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19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split orient="vert"/>
  </p:transition>
  <p:hf sldNum="0" hdr="0" ftr="0" dt="0"/>
  <p:txStyles>
    <p:titleStyle>
      <a:lvl1pPr marL="914400" indent="-914400" algn="l" rtl="0" eaLnBrk="0" fontAlgn="ctr" latinLnBrk="1" hangingPunct="0">
        <a:lnSpc>
          <a:spcPct val="90000"/>
        </a:lnSpc>
        <a:spcBef>
          <a:spcPct val="0"/>
        </a:spcBef>
        <a:spcAft>
          <a:spcPct val="0"/>
        </a:spcAft>
        <a:defRPr sz="300" b="1">
          <a:solidFill>
            <a:schemeClr val="tx2"/>
          </a:solidFill>
          <a:latin typeface="+mj-lt"/>
          <a:ea typeface="+mj-ea"/>
          <a:cs typeface="+mj-cs"/>
        </a:defRPr>
      </a:lvl1pPr>
      <a:lvl2pPr marL="914400" indent="-914400" algn="l" rtl="0" eaLnBrk="0" fontAlgn="ctr" latinLnBrk="1" hangingPunct="0">
        <a:lnSpc>
          <a:spcPct val="90000"/>
        </a:lnSpc>
        <a:spcBef>
          <a:spcPct val="0"/>
        </a:spcBef>
        <a:spcAft>
          <a:spcPct val="0"/>
        </a:spcAft>
        <a:defRPr sz="300" b="1">
          <a:solidFill>
            <a:schemeClr val="tx2"/>
          </a:solidFill>
          <a:latin typeface="Calibri Light" panose="020F0302020204030204" pitchFamily="34" charset="0"/>
        </a:defRPr>
      </a:lvl2pPr>
      <a:lvl3pPr marL="914400" indent="-914400" algn="l" rtl="0" eaLnBrk="0" fontAlgn="ctr" latinLnBrk="1" hangingPunct="0">
        <a:lnSpc>
          <a:spcPct val="90000"/>
        </a:lnSpc>
        <a:spcBef>
          <a:spcPct val="0"/>
        </a:spcBef>
        <a:spcAft>
          <a:spcPct val="0"/>
        </a:spcAft>
        <a:defRPr sz="300" b="1">
          <a:solidFill>
            <a:schemeClr val="tx2"/>
          </a:solidFill>
          <a:latin typeface="Calibri Light" panose="020F0302020204030204" pitchFamily="34" charset="0"/>
        </a:defRPr>
      </a:lvl3pPr>
      <a:lvl4pPr marL="914400" indent="-914400" algn="l" rtl="0" eaLnBrk="0" fontAlgn="ctr" latinLnBrk="1" hangingPunct="0">
        <a:lnSpc>
          <a:spcPct val="90000"/>
        </a:lnSpc>
        <a:spcBef>
          <a:spcPct val="0"/>
        </a:spcBef>
        <a:spcAft>
          <a:spcPct val="0"/>
        </a:spcAft>
        <a:defRPr sz="300" b="1">
          <a:solidFill>
            <a:schemeClr val="tx2"/>
          </a:solidFill>
          <a:latin typeface="Calibri Light" panose="020F0302020204030204" pitchFamily="34" charset="0"/>
        </a:defRPr>
      </a:lvl4pPr>
      <a:lvl5pPr marL="914400" indent="-914400" algn="l" rtl="0" eaLnBrk="0" fontAlgn="ctr" latinLnBrk="1" hangingPunct="0">
        <a:lnSpc>
          <a:spcPct val="90000"/>
        </a:lnSpc>
        <a:spcBef>
          <a:spcPct val="0"/>
        </a:spcBef>
        <a:spcAft>
          <a:spcPct val="0"/>
        </a:spcAft>
        <a:defRPr sz="300" b="1">
          <a:solidFill>
            <a:schemeClr val="tx2"/>
          </a:solidFill>
          <a:latin typeface="Calibri Light" panose="020F0302020204030204" pitchFamily="34" charset="0"/>
        </a:defRPr>
      </a:lvl5pPr>
      <a:lvl6pPr marL="1371600" indent="-914400" algn="l" rtl="0" eaLnBrk="0" fontAlgn="ctr" latinLnBrk="1" hangingPunct="0">
        <a:lnSpc>
          <a:spcPct val="90000"/>
        </a:lnSpc>
        <a:spcBef>
          <a:spcPct val="0"/>
        </a:spcBef>
        <a:spcAft>
          <a:spcPct val="0"/>
        </a:spcAft>
        <a:defRPr sz="300" b="1">
          <a:solidFill>
            <a:schemeClr val="tx2"/>
          </a:solidFill>
          <a:latin typeface="Calibri Light" panose="020F0302020204030204" pitchFamily="34" charset="0"/>
        </a:defRPr>
      </a:lvl6pPr>
      <a:lvl7pPr marL="1828800" indent="-914400" algn="l" rtl="0" eaLnBrk="0" fontAlgn="ctr" latinLnBrk="1" hangingPunct="0">
        <a:lnSpc>
          <a:spcPct val="90000"/>
        </a:lnSpc>
        <a:spcBef>
          <a:spcPct val="0"/>
        </a:spcBef>
        <a:spcAft>
          <a:spcPct val="0"/>
        </a:spcAft>
        <a:defRPr sz="300" b="1">
          <a:solidFill>
            <a:schemeClr val="tx2"/>
          </a:solidFill>
          <a:latin typeface="Calibri Light" panose="020F0302020204030204" pitchFamily="34" charset="0"/>
        </a:defRPr>
      </a:lvl7pPr>
      <a:lvl8pPr marL="2286000" indent="-914400" algn="l" rtl="0" eaLnBrk="0" fontAlgn="ctr" latinLnBrk="1" hangingPunct="0">
        <a:lnSpc>
          <a:spcPct val="90000"/>
        </a:lnSpc>
        <a:spcBef>
          <a:spcPct val="0"/>
        </a:spcBef>
        <a:spcAft>
          <a:spcPct val="0"/>
        </a:spcAft>
        <a:defRPr sz="300" b="1">
          <a:solidFill>
            <a:schemeClr val="tx2"/>
          </a:solidFill>
          <a:latin typeface="Calibri Light" panose="020F0302020204030204" pitchFamily="34" charset="0"/>
        </a:defRPr>
      </a:lvl8pPr>
      <a:lvl9pPr marL="2743200" indent="-914400" algn="l" rtl="0" eaLnBrk="0" fontAlgn="ctr" latinLnBrk="1" hangingPunct="0">
        <a:lnSpc>
          <a:spcPct val="90000"/>
        </a:lnSpc>
        <a:spcBef>
          <a:spcPct val="0"/>
        </a:spcBef>
        <a:spcAft>
          <a:spcPct val="0"/>
        </a:spcAft>
        <a:defRPr sz="300" b="1">
          <a:solidFill>
            <a:schemeClr val="tx2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ctr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228600" indent="228600" algn="l" rtl="0" eaLnBrk="0" fontAlgn="ctr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i="1">
          <a:solidFill>
            <a:schemeClr val="bg1"/>
          </a:solidFill>
          <a:latin typeface="+mn-lt"/>
        </a:defRPr>
      </a:lvl2pPr>
      <a:lvl3pPr marL="228600" indent="685800" algn="l" rtl="0" eaLnBrk="0" fontAlgn="ctr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i="1">
          <a:solidFill>
            <a:schemeClr val="bg1"/>
          </a:solidFill>
          <a:latin typeface="+mn-lt"/>
        </a:defRPr>
      </a:lvl3pPr>
      <a:lvl4pPr marL="228600" indent="1143000" algn="l" rtl="0" eaLnBrk="0" fontAlgn="ctr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 "/>
        <a:defRPr sz="2800" b="1" i="1" baseline="90000">
          <a:solidFill>
            <a:schemeClr val="bg1"/>
          </a:solidFill>
          <a:latin typeface="+mn-lt"/>
          <a:cs typeface="Arial" panose="020B0604020202020204" pitchFamily="34" charset="0"/>
        </a:defRPr>
      </a:lvl4pPr>
      <a:lvl5pPr marL="1905" indent="1827530" algn="l" defTabSz="6350" rtl="0" eaLnBrk="0" fontAlgn="ctr" latinLnBrk="1" hangingPunct="0">
        <a:lnSpc>
          <a:spcPct val="0"/>
        </a:lnSpc>
        <a:spcBef>
          <a:spcPct val="231000"/>
        </a:spcBef>
        <a:spcAft>
          <a:spcPct val="4000"/>
        </a:spcAft>
        <a:buFont typeface="Arial" panose="020B0604020202020204" pitchFamily="34" charset="0"/>
        <a:buChar char="ɀ"/>
        <a:defRPr sz="2800" baseline="90000">
          <a:solidFill>
            <a:schemeClr val="bg1"/>
          </a:solidFill>
          <a:latin typeface="+mn-lt"/>
          <a:cs typeface="Arial" panose="020B0604020202020204" pitchFamily="34" charset="0"/>
        </a:defRPr>
      </a:lvl5pPr>
      <a:lvl6pPr marL="459105" indent="1827530" algn="l" defTabSz="6350" rtl="0" eaLnBrk="0" fontAlgn="ctr" latinLnBrk="1" hangingPunct="0">
        <a:lnSpc>
          <a:spcPct val="0"/>
        </a:lnSpc>
        <a:spcBef>
          <a:spcPct val="231000"/>
        </a:spcBef>
        <a:spcAft>
          <a:spcPct val="4000"/>
        </a:spcAft>
        <a:buFont typeface="Arial" panose="020B0604020202020204" pitchFamily="34" charset="0"/>
        <a:buChar char="ɀ"/>
        <a:defRPr sz="2800" baseline="90000">
          <a:solidFill>
            <a:schemeClr val="bg1"/>
          </a:solidFill>
          <a:latin typeface="+mn-lt"/>
          <a:cs typeface="Arial" panose="020B0604020202020204" pitchFamily="34" charset="0"/>
        </a:defRPr>
      </a:lvl6pPr>
      <a:lvl7pPr marL="916305" indent="1827530" algn="l" defTabSz="6350" rtl="0" eaLnBrk="0" fontAlgn="ctr" latinLnBrk="1" hangingPunct="0">
        <a:lnSpc>
          <a:spcPct val="0"/>
        </a:lnSpc>
        <a:spcBef>
          <a:spcPct val="231000"/>
        </a:spcBef>
        <a:spcAft>
          <a:spcPct val="4000"/>
        </a:spcAft>
        <a:buFont typeface="Arial" panose="020B0604020202020204" pitchFamily="34" charset="0"/>
        <a:buChar char="ɀ"/>
        <a:defRPr sz="2800" baseline="90000">
          <a:solidFill>
            <a:schemeClr val="bg1"/>
          </a:solidFill>
          <a:latin typeface="+mn-lt"/>
          <a:cs typeface="Arial" panose="020B0604020202020204" pitchFamily="34" charset="0"/>
        </a:defRPr>
      </a:lvl7pPr>
      <a:lvl8pPr marL="1373505" indent="1827530" algn="l" defTabSz="6350" rtl="0" eaLnBrk="0" fontAlgn="ctr" latinLnBrk="1" hangingPunct="0">
        <a:lnSpc>
          <a:spcPct val="0"/>
        </a:lnSpc>
        <a:spcBef>
          <a:spcPct val="231000"/>
        </a:spcBef>
        <a:spcAft>
          <a:spcPct val="4000"/>
        </a:spcAft>
        <a:buFont typeface="Arial" panose="020B0604020202020204" pitchFamily="34" charset="0"/>
        <a:buChar char="ɀ"/>
        <a:defRPr sz="2800" baseline="90000">
          <a:solidFill>
            <a:schemeClr val="bg1"/>
          </a:solidFill>
          <a:latin typeface="+mn-lt"/>
          <a:cs typeface="Arial" panose="020B0604020202020204" pitchFamily="34" charset="0"/>
        </a:defRPr>
      </a:lvl8pPr>
      <a:lvl9pPr marL="1830705" indent="1827530" algn="l" defTabSz="6350" rtl="0" eaLnBrk="0" fontAlgn="ctr" latinLnBrk="1" hangingPunct="0">
        <a:lnSpc>
          <a:spcPct val="0"/>
        </a:lnSpc>
        <a:spcBef>
          <a:spcPct val="231000"/>
        </a:spcBef>
        <a:spcAft>
          <a:spcPct val="4000"/>
        </a:spcAft>
        <a:buFont typeface="Arial" panose="020B0604020202020204" pitchFamily="34" charset="0"/>
        <a:buChar char="ɀ"/>
        <a:defRPr sz="2800" baseline="90000">
          <a:solidFill>
            <a:schemeClr val="bg1"/>
          </a:solidFill>
          <a:latin typeface="+mn-lt"/>
          <a:cs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9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" altLang="en-US" dirty="0">
                <a:latin typeface="Arial" panose="020B0604020202020204" pitchFamily="34" charset="0"/>
              </a:rPr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/>
      <p:pic>
        <p:nvPicPr>
          <p:cNvPr id="3074" name="图片 7"/>
          <p:cNvPicPr>
            <a:picLocks noChangeAspect="1"/>
          </p:cNvPicPr>
          <p:nvPr/>
        </p:nvPicPr>
        <p:blipFill>
          <a:blip r:embed="rId23">
            <a:lum bright="12000" contrast="40000"/>
          </a:blip>
          <a:stretch>
            <a:fillRect/>
          </a:stretch>
        </p:blipFill>
        <p:spPr>
          <a:xfrm>
            <a:off x="8890000" y="4914900"/>
            <a:ext cx="33020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1219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6096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81" name="图片 8"/>
          <p:cNvPicPr>
            <a:picLocks noChangeAspect="1"/>
          </p:cNvPicPr>
          <p:nvPr/>
        </p:nvPicPr>
        <p:blipFill>
          <a:blip r:embed="rId24">
            <a:lum bright="34000" contrast="40000"/>
          </a:blip>
          <a:stretch>
            <a:fillRect/>
          </a:stretch>
        </p:blipFill>
        <p:spPr>
          <a:xfrm>
            <a:off x="0" y="6419850"/>
            <a:ext cx="12192000" cy="438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308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159A3-7D7F-45FB-AE79-19BC145BE65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 panose="05020102010507070707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 panose="05020102010507070707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 panose="05020102010507070707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 panose="05020102010507070707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 panose="05020102010507070707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DF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99" name="文本框 2"/>
          <p:cNvSpPr txBox="1"/>
          <p:nvPr userDrawn="1"/>
        </p:nvSpPr>
        <p:spPr>
          <a:xfrm>
            <a:off x="10609263" y="6488113"/>
            <a:ext cx="1535112" cy="339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>
              <a:buNone/>
            </a:pP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世纪教育网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ransition spd="med" advTm="0">
    <p:fade/>
  </p:transition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jpeg"/><Relationship Id="rId8" Type="http://schemas.openxmlformats.org/officeDocument/2006/relationships/image" Target="../media/image49.jpeg"/><Relationship Id="rId7" Type="http://schemas.openxmlformats.org/officeDocument/2006/relationships/image" Target="../media/image48.jpeg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2.jpeg"/><Relationship Id="rId10" Type="http://schemas.openxmlformats.org/officeDocument/2006/relationships/image" Target="../media/image51.jpe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jpeg"/><Relationship Id="rId8" Type="http://schemas.openxmlformats.org/officeDocument/2006/relationships/image" Target="../media/image59.jpeg"/><Relationship Id="rId7" Type="http://schemas.openxmlformats.org/officeDocument/2006/relationships/image" Target="../media/image58.jpeg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61.jpe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3.png"/><Relationship Id="rId1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4.xml"/><Relationship Id="rId1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69.png"/><Relationship Id="rId1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0.png"/><Relationship Id="rId1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emf"/><Relationship Id="rId3" Type="http://schemas.microsoft.com/office/2007/relationships/media" Target="file:///D:\&#33258;&#21046;&#20061;&#19978;&#26032;&#35838;&#35838;&#20214;\5.2&#20957;&#32858;&#20215;&#20540;&#36861;&#27714;\&#20013;&#22269;&#20154;&#27665;&#35299;&#25918;&#20891;&#20891;&#20048;&#22242;%20-%20&#20041;&#21191;&#20891;&#36827;&#34892;&#26354;%20(&#21512;&#21809;).mp3" TargetMode="External"/><Relationship Id="rId2" Type="http://schemas.openxmlformats.org/officeDocument/2006/relationships/audio" Target="file:///D:\&#33258;&#21046;&#20061;&#19978;&#26032;&#35838;&#35838;&#20214;\5.2&#20957;&#32858;&#20215;&#20540;&#36861;&#27714;\&#20013;&#22269;&#20154;&#27665;&#35299;&#25918;&#20891;&#20891;&#20048;&#22242;%20-%20&#20041;&#21191;&#20891;&#36827;&#34892;&#26354;%20(&#21512;&#21809;).mp3" TargetMode="External"/><Relationship Id="rId1" Type="http://schemas.openxmlformats.org/officeDocument/2006/relationships/image" Target="../media/image84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8.png"/><Relationship Id="rId1" Type="http://schemas.openxmlformats.org/officeDocument/2006/relationships/slide" Target="slide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8.png"/><Relationship Id="rId1" Type="http://schemas.openxmlformats.org/officeDocument/2006/relationships/slide" Target="slide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8.png"/><Relationship Id="rId1" Type="http://schemas.openxmlformats.org/officeDocument/2006/relationships/slide" Target="slide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8.png"/><Relationship Id="rId1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1138899" y="740575"/>
            <a:ext cx="10430603" cy="4128585"/>
            <a:chOff x="889734" y="837094"/>
            <a:chExt cx="7822952" cy="4128585"/>
          </a:xfr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矩形 1"/>
            <p:cNvSpPr/>
            <p:nvPr/>
          </p:nvSpPr>
          <p:spPr>
            <a:xfrm>
              <a:off x="2324834" y="837094"/>
              <a:ext cx="4222750" cy="93599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sz="32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小标宋简体" charset="-122"/>
                  <a:ea typeface="方正小标宋简体" charset="-122"/>
                  <a:cs typeface="+mn-cs"/>
                </a:rPr>
                <a:t>第三单元  </a:t>
              </a:r>
              <a:r>
                <a:rPr kumimoji="0" lang="zh-CN" sz="3200" b="0" i="0" u="none" strike="noStrike" kern="1200" cap="none" spc="0" normalizeH="0" baseline="0" noProof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小标宋简体" charset="-122"/>
                  <a:ea typeface="方正小标宋简体" charset="-122"/>
                  <a:cs typeface="+mn-cs"/>
                </a:rPr>
                <a:t>文明</a:t>
              </a:r>
              <a:r>
                <a:rPr kumimoji="0" lang="zh-CN" sz="32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小标宋简体" charset="-122"/>
                  <a:ea typeface="方正小标宋简体" charset="-122"/>
                  <a:cs typeface="+mn-cs"/>
                </a:rPr>
                <a:t>与</a:t>
              </a:r>
              <a:r>
                <a:rPr kumimoji="0" lang="zh-CN" sz="3200" b="0" i="0" u="none" strike="noStrike" kern="1200" cap="none" spc="0" normalizeH="0" baseline="0" noProof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小标宋简体" charset="-122"/>
                  <a:ea typeface="方正小标宋简体" charset="-122"/>
                  <a:cs typeface="+mn-cs"/>
                </a:rPr>
                <a:t>家园</a:t>
              </a:r>
              <a:endParaRPr kumimoji="0" lang="zh-CN" sz="32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小标宋简体" charset="-122"/>
                <a:ea typeface="方正小标宋简体" charset="-122"/>
                <a:cs typeface="+mn-cs"/>
              </a:endParaRPr>
            </a:p>
          </p:txBody>
        </p:sp>
        <p:sp>
          <p:nvSpPr>
            <p:cNvPr id="5" name="直接连接符 4"/>
            <p:cNvSpPr/>
            <p:nvPr/>
          </p:nvSpPr>
          <p:spPr>
            <a:xfrm flipH="1">
              <a:off x="4499992" y="1772816"/>
              <a:ext cx="1" cy="7920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7" name="直接连接符 6"/>
            <p:cNvSpPr/>
            <p:nvPr/>
          </p:nvSpPr>
          <p:spPr>
            <a:xfrm>
              <a:off x="2051720" y="2564904"/>
              <a:ext cx="5112568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" name="直接连接符 8"/>
            <p:cNvSpPr/>
            <p:nvPr/>
          </p:nvSpPr>
          <p:spPr>
            <a:xfrm>
              <a:off x="1182695" y="3501008"/>
              <a:ext cx="0" cy="121729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1" name="直接连接符 10"/>
            <p:cNvSpPr/>
            <p:nvPr/>
          </p:nvSpPr>
          <p:spPr>
            <a:xfrm>
              <a:off x="2051720" y="2564904"/>
              <a:ext cx="0" cy="144016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3" name="直接连接符 12"/>
            <p:cNvSpPr/>
            <p:nvPr/>
          </p:nvSpPr>
          <p:spPr>
            <a:xfrm>
              <a:off x="7164288" y="2564904"/>
              <a:ext cx="0" cy="144016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1" name="矩形 20"/>
            <p:cNvSpPr/>
            <p:nvPr/>
          </p:nvSpPr>
          <p:spPr>
            <a:xfrm>
              <a:off x="889734" y="2708920"/>
              <a:ext cx="2458130" cy="79208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方正小标宋简体" charset="-122"/>
                  <a:ea typeface="方正小标宋简体" charset="-122"/>
                  <a:cs typeface="+mn-cs"/>
                </a:rPr>
                <a:t>第一课</a:t>
              </a:r>
              <a:endParaRPr kumimoji="0" lang="en-US" altLang="zh-CN" sz="2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方正小标宋简体" charset="-122"/>
                <a:ea typeface="方正小标宋简体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方正小标宋简体" charset="-122"/>
                  <a:ea typeface="方正小标宋简体" charset="-122"/>
                  <a:cs typeface="+mn-cs"/>
                </a:rPr>
                <a:t>守望精神家园</a:t>
              </a: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方正小标宋简体" charset="-122"/>
                <a:ea typeface="方正小标宋简体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404084" y="3703484"/>
              <a:ext cx="2715260" cy="44577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1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方正小标宋简体" charset="-122"/>
                  <a:ea typeface="方正小标宋简体" charset="-122"/>
                  <a:cs typeface="+mn-cs"/>
                </a:rPr>
                <a:t>1.1 </a:t>
              </a:r>
              <a:r>
                <a: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方正小标宋简体" charset="-122"/>
                  <a:ea typeface="方正小标宋简体" charset="-122"/>
                  <a:cs typeface="+mn-cs"/>
                </a:rPr>
                <a:t>延续文化血脉</a:t>
              </a: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方正小标宋简体" charset="-122"/>
                <a:ea typeface="方正小标宋简体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403449" y="4495329"/>
              <a:ext cx="2715260" cy="44577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1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方正小标宋简体" charset="-122"/>
                  <a:ea typeface="方正小标宋简体" charset="-122"/>
                  <a:cs typeface="+mn-cs"/>
                </a:rPr>
                <a:t>1.2 </a:t>
              </a:r>
              <a:r>
                <a: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方正小标宋简体" charset="-122"/>
                  <a:ea typeface="方正小标宋简体" charset="-122"/>
                  <a:cs typeface="+mn-cs"/>
                </a:rPr>
                <a:t>凝聚价值追求</a:t>
              </a: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方正小标宋简体" charset="-122"/>
                <a:ea typeface="方正小标宋简体" charset="-122"/>
                <a:cs typeface="+mn-cs"/>
              </a:endParaRPr>
            </a:p>
          </p:txBody>
        </p:sp>
        <p:sp>
          <p:nvSpPr>
            <p:cNvPr id="25" name="直接连接符 24"/>
            <p:cNvSpPr/>
            <p:nvPr/>
          </p:nvSpPr>
          <p:spPr>
            <a:xfrm>
              <a:off x="1182695" y="3926209"/>
              <a:ext cx="220953" cy="1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7" name="直接连接符 26"/>
            <p:cNvSpPr/>
            <p:nvPr/>
          </p:nvSpPr>
          <p:spPr>
            <a:xfrm>
              <a:off x="1182695" y="4718297"/>
              <a:ext cx="220953" cy="1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38" name="直接连接符 37"/>
            <p:cNvSpPr/>
            <p:nvPr/>
          </p:nvSpPr>
          <p:spPr>
            <a:xfrm>
              <a:off x="5858974" y="3501008"/>
              <a:ext cx="0" cy="121729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39" name="矩形 38"/>
            <p:cNvSpPr/>
            <p:nvPr/>
          </p:nvSpPr>
          <p:spPr>
            <a:xfrm>
              <a:off x="5513943" y="2708920"/>
              <a:ext cx="2458130" cy="79208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方正小标宋简体" charset="-122"/>
                  <a:ea typeface="方正小标宋简体" charset="-122"/>
                  <a:cs typeface="+mn-cs"/>
                  <a:sym typeface="+mn-ea"/>
                </a:rPr>
                <a:t>第二课</a:t>
              </a: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方正小标宋简体" charset="-122"/>
                <a:ea typeface="方正小标宋简体" charset="-122"/>
                <a:cs typeface="+mn-cs"/>
                <a:sym typeface="+mn-ea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方正小标宋简体" charset="-122"/>
                  <a:ea typeface="方正小标宋简体" charset="-122"/>
                  <a:cs typeface="+mn-cs"/>
                  <a:sym typeface="+mn-ea"/>
                </a:rPr>
                <a:t>建设美丽中国</a:t>
              </a: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方正小标宋简体" charset="-122"/>
                <a:ea typeface="方正小标宋简体" charset="-122"/>
                <a:cs typeface="+mn-cs"/>
                <a:sym typeface="+mn-ea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6094194" y="3703483"/>
              <a:ext cx="2618492" cy="47035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1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方正小标宋简体" charset="-122"/>
                  <a:ea typeface="方正小标宋简体" charset="-122"/>
                  <a:cs typeface="+mn-cs"/>
                </a:rPr>
                <a:t>2.1 </a:t>
              </a:r>
              <a:r>
                <a: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方正小标宋简体" charset="-122"/>
                  <a:ea typeface="方正小标宋简体" charset="-122"/>
                  <a:cs typeface="+mn-cs"/>
                </a:rPr>
                <a:t>正视发展挑战</a:t>
              </a: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方正小标宋简体" charset="-122"/>
                <a:ea typeface="方正小标宋简体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6094194" y="4495328"/>
              <a:ext cx="2617822" cy="47035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1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方正小标宋简体" charset="-122"/>
                  <a:ea typeface="方正小标宋简体" charset="-122"/>
                  <a:cs typeface="+mn-cs"/>
                </a:rPr>
                <a:t>2.2 </a:t>
              </a:r>
              <a:r>
                <a: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方正小标宋简体" charset="-122"/>
                  <a:ea typeface="方正小标宋简体" charset="-122"/>
                  <a:cs typeface="+mn-cs"/>
                </a:rPr>
                <a:t>共筑生命家园</a:t>
              </a: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方正小标宋简体" charset="-122"/>
                <a:ea typeface="方正小标宋简体" charset="-122"/>
                <a:cs typeface="+mn-cs"/>
              </a:endParaRPr>
            </a:p>
          </p:txBody>
        </p:sp>
        <p:sp>
          <p:nvSpPr>
            <p:cNvPr id="43" name="直接连接符 42"/>
            <p:cNvSpPr/>
            <p:nvPr/>
          </p:nvSpPr>
          <p:spPr>
            <a:xfrm>
              <a:off x="5873579" y="3926209"/>
              <a:ext cx="220953" cy="1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44" name="直接连接符 43"/>
            <p:cNvSpPr/>
            <p:nvPr/>
          </p:nvSpPr>
          <p:spPr>
            <a:xfrm>
              <a:off x="5873579" y="4718297"/>
              <a:ext cx="220953" cy="1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42" name="矩形 41"/>
            <p:cNvSpPr/>
            <p:nvPr/>
          </p:nvSpPr>
          <p:spPr>
            <a:xfrm>
              <a:off x="2771800" y="1939142"/>
              <a:ext cx="1509184" cy="44574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方正苏新诗柳楷简体" pitchFamily="2" charset="-122"/>
                  <a:ea typeface="方正苏新诗柳楷简体" pitchFamily="2" charset="-122"/>
                  <a:cs typeface="+mn-cs"/>
                </a:rPr>
                <a:t>单元导语</a:t>
              </a: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</a:endParaRPr>
            </a:p>
          </p:txBody>
        </p:sp>
        <p:sp>
          <p:nvSpPr>
            <p:cNvPr id="45" name="直接连接符 44"/>
            <p:cNvSpPr/>
            <p:nvPr/>
          </p:nvSpPr>
          <p:spPr>
            <a:xfrm>
              <a:off x="4283968" y="2162013"/>
              <a:ext cx="220953" cy="1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" name="TextBox 6"/>
          <p:cNvSpPr txBox="1"/>
          <p:nvPr/>
        </p:nvSpPr>
        <p:spPr>
          <a:xfrm>
            <a:off x="1530350" y="65088"/>
            <a:ext cx="10409238" cy="5842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本单元教材分析：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556" name="图片 10737428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73025"/>
            <a:ext cx="1023938" cy="531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"/>
          <p:cNvSpPr txBox="1"/>
          <p:nvPr/>
        </p:nvSpPr>
        <p:spPr>
          <a:xfrm>
            <a:off x="382588" y="4981575"/>
            <a:ext cx="11572875" cy="46037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特粗光辉简体" pitchFamily="2" charset="-122"/>
                <a:ea typeface="方正特粗光辉简体" pitchFamily="2" charset="-122"/>
                <a:cs typeface="+mn-cs"/>
                <a:sym typeface="+mn-ea"/>
              </a:rPr>
              <a:t>思考并回答：什么是</a:t>
            </a:r>
            <a:r>
              <a:rPr kumimoji="0" lang="en-US" altLang="zh-CN" sz="2400" b="0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方正特粗光辉简体" pitchFamily="2" charset="-122"/>
                <a:ea typeface="方正特粗光辉简体" pitchFamily="2" charset="-122"/>
                <a:cs typeface="+mn-cs"/>
                <a:sym typeface="+mn-ea"/>
              </a:rPr>
              <a:t>“</a:t>
            </a: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方正特粗光辉简体" pitchFamily="2" charset="-122"/>
                <a:ea typeface="方正特粗光辉简体" pitchFamily="2" charset="-122"/>
                <a:cs typeface="+mn-cs"/>
                <a:sym typeface="+mn-ea"/>
              </a:rPr>
              <a:t>五位一体</a:t>
            </a:r>
            <a:r>
              <a:rPr kumimoji="0" lang="en-US" altLang="zh-CN" sz="2400" b="0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方正特粗光辉简体" pitchFamily="2" charset="-122"/>
                <a:ea typeface="方正特粗光辉简体" pitchFamily="2" charset="-122"/>
                <a:cs typeface="+mn-cs"/>
                <a:sym typeface="+mn-ea"/>
              </a:rPr>
              <a:t>”</a:t>
            </a: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特粗光辉简体" pitchFamily="2" charset="-122"/>
                <a:ea typeface="方正特粗光辉简体" pitchFamily="2" charset="-122"/>
                <a:cs typeface="+mn-cs"/>
                <a:sym typeface="+mn-ea"/>
              </a:rPr>
              <a:t>？</a:t>
            </a:r>
            <a:r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方正特粗光辉简体" pitchFamily="2" charset="-122"/>
                <a:ea typeface="方正特粗光辉简体" pitchFamily="2" charset="-122"/>
                <a:cs typeface="+mn-cs"/>
                <a:sym typeface="+mn-ea"/>
              </a:rPr>
              <a:t>（参见本课导语）</a:t>
            </a: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方正特粗光辉简体" pitchFamily="2" charset="-122"/>
              <a:ea typeface="方正特粗光辉简体" pitchFamily="2" charset="-122"/>
              <a:cs typeface="+mn-cs"/>
              <a:sym typeface="+mn-ea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382588" y="5556250"/>
            <a:ext cx="11574463" cy="11080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小标宋简体" charset="-122"/>
                <a:ea typeface="方正小标宋简体" charset="-122"/>
                <a:cs typeface="+mn-cs"/>
                <a:sym typeface="+mn-ea"/>
              </a:rPr>
              <a:t>答案与解析：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新中国成立以来，中国人民创造了世界发展史上的新奇迹，为人类文明注入了新活力。我国的</a:t>
            </a:r>
            <a:r>
              <a:rPr kumimoji="0" lang="zh-CN" altLang="en-US" sz="22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物质文明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、</a:t>
            </a:r>
            <a:r>
              <a:rPr kumimoji="0" lang="zh-CN" altLang="en-US" sz="22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政治文明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、</a:t>
            </a:r>
            <a:r>
              <a:rPr kumimoji="0" lang="zh-CN" altLang="en-US" sz="22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精神文明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、</a:t>
            </a:r>
            <a:r>
              <a:rPr kumimoji="0" lang="zh-CN" altLang="en-US" sz="22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社会文明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、</a:t>
            </a:r>
            <a:r>
              <a:rPr kumimoji="0" lang="zh-CN" altLang="en-US" sz="22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生态文明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得到全面提升。</a:t>
            </a:r>
            <a:r>
              <a:rPr kumimoji="0" lang="en-US" altLang="zh-CN" sz="22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(</a:t>
            </a:r>
            <a:r>
              <a:rPr kumimoji="0" lang="zh-CN" altLang="en-US" sz="22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十八大报告提法、重点</a:t>
            </a:r>
            <a:r>
              <a:rPr kumimoji="0" lang="en-US" altLang="zh-CN" sz="22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简体" pitchFamily="2" charset="-122"/>
                <a:ea typeface="方正苏新诗柳楷简体" pitchFamily="2" charset="-122"/>
                <a:cs typeface="+mn-cs"/>
                <a:sym typeface="+mn-ea"/>
              </a:rPr>
              <a:t>)</a:t>
            </a:r>
            <a:endParaRPr kumimoji="0" lang="en-US" altLang="zh-CN" sz="22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方正苏新诗柳楷简体" pitchFamily="2" charset="-122"/>
              <a:ea typeface="方正苏新诗柳楷简体" pitchFamily="2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8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9813" y="30163"/>
            <a:ext cx="6035675" cy="6797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云形标注 8"/>
          <p:cNvSpPr/>
          <p:nvPr/>
        </p:nvSpPr>
        <p:spPr>
          <a:xfrm>
            <a:off x="9936163" y="2468563"/>
            <a:ext cx="1765300" cy="2209800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伟大团结精神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4820" name="图片 2" descr="GD3C)_)XKTK0D9Q%EYT@J@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3" y="30163"/>
            <a:ext cx="6076950" cy="6797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9713" y="0"/>
            <a:ext cx="6872287" cy="6189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3" name="图片 5" descr="4525429_212244150385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116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云形标注 6"/>
          <p:cNvSpPr/>
          <p:nvPr/>
        </p:nvSpPr>
        <p:spPr>
          <a:xfrm>
            <a:off x="10609263" y="2373313"/>
            <a:ext cx="1698625" cy="220662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伟大梦想精神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Box 1"/>
          <p:cNvSpPr txBox="1"/>
          <p:nvPr/>
        </p:nvSpPr>
        <p:spPr>
          <a:xfrm>
            <a:off x="169863" y="3832225"/>
            <a:ext cx="12022138" cy="267811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2.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（中华）民族精神的内涵</a:t>
            </a:r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（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1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）</a:t>
            </a:r>
            <a:r>
              <a:rPr kumimoji="0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以</a:t>
            </a:r>
            <a:r>
              <a:rPr kumimoji="0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爱国主义为核心</a:t>
            </a:r>
            <a:r>
              <a:rPr kumimoji="0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的</a:t>
            </a:r>
            <a:r>
              <a:rPr kumimoji="0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团结统一</a:t>
            </a:r>
            <a:r>
              <a:rPr kumimoji="0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</a:t>
            </a:r>
            <a:r>
              <a:rPr kumimoji="0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爱好和平</a:t>
            </a:r>
            <a:r>
              <a:rPr kumimoji="0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</a:t>
            </a:r>
            <a:r>
              <a:rPr kumimoji="0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勤劳勇敢</a:t>
            </a:r>
            <a:r>
              <a:rPr kumimoji="0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</a:t>
            </a:r>
            <a:r>
              <a:rPr kumimoji="0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自强不息</a:t>
            </a:r>
            <a:r>
              <a:rPr kumimoji="0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的伟大民族精神。</a:t>
            </a:r>
            <a:endParaRPr kumimoji="0" lang="en-US" sz="28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（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2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）</a:t>
            </a:r>
            <a:r>
              <a:rPr kumimoji="0" lang="zh-CN" altLang="en-US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伟大创造精神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</a:t>
            </a:r>
            <a:r>
              <a:rPr kumimoji="0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伟大奋斗精神</a:t>
            </a:r>
            <a:r>
              <a:rPr kumimoji="0" lang="zh-CN" altLang="en-US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</a:t>
            </a:r>
            <a:r>
              <a:rPr kumimoji="0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伟大团结精神</a:t>
            </a:r>
            <a:r>
              <a:rPr kumimoji="0" lang="zh-CN" altLang="en-US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</a:t>
            </a:r>
            <a:r>
              <a:rPr kumimoji="0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伟大梦想精神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（中国人民身上在当代具有的精神）</a:t>
            </a:r>
            <a:r>
              <a:rPr kumimoji="0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。</a:t>
            </a:r>
            <a:endParaRPr kumimoji="0" sz="28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36867" name="图片 5" descr="Screenshot_2019-05-17-23-46-20-614_com.tencent.m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463" y="198438"/>
            <a:ext cx="5424487" cy="323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8" name="图片 5" descr="IMG_20190519_1314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213" y="200025"/>
            <a:ext cx="5664200" cy="3238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71" name="矩形 6"/>
          <p:cNvSpPr/>
          <p:nvPr/>
        </p:nvSpPr>
        <p:spPr>
          <a:xfrm>
            <a:off x="403225" y="1571625"/>
            <a:ext cx="2435225" cy="3108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读教材</a:t>
            </a:r>
            <a:r>
              <a:rPr lang="en-US" altLang="zh-CN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P68“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探究与分享”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，小组合作回答问题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：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民族精神在不同时期的表现是什么？</a:t>
            </a:r>
            <a:endParaRPr lang="zh-CN" altLang="en-US" sz="28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8915" name="组合 7"/>
          <p:cNvGrpSpPr>
            <a:grpSpLocks noChangeAspect="1"/>
          </p:cNvGrpSpPr>
          <p:nvPr/>
        </p:nvGrpSpPr>
        <p:grpSpPr>
          <a:xfrm>
            <a:off x="3883025" y="981075"/>
            <a:ext cx="7310438" cy="5584825"/>
            <a:chOff x="0" y="0"/>
            <a:chExt cx="7310503" cy="5585077"/>
          </a:xfrm>
        </p:grpSpPr>
        <p:pic>
          <p:nvPicPr>
            <p:cNvPr id="38921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8975" y="135929"/>
              <a:ext cx="3423312" cy="2567484"/>
            </a:xfrm>
            <a:prstGeom prst="rect">
              <a:avLst/>
            </a:prstGeom>
            <a:noFill/>
            <a:ln w="88900" cap="sq" cmpd="sng">
              <a:solidFill>
                <a:srgbClr val="70CA23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38922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9279" y="0"/>
              <a:ext cx="3461224" cy="2703413"/>
            </a:xfrm>
            <a:prstGeom prst="rect">
              <a:avLst/>
            </a:prstGeom>
            <a:noFill/>
            <a:ln w="88900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38923" name="图片 12"/>
            <p:cNvPicPr>
              <a:picLocks noChangeAspect="1"/>
            </p:cNvPicPr>
            <p:nvPr/>
          </p:nvPicPr>
          <p:blipFill>
            <a:blip r:embed="rId3"/>
            <a:srcRect t="2107" b="21384"/>
            <a:stretch>
              <a:fillRect/>
            </a:stretch>
          </p:blipFill>
          <p:spPr>
            <a:xfrm>
              <a:off x="3849279" y="3004503"/>
              <a:ext cx="3170569" cy="2580574"/>
            </a:xfrm>
            <a:prstGeom prst="rect">
              <a:avLst/>
            </a:prstGeom>
            <a:noFill/>
            <a:ln w="88900" cap="sq" cmpd="sng">
              <a:solidFill>
                <a:srgbClr val="70CA23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38924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004503"/>
              <a:ext cx="3572287" cy="2580574"/>
            </a:xfrm>
            <a:prstGeom prst="rect">
              <a:avLst/>
            </a:prstGeom>
            <a:noFill/>
            <a:ln w="88900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38916" name="组合 4"/>
          <p:cNvGrpSpPr/>
          <p:nvPr/>
        </p:nvGrpSpPr>
        <p:grpSpPr>
          <a:xfrm>
            <a:off x="403225" y="301625"/>
            <a:ext cx="2435225" cy="679450"/>
            <a:chOff x="0" y="0"/>
            <a:chExt cx="3005" cy="1073"/>
          </a:xfrm>
        </p:grpSpPr>
        <p:sp>
          <p:nvSpPr>
            <p:cNvPr id="38917" name="矩形 3"/>
            <p:cNvSpPr/>
            <p:nvPr/>
          </p:nvSpPr>
          <p:spPr>
            <a:xfrm>
              <a:off x="545" y="252"/>
              <a:ext cx="2059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2" tIns="34292" rIns="68582" bIns="34292"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教学目标</a:t>
              </a:r>
              <a:endPara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8918" name="组合 18"/>
            <p:cNvGrpSpPr/>
            <p:nvPr/>
          </p:nvGrpSpPr>
          <p:grpSpPr>
            <a:xfrm>
              <a:off x="0" y="0"/>
              <a:ext cx="3005" cy="1073"/>
              <a:chOff x="0" y="0"/>
              <a:chExt cx="2312527" cy="825644"/>
            </a:xfrm>
          </p:grpSpPr>
          <p:sp>
            <p:nvSpPr>
              <p:cNvPr id="38919" name="任意多边形 44"/>
              <p:cNvSpPr/>
              <p:nvPr/>
            </p:nvSpPr>
            <p:spPr>
              <a:xfrm>
                <a:off x="0" y="0"/>
                <a:ext cx="2312527" cy="679699"/>
              </a:xfrm>
              <a:custGeom>
                <a:avLst/>
                <a:gdLst>
                  <a:gd name="txL" fmla="*/ 0 w 4452260"/>
                  <a:gd name="txT" fmla="*/ 0 h 1068867"/>
                  <a:gd name="txR" fmla="*/ 4452260 w 4452260"/>
                  <a:gd name="txB" fmla="*/ 1068867 h 1068867"/>
                </a:gdLst>
                <a:ahLst/>
                <a:cxnLst>
                  <a:cxn ang="0">
                    <a:pos x="174738" y="0"/>
                  </a:cxn>
                  <a:cxn ang="0">
                    <a:pos x="215678" y="0"/>
                  </a:cxn>
                  <a:cxn ang="0">
                    <a:pos x="227691" y="0"/>
                  </a:cxn>
                  <a:cxn ang="0">
                    <a:pos x="269797" y="0"/>
                  </a:cxn>
                  <a:cxn ang="0">
                    <a:pos x="292285" y="0"/>
                  </a:cxn>
                  <a:cxn ang="0">
                    <a:pos x="315705" y="0"/>
                  </a:cxn>
                  <a:cxn ang="0">
                    <a:pos x="334540" y="0"/>
                  </a:cxn>
                  <a:cxn ang="0">
                    <a:pos x="359443" y="0"/>
                  </a:cxn>
                  <a:cxn ang="0">
                    <a:pos x="392312" y="0"/>
                  </a:cxn>
                  <a:cxn ang="0">
                    <a:pos x="404012" y="0"/>
                  </a:cxn>
                  <a:cxn ang="0">
                    <a:pos x="413227" y="0"/>
                  </a:cxn>
                  <a:cxn ang="0">
                    <a:pos x="431650" y="0"/>
                  </a:cxn>
                  <a:cxn ang="0">
                    <a:pos x="444953" y="0"/>
                  </a:cxn>
                  <a:cxn ang="0">
                    <a:pos x="455333" y="0"/>
                  </a:cxn>
                  <a:cxn ang="0">
                    <a:pos x="477822" y="0"/>
                  </a:cxn>
                  <a:cxn ang="0">
                    <a:pos x="491909" y="0"/>
                  </a:cxn>
                  <a:cxn ang="0">
                    <a:pos x="501373" y="0"/>
                  </a:cxn>
                  <a:cxn ang="0">
                    <a:pos x="520076" y="0"/>
                  </a:cxn>
                  <a:cxn ang="0">
                    <a:pos x="537144" y="0"/>
                  </a:cxn>
                  <a:cxn ang="0">
                    <a:pos x="546853" y="0"/>
                  </a:cxn>
                  <a:cxn ang="0">
                    <a:pos x="578313" y="0"/>
                  </a:cxn>
                  <a:cxn ang="0">
                    <a:pos x="601400" y="0"/>
                  </a:cxn>
                  <a:cxn ang="0">
                    <a:pos x="617652" y="0"/>
                  </a:cxn>
                  <a:cxn ang="0">
                    <a:pos x="631420" y="0"/>
                  </a:cxn>
                  <a:cxn ang="0">
                    <a:pos x="633750" y="0"/>
                  </a:cxn>
                  <a:cxn ang="0">
                    <a:pos x="664288" y="0"/>
                  </a:cxn>
                  <a:cxn ang="0">
                    <a:pos x="687243" y="0"/>
                  </a:cxn>
                  <a:cxn ang="0">
                    <a:pos x="696607" y="0"/>
                  </a:cxn>
                  <a:cxn ang="0">
                    <a:pos x="730981" y="0"/>
                  </a:cxn>
                  <a:cxn ang="0">
                    <a:pos x="733777" y="0"/>
                  </a:cxn>
                  <a:cxn ang="0">
                    <a:pos x="773218" y="0"/>
                  </a:cxn>
                  <a:cxn ang="0">
                    <a:pos x="787866" y="0"/>
                  </a:cxn>
                  <a:cxn ang="0">
                    <a:pos x="812764" y="0"/>
                  </a:cxn>
                  <a:cxn ang="0">
                    <a:pos x="817681" y="0"/>
                  </a:cxn>
                  <a:cxn ang="0">
                    <a:pos x="820217" y="0"/>
                  </a:cxn>
                  <a:cxn ang="0">
                    <a:pos x="868277" y="0"/>
                  </a:cxn>
                  <a:cxn ang="0">
                    <a:pos x="882794" y="0"/>
                  </a:cxn>
                  <a:cxn ang="0">
                    <a:pos x="905727" y="0"/>
                  </a:cxn>
                  <a:cxn ang="0">
                    <a:pos x="918856" y="0"/>
                  </a:cxn>
                  <a:cxn ang="0">
                    <a:pos x="973271" y="0"/>
                  </a:cxn>
                  <a:cxn ang="0">
                    <a:pos x="998765" y="0"/>
                  </a:cxn>
                  <a:cxn ang="0">
                    <a:pos x="1017009" y="0"/>
                  </a:cxn>
                  <a:cxn ang="0">
                    <a:pos x="1197589" y="194111"/>
                  </a:cxn>
                  <a:cxn ang="0">
                    <a:pos x="1105779" y="432225"/>
                  </a:cxn>
                  <a:cxn ang="0">
                    <a:pos x="920243" y="432225"/>
                  </a:cxn>
                  <a:cxn ang="0">
                    <a:pos x="820217" y="432225"/>
                  </a:cxn>
                  <a:cxn ang="0">
                    <a:pos x="773218" y="432225"/>
                  </a:cxn>
                  <a:cxn ang="0">
                    <a:pos x="687708" y="432225"/>
                  </a:cxn>
                  <a:cxn ang="0">
                    <a:pos x="633750" y="432225"/>
                  </a:cxn>
                  <a:cxn ang="0">
                    <a:pos x="548241" y="432225"/>
                  </a:cxn>
                  <a:cxn ang="0">
                    <a:pos x="501241" y="432225"/>
                  </a:cxn>
                  <a:cxn ang="0">
                    <a:pos x="415731" y="432225"/>
                  </a:cxn>
                  <a:cxn ang="0">
                    <a:pos x="360274" y="432225"/>
                  </a:cxn>
                  <a:cxn ang="0">
                    <a:pos x="307247" y="432225"/>
                  </a:cxn>
                  <a:cxn ang="0">
                    <a:pos x="215678" y="432225"/>
                  </a:cxn>
                  <a:cxn ang="0">
                    <a:pos x="69626" y="410224"/>
                  </a:cxn>
                  <a:cxn ang="0">
                    <a:pos x="69626" y="22001"/>
                  </a:cxn>
                </a:cxnLst>
                <a:rect l="txL" t="txT" r="txR" b="tx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D3D3">
                      <a:alpha val="100000"/>
                    </a:srgbClr>
                  </a:gs>
                  <a:gs pos="100000">
                    <a:srgbClr val="F2F2F2">
                      <a:alpha val="100000"/>
                    </a:srgbClr>
                  </a:gs>
                </a:gsLst>
                <a:lin ang="18900000" scaled="1"/>
                <a:tileRect/>
              </a:gradFill>
              <a:ln w="190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8920" name="任意多边形 45"/>
              <p:cNvSpPr/>
              <p:nvPr/>
            </p:nvSpPr>
            <p:spPr>
              <a:xfrm>
                <a:off x="100812" y="75549"/>
                <a:ext cx="2211715" cy="750095"/>
              </a:xfrm>
              <a:custGeom>
                <a:avLst/>
                <a:gdLst>
                  <a:gd name="txL" fmla="*/ 0 w 4603109"/>
                  <a:gd name="txT" fmla="*/ 0 h 924402"/>
                  <a:gd name="txR" fmla="*/ 4603109 w 4603109"/>
                  <a:gd name="txB" fmla="*/ 924402 h 924402"/>
                </a:gdLst>
                <a:ahLst/>
                <a:cxnLst/>
                <a:rect l="txL" t="txT" r="txR" b="tx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algn="ctr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28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sym typeface="黑体" panose="02010609060101010101" pitchFamily="49" charset="-122"/>
                  </a:rPr>
                  <a:t>探究与分享二</a:t>
                </a:r>
                <a:endParaRPr lang="zh-CN" altLang="en-US" sz="28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>
                                      <p:cBhvr>
                                        <p:cTn id="7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ldLvl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5" name="矩形 1"/>
          <p:cNvSpPr/>
          <p:nvPr/>
        </p:nvSpPr>
        <p:spPr>
          <a:xfrm>
            <a:off x="2873375" y="365125"/>
            <a:ext cx="77597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、（中华）民族精神的品格（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特点</a:t>
            </a:r>
            <a:r>
              <a:rPr lang="zh-CN" altLang="en-US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  <a:endParaRPr lang="zh-CN" altLang="en-US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2"/>
          <p:cNvGrpSpPr/>
          <p:nvPr/>
        </p:nvGrpSpPr>
        <p:grpSpPr>
          <a:xfrm>
            <a:off x="4629150" y="1436688"/>
            <a:ext cx="6211888" cy="1128712"/>
            <a:chOff x="0" y="0"/>
            <a:chExt cx="6211888" cy="1128712"/>
          </a:xfrm>
        </p:grpSpPr>
        <p:grpSp>
          <p:nvGrpSpPr>
            <p:cNvPr id="39956" name="组合 1"/>
            <p:cNvGrpSpPr/>
            <p:nvPr/>
          </p:nvGrpSpPr>
          <p:grpSpPr>
            <a:xfrm>
              <a:off x="1241425" y="0"/>
              <a:ext cx="4970463" cy="1128712"/>
              <a:chOff x="0" y="0"/>
              <a:chExt cx="4970463" cy="1128712"/>
            </a:xfrm>
          </p:grpSpPr>
          <p:sp>
            <p:nvSpPr>
              <p:cNvPr id="39958" name="TextBox 40"/>
              <p:cNvSpPr/>
              <p:nvPr/>
            </p:nvSpPr>
            <p:spPr>
              <a:xfrm>
                <a:off x="0" y="298450"/>
                <a:ext cx="4970463" cy="83026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2400" dirty="0">
                    <a:solidFill>
                      <a:srgbClr val="FF0000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井岗山</a:t>
                </a:r>
                <a:r>
                  <a:rPr lang="zh-CN" altLang="en-US" sz="2400" dirty="0">
                    <a:solidFill>
                      <a:srgbClr val="3F3F3F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精神、</a:t>
                </a:r>
                <a:r>
                  <a:rPr lang="zh-CN" altLang="en-US" sz="2400" dirty="0">
                    <a:solidFill>
                      <a:srgbClr val="FF0000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长征</a:t>
                </a:r>
                <a:r>
                  <a:rPr lang="zh-CN" altLang="en-US" sz="2400" dirty="0">
                    <a:solidFill>
                      <a:srgbClr val="3F3F3F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精神、</a:t>
                </a:r>
                <a:r>
                  <a:rPr lang="zh-CN" altLang="en-US" sz="2400" dirty="0">
                    <a:solidFill>
                      <a:srgbClr val="FF0000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西柏坡</a:t>
                </a:r>
                <a:r>
                  <a:rPr lang="zh-CN" altLang="en-US" sz="2400" dirty="0">
                    <a:solidFill>
                      <a:srgbClr val="3F3F3F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精神、</a:t>
                </a:r>
                <a:r>
                  <a:rPr lang="zh-CN" altLang="en-US" sz="2400" dirty="0">
                    <a:solidFill>
                      <a:srgbClr val="FF0000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延安</a:t>
                </a:r>
                <a:r>
                  <a:rPr lang="zh-CN" altLang="en-US" sz="2400" dirty="0">
                    <a:solidFill>
                      <a:srgbClr val="3F3F3F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精神</a:t>
                </a:r>
                <a:endParaRPr lang="en-US" altLang="zh-CN" sz="2400" i="1" dirty="0">
                  <a:solidFill>
                    <a:srgbClr val="3F3F3F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959" name="TextBox 41"/>
              <p:cNvSpPr/>
              <p:nvPr/>
            </p:nvSpPr>
            <p:spPr>
              <a:xfrm flipH="1">
                <a:off x="636588" y="0"/>
                <a:ext cx="3116262" cy="3873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algn="ctr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buNone/>
                </a:pPr>
                <a:r>
                  <a:rPr lang="zh-CN" altLang="en-US" sz="2400" i="1" dirty="0">
                    <a:solidFill>
                      <a:schemeClr val="tx1"/>
                    </a:solidFill>
                    <a:latin typeface="Arial Rounded MT Bold" panose="020F0704030504030204" pitchFamily="34" charset="0"/>
                    <a:ea typeface="微软雅黑" panose="020B0503020204020204" pitchFamily="34" charset="-122"/>
                    <a:sym typeface="Times New Roman" panose="02020603050405020304" pitchFamily="18" charset="0"/>
                  </a:rPr>
                  <a:t>新民主主义革命时期</a:t>
                </a:r>
                <a:endParaRPr lang="zh-CN" altLang="en-US" sz="2400" i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39957" name="TextBox 32"/>
            <p:cNvSpPr/>
            <p:nvPr/>
          </p:nvSpPr>
          <p:spPr>
            <a:xfrm flipH="1">
              <a:off x="0" y="193675"/>
              <a:ext cx="1127125" cy="7572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en-US" altLang="zh-CN" sz="5400" i="1" dirty="0">
                  <a:solidFill>
                    <a:srgbClr val="D0341A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1</a:t>
              </a:r>
              <a:endParaRPr lang="zh-CN" altLang="en-US" sz="5400" i="1" dirty="0">
                <a:solidFill>
                  <a:srgbClr val="D0341A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" name="组合 5"/>
          <p:cNvGrpSpPr/>
          <p:nvPr/>
        </p:nvGrpSpPr>
        <p:grpSpPr>
          <a:xfrm>
            <a:off x="4629150" y="3363913"/>
            <a:ext cx="6211888" cy="1169987"/>
            <a:chOff x="0" y="0"/>
            <a:chExt cx="6211888" cy="1169987"/>
          </a:xfrm>
        </p:grpSpPr>
        <p:grpSp>
          <p:nvGrpSpPr>
            <p:cNvPr id="39951" name="组合 3"/>
            <p:cNvGrpSpPr/>
            <p:nvPr/>
          </p:nvGrpSpPr>
          <p:grpSpPr>
            <a:xfrm>
              <a:off x="0" y="0"/>
              <a:ext cx="6211888" cy="1169987"/>
              <a:chOff x="0" y="0"/>
              <a:chExt cx="6211888" cy="1169987"/>
            </a:xfrm>
          </p:grpSpPr>
          <p:sp>
            <p:nvSpPr>
              <p:cNvPr id="39953" name="椭圆 44"/>
              <p:cNvSpPr/>
              <p:nvPr/>
            </p:nvSpPr>
            <p:spPr>
              <a:xfrm>
                <a:off x="0" y="46037"/>
                <a:ext cx="1008062" cy="93503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anchor="ctr" anchorCtr="0"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algn="ctr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zh-CN" altLang="en-US" sz="1800" i="1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endParaRPr>
              </a:p>
            </p:txBody>
          </p:sp>
          <p:sp>
            <p:nvSpPr>
              <p:cNvPr id="39954" name="TextBox 50"/>
              <p:cNvSpPr/>
              <p:nvPr/>
            </p:nvSpPr>
            <p:spPr>
              <a:xfrm>
                <a:off x="1087438" y="338137"/>
                <a:ext cx="5124450" cy="8318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2400" dirty="0">
                    <a:solidFill>
                      <a:srgbClr val="FF0000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大庆</a:t>
                </a:r>
                <a:r>
                  <a:rPr lang="zh-CN" altLang="en-US" sz="2400" dirty="0">
                    <a:solidFill>
                      <a:srgbClr val="3F3F3F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精神、</a:t>
                </a:r>
                <a:r>
                  <a:rPr lang="zh-CN" altLang="en-US" sz="2400" dirty="0">
                    <a:solidFill>
                      <a:srgbClr val="FF0000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雷锋</a:t>
                </a:r>
                <a:r>
                  <a:rPr lang="zh-CN" altLang="en-US" sz="2400" dirty="0">
                    <a:solidFill>
                      <a:srgbClr val="3F3F3F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精神、</a:t>
                </a:r>
                <a:r>
                  <a:rPr lang="zh-CN" altLang="en-US" sz="2400" dirty="0">
                    <a:solidFill>
                      <a:srgbClr val="FF0000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焦裕禄</a:t>
                </a:r>
                <a:r>
                  <a:rPr lang="zh-CN" altLang="en-US" sz="2400" dirty="0">
                    <a:solidFill>
                      <a:srgbClr val="3F3F3F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精神、“</a:t>
                </a:r>
                <a:r>
                  <a:rPr lang="zh-CN" altLang="en-US" sz="2400" dirty="0">
                    <a:solidFill>
                      <a:srgbClr val="FF0000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两弹一星</a:t>
                </a:r>
                <a:r>
                  <a:rPr lang="zh-CN" altLang="en-US" sz="2400" dirty="0">
                    <a:solidFill>
                      <a:srgbClr val="3F3F3F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”精神</a:t>
                </a:r>
                <a:endParaRPr lang="en-US" altLang="zh-CN" sz="2400" dirty="0">
                  <a:solidFill>
                    <a:srgbClr val="3F3F3F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955" name="TextBox 51"/>
              <p:cNvSpPr/>
              <p:nvPr/>
            </p:nvSpPr>
            <p:spPr>
              <a:xfrm flipH="1">
                <a:off x="1423988" y="0"/>
                <a:ext cx="4208462" cy="3873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algn="ctr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buNone/>
                </a:pPr>
                <a:r>
                  <a:rPr lang="zh-CN" altLang="en-US" sz="2400" i="1" dirty="0">
                    <a:solidFill>
                      <a:schemeClr val="tx1"/>
                    </a:solidFill>
                    <a:latin typeface="Arial Rounded MT Bold" panose="020F0704030504030204" pitchFamily="34" charset="0"/>
                    <a:ea typeface="微软雅黑" panose="020B0503020204020204" pitchFamily="34" charset="-122"/>
                    <a:sym typeface="Times New Roman" panose="02020603050405020304" pitchFamily="18" charset="0"/>
                  </a:rPr>
                  <a:t>社会主义革命和建设时期</a:t>
                </a:r>
                <a:endParaRPr lang="zh-CN" altLang="en-US" sz="2400" i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39952" name="TextBox 42"/>
            <p:cNvSpPr/>
            <p:nvPr/>
          </p:nvSpPr>
          <p:spPr>
            <a:xfrm flipH="1">
              <a:off x="36513" y="176212"/>
              <a:ext cx="1127125" cy="7572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en-US" altLang="zh-CN" sz="5400" i="1" dirty="0">
                  <a:solidFill>
                    <a:srgbClr val="FFC000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2                     </a:t>
              </a:r>
              <a:endParaRPr lang="zh-CN" altLang="en-US" sz="5400" i="1" dirty="0">
                <a:solidFill>
                  <a:srgbClr val="FFC000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7" name="组合 4"/>
          <p:cNvGrpSpPr/>
          <p:nvPr/>
        </p:nvGrpSpPr>
        <p:grpSpPr>
          <a:xfrm>
            <a:off x="4656138" y="5300663"/>
            <a:ext cx="5353050" cy="1217612"/>
            <a:chOff x="0" y="0"/>
            <a:chExt cx="5353050" cy="1217612"/>
          </a:xfrm>
        </p:grpSpPr>
        <p:sp>
          <p:nvSpPr>
            <p:cNvPr id="39948" name="TextBox 60"/>
            <p:cNvSpPr/>
            <p:nvPr/>
          </p:nvSpPr>
          <p:spPr>
            <a:xfrm>
              <a:off x="1214437" y="387350"/>
              <a:ext cx="4138613" cy="83026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rgbClr val="FF0000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抗洪</a:t>
              </a:r>
              <a:r>
                <a:rPr lang="zh-CN" altLang="en-US" sz="2400" dirty="0">
                  <a:solidFill>
                    <a:srgbClr val="3F3F3F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精神、</a:t>
              </a:r>
              <a:r>
                <a:rPr lang="zh-CN" altLang="en-US" sz="2400" dirty="0">
                  <a:solidFill>
                    <a:srgbClr val="FF0000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载人航天</a:t>
              </a:r>
              <a:r>
                <a:rPr lang="zh-CN" altLang="en-US" sz="2400" dirty="0">
                  <a:solidFill>
                    <a:srgbClr val="3F3F3F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精神、</a:t>
              </a:r>
              <a:r>
                <a:rPr lang="zh-CN" altLang="en-US" sz="2400" dirty="0">
                  <a:solidFill>
                    <a:srgbClr val="FF0000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抗震救灾</a:t>
              </a:r>
              <a:r>
                <a:rPr lang="zh-CN" altLang="en-US" sz="2400" dirty="0">
                  <a:solidFill>
                    <a:srgbClr val="3F3F3F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精神</a:t>
              </a:r>
              <a:endParaRPr lang="en-US" altLang="zh-CN" sz="2400" dirty="0">
                <a:solidFill>
                  <a:srgbClr val="3F3F3F"/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949" name="TextBox 61"/>
            <p:cNvSpPr/>
            <p:nvPr/>
          </p:nvSpPr>
          <p:spPr>
            <a:xfrm flipH="1">
              <a:off x="1906587" y="0"/>
              <a:ext cx="2197100" cy="3873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zh-CN" altLang="en-US" sz="2400" i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改革开放时期</a:t>
              </a:r>
              <a:endParaRPr lang="zh-CN" altLang="en-US" sz="2400" i="1" dirty="0">
                <a:solidFill>
                  <a:schemeClr val="tx1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9950" name="TextBox 52"/>
            <p:cNvSpPr/>
            <p:nvPr/>
          </p:nvSpPr>
          <p:spPr>
            <a:xfrm flipH="1">
              <a:off x="0" y="271462"/>
              <a:ext cx="1214437" cy="7572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en-US" altLang="zh-CN" sz="5400" i="1" dirty="0">
                  <a:solidFill>
                    <a:srgbClr val="EC62D8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3</a:t>
              </a:r>
              <a:endParaRPr lang="zh-CN" altLang="en-US" sz="5400" i="1" dirty="0">
                <a:solidFill>
                  <a:srgbClr val="EC62D8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12311" name="矩形 54"/>
          <p:cNvSpPr/>
          <p:nvPr/>
        </p:nvSpPr>
        <p:spPr>
          <a:xfrm>
            <a:off x="1162050" y="1195388"/>
            <a:ext cx="3717925" cy="4708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0000"/>
                </a:solidFill>
                <a:latin typeface="仿宋_GB2312" pitchFamily="1" charset="-122"/>
                <a:ea typeface="仿宋_GB2312" pitchFamily="1" charset="-122"/>
                <a:sym typeface="仿宋_GB2312" pitchFamily="1" charset="-122"/>
              </a:rPr>
              <a:t>中华民族精神具有</a:t>
            </a:r>
            <a:r>
              <a:rPr lang="zh-CN" altLang="en-US" sz="4000" dirty="0">
                <a:solidFill>
                  <a:srgbClr val="FF0000"/>
                </a:solidFill>
                <a:latin typeface="仿宋_GB2312" pitchFamily="1" charset="-122"/>
                <a:ea typeface="仿宋_GB2312" pitchFamily="1" charset="-122"/>
                <a:sym typeface="仿宋_GB2312" pitchFamily="1" charset="-122"/>
              </a:rPr>
              <a:t>与时俱进</a:t>
            </a:r>
            <a:r>
              <a:rPr lang="zh-CN" altLang="en-US" dirty="0">
                <a:solidFill>
                  <a:srgbClr val="000000"/>
                </a:solidFill>
                <a:latin typeface="仿宋_GB2312" pitchFamily="1" charset="-122"/>
                <a:ea typeface="仿宋_GB2312" pitchFamily="1" charset="-122"/>
                <a:sym typeface="仿宋_GB2312" pitchFamily="1" charset="-122"/>
              </a:rPr>
              <a:t>的品格。它在不同的历史时期有着</a:t>
            </a:r>
            <a:r>
              <a:rPr lang="zh-CN" altLang="en-US" dirty="0">
                <a:solidFill>
                  <a:srgbClr val="000000"/>
                </a:solidFill>
                <a:ea typeface="仿宋_GB2312" pitchFamily="1" charset="-122"/>
                <a:sym typeface="Calibri" panose="020F0502020204030204" pitchFamily="34" charset="0"/>
              </a:rPr>
              <a:t>不同的表现</a:t>
            </a:r>
            <a:r>
              <a:rPr lang="zh-CN" altLang="en-US" dirty="0">
                <a:solidFill>
                  <a:srgbClr val="000000"/>
                </a:solidFill>
                <a:latin typeface="仿宋_GB2312" pitchFamily="1" charset="-122"/>
                <a:ea typeface="仿宋_GB2312" pitchFamily="1" charset="-122"/>
                <a:sym typeface="仿宋_GB2312" pitchFamily="1" charset="-122"/>
              </a:rPr>
              <a:t>，并随着时代进步而不断丰富和</a:t>
            </a:r>
            <a:r>
              <a:rPr lang="zh-CN" altLang="en-US" dirty="0">
                <a:solidFill>
                  <a:srgbClr val="000000"/>
                </a:solidFill>
                <a:ea typeface="仿宋_GB2312" pitchFamily="1" charset="-122"/>
                <a:sym typeface="Calibri" panose="020F0502020204030204" pitchFamily="34" charset="0"/>
              </a:rPr>
              <a:t>发展</a:t>
            </a:r>
            <a:endParaRPr lang="zh-CN" altLang="en-US" dirty="0">
              <a:solidFill>
                <a:srgbClr val="000000"/>
              </a:solidFill>
              <a:ea typeface="仿宋_GB2312" pitchFamily="1" charset="-122"/>
              <a:sym typeface="Calibri" panose="020F0502020204030204" pitchFamily="34" charset="0"/>
            </a:endParaRPr>
          </a:p>
        </p:txBody>
      </p:sp>
      <p:grpSp>
        <p:nvGrpSpPr>
          <p:cNvPr id="39943" name="组合 4"/>
          <p:cNvGrpSpPr/>
          <p:nvPr/>
        </p:nvGrpSpPr>
        <p:grpSpPr>
          <a:xfrm>
            <a:off x="403225" y="301625"/>
            <a:ext cx="2160588" cy="679450"/>
            <a:chOff x="0" y="0"/>
            <a:chExt cx="3005" cy="1073"/>
          </a:xfrm>
        </p:grpSpPr>
        <p:sp>
          <p:nvSpPr>
            <p:cNvPr id="39944" name="矩形 3"/>
            <p:cNvSpPr/>
            <p:nvPr/>
          </p:nvSpPr>
          <p:spPr>
            <a:xfrm>
              <a:off x="545" y="252"/>
              <a:ext cx="2059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2" tIns="34292" rIns="68582" bIns="34292"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教学目标</a:t>
              </a:r>
              <a:endPara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9945" name="组合 18"/>
            <p:cNvGrpSpPr/>
            <p:nvPr/>
          </p:nvGrpSpPr>
          <p:grpSpPr>
            <a:xfrm>
              <a:off x="0" y="0"/>
              <a:ext cx="3005" cy="1073"/>
              <a:chOff x="0" y="0"/>
              <a:chExt cx="2312527" cy="825644"/>
            </a:xfrm>
          </p:grpSpPr>
          <p:sp>
            <p:nvSpPr>
              <p:cNvPr id="39946" name="任意多边形 44"/>
              <p:cNvSpPr/>
              <p:nvPr/>
            </p:nvSpPr>
            <p:spPr>
              <a:xfrm>
                <a:off x="0" y="0"/>
                <a:ext cx="2312527" cy="679699"/>
              </a:xfrm>
              <a:custGeom>
                <a:avLst/>
                <a:gdLst>
                  <a:gd name="txL" fmla="*/ 0 w 4452260"/>
                  <a:gd name="txT" fmla="*/ 0 h 1068867"/>
                  <a:gd name="txR" fmla="*/ 4452260 w 4452260"/>
                  <a:gd name="txB" fmla="*/ 1068867 h 1068867"/>
                </a:gdLst>
                <a:ahLst/>
                <a:cxnLst>
                  <a:cxn ang="0">
                    <a:pos x="174738" y="0"/>
                  </a:cxn>
                  <a:cxn ang="0">
                    <a:pos x="215678" y="0"/>
                  </a:cxn>
                  <a:cxn ang="0">
                    <a:pos x="227691" y="0"/>
                  </a:cxn>
                  <a:cxn ang="0">
                    <a:pos x="269797" y="0"/>
                  </a:cxn>
                  <a:cxn ang="0">
                    <a:pos x="292285" y="0"/>
                  </a:cxn>
                  <a:cxn ang="0">
                    <a:pos x="315705" y="0"/>
                  </a:cxn>
                  <a:cxn ang="0">
                    <a:pos x="334540" y="0"/>
                  </a:cxn>
                  <a:cxn ang="0">
                    <a:pos x="359443" y="0"/>
                  </a:cxn>
                  <a:cxn ang="0">
                    <a:pos x="392312" y="0"/>
                  </a:cxn>
                  <a:cxn ang="0">
                    <a:pos x="404012" y="0"/>
                  </a:cxn>
                  <a:cxn ang="0">
                    <a:pos x="413227" y="0"/>
                  </a:cxn>
                  <a:cxn ang="0">
                    <a:pos x="431650" y="0"/>
                  </a:cxn>
                  <a:cxn ang="0">
                    <a:pos x="444953" y="0"/>
                  </a:cxn>
                  <a:cxn ang="0">
                    <a:pos x="455333" y="0"/>
                  </a:cxn>
                  <a:cxn ang="0">
                    <a:pos x="477822" y="0"/>
                  </a:cxn>
                  <a:cxn ang="0">
                    <a:pos x="491909" y="0"/>
                  </a:cxn>
                  <a:cxn ang="0">
                    <a:pos x="501373" y="0"/>
                  </a:cxn>
                  <a:cxn ang="0">
                    <a:pos x="520076" y="0"/>
                  </a:cxn>
                  <a:cxn ang="0">
                    <a:pos x="537144" y="0"/>
                  </a:cxn>
                  <a:cxn ang="0">
                    <a:pos x="546853" y="0"/>
                  </a:cxn>
                  <a:cxn ang="0">
                    <a:pos x="578313" y="0"/>
                  </a:cxn>
                  <a:cxn ang="0">
                    <a:pos x="601400" y="0"/>
                  </a:cxn>
                  <a:cxn ang="0">
                    <a:pos x="617652" y="0"/>
                  </a:cxn>
                  <a:cxn ang="0">
                    <a:pos x="631420" y="0"/>
                  </a:cxn>
                  <a:cxn ang="0">
                    <a:pos x="633750" y="0"/>
                  </a:cxn>
                  <a:cxn ang="0">
                    <a:pos x="664288" y="0"/>
                  </a:cxn>
                  <a:cxn ang="0">
                    <a:pos x="687243" y="0"/>
                  </a:cxn>
                  <a:cxn ang="0">
                    <a:pos x="696607" y="0"/>
                  </a:cxn>
                  <a:cxn ang="0">
                    <a:pos x="730981" y="0"/>
                  </a:cxn>
                  <a:cxn ang="0">
                    <a:pos x="733777" y="0"/>
                  </a:cxn>
                  <a:cxn ang="0">
                    <a:pos x="773218" y="0"/>
                  </a:cxn>
                  <a:cxn ang="0">
                    <a:pos x="787866" y="0"/>
                  </a:cxn>
                  <a:cxn ang="0">
                    <a:pos x="812764" y="0"/>
                  </a:cxn>
                  <a:cxn ang="0">
                    <a:pos x="817681" y="0"/>
                  </a:cxn>
                  <a:cxn ang="0">
                    <a:pos x="820217" y="0"/>
                  </a:cxn>
                  <a:cxn ang="0">
                    <a:pos x="868277" y="0"/>
                  </a:cxn>
                  <a:cxn ang="0">
                    <a:pos x="882794" y="0"/>
                  </a:cxn>
                  <a:cxn ang="0">
                    <a:pos x="905727" y="0"/>
                  </a:cxn>
                  <a:cxn ang="0">
                    <a:pos x="918856" y="0"/>
                  </a:cxn>
                  <a:cxn ang="0">
                    <a:pos x="973271" y="0"/>
                  </a:cxn>
                  <a:cxn ang="0">
                    <a:pos x="998765" y="0"/>
                  </a:cxn>
                  <a:cxn ang="0">
                    <a:pos x="1017009" y="0"/>
                  </a:cxn>
                  <a:cxn ang="0">
                    <a:pos x="1197589" y="194111"/>
                  </a:cxn>
                  <a:cxn ang="0">
                    <a:pos x="1105779" y="432225"/>
                  </a:cxn>
                  <a:cxn ang="0">
                    <a:pos x="920243" y="432225"/>
                  </a:cxn>
                  <a:cxn ang="0">
                    <a:pos x="820217" y="432225"/>
                  </a:cxn>
                  <a:cxn ang="0">
                    <a:pos x="773218" y="432225"/>
                  </a:cxn>
                  <a:cxn ang="0">
                    <a:pos x="687708" y="432225"/>
                  </a:cxn>
                  <a:cxn ang="0">
                    <a:pos x="633750" y="432225"/>
                  </a:cxn>
                  <a:cxn ang="0">
                    <a:pos x="548241" y="432225"/>
                  </a:cxn>
                  <a:cxn ang="0">
                    <a:pos x="501241" y="432225"/>
                  </a:cxn>
                  <a:cxn ang="0">
                    <a:pos x="415731" y="432225"/>
                  </a:cxn>
                  <a:cxn ang="0">
                    <a:pos x="360274" y="432225"/>
                  </a:cxn>
                  <a:cxn ang="0">
                    <a:pos x="307247" y="432225"/>
                  </a:cxn>
                  <a:cxn ang="0">
                    <a:pos x="215678" y="432225"/>
                  </a:cxn>
                  <a:cxn ang="0">
                    <a:pos x="69626" y="410224"/>
                  </a:cxn>
                  <a:cxn ang="0">
                    <a:pos x="69626" y="22001"/>
                  </a:cxn>
                </a:cxnLst>
                <a:rect l="txL" t="txT" r="txR" b="tx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D3D3">
                      <a:alpha val="100000"/>
                    </a:srgbClr>
                  </a:gs>
                  <a:gs pos="100000">
                    <a:srgbClr val="F2F2F2">
                      <a:alpha val="100000"/>
                    </a:srgbClr>
                  </a:gs>
                </a:gsLst>
                <a:lin ang="18900000" scaled="1"/>
                <a:tileRect/>
              </a:gradFill>
              <a:ln w="190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9947" name="任意多边形 45"/>
              <p:cNvSpPr/>
              <p:nvPr/>
            </p:nvSpPr>
            <p:spPr>
              <a:xfrm>
                <a:off x="100812" y="75549"/>
                <a:ext cx="2211715" cy="750095"/>
              </a:xfrm>
              <a:custGeom>
                <a:avLst/>
                <a:gdLst>
                  <a:gd name="txL" fmla="*/ 0 w 4603109"/>
                  <a:gd name="txT" fmla="*/ 0 h 924402"/>
                  <a:gd name="txR" fmla="*/ 4603109 w 4603109"/>
                  <a:gd name="txB" fmla="*/ 924402 h 924402"/>
                </a:gdLst>
                <a:ahLst/>
                <a:cxnLst/>
                <a:rect l="txL" t="txT" r="txR" b="tx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algn="ctr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28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sym typeface="黑体" panose="02010609060101010101" pitchFamily="49" charset="-122"/>
                  </a:rPr>
                  <a:t>探究感悟</a:t>
                </a:r>
                <a:endParaRPr lang="zh-CN" altLang="en-US" sz="28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>
                                      <p:cBhvr>
                                        <p:cTn id="22" dur="2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311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0962" name="Group 2"/>
          <p:cNvGrpSpPr/>
          <p:nvPr/>
        </p:nvGrpSpPr>
        <p:grpSpPr>
          <a:xfrm>
            <a:off x="176213" y="1014413"/>
            <a:ext cx="10166350" cy="4729162"/>
            <a:chOff x="0" y="0"/>
            <a:chExt cx="14458" cy="10080"/>
          </a:xfrm>
        </p:grpSpPr>
        <p:pic>
          <p:nvPicPr>
            <p:cNvPr id="40965" name="Picture 3" descr="200461823233764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8" y="0"/>
              <a:ext cx="14400" cy="100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966" name="Text Box 4"/>
            <p:cNvSpPr txBox="1"/>
            <p:nvPr/>
          </p:nvSpPr>
          <p:spPr>
            <a:xfrm>
              <a:off x="0" y="0"/>
              <a:ext cx="2907" cy="7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世界四大文明古国</a:t>
              </a:r>
              <a:endPara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40967" name="Group 5"/>
            <p:cNvGrpSpPr/>
            <p:nvPr/>
          </p:nvGrpSpPr>
          <p:grpSpPr>
            <a:xfrm>
              <a:off x="1858" y="2475"/>
              <a:ext cx="2606" cy="2468"/>
              <a:chOff x="0" y="0"/>
              <a:chExt cx="1042" cy="987"/>
            </a:xfrm>
          </p:grpSpPr>
          <p:sp>
            <p:nvSpPr>
              <p:cNvPr id="40980" name="Line 6"/>
              <p:cNvSpPr/>
              <p:nvPr/>
            </p:nvSpPr>
            <p:spPr>
              <a:xfrm flipV="1">
                <a:off x="336" y="354"/>
                <a:ext cx="48" cy="336"/>
              </a:xfrm>
              <a:prstGeom prst="line">
                <a:avLst/>
              </a:prstGeom>
              <a:ln w="12700" cap="sq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0981" name="Text Box 7"/>
              <p:cNvSpPr txBox="1"/>
              <p:nvPr/>
            </p:nvSpPr>
            <p:spPr>
              <a:xfrm>
                <a:off x="48" y="594"/>
                <a:ext cx="809" cy="39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古巴比伦</a:t>
                </a:r>
                <a:endParaRPr lang="zh-CN" altLang="en-US" sz="2400" dirty="0">
                  <a:solidFill>
                    <a:srgbClr val="3333FF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82" name="Text Box 8"/>
              <p:cNvSpPr txBox="1"/>
              <p:nvPr/>
            </p:nvSpPr>
            <p:spPr>
              <a:xfrm>
                <a:off x="0" y="0"/>
                <a:ext cx="1042" cy="49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两河流域</a:t>
                </a:r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0968" name="Group 9"/>
            <p:cNvGrpSpPr/>
            <p:nvPr/>
          </p:nvGrpSpPr>
          <p:grpSpPr>
            <a:xfrm>
              <a:off x="658" y="4680"/>
              <a:ext cx="3193" cy="1921"/>
              <a:chOff x="0" y="0"/>
              <a:chExt cx="1277" cy="768"/>
            </a:xfrm>
          </p:grpSpPr>
          <p:sp>
            <p:nvSpPr>
              <p:cNvPr id="40977" name="Text Box 10"/>
              <p:cNvSpPr txBox="1"/>
              <p:nvPr/>
            </p:nvSpPr>
            <p:spPr>
              <a:xfrm>
                <a:off x="96" y="0"/>
                <a:ext cx="633" cy="39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古埃及</a:t>
                </a:r>
                <a:endParaRPr lang="zh-CN" altLang="en-US" sz="2400" dirty="0">
                  <a:solidFill>
                    <a:srgbClr val="3333FF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78" name="Text Box 11"/>
              <p:cNvSpPr txBox="1"/>
              <p:nvPr/>
            </p:nvSpPr>
            <p:spPr>
              <a:xfrm>
                <a:off x="0" y="270"/>
                <a:ext cx="1277" cy="49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尼罗河流域</a:t>
                </a:r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79" name="Line 12"/>
              <p:cNvSpPr/>
              <p:nvPr/>
            </p:nvSpPr>
            <p:spPr>
              <a:xfrm flipH="1">
                <a:off x="432" y="96"/>
                <a:ext cx="192" cy="288"/>
              </a:xfrm>
              <a:prstGeom prst="line">
                <a:avLst/>
              </a:prstGeom>
              <a:ln w="12700" cap="sq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40969" name="Group 13"/>
            <p:cNvGrpSpPr/>
            <p:nvPr/>
          </p:nvGrpSpPr>
          <p:grpSpPr>
            <a:xfrm>
              <a:off x="3418" y="4800"/>
              <a:ext cx="3768" cy="2675"/>
              <a:chOff x="0" y="0"/>
              <a:chExt cx="1507" cy="1070"/>
            </a:xfrm>
          </p:grpSpPr>
          <p:sp>
            <p:nvSpPr>
              <p:cNvPr id="40974" name="Text Box 14"/>
              <p:cNvSpPr txBox="1"/>
              <p:nvPr/>
            </p:nvSpPr>
            <p:spPr>
              <a:xfrm>
                <a:off x="0" y="0"/>
                <a:ext cx="633" cy="39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古印度</a:t>
                </a:r>
                <a:endParaRPr lang="zh-CN" altLang="en-US" sz="2400" dirty="0">
                  <a:solidFill>
                    <a:srgbClr val="3333FF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75" name="Line 15"/>
              <p:cNvSpPr/>
              <p:nvPr/>
            </p:nvSpPr>
            <p:spPr>
              <a:xfrm>
                <a:off x="240" y="96"/>
                <a:ext cx="96" cy="528"/>
              </a:xfrm>
              <a:prstGeom prst="line">
                <a:avLst/>
              </a:prstGeom>
              <a:ln w="12700" cap="sq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0976" name="Text Box 16"/>
              <p:cNvSpPr txBox="1"/>
              <p:nvPr/>
            </p:nvSpPr>
            <p:spPr>
              <a:xfrm>
                <a:off x="230" y="571"/>
                <a:ext cx="1277" cy="4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印度河流域</a:t>
                </a:r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0970" name="Group 17"/>
            <p:cNvGrpSpPr/>
            <p:nvPr/>
          </p:nvGrpSpPr>
          <p:grpSpPr>
            <a:xfrm>
              <a:off x="4738" y="1908"/>
              <a:ext cx="4501" cy="2556"/>
              <a:chOff x="0" y="0"/>
              <a:chExt cx="1800" cy="1023"/>
            </a:xfrm>
          </p:grpSpPr>
          <p:sp>
            <p:nvSpPr>
              <p:cNvPr id="40971" name="Text Box 18"/>
              <p:cNvSpPr txBox="1"/>
              <p:nvPr/>
            </p:nvSpPr>
            <p:spPr>
              <a:xfrm>
                <a:off x="0" y="629"/>
                <a:ext cx="633" cy="39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古中国</a:t>
                </a:r>
                <a:endParaRPr lang="zh-CN" alt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72" name="Line 19"/>
              <p:cNvSpPr/>
              <p:nvPr/>
            </p:nvSpPr>
            <p:spPr>
              <a:xfrm flipV="1">
                <a:off x="336" y="389"/>
                <a:ext cx="384" cy="288"/>
              </a:xfrm>
              <a:prstGeom prst="line">
                <a:avLst/>
              </a:prstGeom>
              <a:ln w="12700" cap="sq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0973" name="Text Box 20"/>
              <p:cNvSpPr txBox="1"/>
              <p:nvPr/>
            </p:nvSpPr>
            <p:spPr>
              <a:xfrm>
                <a:off x="758" y="0"/>
                <a:ext cx="1042" cy="4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黄河流域</a:t>
                </a:r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40963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613" y="0"/>
            <a:ext cx="2465387" cy="5935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4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2100"/>
            <a:ext cx="12192000" cy="275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6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6613" y="0"/>
            <a:ext cx="2465387" cy="6824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descr="a6560b7a839a6988-03f8642614c19119-7f231a8a2f2f4062935e38da5234a8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2565400" cy="1944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descr="3df868c16e2cd5c6a07918a97a3c18f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75" y="2276475"/>
            <a:ext cx="3182938" cy="2081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38" name="Picture 2" descr="SC200608181647204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75" y="0"/>
            <a:ext cx="2376488" cy="1944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44" name="Picture 8" descr="Img2408292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088" y="0"/>
            <a:ext cx="2095500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45" name="Picture 9" descr="特大水灾突袭广东花都区狮岭镇(图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0"/>
            <a:ext cx="2152650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46" name="Picture 10" descr="lszp37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850" y="2276475"/>
            <a:ext cx="2735263" cy="2160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47" name="Picture 11" descr="001109b42f30093ad4be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3113" y="2276475"/>
            <a:ext cx="2663825" cy="2208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50" name="Picture 14" descr="1061086_8703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4563" y="4437063"/>
            <a:ext cx="4392612" cy="2387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5"/>
          <p:cNvGrpSpPr/>
          <p:nvPr/>
        </p:nvGrpSpPr>
        <p:grpSpPr>
          <a:xfrm>
            <a:off x="0" y="1700213"/>
            <a:ext cx="10417175" cy="1754187"/>
            <a:chOff x="288" y="48"/>
            <a:chExt cx="5232" cy="1153"/>
          </a:xfrm>
        </p:grpSpPr>
        <p:pic>
          <p:nvPicPr>
            <p:cNvPr id="41997" name="Picture 16" descr="2005524263285048"/>
            <p:cNvPicPr>
              <a:picLocks noChangeAspect="1"/>
            </p:cNvPicPr>
            <p:nvPr/>
          </p:nvPicPr>
          <p:blipFill>
            <a:blip r:embed="rId10">
              <a:lum bright="70001" contrast="-70000"/>
            </a:blip>
            <a:stretch>
              <a:fillRect/>
            </a:stretch>
          </p:blipFill>
          <p:spPr>
            <a:xfrm>
              <a:off x="288" y="103"/>
              <a:ext cx="5232" cy="1097"/>
            </a:xfrm>
            <a:prstGeom prst="rect">
              <a:avLst/>
            </a:prstGeom>
            <a:noFill/>
            <a:ln w="22225" cap="flat" cmpd="sng">
              <a:solidFill>
                <a:srgbClr val="FF99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41998" name="Text Box 17"/>
            <p:cNvSpPr txBox="1"/>
            <p:nvPr/>
          </p:nvSpPr>
          <p:spPr>
            <a:xfrm>
              <a:off x="576" y="48"/>
              <a:ext cx="4944" cy="1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4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</a:t>
              </a:r>
              <a:r>
                <a:rPr lang="zh-CN" altLang="en-US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在历史上，中华民族曾历经无数考验，面临种种巨大的灾难，包括自然灾害和外敌入侵。中华民族没有倒下。</a:t>
              </a:r>
              <a:endParaRPr lang="zh-CN" altLang="en-US" i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72716" name="图片 46093" descr="S0D20100325094437MT6734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3388" y="4437063"/>
            <a:ext cx="4321175" cy="2420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0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6613" y="0"/>
            <a:ext cx="2465387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2"/>
          <p:cNvGrpSpPr/>
          <p:nvPr/>
        </p:nvGrpSpPr>
        <p:grpSpPr>
          <a:xfrm>
            <a:off x="1422400" y="1079500"/>
            <a:ext cx="4127500" cy="2747963"/>
            <a:chOff x="0" y="-55"/>
            <a:chExt cx="1950" cy="1731"/>
          </a:xfrm>
        </p:grpSpPr>
        <p:grpSp>
          <p:nvGrpSpPr>
            <p:cNvPr id="43023" name="Group 3"/>
            <p:cNvGrpSpPr>
              <a:grpSpLocks noChangeAspect="1"/>
            </p:cNvGrpSpPr>
            <p:nvPr/>
          </p:nvGrpSpPr>
          <p:grpSpPr>
            <a:xfrm>
              <a:off x="0" y="-55"/>
              <a:ext cx="1950" cy="1454"/>
              <a:chOff x="0" y="-46"/>
              <a:chExt cx="1760" cy="1209"/>
            </a:xfrm>
          </p:grpSpPr>
          <p:pic>
            <p:nvPicPr>
              <p:cNvPr id="43025" name="Picture 4" descr="火药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6" y="590"/>
                <a:ext cx="944" cy="57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26" name="Picture 5" descr="u=1183065550,1352371866&amp;gp=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861" cy="56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27" name="Picture 6" descr="u=8886507,2074583188&amp;gp=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545"/>
                <a:ext cx="841" cy="53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28" name="Picture 7" descr="u=3090520248,2553559815&amp;gp=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1" y="-46"/>
                <a:ext cx="919" cy="64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43024" name="WordArt 8"/>
            <p:cNvSpPr/>
            <p:nvPr/>
          </p:nvSpPr>
          <p:spPr>
            <a:xfrm>
              <a:off x="209" y="1359"/>
              <a:ext cx="1446" cy="317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0"/>
                </a:avLst>
              </a:prstTxWarp>
              <a:normAutofit/>
            </a:bodyPr>
            <a:p>
              <a:pPr algn="ctr"/>
              <a:r>
                <a:rPr lang="zh-CN" altLang="en-US" sz="36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古代的辉煌</a:t>
              </a:r>
              <a:endParaRPr lang="zh-CN" alt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5973763" y="1016000"/>
            <a:ext cx="3752850" cy="2811463"/>
            <a:chOff x="0" y="0"/>
            <a:chExt cx="1773" cy="1587"/>
          </a:xfrm>
        </p:grpSpPr>
        <p:pic>
          <p:nvPicPr>
            <p:cNvPr id="43021" name="Picture 10" descr="ls002000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773" cy="12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022" name="WordArt 11"/>
            <p:cNvSpPr/>
            <p:nvPr/>
          </p:nvSpPr>
          <p:spPr>
            <a:xfrm>
              <a:off x="156" y="1270"/>
              <a:ext cx="1446" cy="317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0"/>
                </a:avLst>
              </a:prstTxWarp>
              <a:normAutofit/>
            </a:bodyPr>
            <a:p>
              <a:pPr algn="ctr"/>
              <a:r>
                <a:rPr lang="zh-CN" altLang="en-US" sz="36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近代的图强</a:t>
              </a:r>
              <a:endParaRPr lang="zh-CN" alt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Group 12"/>
          <p:cNvGrpSpPr/>
          <p:nvPr/>
        </p:nvGrpSpPr>
        <p:grpSpPr>
          <a:xfrm>
            <a:off x="596900" y="3827463"/>
            <a:ext cx="9904413" cy="2784475"/>
            <a:chOff x="-218" y="0"/>
            <a:chExt cx="4975" cy="1861"/>
          </a:xfrm>
        </p:grpSpPr>
        <p:sp>
          <p:nvSpPr>
            <p:cNvPr id="43014" name="WordArt 13"/>
            <p:cNvSpPr/>
            <p:nvPr/>
          </p:nvSpPr>
          <p:spPr>
            <a:xfrm>
              <a:off x="1543" y="1544"/>
              <a:ext cx="1446" cy="317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0"/>
                </a:avLst>
              </a:prstTxWarp>
              <a:normAutofit/>
            </a:bodyPr>
            <a:p>
              <a:pPr algn="ctr"/>
              <a:r>
                <a:rPr lang="zh-CN" altLang="en-US" sz="36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现代的复兴</a:t>
              </a:r>
              <a:endParaRPr lang="zh-CN" alt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43015" name="Group 14"/>
            <p:cNvGrpSpPr>
              <a:grpSpLocks noChangeAspect="1"/>
            </p:cNvGrpSpPr>
            <p:nvPr/>
          </p:nvGrpSpPr>
          <p:grpSpPr>
            <a:xfrm>
              <a:off x="-218" y="0"/>
              <a:ext cx="4975" cy="1519"/>
              <a:chOff x="-218" y="0"/>
              <a:chExt cx="4975" cy="1519"/>
            </a:xfrm>
          </p:grpSpPr>
          <p:pic>
            <p:nvPicPr>
              <p:cNvPr id="43016" name="Picture 15" descr="44"/>
              <p:cNvPicPr>
                <a:picLocks noChangeAspect="1"/>
              </p:cNvPicPr>
              <p:nvPr/>
            </p:nvPicPr>
            <p:blipFill>
              <a:blip r:embed="rId7"/>
              <a:srcRect t="50813"/>
              <a:stretch>
                <a:fillRect/>
              </a:stretch>
            </p:blipFill>
            <p:spPr>
              <a:xfrm>
                <a:off x="2722" y="0"/>
                <a:ext cx="2035" cy="151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43017" name="Group 16"/>
              <p:cNvGrpSpPr>
                <a:grpSpLocks noChangeAspect="1"/>
              </p:cNvGrpSpPr>
              <p:nvPr/>
            </p:nvGrpSpPr>
            <p:grpSpPr>
              <a:xfrm>
                <a:off x="-218" y="0"/>
                <a:ext cx="2088" cy="1477"/>
                <a:chOff x="-259" y="-309"/>
                <a:chExt cx="2479" cy="1671"/>
              </a:xfrm>
            </p:grpSpPr>
            <p:pic>
              <p:nvPicPr>
                <p:cNvPr id="43019" name="Picture 17" descr="u=2591591467,50739686&amp;gp=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7" y="-309"/>
                  <a:ext cx="1333" cy="16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3020" name="Picture 18" descr="u=3247668208,236466673&amp;gp=1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-259" y="-309"/>
                  <a:ext cx="1332" cy="167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pic>
            <p:nvPicPr>
              <p:cNvPr id="43018" name="Picture 19" descr="1062,20903ff,c59,1[1]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60" y="0"/>
                <a:ext cx="848" cy="151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图片 7" descr="tu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-39687"/>
            <a:ext cx="12234863" cy="6937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" name="任意多边形 19"/>
          <p:cNvSpPr/>
          <p:nvPr/>
        </p:nvSpPr>
        <p:spPr bwMode="auto">
          <a:xfrm rot="5400000">
            <a:off x="1723231" y="5214144"/>
            <a:ext cx="174625" cy="122238"/>
          </a:xfrm>
          <a:custGeom>
            <a:avLst/>
            <a:gdLst>
              <a:gd name="connsiteX0" fmla="*/ 0 w 364"/>
              <a:gd name="connsiteY0" fmla="*/ 283 h 283"/>
              <a:gd name="connsiteX1" fmla="*/ 182 w 364"/>
              <a:gd name="connsiteY1" fmla="*/ 0 h 283"/>
              <a:gd name="connsiteX2" fmla="*/ 364 w 364"/>
              <a:gd name="connsiteY2" fmla="*/ 283 h 283"/>
              <a:gd name="connsiteX3" fmla="*/ 162 w 364"/>
              <a:gd name="connsiteY3" fmla="*/ 163 h 283"/>
              <a:gd name="connsiteX4" fmla="*/ 0 w 364"/>
              <a:gd name="connsiteY4" fmla="*/ 283 h 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" h="283">
                <a:moveTo>
                  <a:pt x="0" y="283"/>
                </a:moveTo>
                <a:lnTo>
                  <a:pt x="182" y="0"/>
                </a:lnTo>
                <a:lnTo>
                  <a:pt x="364" y="283"/>
                </a:lnTo>
                <a:lnTo>
                  <a:pt x="162" y="163"/>
                </a:lnTo>
                <a:lnTo>
                  <a:pt x="0" y="2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84" name="矩形 5"/>
          <p:cNvSpPr>
            <a:spLocks noChangeArrowheads="1"/>
          </p:cNvSpPr>
          <p:nvPr/>
        </p:nvSpPr>
        <p:spPr bwMode="auto">
          <a:xfrm>
            <a:off x="1368485" y="1648720"/>
            <a:ext cx="9077899" cy="1836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    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①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一个民族要生存和发展，就要有昂扬向上的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民族精神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。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一个民族如果没有振奋的民族精神，没有坚定的民族志向和理想，就会失去</a:t>
            </a:r>
            <a:r>
              <a:rPr kumimoji="0" lang="en-US" alt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凝聚力</a:t>
            </a:r>
            <a:r>
              <a:rPr kumimoji="0" lang="zh-CN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。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和</a:t>
            </a:r>
            <a:r>
              <a:rPr kumimoji="0" lang="en-US" alt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生命力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，就难以屹立于</a:t>
            </a:r>
            <a:r>
              <a:rPr kumimoji="0" lang="en-US" alt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世界民族之林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。</a:t>
            </a:r>
            <a:r>
              <a:rPr kumimoji="0" lang="zh-CN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（民族精神的作用）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4105" name="矩形 30"/>
          <p:cNvSpPr>
            <a:spLocks noChangeArrowheads="1"/>
          </p:cNvSpPr>
          <p:nvPr/>
        </p:nvSpPr>
        <p:spPr bwMode="auto">
          <a:xfrm>
            <a:off x="1368485" y="4433418"/>
            <a:ext cx="9077899" cy="1836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②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精神的力量是无穷的。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伟大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的中华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民族精神始终是中华民族生生不息、发展壮大的强大</a:t>
            </a: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精神支柱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，是维系我国各族人民世世代代团结奋斗的</a:t>
            </a: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牢固精神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纽</a:t>
            </a: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带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，是激励中华儿女为实现</a:t>
            </a: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中国梦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而奋斗的不竭</a:t>
            </a: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精神动力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楷体" panose="02010609060101010101" pitchFamily="49" charset="-122"/>
              </a:rPr>
              <a:t> （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楷体" panose="02010609060101010101" pitchFamily="49" charset="-122"/>
              </a:rPr>
              <a:t>中华民族精神的作用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857251" y="310517"/>
            <a:ext cx="9751251" cy="52835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宋体" panose="02010600030101010101" pitchFamily="2" charset="-122"/>
              </a:rPr>
              <a:t>   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4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、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等线" panose="02010600030101010101" pitchFamily="2" charset="-122"/>
              </a:rPr>
              <a:t>为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等线" panose="02010600030101010101" pitchFamily="2" charset="-122"/>
              </a:rPr>
              <a:t>什么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等线" panose="02010600030101010101" pitchFamily="2" charset="-122"/>
              </a:rPr>
              <a:t>要高扬民族精神？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Box 1"/>
          <p:cNvSpPr txBox="1"/>
          <p:nvPr/>
        </p:nvSpPr>
        <p:spPr>
          <a:xfrm>
            <a:off x="106363" y="4275138"/>
            <a:ext cx="11938000" cy="19383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5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、如何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传承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等线" panose="02010600030101010101" pitchFamily="2" charset="-122"/>
              </a:rPr>
              <a:t>和弘扬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民族精神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等线" panose="02010600030101010101" pitchFamily="2" charset="-122"/>
              </a:rPr>
              <a:t>？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（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怎么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等线" panose="02010600030101010101" pitchFamily="2" charset="-122"/>
              </a:rPr>
              <a:t>做、表现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）</a:t>
            </a:r>
            <a:endParaRPr kumimoji="0" lang="en-US" altLang="zh-CN" sz="2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①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国家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危难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民族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危亡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的紧要关头能够</a:t>
            </a:r>
            <a:r>
              <a:rPr kumimoji="0" sz="24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挺身而出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</a:t>
            </a:r>
            <a:r>
              <a:rPr kumimoji="0" sz="24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舍生忘死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、前仆后继；</a:t>
            </a:r>
            <a:r>
              <a:rPr kumimoji="0" lang="zh-CN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②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他人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生命、财产遇到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危险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的关键时刻能够</a:t>
            </a:r>
            <a:r>
              <a:rPr kumimoji="0" sz="24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见义勇为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、扶危济困、</a:t>
            </a:r>
            <a:r>
              <a:rPr kumimoji="0" sz="24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无私奉献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；</a:t>
            </a:r>
            <a:r>
              <a:rPr kumimoji="0" lang="zh-CN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③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日常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学习工作中的</a:t>
            </a:r>
            <a:r>
              <a:rPr kumimoji="0" sz="24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勤勤恳恳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、任劳任怨、</a:t>
            </a:r>
            <a:r>
              <a:rPr kumimoji="0" sz="24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敬业创优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。</a:t>
            </a:r>
            <a:r>
              <a:rPr kumimoji="0" lang="zh-CN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④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（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具体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做法）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让我们从</a:t>
            </a:r>
            <a:r>
              <a:rPr kumimoji="0" sz="24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自己做起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、从现在做起、</a:t>
            </a:r>
            <a:r>
              <a:rPr kumimoji="0" sz="24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从小事做起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，高扬民族精神，放飞梦想，创造精彩人生。</a:t>
            </a:r>
            <a:endParaRPr kumimoji="0" sz="2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9880600" y="3917950"/>
            <a:ext cx="604838" cy="692150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04163" y="519113"/>
            <a:ext cx="3559175" cy="308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413" y="520700"/>
            <a:ext cx="3540125" cy="3087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3" y="520700"/>
            <a:ext cx="4059237" cy="3087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2" descr="中国精神_00_00_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138" y="60325"/>
            <a:ext cx="5437187" cy="483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 descr="中国精神_00_00_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0" y="3175"/>
            <a:ext cx="5305425" cy="4802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 descr="中国精神_00_00_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886075"/>
            <a:ext cx="6981825" cy="3927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60338" y="392113"/>
            <a:ext cx="758825" cy="48847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R="0" defTabSz="1219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735" b="1" kern="1200" cap="none" spc="0" normalizeH="0" baseline="0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马云选人的最重要标准</a:t>
            </a:r>
            <a:endParaRPr kumimoji="0" lang="zh-CN" altLang="en-US" sz="3735" b="1" kern="1200" cap="none" spc="0" normalizeH="0" baseline="0" noProof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919163" y="603250"/>
            <a:ext cx="25400" cy="4465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109663" y="601663"/>
            <a:ext cx="7831138" cy="378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1219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马云表示，公司要对每个员工进行一个价值观匹配度的考核，比如通过问卷调查等等，或者是在3个月试用期之内，对他日常工作的言行进行观察，基本上可以判断出这个人的价值观和公司的价值观是否匹配。</a:t>
            </a:r>
            <a:endParaRPr kumimoji="0" lang="zh-CN" altLang="en-US" sz="2665" b="1" kern="1200" cap="none" spc="0" normalizeH="0" baseline="0" noProof="0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1219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如果说价值观得分很低，这在公司眼中是第一类人，内部称之为废铁。这样的员工在招聘的时候一般就不会要，即使他通过面试，也会通过后续的观察而放弃。</a:t>
            </a:r>
            <a:endParaRPr kumimoji="0" lang="zh-CN" altLang="en-US" sz="2665" b="1" kern="1200" cap="none" spc="0" normalizeH="0" baseline="0" noProof="0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0338" y="5346700"/>
            <a:ext cx="10902950" cy="7445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1219200" eaLnBrk="1" hangingPunct="1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rgbClr val="DE3D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b="1" dirty="0">
                <a:solidFill>
                  <a:srgbClr val="DE3D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solidFill>
                  <a:srgbClr val="DE3D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）你觉得一个人的价值观对自己有什么影响？</a:t>
            </a:r>
            <a:endParaRPr lang="zh-CN" altLang="en-US" sz="3200" b="1" dirty="0">
              <a:solidFill>
                <a:srgbClr val="DE3D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134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5113" y="1112838"/>
            <a:ext cx="2903537" cy="3660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5" name="文本框 4"/>
          <p:cNvSpPr txBox="1"/>
          <p:nvPr/>
        </p:nvSpPr>
        <p:spPr>
          <a:xfrm>
            <a:off x="793750" y="4502150"/>
            <a:ext cx="7456488" cy="742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1219200" eaLnBrk="1" hangingPunct="1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rgbClr val="DE3D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b="1" dirty="0">
                <a:solidFill>
                  <a:srgbClr val="DE3D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dirty="0">
                <a:solidFill>
                  <a:srgbClr val="DE3D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）马云选人的最重要标准是什么？</a:t>
            </a:r>
            <a:endParaRPr lang="zh-CN" altLang="en-US" sz="3200" b="1" dirty="0">
              <a:solidFill>
                <a:srgbClr val="DE3D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136" name="文本框 8"/>
          <p:cNvSpPr txBox="1"/>
          <p:nvPr/>
        </p:nvSpPr>
        <p:spPr>
          <a:xfrm>
            <a:off x="10377488" y="6224588"/>
            <a:ext cx="1681162" cy="6334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endParaRPr lang="zh-CN" altLang="en-US" sz="12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4" name="TextBox 14"/>
          <p:cNvSpPr txBox="1"/>
          <p:nvPr/>
        </p:nvSpPr>
        <p:spPr>
          <a:xfrm>
            <a:off x="609600" y="228600"/>
            <a:ext cx="447675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endParaRPr lang="zh-CN" altLang="en-US" sz="4800" dirty="0">
              <a:solidFill>
                <a:srgbClr val="0C2F1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9155" name="TextBox 14"/>
          <p:cNvSpPr txBox="1"/>
          <p:nvPr/>
        </p:nvSpPr>
        <p:spPr>
          <a:xfrm>
            <a:off x="812800" y="381000"/>
            <a:ext cx="447675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endParaRPr lang="zh-CN" altLang="en-US" sz="4800" dirty="0">
              <a:solidFill>
                <a:srgbClr val="0C2F1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3795" name="Picture 4" descr="马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6538" y="339725"/>
            <a:ext cx="5059362" cy="2614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3" name="Rectangle 3"/>
          <p:cNvSpPr>
            <a:spLocks noGrp="1" noRot="1"/>
          </p:cNvSpPr>
          <p:nvPr/>
        </p:nvSpPr>
        <p:spPr>
          <a:xfrm>
            <a:off x="6729413" y="3149600"/>
            <a:ext cx="4568825" cy="222091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eaLnBrk="1" hangingPunct="1">
              <a:lnSpc>
                <a:spcPts val="375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宁愿坐在宝马车里哭，也不愿坐在自行车后笑。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ts val="3750"/>
              </a:lnSpc>
              <a:buNone/>
            </a:pPr>
            <a:r>
              <a:rPr lang="zh-CN" altLang="en-US" sz="24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en-US" altLang="zh-CN" sz="24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非诚勿扰某女嘉宾</a:t>
            </a:r>
            <a:endParaRPr lang="zh-CN" altLang="en-US" sz="24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1425" y="3260725"/>
            <a:ext cx="5064125" cy="952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新疆“打馕大叔”艾尼瓦尔吐木尔8年送贫困学生30多万个馕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339725"/>
            <a:ext cx="4308475" cy="2614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60" name="矩形 3"/>
          <p:cNvSpPr/>
          <p:nvPr/>
        </p:nvSpPr>
        <p:spPr>
          <a:xfrm>
            <a:off x="3021013" y="5372100"/>
            <a:ext cx="6096000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生活中，人们常常依据各自尊崇的价值观判断是非曲直和决定行为取向。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51166" y="653475"/>
            <a:ext cx="346761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二、构筑中国价值</a:t>
            </a:r>
            <a:endParaRPr kumimoji="0" lang="zh-CN" alt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973388" y="1347788"/>
            <a:ext cx="6115050" cy="661988"/>
          </a:xfrm>
          <a:prstGeom prst="rect">
            <a:avLst/>
          </a:prstGeom>
          <a:noFill/>
          <a:ln w="15875">
            <a:solidFill>
              <a:schemeClr val="accent1">
                <a:shade val="5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2800" kern="100" cap="none" spc="40" normalizeH="0" baseline="0" noProof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kumimoji="0" lang="zh-CN" altLang="en-US" sz="2800" kern="100" cap="none" spc="40" normalizeH="0" baseline="0" noProof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价值观是文化最深层的内核。</a:t>
            </a:r>
            <a:endParaRPr kumimoji="0" lang="en-US" altLang="zh-CN" sz="2800" b="1" kern="1200" cap="none" spc="0" normalizeH="0" baseline="0" noProof="0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1166" y="2133718"/>
            <a:ext cx="2537976" cy="1693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677" name="文本框 5"/>
          <p:cNvSpPr txBox="1"/>
          <p:nvPr/>
        </p:nvSpPr>
        <p:spPr>
          <a:xfrm>
            <a:off x="401638" y="3829050"/>
            <a:ext cx="21367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buNone/>
            </a:pP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藏民信仰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875" y="4579938"/>
            <a:ext cx="2744788" cy="168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0" y="4505325"/>
            <a:ext cx="2574925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80" name="文本框 10"/>
          <p:cNvSpPr txBox="1"/>
          <p:nvPr/>
        </p:nvSpPr>
        <p:spPr>
          <a:xfrm>
            <a:off x="2266950" y="6219825"/>
            <a:ext cx="21367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对民族解放信仰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81" name="文本框 11"/>
          <p:cNvSpPr txBox="1"/>
          <p:nvPr/>
        </p:nvSpPr>
        <p:spPr>
          <a:xfrm>
            <a:off x="7640638" y="6264275"/>
            <a:ext cx="21367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对国家的信仰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682" name="Picture 7"/>
          <p:cNvPicPr>
            <a:picLocks noChangeAspect="1"/>
          </p:cNvPicPr>
          <p:nvPr/>
        </p:nvPicPr>
        <p:blipFill>
          <a:blip r:embed="rId4"/>
          <a:srcRect l="2998" t="21149" r="3168" b="25182"/>
          <a:stretch>
            <a:fillRect/>
          </a:stretch>
        </p:blipFill>
        <p:spPr>
          <a:xfrm>
            <a:off x="4017963" y="2238375"/>
            <a:ext cx="3741737" cy="1960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50" y="2238375"/>
            <a:ext cx="2536825" cy="196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84" name="文本框 14"/>
          <p:cNvSpPr txBox="1"/>
          <p:nvPr/>
        </p:nvSpPr>
        <p:spPr>
          <a:xfrm>
            <a:off x="9725025" y="4319588"/>
            <a:ext cx="21367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buNone/>
            </a:pP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对党的信仰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肘形连接符 13"/>
          <p:cNvCxnSpPr/>
          <p:nvPr/>
        </p:nvCxnSpPr>
        <p:spPr>
          <a:xfrm rot="16200000" flipH="1">
            <a:off x="1874044" y="3255169"/>
            <a:ext cx="4005263" cy="2095500"/>
          </a:xfrm>
          <a:prstGeom prst="bentConnector3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/>
          <p:cNvCxnSpPr/>
          <p:nvPr/>
        </p:nvCxnSpPr>
        <p:spPr>
          <a:xfrm rot="5400000">
            <a:off x="5796756" y="3082131"/>
            <a:ext cx="4152900" cy="2430463"/>
          </a:xfrm>
          <a:prstGeom prst="bentConnector3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91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077700" cy="51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92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8988" y="6627813"/>
            <a:ext cx="2513012" cy="230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187950" y="4229100"/>
            <a:ext cx="1262063" cy="1938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zh-CN" altLang="en-US" sz="4000" dirty="0">
                <a:solidFill>
                  <a:srgbClr val="0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多元的价值观</a:t>
            </a:r>
            <a:endParaRPr lang="zh-CN" altLang="en-US" sz="4000" dirty="0">
              <a:solidFill>
                <a:srgbClr val="00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677" grpId="0"/>
      <p:bldP spid="28680" grpId="0"/>
      <p:bldP spid="28681" grpId="0"/>
      <p:bldP spid="28684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431" name="Text Box 7"/>
          <p:cNvSpPr txBox="1"/>
          <p:nvPr/>
        </p:nvSpPr>
        <p:spPr>
          <a:xfrm>
            <a:off x="0" y="2019300"/>
            <a:ext cx="12307888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  <a:buNone/>
            </a:pPr>
            <a:r>
              <a:rPr lang="en-US" altLang="zh-CN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价值观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是人们判断是非曲直和决定行为取向的</a:t>
            </a:r>
            <a:r>
              <a:rPr lang="zh-CN" altLang="en-US" sz="28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重要依据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b="1" u="sng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203" name="组合 9"/>
          <p:cNvGrpSpPr/>
          <p:nvPr/>
        </p:nvGrpSpPr>
        <p:grpSpPr>
          <a:xfrm>
            <a:off x="873125" y="280988"/>
            <a:ext cx="10845800" cy="625475"/>
            <a:chOff x="-14243" y="95535"/>
            <a:chExt cx="10846073" cy="625508"/>
          </a:xfrm>
        </p:grpSpPr>
        <p:cxnSp>
          <p:nvCxnSpPr>
            <p:cNvPr id="11" name="直接连接符 10"/>
            <p:cNvCxnSpPr/>
            <p:nvPr/>
          </p:nvCxnSpPr>
          <p:spPr>
            <a:xfrm flipV="1">
              <a:off x="2729028" y="386063"/>
              <a:ext cx="8102802" cy="28577"/>
            </a:xfrm>
            <a:prstGeom prst="line">
              <a:avLst/>
            </a:prstGeom>
            <a:ln w="28575" cmpd="sng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同侧圆角矩形 11"/>
            <p:cNvSpPr/>
            <p:nvPr/>
          </p:nvSpPr>
          <p:spPr>
            <a:xfrm rot="5400000">
              <a:off x="1690301" y="-1609009"/>
              <a:ext cx="625508" cy="4034596"/>
            </a:xfrm>
            <a:prstGeom prst="round2SameRect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华文楷体" panose="02010600040101010101" pitchFamily="2" charset="-122"/>
                <a:cs typeface="+mn-cs"/>
              </a:endParaRPr>
            </a:p>
          </p:txBody>
        </p:sp>
      </p:grpSp>
      <p:sp>
        <p:nvSpPr>
          <p:cNvPr id="51204" name="Rectangle 6"/>
          <p:cNvSpPr/>
          <p:nvPr/>
        </p:nvSpPr>
        <p:spPr>
          <a:xfrm>
            <a:off x="1008063" y="301625"/>
            <a:ext cx="37655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zh-CN" altLang="en-US" sz="3200" b="1" dirty="0">
                <a:solidFill>
                  <a:srgbClr val="EDF8FE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二、构筑中国价值</a:t>
            </a:r>
            <a:endParaRPr lang="zh-CN" altLang="en-US" sz="3200" b="1" i="1" dirty="0">
              <a:solidFill>
                <a:srgbClr val="EDF8FE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51205" name="文本框 2"/>
          <p:cNvSpPr txBox="1"/>
          <p:nvPr/>
        </p:nvSpPr>
        <p:spPr>
          <a:xfrm>
            <a:off x="457200" y="1047750"/>
            <a:ext cx="9702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、认识价值观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0500" y="3113088"/>
            <a:ext cx="579120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）价值观是文化最深层的内核。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内容占位符 1"/>
          <p:cNvSpPr txBox="1"/>
          <p:nvPr/>
        </p:nvSpPr>
        <p:spPr>
          <a:xfrm>
            <a:off x="457200" y="3917950"/>
            <a:ext cx="10677525" cy="18923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/>
              <a:buChar char="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/>
              <a:buChar char="³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0000"/>
              <a:buFont typeface="Wingdings 2" panose="05020102010507070707"/>
              <a:buChar char="®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SzPct val="45000"/>
              <a:buFont typeface="Wingdings 2" panose="05020102010507070707"/>
              <a:buChar char="¯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 panose="05020102010507070707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27330" lvl="0" indent="-227330" eaLnBrk="0" hangingPunct="0">
              <a:lnSpc>
                <a:spcPct val="12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①</a:t>
            </a:r>
            <a:r>
              <a:rPr lang="zh-CN" altLang="zh-CN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许多价值具有人类的</a:t>
            </a:r>
            <a:r>
              <a:rPr lang="zh-CN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基本共性</a:t>
            </a:r>
            <a:r>
              <a:rPr lang="zh-CN" altLang="zh-CN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，如善良、正直、诚信</a:t>
            </a:r>
            <a:r>
              <a:rPr lang="en-US" altLang="zh-CN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;</a:t>
            </a:r>
            <a:endParaRPr lang="zh-CN" altLang="zh-CN" sz="28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27330" lvl="0" indent="-227330" eaLnBrk="0" hangingPunct="0">
              <a:lnSpc>
                <a:spcPct val="12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②</a:t>
            </a:r>
            <a:r>
              <a:rPr lang="zh-CN" altLang="zh-CN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不同领域、不同的人、不同民族、不同时代的价值观念也存在</a:t>
            </a:r>
            <a:r>
              <a:rPr lang="zh-CN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显著差异</a:t>
            </a:r>
            <a:r>
              <a:rPr lang="zh-CN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7330" lvl="0" indent="-227330" eaLnBrk="0" hangingPunct="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endParaRPr lang="zh-CN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26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1" grpId="0"/>
      <p:bldP spid="4" grpId="0"/>
      <p:bldP spid="1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灯片编号占位符 5"/>
          <p:cNvSpPr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zh-CN" altLang="en-US" sz="1200" b="0" dirty="0">
                <a:solidFill>
                  <a:srgbClr val="898989"/>
                </a:solidFill>
                <a:ea typeface="宋体" panose="02010600030101010101" pitchFamily="2" charset="-122"/>
              </a:rPr>
            </a:fld>
            <a:endParaRPr lang="zh-CN" altLang="en-US" sz="1200" b="0" dirty="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  <p:sp>
        <p:nvSpPr>
          <p:cNvPr id="52227" name="矩形 36871"/>
          <p:cNvSpPr>
            <a:spLocks noChangeAspect="1"/>
          </p:cNvSpPr>
          <p:nvPr/>
        </p:nvSpPr>
        <p:spPr>
          <a:xfrm>
            <a:off x="5892800" y="3276600"/>
            <a:ext cx="4064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600" b="0" dirty="0">
              <a:solidFill>
                <a:schemeClr val="tx1"/>
              </a:solidFill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8436" name="矩形 3"/>
          <p:cNvSpPr/>
          <p:nvPr/>
        </p:nvSpPr>
        <p:spPr>
          <a:xfrm>
            <a:off x="1173163" y="984250"/>
            <a:ext cx="9129712" cy="30448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457200" eaLnBrk="1" fontAlgn="base" latinLnBrk="0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1"/>
                </a:solidFill>
                <a:ea typeface="宋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在五千多年的发展历程中，中国人民形成了以</a:t>
            </a:r>
            <a:r>
              <a:rPr lang="zh-CN" altLang="en-US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爱国主义</a:t>
            </a:r>
            <a:r>
              <a:rPr lang="zh-CN" altLang="en-US" b="0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为核心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的伟大</a:t>
            </a:r>
            <a:r>
              <a:rPr lang="zh-CN" altLang="en-US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民族精神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，也形成了以</a:t>
            </a:r>
            <a:r>
              <a:rPr lang="zh-CN" altLang="en-US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改革创新</a:t>
            </a:r>
            <a:r>
              <a:rPr lang="zh-CN" altLang="en-US" b="0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为核心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lang="zh-CN" altLang="en-US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时代精神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，二者共同组成了</a:t>
            </a:r>
            <a:r>
              <a:rPr lang="zh-CN" altLang="en-US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当代中国精神。</a:t>
            </a:r>
            <a:endParaRPr lang="zh-CN" altLang="en-US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437" name="矩形 1"/>
          <p:cNvSpPr/>
          <p:nvPr/>
        </p:nvSpPr>
        <p:spPr>
          <a:xfrm>
            <a:off x="2106613" y="3997325"/>
            <a:ext cx="7739062" cy="11080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6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华文新魏" panose="02010800040101010101" pitchFamily="2" charset="-122"/>
              </a:rPr>
              <a:t>社会主义核心价值观</a:t>
            </a:r>
            <a:endParaRPr lang="zh-CN" altLang="en-US" sz="6600" dirty="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华文新魏" panose="02010800040101010101" pitchFamily="2" charset="-122"/>
            </a:endParaRPr>
          </a:p>
        </p:txBody>
      </p:sp>
      <p:sp>
        <p:nvSpPr>
          <p:cNvPr id="18438" name="文本框 2"/>
          <p:cNvSpPr/>
          <p:nvPr/>
        </p:nvSpPr>
        <p:spPr>
          <a:xfrm>
            <a:off x="3521075" y="5407025"/>
            <a:ext cx="696595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40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当代中国精神的集中体现</a:t>
            </a:r>
            <a:endParaRPr lang="zh-CN" altLang="en-US" sz="40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84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ldLvl="0"/>
      <p:bldP spid="18437" grpId="0" bldLvl="0"/>
      <p:bldP spid="18437" grpId="1" bldLvl="0"/>
      <p:bldP spid="18438" grpId="0" bldLvl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圆角矩形 14"/>
          <p:cNvSpPr/>
          <p:nvPr/>
        </p:nvSpPr>
        <p:spPr>
          <a:xfrm flipH="1">
            <a:off x="4562475" y="63500"/>
            <a:ext cx="5818188" cy="885825"/>
          </a:xfrm>
          <a:prstGeom prst="roundRect">
            <a:avLst>
              <a:gd name="adj" fmla="val 50000"/>
            </a:avLst>
          </a:prstGeom>
          <a:solidFill>
            <a:srgbClr val="983098"/>
          </a:solidFill>
          <a:ln w="2540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i="1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53251" name="圆角矩形 15"/>
          <p:cNvSpPr/>
          <p:nvPr/>
        </p:nvSpPr>
        <p:spPr>
          <a:xfrm flipH="1">
            <a:off x="4627563" y="114300"/>
            <a:ext cx="5694362" cy="784225"/>
          </a:xfrm>
          <a:prstGeom prst="roundRect">
            <a:avLst>
              <a:gd name="adj" fmla="val 50000"/>
            </a:avLst>
          </a:prstGeom>
          <a:solidFill>
            <a:srgbClr val="17B02E"/>
          </a:solidFill>
          <a:ln w="25400" cap="flat" cmpd="sng">
            <a:solidFill>
              <a:srgbClr val="D8D8D8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i="1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9460" name="Text Box 19"/>
          <p:cNvSpPr/>
          <p:nvPr/>
        </p:nvSpPr>
        <p:spPr>
          <a:xfrm>
            <a:off x="5072063" y="214313"/>
            <a:ext cx="451485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i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二、构 筑 中 国 价 值</a:t>
            </a:r>
            <a:endParaRPr lang="zh-CN" altLang="en-US" i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pic>
        <p:nvPicPr>
          <p:cNvPr id="19461" name="Picture 4" descr="C:\Documents and Settings\Owner\My Documents\My Pictures\6474443_103759403174_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2063" y="331788"/>
            <a:ext cx="1008062" cy="617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文本框 231428"/>
          <p:cNvSpPr/>
          <p:nvPr/>
        </p:nvSpPr>
        <p:spPr>
          <a:xfrm>
            <a:off x="0" y="220663"/>
            <a:ext cx="4098925" cy="588962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楷体_GB2312" pitchFamily="49" charset="-122"/>
                <a:sym typeface="Calibri" panose="020F0502020204030204" pitchFamily="34" charset="0"/>
              </a:rPr>
              <a:t>合作探究　能力提升</a:t>
            </a:r>
            <a:endParaRPr lang="en-US" altLang="zh-CN" dirty="0">
              <a:solidFill>
                <a:srgbClr val="FF0000"/>
              </a:solidFill>
              <a:latin typeface="Calibri" panose="020F0502020204030204" pitchFamily="34" charset="0"/>
              <a:ea typeface="楷体_GB2312" pitchFamily="49" charset="-122"/>
              <a:sym typeface="Calibri" panose="020F0502020204030204" pitchFamily="34" charset="0"/>
            </a:endParaRPr>
          </a:p>
        </p:txBody>
      </p:sp>
      <p:sp>
        <p:nvSpPr>
          <p:cNvPr id="19463" name="标题 1"/>
          <p:cNvSpPr/>
          <p:nvPr/>
        </p:nvSpPr>
        <p:spPr>
          <a:xfrm>
            <a:off x="2049463" y="1362075"/>
            <a:ext cx="8651875" cy="7810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本目必须掌握的知识点有哪些？</a:t>
            </a:r>
            <a:endParaRPr lang="en-US" altLang="zh-CN" sz="3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grpSp>
        <p:nvGrpSpPr>
          <p:cNvPr id="5" name="组合 19"/>
          <p:cNvGrpSpPr/>
          <p:nvPr/>
        </p:nvGrpSpPr>
        <p:grpSpPr>
          <a:xfrm>
            <a:off x="425450" y="2073275"/>
            <a:ext cx="3994150" cy="4286250"/>
            <a:chOff x="0" y="0"/>
            <a:chExt cx="3993833" cy="4286250"/>
          </a:xfrm>
        </p:grpSpPr>
        <p:sp>
          <p:nvSpPr>
            <p:cNvPr id="53265" name="标题 1"/>
            <p:cNvSpPr/>
            <p:nvPr/>
          </p:nvSpPr>
          <p:spPr>
            <a:xfrm>
              <a:off x="0" y="1499870"/>
              <a:ext cx="1785620" cy="92900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07597" tIns="53799" rIns="107597" bIns="53799"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社会主义核心价值观</a:t>
              </a:r>
              <a:endPara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53266" name="左大括号 30"/>
            <p:cNvSpPr/>
            <p:nvPr/>
          </p:nvSpPr>
          <p:spPr>
            <a:xfrm>
              <a:off x="1565151" y="357187"/>
              <a:ext cx="357159" cy="3357563"/>
            </a:xfrm>
            <a:prstGeom prst="leftBrace">
              <a:avLst>
                <a:gd name="adj1" fmla="val 7877"/>
                <a:gd name="adj2" fmla="val 5000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fontAlgn="base" latinLnBrk="0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3267" name="标题 1"/>
            <p:cNvSpPr/>
            <p:nvPr/>
          </p:nvSpPr>
          <p:spPr>
            <a:xfrm>
              <a:off x="1636395" y="0"/>
              <a:ext cx="2357438" cy="92868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07597" tIns="53799" rIns="107597" bIns="53799"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基本内容</a:t>
              </a:r>
              <a:endPara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（</a:t>
              </a:r>
              <a:r>
                <a:rPr lang="en-US" altLang="zh-CN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What</a:t>
              </a: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）</a:t>
              </a:r>
              <a:endPara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endParaRPr>
            </a:p>
          </p:txBody>
        </p:sp>
        <p:sp>
          <p:nvSpPr>
            <p:cNvPr id="53268" name="标题 1"/>
            <p:cNvSpPr/>
            <p:nvPr/>
          </p:nvSpPr>
          <p:spPr>
            <a:xfrm>
              <a:off x="1707833" y="1643062"/>
              <a:ext cx="2214562" cy="92868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07597" tIns="53799" rIns="107597" bIns="53799"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重要性</a:t>
              </a:r>
              <a:endPara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（</a:t>
              </a:r>
              <a:r>
                <a:rPr lang="en-US" altLang="zh-CN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Why</a:t>
              </a: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）</a:t>
              </a:r>
              <a:endPara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endParaRPr>
            </a:p>
          </p:txBody>
        </p:sp>
        <p:sp>
          <p:nvSpPr>
            <p:cNvPr id="53269" name="标题 1"/>
            <p:cNvSpPr/>
            <p:nvPr/>
          </p:nvSpPr>
          <p:spPr>
            <a:xfrm>
              <a:off x="1707833" y="3357562"/>
              <a:ext cx="2286000" cy="92868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07597" tIns="53799" rIns="107597" bIns="53799"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如何践行</a:t>
              </a:r>
              <a:endPara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（</a:t>
              </a:r>
              <a:r>
                <a:rPr lang="en-US" altLang="zh-CN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How</a:t>
              </a: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）</a:t>
              </a:r>
              <a:endPara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endParaRPr>
            </a:p>
          </p:txBody>
        </p:sp>
      </p:grpSp>
      <p:grpSp>
        <p:nvGrpSpPr>
          <p:cNvPr id="6" name="组合 19"/>
          <p:cNvGrpSpPr/>
          <p:nvPr/>
        </p:nvGrpSpPr>
        <p:grpSpPr>
          <a:xfrm>
            <a:off x="4098925" y="2073275"/>
            <a:ext cx="5878513" cy="927100"/>
            <a:chOff x="0" y="0"/>
            <a:chExt cx="5877703" cy="928694"/>
          </a:xfrm>
        </p:grpSpPr>
        <p:sp>
          <p:nvSpPr>
            <p:cNvPr id="53263" name="标题 1"/>
            <p:cNvSpPr/>
            <p:nvPr/>
          </p:nvSpPr>
          <p:spPr>
            <a:xfrm>
              <a:off x="642846" y="0"/>
              <a:ext cx="5234857" cy="92869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07597" tIns="53799" rIns="107597" bIns="53799"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三个层面</a:t>
              </a:r>
              <a:r>
                <a:rPr lang="en-US" altLang="zh-CN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……</a:t>
              </a:r>
              <a:r>
                <a:rPr lang="zh-CN" altLang="en-US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（</a:t>
              </a:r>
              <a:r>
                <a:rPr lang="en-US" altLang="zh-CN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P</a:t>
              </a:r>
              <a:r>
                <a:rPr lang="en-US" altLang="zh-CN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70-71</a:t>
              </a:r>
              <a:r>
                <a:rPr lang="zh-CN" altLang="en-US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）</a:t>
              </a:r>
              <a:endPara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cxnSp>
          <p:nvCxnSpPr>
            <p:cNvPr id="53264" name="直接箭头连接符 39"/>
            <p:cNvCxnSpPr/>
            <p:nvPr/>
          </p:nvCxnSpPr>
          <p:spPr>
            <a:xfrm>
              <a:off x="0" y="500066"/>
              <a:ext cx="642849" cy="1588"/>
            </a:xfrm>
            <a:prstGeom prst="straightConnector1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</p:cxnSp>
      </p:grpSp>
      <p:sp>
        <p:nvSpPr>
          <p:cNvPr id="19473" name="标题 1"/>
          <p:cNvSpPr/>
          <p:nvPr/>
        </p:nvSpPr>
        <p:spPr>
          <a:xfrm>
            <a:off x="4583113" y="3644900"/>
            <a:ext cx="5235575" cy="928688"/>
          </a:xfrm>
          <a:prstGeom prst="rect">
            <a:avLst/>
          </a:prstGeom>
          <a:noFill/>
          <a:ln w="9525">
            <a:noFill/>
          </a:ln>
        </p:spPr>
        <p:txBody>
          <a:bodyPr lIns="107597" tIns="53799" rIns="107597" bIns="53799"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价值追求；价值导向；价值引领（</a:t>
            </a:r>
            <a:r>
              <a:rPr lang="en-US" altLang="zh-CN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P</a:t>
            </a:r>
            <a:r>
              <a:rPr lang="en-US" altLang="zh-CN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71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）</a:t>
            </a:r>
            <a:endParaRPr lang="zh-CN" altLang="en-US" sz="28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cxnSp>
        <p:nvCxnSpPr>
          <p:cNvPr id="19474" name="直接箭头连接符 41"/>
          <p:cNvCxnSpPr/>
          <p:nvPr/>
        </p:nvCxnSpPr>
        <p:spPr>
          <a:xfrm>
            <a:off x="3940175" y="4108450"/>
            <a:ext cx="642938" cy="1588"/>
          </a:xfrm>
          <a:prstGeom prst="straightConnector1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sp>
        <p:nvSpPr>
          <p:cNvPr id="19475" name="左大括号 42"/>
          <p:cNvSpPr/>
          <p:nvPr/>
        </p:nvSpPr>
        <p:spPr>
          <a:xfrm>
            <a:off x="4424363" y="5308600"/>
            <a:ext cx="214312" cy="1314450"/>
          </a:xfrm>
          <a:prstGeom prst="leftBrace">
            <a:avLst>
              <a:gd name="adj1" fmla="val 8262"/>
              <a:gd name="adj2" fmla="val 33764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fontAlgn="base" latinLnBrk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76" name="标题 1"/>
          <p:cNvSpPr/>
          <p:nvPr/>
        </p:nvSpPr>
        <p:spPr>
          <a:xfrm>
            <a:off x="4676775" y="4845050"/>
            <a:ext cx="5645150" cy="928688"/>
          </a:xfrm>
          <a:prstGeom prst="rect">
            <a:avLst/>
          </a:prstGeom>
          <a:noFill/>
          <a:ln w="9525">
            <a:noFill/>
          </a:ln>
        </p:spPr>
        <p:txBody>
          <a:bodyPr lIns="107597" tIns="53799" rIns="107597" bIns="53799"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落细、落小、落实（</a:t>
            </a:r>
            <a:r>
              <a:rPr lang="en-US" altLang="zh-CN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P</a:t>
            </a:r>
            <a:r>
              <a:rPr lang="en-US" altLang="zh-CN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72</a:t>
            </a:r>
            <a:r>
              <a:rPr lang="zh-CN" altLang="en-US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）</a:t>
            </a:r>
            <a:endParaRPr lang="zh-CN" altLang="en-US" sz="2800" dirty="0">
              <a:solidFill>
                <a:srgbClr val="FF3399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sp>
        <p:nvSpPr>
          <p:cNvPr id="19477" name="标题 1"/>
          <p:cNvSpPr/>
          <p:nvPr/>
        </p:nvSpPr>
        <p:spPr>
          <a:xfrm>
            <a:off x="4741863" y="5888038"/>
            <a:ext cx="5645150" cy="928687"/>
          </a:xfrm>
          <a:prstGeom prst="rect">
            <a:avLst/>
          </a:prstGeom>
          <a:noFill/>
          <a:ln w="9525">
            <a:noFill/>
          </a:ln>
        </p:spPr>
        <p:txBody>
          <a:bodyPr lIns="107597" tIns="53799" rIns="107597" bIns="53799"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勤于学习、敏于思考</a:t>
            </a:r>
            <a:r>
              <a:rPr lang="en-US" altLang="zh-CN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……</a:t>
            </a:r>
            <a:r>
              <a:rPr lang="zh-CN" altLang="en-US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（</a:t>
            </a:r>
            <a:r>
              <a:rPr lang="en-US" altLang="zh-CN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P</a:t>
            </a:r>
            <a:r>
              <a:rPr lang="en-US" altLang="zh-CN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72</a:t>
            </a:r>
            <a:r>
              <a:rPr lang="zh-CN" altLang="en-US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）</a:t>
            </a:r>
            <a:endParaRPr lang="zh-CN" altLang="en-US" sz="2800" dirty="0">
              <a:solidFill>
                <a:srgbClr val="FF3399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2 0.03449 C 0.03009 0.04027 0.03139 0.06296 0.05731 0.06065 C 0.08285 0.05833 0.127 0.02268 0.15436 0.02268 C 0.18158 0.02268 0.17338 0.06157 0.19383 0.06065 C 0.21376 0.05972 0.23212 0.01852 0.25531 0.01782 C 0.27862 0.01713 0.28957 0.05416 0.30898 0.05671 C 0.3289 0.05926 0.34493 0.03565 0.35352 0.03055 C 0.36264 0.02523 0.35457 0.02986 0.35352 0.03055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2900" y="5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4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5" dur="10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0" dur="10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5" dur="10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0" dur="10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5" dur="10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ldLvl="0"/>
      <p:bldP spid="19463" grpId="0" bldLvl="0"/>
      <p:bldP spid="19473" grpId="0" bldLvl="0"/>
      <p:bldP spid="19474" grpId="0" animBg="1"/>
      <p:bldP spid="19475" grpId="0" bldLvl="0" animBg="1"/>
      <p:bldP spid="19476" grpId="0" bldLvl="0"/>
      <p:bldP spid="19477" grpId="0" bldLvl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矩形 1"/>
          <p:cNvSpPr/>
          <p:nvPr/>
        </p:nvSpPr>
        <p:spPr>
          <a:xfrm>
            <a:off x="593725" y="130175"/>
            <a:ext cx="11296650" cy="1260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sz="40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、什么是社会主义核心价值观？（</a:t>
            </a:r>
            <a:r>
              <a:rPr lang="zh-CN" altLang="en-US" sz="4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基本内容</a:t>
            </a:r>
            <a:r>
              <a:rPr lang="zh-CN" altLang="en-US" sz="40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）                      </a:t>
            </a:r>
            <a:r>
              <a:rPr lang="en-US" altLang="zh-CN" sz="3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                                  P71</a:t>
            </a:r>
            <a:endParaRPr lang="zh-CN" altLang="en-US" sz="3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0483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9763" y="3033713"/>
            <a:ext cx="5832475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9763" y="4524375"/>
            <a:ext cx="5832475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9763" y="1543050"/>
            <a:ext cx="5832475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6" name="TextBox 19"/>
          <p:cNvSpPr/>
          <p:nvPr/>
        </p:nvSpPr>
        <p:spPr>
          <a:xfrm flipH="1">
            <a:off x="3540125" y="1984375"/>
            <a:ext cx="16541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i="1" dirty="0">
                <a:solidFill>
                  <a:srgbClr val="FF0000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Arial Rounded MT Bold" panose="020F0704030504030204" pitchFamily="34" charset="0"/>
              </a:rPr>
              <a:t>国家层面</a:t>
            </a:r>
            <a:endParaRPr lang="zh-CN" altLang="en-US" sz="2800" i="1" dirty="0">
              <a:solidFill>
                <a:srgbClr val="FF0000"/>
              </a:solidFill>
              <a:latin typeface="Arial Rounded MT Bold" panose="020F0704030504030204" pitchFamily="34" charset="0"/>
              <a:ea typeface="微软雅黑" panose="020B0503020204020204" pitchFamily="34" charset="-122"/>
              <a:sym typeface="Arial Rounded MT Bold" panose="020F0704030504030204" pitchFamily="34" charset="0"/>
            </a:endParaRPr>
          </a:p>
        </p:txBody>
      </p:sp>
      <p:sp>
        <p:nvSpPr>
          <p:cNvPr id="20487" name="TextBox 20"/>
          <p:cNvSpPr/>
          <p:nvPr/>
        </p:nvSpPr>
        <p:spPr>
          <a:xfrm flipH="1">
            <a:off x="3540125" y="3429000"/>
            <a:ext cx="16541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i="1" dirty="0">
                <a:solidFill>
                  <a:srgbClr val="FF0000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Arial Rounded MT Bold" panose="020F0704030504030204" pitchFamily="34" charset="0"/>
              </a:rPr>
              <a:t>社会层面</a:t>
            </a:r>
            <a:endParaRPr lang="zh-CN" altLang="en-US" sz="2800" i="1" dirty="0">
              <a:solidFill>
                <a:srgbClr val="FF0000"/>
              </a:solidFill>
              <a:latin typeface="Arial Rounded MT Bold" panose="020F0704030504030204" pitchFamily="34" charset="0"/>
              <a:ea typeface="微软雅黑" panose="020B0503020204020204" pitchFamily="34" charset="-122"/>
              <a:sym typeface="Arial Rounded MT Bold" panose="020F0704030504030204" pitchFamily="34" charset="0"/>
            </a:endParaRPr>
          </a:p>
        </p:txBody>
      </p:sp>
      <p:sp>
        <p:nvSpPr>
          <p:cNvPr id="20488" name="TextBox 21"/>
          <p:cNvSpPr/>
          <p:nvPr/>
        </p:nvSpPr>
        <p:spPr>
          <a:xfrm flipH="1">
            <a:off x="3540125" y="4914900"/>
            <a:ext cx="16541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i="1" dirty="0">
                <a:solidFill>
                  <a:srgbClr val="FF0000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Arial Rounded MT Bold" panose="020F0704030504030204" pitchFamily="34" charset="0"/>
              </a:rPr>
              <a:t>个人层面</a:t>
            </a:r>
            <a:endParaRPr lang="zh-CN" altLang="en-US" sz="2800" i="1" dirty="0">
              <a:solidFill>
                <a:srgbClr val="FF0000"/>
              </a:solidFill>
              <a:latin typeface="Arial Rounded MT Bold" panose="020F0704030504030204" pitchFamily="34" charset="0"/>
              <a:ea typeface="微软雅黑" panose="020B0503020204020204" pitchFamily="34" charset="-122"/>
              <a:sym typeface="Arial Rounded MT Bold" panose="020F0704030504030204" pitchFamily="34" charset="0"/>
            </a:endParaRPr>
          </a:p>
        </p:txBody>
      </p:sp>
      <p:sp>
        <p:nvSpPr>
          <p:cNvPr id="20489" name="TextBox 23"/>
          <p:cNvSpPr/>
          <p:nvPr/>
        </p:nvSpPr>
        <p:spPr>
          <a:xfrm>
            <a:off x="5891213" y="1708150"/>
            <a:ext cx="280828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just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i="1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富强、民主、文明、和谐</a:t>
            </a:r>
            <a:endParaRPr lang="en-US" altLang="zh-CN" i="1" dirty="0">
              <a:solidFill>
                <a:schemeClr val="tx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0" name="TextBox 24"/>
          <p:cNvSpPr/>
          <p:nvPr/>
        </p:nvSpPr>
        <p:spPr>
          <a:xfrm>
            <a:off x="5891213" y="3238500"/>
            <a:ext cx="280828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just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自由、平等、公正、法治</a:t>
            </a:r>
            <a:endParaRPr lang="en-US" altLang="zh-CN" dirty="0">
              <a:solidFill>
                <a:schemeClr val="tx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1" name="TextBox 25"/>
          <p:cNvSpPr/>
          <p:nvPr/>
        </p:nvSpPr>
        <p:spPr>
          <a:xfrm>
            <a:off x="5891213" y="4729163"/>
            <a:ext cx="280828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just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爱国、敬业、诚信、友善</a:t>
            </a:r>
            <a:endParaRPr lang="en-US" altLang="zh-CN" dirty="0">
              <a:solidFill>
                <a:schemeClr val="tx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组合 23"/>
          <p:cNvGrpSpPr/>
          <p:nvPr/>
        </p:nvGrpSpPr>
        <p:grpSpPr>
          <a:xfrm rot="10800000">
            <a:off x="9305925" y="1628775"/>
            <a:ext cx="2644775" cy="1314450"/>
            <a:chOff x="0" y="0"/>
            <a:chExt cx="1839278" cy="1315085"/>
          </a:xfrm>
        </p:grpSpPr>
        <p:sp>
          <p:nvSpPr>
            <p:cNvPr id="54300" name="圆角矩形 45"/>
            <p:cNvSpPr/>
            <p:nvPr/>
          </p:nvSpPr>
          <p:spPr>
            <a:xfrm flipH="1">
              <a:off x="0" y="0"/>
              <a:ext cx="1579245" cy="131508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AEF11">
                    <a:alpha val="100000"/>
                  </a:srgbClr>
                </a:gs>
                <a:gs pos="71999">
                  <a:srgbClr val="58AF09">
                    <a:alpha val="100000"/>
                  </a:srgbClr>
                </a:gs>
                <a:gs pos="100000">
                  <a:srgbClr val="58AF09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38100" cap="flat" cmpd="sng">
              <a:solidFill>
                <a:srgbClr val="BAEF1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i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4301" name="圆角矩形 46"/>
            <p:cNvSpPr/>
            <p:nvPr/>
          </p:nvSpPr>
          <p:spPr>
            <a:xfrm flipH="1">
              <a:off x="42545" y="31750"/>
              <a:ext cx="1493520" cy="124396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AEF11">
                    <a:alpha val="100000"/>
                  </a:srgbClr>
                </a:gs>
                <a:gs pos="71999">
                  <a:srgbClr val="58AF09">
                    <a:alpha val="100000"/>
                  </a:srgbClr>
                </a:gs>
                <a:gs pos="100000">
                  <a:srgbClr val="58AF09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38100" cap="flat" cmpd="sng">
              <a:solidFill>
                <a:srgbClr val="BAEF1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i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4302" name="等腰三角形 20"/>
            <p:cNvSpPr/>
            <p:nvPr/>
          </p:nvSpPr>
          <p:spPr>
            <a:xfrm rot="5400000" flipH="1">
              <a:off x="1475734" y="523869"/>
              <a:ext cx="466725" cy="26035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BAEF11">
                    <a:alpha val="100000"/>
                  </a:srgbClr>
                </a:gs>
                <a:gs pos="71999">
                  <a:srgbClr val="58AF09">
                    <a:alpha val="100000"/>
                  </a:srgbClr>
                </a:gs>
                <a:gs pos="100000">
                  <a:srgbClr val="58AF09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38100" cap="flat" cmpd="sng">
              <a:solidFill>
                <a:srgbClr val="BAEF1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i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4303" name="等腰三角形 21"/>
            <p:cNvSpPr/>
            <p:nvPr/>
          </p:nvSpPr>
          <p:spPr>
            <a:xfrm rot="5400000" flipH="1">
              <a:off x="1461770" y="549275"/>
              <a:ext cx="384810" cy="21463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BAEF11">
                    <a:alpha val="100000"/>
                  </a:srgbClr>
                </a:gs>
                <a:gs pos="71999">
                  <a:srgbClr val="58AF09">
                    <a:alpha val="100000"/>
                  </a:srgbClr>
                </a:gs>
                <a:gs pos="100000">
                  <a:srgbClr val="58AF09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38100" cap="flat" cmpd="sng">
              <a:solidFill>
                <a:srgbClr val="BAEF1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i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4304" name="TextBox 49"/>
            <p:cNvSpPr/>
            <p:nvPr/>
          </p:nvSpPr>
          <p:spPr>
            <a:xfrm rot="-10795344" flipH="1">
              <a:off x="157480" y="177610"/>
              <a:ext cx="1264285" cy="89255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i="1" dirty="0">
                  <a:solidFill>
                    <a:srgbClr val="FFFFFF"/>
                  </a:solidFill>
                  <a:latin typeface="Adidas Unity" pitchFamily="2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建设什么样的</a:t>
              </a:r>
              <a:r>
                <a:rPr lang="zh-CN" altLang="en-US" sz="2800" dirty="0">
                  <a:solidFill>
                    <a:srgbClr val="FF0000"/>
                  </a:solidFill>
                  <a:latin typeface="Adidas Unity" pitchFamily="2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国家</a:t>
              </a:r>
              <a:endParaRPr lang="zh-CN" altLang="en-US" sz="2800" dirty="0">
                <a:solidFill>
                  <a:srgbClr val="FF0000"/>
                </a:solidFill>
                <a:latin typeface="Adidas Unity" pitchFamily="2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7" name="组合 24"/>
          <p:cNvGrpSpPr/>
          <p:nvPr/>
        </p:nvGrpSpPr>
        <p:grpSpPr>
          <a:xfrm rot="10800000">
            <a:off x="9372600" y="3241675"/>
            <a:ext cx="2646363" cy="1314450"/>
            <a:chOff x="0" y="0"/>
            <a:chExt cx="1839278" cy="1315085"/>
          </a:xfrm>
        </p:grpSpPr>
        <p:sp>
          <p:nvSpPr>
            <p:cNvPr id="54295" name="圆角矩形 45"/>
            <p:cNvSpPr/>
            <p:nvPr/>
          </p:nvSpPr>
          <p:spPr>
            <a:xfrm flipH="1">
              <a:off x="0" y="0"/>
              <a:ext cx="1579245" cy="131508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AEF11">
                    <a:alpha val="100000"/>
                  </a:srgbClr>
                </a:gs>
                <a:gs pos="71999">
                  <a:srgbClr val="58AF09">
                    <a:alpha val="100000"/>
                  </a:srgbClr>
                </a:gs>
                <a:gs pos="100000">
                  <a:srgbClr val="58AF09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38100" cap="flat" cmpd="sng">
              <a:solidFill>
                <a:srgbClr val="BAEF1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i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4296" name="圆角矩形 46"/>
            <p:cNvSpPr/>
            <p:nvPr/>
          </p:nvSpPr>
          <p:spPr>
            <a:xfrm flipH="1">
              <a:off x="42545" y="31750"/>
              <a:ext cx="1493520" cy="124396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AEF11">
                    <a:alpha val="100000"/>
                  </a:srgbClr>
                </a:gs>
                <a:gs pos="71999">
                  <a:srgbClr val="58AF09">
                    <a:alpha val="100000"/>
                  </a:srgbClr>
                </a:gs>
                <a:gs pos="100000">
                  <a:srgbClr val="58AF09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38100" cap="flat" cmpd="sng">
              <a:solidFill>
                <a:srgbClr val="BAEF1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i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4297" name="等腰三角形 27"/>
            <p:cNvSpPr/>
            <p:nvPr/>
          </p:nvSpPr>
          <p:spPr>
            <a:xfrm rot="5400000" flipH="1">
              <a:off x="1475734" y="523869"/>
              <a:ext cx="466725" cy="26035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BAEF11">
                    <a:alpha val="100000"/>
                  </a:srgbClr>
                </a:gs>
                <a:gs pos="71999">
                  <a:srgbClr val="58AF09">
                    <a:alpha val="100000"/>
                  </a:srgbClr>
                </a:gs>
                <a:gs pos="100000">
                  <a:srgbClr val="58AF09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38100" cap="flat" cmpd="sng">
              <a:solidFill>
                <a:srgbClr val="BAEF1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i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4298" name="等腰三角形 28"/>
            <p:cNvSpPr/>
            <p:nvPr/>
          </p:nvSpPr>
          <p:spPr>
            <a:xfrm rot="5400000" flipH="1">
              <a:off x="1461770" y="549275"/>
              <a:ext cx="384810" cy="21463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BAEF11">
                    <a:alpha val="100000"/>
                  </a:srgbClr>
                </a:gs>
                <a:gs pos="71999">
                  <a:srgbClr val="58AF09">
                    <a:alpha val="100000"/>
                  </a:srgbClr>
                </a:gs>
                <a:gs pos="100000">
                  <a:srgbClr val="58AF09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38100" cap="flat" cmpd="sng">
              <a:solidFill>
                <a:srgbClr val="BAEF1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i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4299" name="TextBox 49"/>
            <p:cNvSpPr/>
            <p:nvPr/>
          </p:nvSpPr>
          <p:spPr>
            <a:xfrm rot="-10795344" flipH="1">
              <a:off x="157480" y="177610"/>
              <a:ext cx="1264285" cy="89255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i="1" dirty="0">
                  <a:solidFill>
                    <a:srgbClr val="FFFFFF"/>
                  </a:solidFill>
                  <a:latin typeface="Adidas Unity" pitchFamily="2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建设什么样的</a:t>
              </a:r>
              <a:r>
                <a:rPr lang="zh-CN" altLang="en-US" sz="2800" dirty="0">
                  <a:solidFill>
                    <a:srgbClr val="FF0000"/>
                  </a:solidFill>
                  <a:latin typeface="Adidas Unity" pitchFamily="2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社会</a:t>
              </a:r>
              <a:endParaRPr lang="zh-CN" altLang="en-US" sz="2800" dirty="0">
                <a:solidFill>
                  <a:srgbClr val="FF0000"/>
                </a:solidFill>
                <a:latin typeface="Adidas Unity" pitchFamily="2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8" name="组合 30"/>
          <p:cNvGrpSpPr/>
          <p:nvPr/>
        </p:nvGrpSpPr>
        <p:grpSpPr>
          <a:xfrm rot="10800000">
            <a:off x="9436100" y="4729163"/>
            <a:ext cx="2644775" cy="1314450"/>
            <a:chOff x="0" y="0"/>
            <a:chExt cx="1839278" cy="1315085"/>
          </a:xfrm>
        </p:grpSpPr>
        <p:sp>
          <p:nvSpPr>
            <p:cNvPr id="54290" name="圆角矩形 45"/>
            <p:cNvSpPr/>
            <p:nvPr/>
          </p:nvSpPr>
          <p:spPr>
            <a:xfrm flipH="1">
              <a:off x="0" y="0"/>
              <a:ext cx="1579245" cy="131508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AEF11">
                    <a:alpha val="100000"/>
                  </a:srgbClr>
                </a:gs>
                <a:gs pos="71999">
                  <a:srgbClr val="58AF09">
                    <a:alpha val="100000"/>
                  </a:srgbClr>
                </a:gs>
                <a:gs pos="100000">
                  <a:srgbClr val="58AF09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38100" cap="flat" cmpd="sng">
              <a:solidFill>
                <a:srgbClr val="BAEF1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i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4291" name="圆角矩形 46"/>
            <p:cNvSpPr/>
            <p:nvPr/>
          </p:nvSpPr>
          <p:spPr>
            <a:xfrm flipH="1">
              <a:off x="42545" y="31750"/>
              <a:ext cx="1493520" cy="124396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AEF11">
                    <a:alpha val="100000"/>
                  </a:srgbClr>
                </a:gs>
                <a:gs pos="71999">
                  <a:srgbClr val="58AF09">
                    <a:alpha val="100000"/>
                  </a:srgbClr>
                </a:gs>
                <a:gs pos="100000">
                  <a:srgbClr val="58AF09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38100" cap="flat" cmpd="sng">
              <a:solidFill>
                <a:srgbClr val="BAEF1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i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4292" name="等腰三角形 33"/>
            <p:cNvSpPr/>
            <p:nvPr/>
          </p:nvSpPr>
          <p:spPr>
            <a:xfrm rot="5400000" flipH="1">
              <a:off x="1475734" y="523869"/>
              <a:ext cx="466725" cy="26035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BAEF11">
                    <a:alpha val="100000"/>
                  </a:srgbClr>
                </a:gs>
                <a:gs pos="71999">
                  <a:srgbClr val="58AF09">
                    <a:alpha val="100000"/>
                  </a:srgbClr>
                </a:gs>
                <a:gs pos="100000">
                  <a:srgbClr val="58AF09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38100" cap="flat" cmpd="sng">
              <a:solidFill>
                <a:srgbClr val="BAEF1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i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4293" name="等腰三角形 34"/>
            <p:cNvSpPr/>
            <p:nvPr/>
          </p:nvSpPr>
          <p:spPr>
            <a:xfrm rot="5400000" flipH="1">
              <a:off x="1461770" y="549275"/>
              <a:ext cx="384810" cy="21463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BAEF11">
                    <a:alpha val="100000"/>
                  </a:srgbClr>
                </a:gs>
                <a:gs pos="71999">
                  <a:srgbClr val="58AF09">
                    <a:alpha val="100000"/>
                  </a:srgbClr>
                </a:gs>
                <a:gs pos="100000">
                  <a:srgbClr val="58AF09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38100" cap="flat" cmpd="sng">
              <a:solidFill>
                <a:srgbClr val="BAEF1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i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4294" name="TextBox 49"/>
            <p:cNvSpPr/>
            <p:nvPr/>
          </p:nvSpPr>
          <p:spPr>
            <a:xfrm rot="-10795344" flipH="1">
              <a:off x="157480" y="177610"/>
              <a:ext cx="1264285" cy="89255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i="1" dirty="0">
                  <a:solidFill>
                    <a:srgbClr val="FFFFFF"/>
                  </a:solidFill>
                  <a:latin typeface="Adidas Unity" pitchFamily="2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培育什么样的</a:t>
              </a:r>
              <a:r>
                <a:rPr lang="zh-CN" altLang="en-US" sz="2800" i="1" dirty="0">
                  <a:solidFill>
                    <a:srgbClr val="FF0000"/>
                  </a:solidFill>
                  <a:latin typeface="Adidas Unity" pitchFamily="2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公民</a:t>
              </a:r>
              <a:endParaRPr lang="zh-CN" altLang="en-US" sz="2800" i="1" dirty="0">
                <a:solidFill>
                  <a:srgbClr val="FF0000"/>
                </a:solidFill>
                <a:latin typeface="Adidas Unity" pitchFamily="2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9" name="Group 30"/>
          <p:cNvGrpSpPr/>
          <p:nvPr/>
        </p:nvGrpSpPr>
        <p:grpSpPr>
          <a:xfrm>
            <a:off x="892175" y="1392238"/>
            <a:ext cx="1865313" cy="4618037"/>
            <a:chOff x="0" y="0"/>
            <a:chExt cx="2938" cy="7274"/>
          </a:xfrm>
        </p:grpSpPr>
        <p:sp>
          <p:nvSpPr>
            <p:cNvPr id="54288" name="矩形 16"/>
            <p:cNvSpPr/>
            <p:nvPr/>
          </p:nvSpPr>
          <p:spPr>
            <a:xfrm>
              <a:off x="24" y="0"/>
              <a:ext cx="2915" cy="7275"/>
            </a:xfrm>
            <a:prstGeom prst="rect">
              <a:avLst/>
            </a:prstGeom>
            <a:solidFill>
              <a:srgbClr val="E36C09"/>
            </a:solidFill>
            <a:ln w="9525">
              <a:noFill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i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4289" name="Text Box 32"/>
            <p:cNvSpPr txBox="1"/>
            <p:nvPr/>
          </p:nvSpPr>
          <p:spPr>
            <a:xfrm>
              <a:off x="0" y="520"/>
              <a:ext cx="2831" cy="590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800" dirty="0">
                  <a:solidFill>
                    <a:srgbClr val="66FF99"/>
                  </a:solidFill>
                  <a:ea typeface="微软雅黑" panose="020B0503020204020204" pitchFamily="34" charset="-122"/>
                  <a:sym typeface="Calibri" panose="020F0502020204030204" pitchFamily="34" charset="0"/>
                </a:rPr>
                <a:t>国家</a:t>
              </a:r>
              <a:endParaRPr lang="zh-CN" altLang="en-US" sz="2800" dirty="0">
                <a:solidFill>
                  <a:srgbClr val="66FF99"/>
                </a:solidFill>
                <a:ea typeface="微软雅黑" panose="020B0503020204020204" pitchFamily="34" charset="-122"/>
                <a:sym typeface="Calibri" panose="020F0502020204030204" pitchFamily="34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800" dirty="0">
                  <a:ea typeface="微软雅黑" panose="020B0503020204020204" pitchFamily="34" charset="-122"/>
                  <a:sym typeface="Calibri" panose="020F0502020204030204" pitchFamily="34" charset="0"/>
                </a:rPr>
                <a:t>社会</a:t>
              </a:r>
              <a:endParaRPr lang="zh-CN" altLang="en-US" sz="2800" dirty="0">
                <a:ea typeface="微软雅黑" panose="020B0503020204020204" pitchFamily="34" charset="-122"/>
                <a:sym typeface="Calibri" panose="020F0502020204030204" pitchFamily="34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800" dirty="0">
                  <a:solidFill>
                    <a:srgbClr val="000066"/>
                  </a:solidFill>
                  <a:ea typeface="微软雅黑" panose="020B0503020204020204" pitchFamily="34" charset="-122"/>
                  <a:sym typeface="Calibri" panose="020F0502020204030204" pitchFamily="34" charset="0"/>
                </a:rPr>
                <a:t>公民个人</a:t>
              </a:r>
              <a:endParaRPr lang="zh-CN" altLang="en-US" sz="2800" dirty="0">
                <a:solidFill>
                  <a:srgbClr val="000066"/>
                </a:solidFill>
                <a:ea typeface="微软雅黑" panose="020B0503020204020204" pitchFamily="34" charset="-122"/>
                <a:sym typeface="Calibri" panose="020F0502020204030204" pitchFamily="34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800" dirty="0">
                  <a:solidFill>
                    <a:schemeClr val="tx1"/>
                  </a:solidFill>
                  <a:ea typeface="微软雅黑" panose="020B0503020204020204" pitchFamily="34" charset="-122"/>
                  <a:sym typeface="Calibri" panose="020F0502020204030204" pitchFamily="34" charset="0"/>
                </a:rPr>
                <a:t>的价值</a:t>
              </a:r>
              <a:endParaRPr lang="zh-CN" altLang="en-US" sz="2800" dirty="0">
                <a:solidFill>
                  <a:schemeClr val="tx1"/>
                </a:solidFill>
                <a:ea typeface="微软雅黑" panose="020B0503020204020204" pitchFamily="34" charset="-122"/>
                <a:sym typeface="Calibri" panose="020F0502020204030204" pitchFamily="34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dirty="0">
                  <a:solidFill>
                    <a:srgbClr val="FFFF00"/>
                  </a:solidFill>
                  <a:ea typeface="微软雅黑" panose="020B0503020204020204" pitchFamily="34" charset="-122"/>
                  <a:sym typeface="Calibri" panose="020F0502020204030204" pitchFamily="34" charset="0"/>
                </a:rPr>
                <a:t>融</a:t>
              </a:r>
              <a:endParaRPr lang="zh-CN" altLang="en-US" dirty="0">
                <a:solidFill>
                  <a:srgbClr val="FFFF00"/>
                </a:solidFill>
                <a:ea typeface="微软雅黑" panose="020B0503020204020204" pitchFamily="34" charset="-122"/>
                <a:sym typeface="Calibri" panose="020F0502020204030204" pitchFamily="34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dirty="0">
                  <a:solidFill>
                    <a:srgbClr val="FFFF00"/>
                  </a:solidFill>
                  <a:ea typeface="微软雅黑" panose="020B0503020204020204" pitchFamily="34" charset="-122"/>
                  <a:sym typeface="Calibri" panose="020F0502020204030204" pitchFamily="34" charset="0"/>
                </a:rPr>
                <a:t>为</a:t>
              </a:r>
              <a:endParaRPr lang="zh-CN" altLang="en-US" dirty="0">
                <a:solidFill>
                  <a:srgbClr val="FFFF00"/>
                </a:solidFill>
                <a:ea typeface="微软雅黑" panose="020B0503020204020204" pitchFamily="34" charset="-122"/>
                <a:sym typeface="Calibri" panose="020F0502020204030204" pitchFamily="34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dirty="0">
                  <a:solidFill>
                    <a:srgbClr val="FFFF00"/>
                  </a:solidFill>
                  <a:ea typeface="微软雅黑" panose="020B0503020204020204" pitchFamily="34" charset="-122"/>
                  <a:sym typeface="Calibri" panose="020F0502020204030204" pitchFamily="34" charset="0"/>
                </a:rPr>
                <a:t>一</a:t>
              </a:r>
              <a:endParaRPr lang="zh-CN" altLang="en-US" dirty="0">
                <a:solidFill>
                  <a:srgbClr val="FFFF00"/>
                </a:solidFill>
                <a:ea typeface="微软雅黑" panose="020B0503020204020204" pitchFamily="34" charset="-122"/>
                <a:sym typeface="Calibri" panose="020F0502020204030204" pitchFamily="34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dirty="0">
                  <a:solidFill>
                    <a:srgbClr val="FFFF00"/>
                  </a:solidFill>
                  <a:ea typeface="微软雅黑" panose="020B0503020204020204" pitchFamily="34" charset="-122"/>
                  <a:sym typeface="Calibri" panose="020F0502020204030204" pitchFamily="34" charset="0"/>
                </a:rPr>
                <a:t>体</a:t>
              </a:r>
              <a:endParaRPr lang="zh-CN" altLang="en-US" dirty="0">
                <a:solidFill>
                  <a:srgbClr val="FFFF00"/>
                </a:solidFill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1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15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1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23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26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29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0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ldLvl="0"/>
      <p:bldP spid="20486" grpId="0" bldLvl="0"/>
      <p:bldP spid="20487" grpId="0" bldLvl="0"/>
      <p:bldP spid="20488" grpId="0" bldLvl="0"/>
      <p:bldP spid="20489" grpId="0" bldLvl="0"/>
      <p:bldP spid="20490" grpId="0" bldLvl="0"/>
      <p:bldP spid="20491" grpId="0" bldLvl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8"/>
          <p:cNvGrpSpPr/>
          <p:nvPr/>
        </p:nvGrpSpPr>
        <p:grpSpPr>
          <a:xfrm>
            <a:off x="615950" y="3373438"/>
            <a:ext cx="2309813" cy="654050"/>
            <a:chOff x="0" y="0"/>
            <a:chExt cx="2250385" cy="1744435"/>
          </a:xfrm>
        </p:grpSpPr>
        <p:grpSp>
          <p:nvGrpSpPr>
            <p:cNvPr id="55348" name="Group 6"/>
            <p:cNvGrpSpPr/>
            <p:nvPr/>
          </p:nvGrpSpPr>
          <p:grpSpPr>
            <a:xfrm>
              <a:off x="0" y="422047"/>
              <a:ext cx="2250385" cy="1322388"/>
              <a:chOff x="0" y="0"/>
              <a:chExt cx="684" cy="402"/>
            </a:xfrm>
          </p:grpSpPr>
          <p:sp>
            <p:nvSpPr>
              <p:cNvPr id="55350" name="AutoShape 7"/>
              <p:cNvSpPr/>
              <p:nvPr/>
            </p:nvSpPr>
            <p:spPr>
              <a:xfrm>
                <a:off x="0" y="0"/>
                <a:ext cx="684" cy="402"/>
              </a:xfrm>
              <a:prstGeom prst="roundRect">
                <a:avLst>
                  <a:gd name="adj" fmla="val 11917"/>
                </a:avLst>
              </a:prstGeom>
              <a:gradFill rotWithShape="1">
                <a:gsLst>
                  <a:gs pos="0">
                    <a:srgbClr val="5B9BD5"/>
                  </a:gs>
                  <a:gs pos="100000">
                    <a:srgbClr val="3E6A91"/>
                  </a:gs>
                </a:gsLst>
                <a:lin ang="5400000" scaled="1"/>
                <a:tileRect/>
              </a:gradFill>
              <a:ln w="25400" cap="flat" cmpd="sng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zh-CN" altLang="en-US" sz="2400" b="0" dirty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351" name="Freeform 8"/>
              <p:cNvSpPr/>
              <p:nvPr/>
            </p:nvSpPr>
            <p:spPr>
              <a:xfrm>
                <a:off x="296" y="26"/>
                <a:ext cx="206" cy="201"/>
              </a:xfrm>
              <a:custGeom>
                <a:avLst/>
                <a:gdLst>
                  <a:gd name="txL" fmla="*/ 0 w 596"/>
                  <a:gd name="txT" fmla="*/ 0 h 598"/>
                  <a:gd name="txR" fmla="*/ 596 w 596"/>
                  <a:gd name="txB" fmla="*/ 598 h 598"/>
                </a:gdLst>
                <a:ahLst/>
                <a:cxnLst>
                  <a:cxn ang="0">
                    <a:pos x="14" y="0"/>
                  </a:cxn>
                  <a:cxn ang="0">
                    <a:pos x="0" y="13"/>
                  </a:cxn>
                  <a:cxn ang="0">
                    <a:pos x="0" y="67"/>
                  </a:cxn>
                  <a:cxn ang="0">
                    <a:pos x="19" y="19"/>
                  </a:cxn>
                  <a:cxn ang="0">
                    <a:pos x="71" y="0"/>
                  </a:cxn>
                  <a:cxn ang="0">
                    <a:pos x="14" y="0"/>
                  </a:cxn>
                </a:cxnLst>
                <a:rect l="txL" t="txT" r="txR" b="tx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B9BD5">
                      <a:alpha val="100000"/>
                    </a:srgbClr>
                  </a:gs>
                  <a:gs pos="50000">
                    <a:srgbClr val="B0CFEB">
                      <a:alpha val="100000"/>
                    </a:srgbClr>
                  </a:gs>
                  <a:gs pos="100000">
                    <a:srgbClr val="5B9BD5">
                      <a:alpha val="100000"/>
                    </a:srgbClr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55349" name="Rectangle 9"/>
            <p:cNvSpPr/>
            <p:nvPr/>
          </p:nvSpPr>
          <p:spPr>
            <a:xfrm>
              <a:off x="14712" y="0"/>
              <a:ext cx="2210149" cy="174398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独特</a:t>
              </a: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文化传统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13"/>
          <p:cNvGrpSpPr/>
          <p:nvPr/>
        </p:nvGrpSpPr>
        <p:grpSpPr>
          <a:xfrm>
            <a:off x="4171950" y="3071813"/>
            <a:ext cx="4070350" cy="460375"/>
            <a:chOff x="0" y="0"/>
            <a:chExt cx="5115260" cy="1151569"/>
          </a:xfrm>
        </p:grpSpPr>
        <p:sp>
          <p:nvSpPr>
            <p:cNvPr id="55346" name="AutoShape 19"/>
            <p:cNvSpPr/>
            <p:nvPr/>
          </p:nvSpPr>
          <p:spPr>
            <a:xfrm>
              <a:off x="0" y="175592"/>
              <a:ext cx="5115260" cy="97597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5347" name="Rectangle 20"/>
            <p:cNvSpPr/>
            <p:nvPr/>
          </p:nvSpPr>
          <p:spPr>
            <a:xfrm>
              <a:off x="22" y="0"/>
              <a:ext cx="4896536" cy="11508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fontAlgn="base" latinLnBrk="0">
                <a:lnSpc>
                  <a:spcPct val="100000"/>
                </a:lnSpc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社会主义核心价值观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" name="组合 16"/>
          <p:cNvGrpSpPr/>
          <p:nvPr/>
        </p:nvGrpSpPr>
        <p:grpSpPr>
          <a:xfrm>
            <a:off x="4287838" y="4232275"/>
            <a:ext cx="1031875" cy="896938"/>
            <a:chOff x="0" y="0"/>
            <a:chExt cx="1296274" cy="2243454"/>
          </a:xfrm>
        </p:grpSpPr>
        <p:grpSp>
          <p:nvGrpSpPr>
            <p:cNvPr id="55342" name="Group 6"/>
            <p:cNvGrpSpPr/>
            <p:nvPr/>
          </p:nvGrpSpPr>
          <p:grpSpPr>
            <a:xfrm>
              <a:off x="0" y="0"/>
              <a:ext cx="1296274" cy="2243454"/>
              <a:chOff x="0" y="0"/>
              <a:chExt cx="394" cy="682"/>
            </a:xfrm>
          </p:grpSpPr>
          <p:sp>
            <p:nvSpPr>
              <p:cNvPr id="55344" name="AutoShape 7"/>
              <p:cNvSpPr/>
              <p:nvPr/>
            </p:nvSpPr>
            <p:spPr>
              <a:xfrm>
                <a:off x="0" y="0"/>
                <a:ext cx="394" cy="682"/>
              </a:xfrm>
              <a:prstGeom prst="roundRect">
                <a:avLst>
                  <a:gd name="adj" fmla="val 11917"/>
                </a:avLst>
              </a:prstGeom>
              <a:solidFill>
                <a:srgbClr val="70CA23"/>
              </a:solidFill>
              <a:ln w="25400" cap="flat" cmpd="sng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zh-CN" altLang="en-US" sz="1800" b="0" dirty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345" name="Freeform 8"/>
              <p:cNvSpPr/>
              <p:nvPr/>
            </p:nvSpPr>
            <p:spPr>
              <a:xfrm>
                <a:off x="26" y="26"/>
                <a:ext cx="206" cy="201"/>
              </a:xfrm>
              <a:custGeom>
                <a:avLst/>
                <a:gdLst>
                  <a:gd name="txL" fmla="*/ 0 w 596"/>
                  <a:gd name="txT" fmla="*/ 0 h 598"/>
                  <a:gd name="txR" fmla="*/ 596 w 596"/>
                  <a:gd name="txB" fmla="*/ 598 h 598"/>
                </a:gdLst>
                <a:ahLst/>
                <a:cxnLst>
                  <a:cxn ang="0">
                    <a:pos x="14" y="0"/>
                  </a:cxn>
                  <a:cxn ang="0">
                    <a:pos x="0" y="13"/>
                  </a:cxn>
                  <a:cxn ang="0">
                    <a:pos x="0" y="67"/>
                  </a:cxn>
                  <a:cxn ang="0">
                    <a:pos x="19" y="19"/>
                  </a:cxn>
                  <a:cxn ang="0">
                    <a:pos x="71" y="0"/>
                  </a:cxn>
                  <a:cxn ang="0">
                    <a:pos x="14" y="0"/>
                  </a:cxn>
                </a:cxnLst>
                <a:rect l="txL" t="txT" r="txR" b="tx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B9BD5">
                      <a:alpha val="100000"/>
                    </a:srgbClr>
                  </a:gs>
                  <a:gs pos="50000">
                    <a:srgbClr val="B0CFEB">
                      <a:alpha val="100000"/>
                    </a:srgbClr>
                  </a:gs>
                  <a:gs pos="100000">
                    <a:srgbClr val="5B9BD5">
                      <a:alpha val="100000"/>
                    </a:srgbClr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55343" name="Rectangle 9"/>
            <p:cNvSpPr/>
            <p:nvPr/>
          </p:nvSpPr>
          <p:spPr>
            <a:xfrm>
              <a:off x="196916" y="212421"/>
              <a:ext cx="902811" cy="17668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价值</a:t>
              </a:r>
              <a:endPara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共识</a:t>
              </a:r>
              <a:endPara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3" name="组合 21"/>
          <p:cNvGrpSpPr/>
          <p:nvPr/>
        </p:nvGrpSpPr>
        <p:grpSpPr>
          <a:xfrm>
            <a:off x="623888" y="4108450"/>
            <a:ext cx="2320925" cy="769938"/>
            <a:chOff x="0" y="0"/>
            <a:chExt cx="2033243" cy="1490415"/>
          </a:xfrm>
        </p:grpSpPr>
        <p:grpSp>
          <p:nvGrpSpPr>
            <p:cNvPr id="55338" name="Group 10"/>
            <p:cNvGrpSpPr/>
            <p:nvPr/>
          </p:nvGrpSpPr>
          <p:grpSpPr>
            <a:xfrm>
              <a:off x="36191" y="0"/>
              <a:ext cx="1997052" cy="957251"/>
              <a:chOff x="0" y="0"/>
              <a:chExt cx="607" cy="291"/>
            </a:xfrm>
          </p:grpSpPr>
          <p:sp>
            <p:nvSpPr>
              <p:cNvPr id="55340" name="AutoShape 11"/>
              <p:cNvSpPr/>
              <p:nvPr/>
            </p:nvSpPr>
            <p:spPr>
              <a:xfrm>
                <a:off x="0" y="0"/>
                <a:ext cx="607" cy="291"/>
              </a:xfrm>
              <a:prstGeom prst="roundRect">
                <a:avLst>
                  <a:gd name="adj" fmla="val 11917"/>
                </a:avLst>
              </a:prstGeom>
              <a:noFill/>
              <a:ln w="25400" cap="flat" cmpd="sng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zh-CN" altLang="en-US" sz="2400" b="0" dirty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341" name="Freeform 12"/>
              <p:cNvSpPr/>
              <p:nvPr/>
            </p:nvSpPr>
            <p:spPr>
              <a:xfrm>
                <a:off x="214" y="33"/>
                <a:ext cx="206" cy="201"/>
              </a:xfrm>
              <a:custGeom>
                <a:avLst/>
                <a:gdLst>
                  <a:gd name="txL" fmla="*/ 0 w 596"/>
                  <a:gd name="txT" fmla="*/ 0 h 598"/>
                  <a:gd name="txR" fmla="*/ 596 w 596"/>
                  <a:gd name="txB" fmla="*/ 598 h 598"/>
                </a:gdLst>
                <a:ahLst/>
                <a:cxnLst>
                  <a:cxn ang="0">
                    <a:pos x="14" y="0"/>
                  </a:cxn>
                  <a:cxn ang="0">
                    <a:pos x="0" y="13"/>
                  </a:cxn>
                  <a:cxn ang="0">
                    <a:pos x="0" y="67"/>
                  </a:cxn>
                  <a:cxn ang="0">
                    <a:pos x="19" y="19"/>
                  </a:cxn>
                  <a:cxn ang="0">
                    <a:pos x="71" y="0"/>
                  </a:cxn>
                  <a:cxn ang="0">
                    <a:pos x="14" y="0"/>
                  </a:cxn>
                </a:cxnLst>
                <a:rect l="txL" t="txT" r="txR" b="tx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D7D31">
                      <a:alpha val="100000"/>
                    </a:srgbClr>
                  </a:gs>
                  <a:gs pos="50000">
                    <a:srgbClr val="F6C19B">
                      <a:alpha val="100000"/>
                    </a:srgbClr>
                  </a:gs>
                  <a:gs pos="100000">
                    <a:srgbClr val="ED7D31">
                      <a:alpha val="100000"/>
                    </a:srgbClr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55339" name="Rectangle 9"/>
            <p:cNvSpPr/>
            <p:nvPr/>
          </p:nvSpPr>
          <p:spPr>
            <a:xfrm>
              <a:off x="0" y="242231"/>
              <a:ext cx="2032992" cy="1248184"/>
            </a:xfrm>
            <a:prstGeom prst="rect">
              <a:avLst/>
            </a:prstGeom>
            <a:solidFill>
              <a:srgbClr val="0070C0"/>
            </a:solidFill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独特</a:t>
              </a: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历史命运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5" name="组合 26"/>
          <p:cNvGrpSpPr/>
          <p:nvPr/>
        </p:nvGrpSpPr>
        <p:grpSpPr>
          <a:xfrm>
            <a:off x="631825" y="4994275"/>
            <a:ext cx="2293938" cy="788988"/>
            <a:chOff x="0" y="0"/>
            <a:chExt cx="1937830" cy="1532918"/>
          </a:xfrm>
        </p:grpSpPr>
        <p:grpSp>
          <p:nvGrpSpPr>
            <p:cNvPr id="55334" name="Group 13"/>
            <p:cNvGrpSpPr/>
            <p:nvPr/>
          </p:nvGrpSpPr>
          <p:grpSpPr>
            <a:xfrm>
              <a:off x="0" y="0"/>
              <a:ext cx="1937831" cy="1532917"/>
              <a:chOff x="0" y="0"/>
              <a:chExt cx="589" cy="466"/>
            </a:xfrm>
          </p:grpSpPr>
          <p:sp>
            <p:nvSpPr>
              <p:cNvPr id="55336" name="AutoShape 14"/>
              <p:cNvSpPr/>
              <p:nvPr/>
            </p:nvSpPr>
            <p:spPr>
              <a:xfrm>
                <a:off x="0" y="64"/>
                <a:ext cx="589" cy="402"/>
              </a:xfrm>
              <a:prstGeom prst="roundRect">
                <a:avLst>
                  <a:gd name="adj" fmla="val 11917"/>
                </a:avLst>
              </a:prstGeom>
              <a:gradFill rotWithShape="1">
                <a:gsLst>
                  <a:gs pos="0">
                    <a:srgbClr val="0563C1"/>
                  </a:gs>
                  <a:gs pos="100000">
                    <a:srgbClr val="034485"/>
                  </a:gs>
                </a:gsLst>
                <a:lin ang="5400000" scaled="1"/>
                <a:tileRect/>
              </a:gradFill>
              <a:ln w="25400" cap="flat" cmpd="sng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zh-CN" altLang="en-US" sz="2400" b="0" dirty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337" name="Freeform 15"/>
              <p:cNvSpPr/>
              <p:nvPr/>
            </p:nvSpPr>
            <p:spPr>
              <a:xfrm>
                <a:off x="256" y="0"/>
                <a:ext cx="206" cy="201"/>
              </a:xfrm>
              <a:custGeom>
                <a:avLst/>
                <a:gdLst>
                  <a:gd name="txL" fmla="*/ 0 w 596"/>
                  <a:gd name="txT" fmla="*/ 0 h 598"/>
                  <a:gd name="txR" fmla="*/ 596 w 596"/>
                  <a:gd name="txB" fmla="*/ 598 h 598"/>
                </a:gdLst>
                <a:ahLst/>
                <a:cxnLst>
                  <a:cxn ang="0">
                    <a:pos x="14" y="0"/>
                  </a:cxn>
                  <a:cxn ang="0">
                    <a:pos x="0" y="13"/>
                  </a:cxn>
                  <a:cxn ang="0">
                    <a:pos x="0" y="67"/>
                  </a:cxn>
                  <a:cxn ang="0">
                    <a:pos x="19" y="19"/>
                  </a:cxn>
                  <a:cxn ang="0">
                    <a:pos x="71" y="0"/>
                  </a:cxn>
                  <a:cxn ang="0">
                    <a:pos x="14" y="0"/>
                  </a:cxn>
                </a:cxnLst>
                <a:rect l="txL" t="txT" r="txR" b="tx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563C1">
                      <a:alpha val="100000"/>
                    </a:srgbClr>
                  </a:gs>
                  <a:gs pos="50000">
                    <a:srgbClr val="86B4E1">
                      <a:alpha val="100000"/>
                    </a:srgbClr>
                  </a:gs>
                  <a:gs pos="100000">
                    <a:srgbClr val="0563C1">
                      <a:alpha val="100000"/>
                    </a:srgbClr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55335" name="Rectangle 9"/>
            <p:cNvSpPr/>
            <p:nvPr/>
          </p:nvSpPr>
          <p:spPr>
            <a:xfrm>
              <a:off x="19469" y="194"/>
              <a:ext cx="1901346" cy="12519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独特</a:t>
              </a: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基本国情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7" name="组合 31"/>
          <p:cNvGrpSpPr/>
          <p:nvPr/>
        </p:nvGrpSpPr>
        <p:grpSpPr>
          <a:xfrm rot="-5400000">
            <a:off x="2811463" y="4024313"/>
            <a:ext cx="1689100" cy="1262062"/>
            <a:chOff x="0" y="0"/>
            <a:chExt cx="4219575" cy="1586711"/>
          </a:xfrm>
        </p:grpSpPr>
        <p:sp>
          <p:nvSpPr>
            <p:cNvPr id="55330" name="Freeform 3"/>
            <p:cNvSpPr/>
            <p:nvPr/>
          </p:nvSpPr>
          <p:spPr>
            <a:xfrm>
              <a:off x="0" y="65088"/>
              <a:ext cx="1900238" cy="1376362"/>
            </a:xfrm>
            <a:custGeom>
              <a:avLst/>
              <a:gdLst>
                <a:gd name="txL" fmla="*/ 0 w 735"/>
                <a:gd name="txT" fmla="*/ 0 h 532"/>
                <a:gd name="txR" fmla="*/ 735 w 735"/>
                <a:gd name="txB" fmla="*/ 532 h 532"/>
              </a:gdLst>
              <a:ahLst/>
              <a:cxnLst>
                <a:cxn ang="0">
                  <a:pos x="0" y="0"/>
                </a:cxn>
                <a:cxn ang="0">
                  <a:pos x="2147483646" y="1352053170"/>
                </a:cxn>
                <a:cxn ang="0">
                  <a:pos x="2147483646" y="1352053170"/>
                </a:cxn>
                <a:cxn ang="0">
                  <a:pos x="2147483646" y="166663985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1512691691"/>
                </a:cxn>
                <a:cxn ang="0">
                  <a:pos x="2147483646" y="1003999162"/>
                </a:cxn>
                <a:cxn ang="0">
                  <a:pos x="2147483646" y="997306213"/>
                </a:cxn>
                <a:cxn ang="0">
                  <a:pos x="461201982" y="0"/>
                </a:cxn>
                <a:cxn ang="0">
                  <a:pos x="0" y="0"/>
                </a:cxn>
              </a:cxnLst>
              <a:rect l="txL" t="txT" r="txR" b="tx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5331" name="Freeform 4"/>
            <p:cNvSpPr/>
            <p:nvPr/>
          </p:nvSpPr>
          <p:spPr>
            <a:xfrm>
              <a:off x="1919288" y="0"/>
              <a:ext cx="366712" cy="1562100"/>
            </a:xfrm>
            <a:custGeom>
              <a:avLst/>
              <a:gdLst>
                <a:gd name="txL" fmla="*/ 0 w 142"/>
                <a:gd name="txT" fmla="*/ 0 h 604"/>
                <a:gd name="txR" fmla="*/ 142 w 142"/>
                <a:gd name="txB" fmla="*/ 604 h 604"/>
              </a:gdLst>
              <a:ahLst/>
              <a:cxnLst>
                <a:cxn ang="0">
                  <a:pos x="246761021" y="6688064"/>
                </a:cxn>
                <a:cxn ang="0">
                  <a:pos x="300115035" y="2147483646"/>
                </a:cxn>
                <a:cxn ang="0">
                  <a:pos x="0" y="2147483646"/>
                </a:cxn>
                <a:cxn ang="0">
                  <a:pos x="480180957" y="2147483646"/>
                </a:cxn>
                <a:cxn ang="0">
                  <a:pos x="947025993" y="2147483646"/>
                </a:cxn>
                <a:cxn ang="0">
                  <a:pos x="666920004" y="2147483646"/>
                </a:cxn>
                <a:cxn ang="0">
                  <a:pos x="660249461" y="0"/>
                </a:cxn>
                <a:cxn ang="0">
                  <a:pos x="246761021" y="6688064"/>
                </a:cxn>
              </a:cxnLst>
              <a:rect l="txL" t="txT" r="txR" b="tx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5332" name="Freeform 5"/>
            <p:cNvSpPr/>
            <p:nvPr/>
          </p:nvSpPr>
          <p:spPr>
            <a:xfrm flipH="1">
              <a:off x="2319338" y="65088"/>
              <a:ext cx="1900237" cy="1376362"/>
            </a:xfrm>
            <a:custGeom>
              <a:avLst/>
              <a:gdLst>
                <a:gd name="txL" fmla="*/ 0 w 735"/>
                <a:gd name="txT" fmla="*/ 0 h 532"/>
                <a:gd name="txR" fmla="*/ 735 w 735"/>
                <a:gd name="txB" fmla="*/ 532 h 532"/>
              </a:gdLst>
              <a:ahLst/>
              <a:cxnLst>
                <a:cxn ang="0">
                  <a:pos x="0" y="0"/>
                </a:cxn>
                <a:cxn ang="0">
                  <a:pos x="2147483646" y="1352053170"/>
                </a:cxn>
                <a:cxn ang="0">
                  <a:pos x="2147483646" y="1352053170"/>
                </a:cxn>
                <a:cxn ang="0">
                  <a:pos x="2147483646" y="166663985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1512691691"/>
                </a:cxn>
                <a:cxn ang="0">
                  <a:pos x="2147483646" y="1003999162"/>
                </a:cxn>
                <a:cxn ang="0">
                  <a:pos x="2147483646" y="997306213"/>
                </a:cxn>
                <a:cxn ang="0">
                  <a:pos x="461201739" y="0"/>
                </a:cxn>
                <a:cxn ang="0">
                  <a:pos x="0" y="0"/>
                </a:cxn>
              </a:cxnLst>
              <a:rect l="txL" t="txT" r="txR" b="tx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5333" name="文本框 35"/>
            <p:cNvSpPr/>
            <p:nvPr/>
          </p:nvSpPr>
          <p:spPr>
            <a:xfrm rot="5400000">
              <a:off x="1442526" y="445315"/>
              <a:ext cx="1362075" cy="9207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形成</a:t>
              </a:r>
              <a:endPara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8" name="组合 36"/>
          <p:cNvGrpSpPr/>
          <p:nvPr/>
        </p:nvGrpSpPr>
        <p:grpSpPr>
          <a:xfrm>
            <a:off x="7145338" y="4241800"/>
            <a:ext cx="1096962" cy="833438"/>
            <a:chOff x="0" y="0"/>
            <a:chExt cx="1362075" cy="1934239"/>
          </a:xfrm>
        </p:grpSpPr>
        <p:grpSp>
          <p:nvGrpSpPr>
            <p:cNvPr id="55326" name="Group 6"/>
            <p:cNvGrpSpPr/>
            <p:nvPr/>
          </p:nvGrpSpPr>
          <p:grpSpPr>
            <a:xfrm>
              <a:off x="0" y="0"/>
              <a:ext cx="1362075" cy="1934239"/>
              <a:chOff x="0" y="0"/>
              <a:chExt cx="414" cy="588"/>
            </a:xfrm>
          </p:grpSpPr>
          <p:sp>
            <p:nvSpPr>
              <p:cNvPr id="55328" name="AutoShape 7"/>
              <p:cNvSpPr/>
              <p:nvPr/>
            </p:nvSpPr>
            <p:spPr>
              <a:xfrm>
                <a:off x="0" y="0"/>
                <a:ext cx="414" cy="588"/>
              </a:xfrm>
              <a:prstGeom prst="roundRect">
                <a:avLst>
                  <a:gd name="adj" fmla="val 11917"/>
                </a:avLst>
              </a:prstGeom>
              <a:solidFill>
                <a:srgbClr val="00B0F0"/>
              </a:solidFill>
              <a:ln w="25400" cap="flat" cmpd="sng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zh-CN" altLang="en-US" sz="1800" b="0" dirty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329" name="Freeform 8"/>
              <p:cNvSpPr/>
              <p:nvPr/>
            </p:nvSpPr>
            <p:spPr>
              <a:xfrm>
                <a:off x="26" y="26"/>
                <a:ext cx="206" cy="201"/>
              </a:xfrm>
              <a:custGeom>
                <a:avLst/>
                <a:gdLst>
                  <a:gd name="txL" fmla="*/ 0 w 596"/>
                  <a:gd name="txT" fmla="*/ 0 h 598"/>
                  <a:gd name="txR" fmla="*/ 596 w 596"/>
                  <a:gd name="txB" fmla="*/ 598 h 598"/>
                </a:gdLst>
                <a:ahLst/>
                <a:cxnLst>
                  <a:cxn ang="0">
                    <a:pos x="14" y="0"/>
                  </a:cxn>
                  <a:cxn ang="0">
                    <a:pos x="0" y="13"/>
                  </a:cxn>
                  <a:cxn ang="0">
                    <a:pos x="0" y="67"/>
                  </a:cxn>
                  <a:cxn ang="0">
                    <a:pos x="19" y="19"/>
                  </a:cxn>
                  <a:cxn ang="0">
                    <a:pos x="71" y="0"/>
                  </a:cxn>
                  <a:cxn ang="0">
                    <a:pos x="14" y="0"/>
                  </a:cxn>
                </a:cxnLst>
                <a:rect l="txL" t="txT" r="txR" b="tx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B9BD5">
                      <a:alpha val="100000"/>
                    </a:srgbClr>
                  </a:gs>
                  <a:gs pos="50000">
                    <a:srgbClr val="B0CFEB">
                      <a:alpha val="100000"/>
                    </a:srgbClr>
                  </a:gs>
                  <a:gs pos="100000">
                    <a:srgbClr val="5B9BD5">
                      <a:alpha val="100000"/>
                    </a:srgbClr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55327" name="Rectangle 9"/>
            <p:cNvSpPr/>
            <p:nvPr/>
          </p:nvSpPr>
          <p:spPr>
            <a:xfrm>
              <a:off x="229631" y="217183"/>
              <a:ext cx="902811" cy="163811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有益</a:t>
              </a:r>
              <a:endParaRPr lang="en-US" altLang="zh-CN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成果</a:t>
              </a:r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0" name="组合 41"/>
          <p:cNvGrpSpPr/>
          <p:nvPr/>
        </p:nvGrpSpPr>
        <p:grpSpPr>
          <a:xfrm rot="5400000">
            <a:off x="8542338" y="3930650"/>
            <a:ext cx="890587" cy="1490663"/>
            <a:chOff x="0" y="0"/>
            <a:chExt cx="2226805" cy="1872671"/>
          </a:xfrm>
        </p:grpSpPr>
        <p:sp>
          <p:nvSpPr>
            <p:cNvPr id="55322" name="Freeform 3"/>
            <p:cNvSpPr/>
            <p:nvPr/>
          </p:nvSpPr>
          <p:spPr>
            <a:xfrm>
              <a:off x="0" y="816"/>
              <a:ext cx="837063" cy="1751206"/>
            </a:xfrm>
            <a:custGeom>
              <a:avLst/>
              <a:gdLst>
                <a:gd name="txL" fmla="*/ 0 w 9131"/>
                <a:gd name="txT" fmla="*/ 0 h 11433"/>
                <a:gd name="txR" fmla="*/ 9131 w 9131"/>
                <a:gd name="txB" fmla="*/ 11433 h 11433"/>
              </a:gdLst>
              <a:ahLst/>
              <a:cxnLst>
                <a:cxn ang="0">
                  <a:pos x="42473224" y="0"/>
                </a:cxn>
                <a:cxn ang="0">
                  <a:pos x="24598156" y="133260757"/>
                </a:cxn>
                <a:cxn ang="0">
                  <a:pos x="42515210" y="137483839"/>
                </a:cxn>
                <a:cxn ang="0">
                  <a:pos x="55516042" y="156065340"/>
                </a:cxn>
                <a:cxn ang="0">
                  <a:pos x="55953046" y="216713006"/>
                </a:cxn>
                <a:cxn ang="0">
                  <a:pos x="47061715" y="215938726"/>
                </a:cxn>
                <a:cxn ang="0">
                  <a:pos x="62440811" y="268234274"/>
                </a:cxn>
                <a:cxn ang="0">
                  <a:pos x="76735786" y="216713006"/>
                </a:cxn>
                <a:cxn ang="0">
                  <a:pos x="68289893" y="216713006"/>
                </a:cxn>
                <a:cxn ang="0">
                  <a:pos x="67852890" y="146962225"/>
                </a:cxn>
                <a:cxn ang="0">
                  <a:pos x="50961103" y="116884768"/>
                </a:cxn>
                <a:cxn ang="0">
                  <a:pos x="47112135" y="116485910"/>
                </a:cxn>
                <a:cxn ang="0">
                  <a:pos x="49036619" y="12598788"/>
                </a:cxn>
                <a:cxn ang="0">
                  <a:pos x="42473224" y="0"/>
                </a:cxn>
              </a:cxnLst>
              <a:rect l="txL" t="txT" r="txR" b="txB"/>
              <a:pathLst>
                <a:path w="9131" h="11433">
                  <a:moveTo>
                    <a:pt x="5054" y="0"/>
                  </a:moveTo>
                  <a:cubicBezTo>
                    <a:pt x="5054" y="0"/>
                    <a:pt x="-4727" y="5917"/>
                    <a:pt x="2927" y="5680"/>
                  </a:cubicBezTo>
                  <a:cubicBezTo>
                    <a:pt x="3638" y="5740"/>
                    <a:pt x="4446" y="5698"/>
                    <a:pt x="5059" y="5860"/>
                  </a:cubicBezTo>
                  <a:cubicBezTo>
                    <a:pt x="5671" y="6021"/>
                    <a:pt x="6658" y="5842"/>
                    <a:pt x="6606" y="6652"/>
                  </a:cubicBezTo>
                  <a:cubicBezTo>
                    <a:pt x="6632" y="7937"/>
                    <a:pt x="6658" y="9237"/>
                    <a:pt x="6658" y="9237"/>
                  </a:cubicBezTo>
                  <a:lnTo>
                    <a:pt x="5600" y="9204"/>
                  </a:lnTo>
                  <a:lnTo>
                    <a:pt x="7430" y="11433"/>
                  </a:lnTo>
                  <a:lnTo>
                    <a:pt x="9131" y="9237"/>
                  </a:lnTo>
                  <a:lnTo>
                    <a:pt x="8126" y="9237"/>
                  </a:lnTo>
                  <a:cubicBezTo>
                    <a:pt x="8126" y="9237"/>
                    <a:pt x="8101" y="7751"/>
                    <a:pt x="8074" y="6264"/>
                  </a:cubicBezTo>
                  <a:cubicBezTo>
                    <a:pt x="7894" y="5150"/>
                    <a:pt x="6475" y="5199"/>
                    <a:pt x="6064" y="4982"/>
                  </a:cubicBezTo>
                  <a:cubicBezTo>
                    <a:pt x="5653" y="4765"/>
                    <a:pt x="9161" y="5033"/>
                    <a:pt x="5606" y="4965"/>
                  </a:cubicBezTo>
                  <a:cubicBezTo>
                    <a:pt x="-192" y="4576"/>
                    <a:pt x="5835" y="537"/>
                    <a:pt x="5835" y="537"/>
                  </a:cubicBezTo>
                  <a:cubicBezTo>
                    <a:pt x="5242" y="537"/>
                    <a:pt x="5648" y="0"/>
                    <a:pt x="505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5323" name="Freeform 4"/>
            <p:cNvSpPr/>
            <p:nvPr/>
          </p:nvSpPr>
          <p:spPr>
            <a:xfrm>
              <a:off x="856107" y="310571"/>
              <a:ext cx="366712" cy="1562100"/>
            </a:xfrm>
            <a:custGeom>
              <a:avLst/>
              <a:gdLst>
                <a:gd name="txL" fmla="*/ 0 w 142"/>
                <a:gd name="txT" fmla="*/ 0 h 604"/>
                <a:gd name="txR" fmla="*/ 142 w 142"/>
                <a:gd name="txB" fmla="*/ 604 h 604"/>
              </a:gdLst>
              <a:ahLst/>
              <a:cxnLst>
                <a:cxn ang="0">
                  <a:pos x="246761021" y="6688064"/>
                </a:cxn>
                <a:cxn ang="0">
                  <a:pos x="300115035" y="2147483646"/>
                </a:cxn>
                <a:cxn ang="0">
                  <a:pos x="0" y="2147483646"/>
                </a:cxn>
                <a:cxn ang="0">
                  <a:pos x="480180957" y="2147483646"/>
                </a:cxn>
                <a:cxn ang="0">
                  <a:pos x="947025993" y="2147483646"/>
                </a:cxn>
                <a:cxn ang="0">
                  <a:pos x="666920004" y="2147483646"/>
                </a:cxn>
                <a:cxn ang="0">
                  <a:pos x="660249461" y="0"/>
                </a:cxn>
                <a:cxn ang="0">
                  <a:pos x="246761021" y="6688064"/>
                </a:cxn>
              </a:cxnLst>
              <a:rect l="txL" t="txT" r="txR" b="tx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5324" name="Freeform 5"/>
            <p:cNvSpPr/>
            <p:nvPr/>
          </p:nvSpPr>
          <p:spPr>
            <a:xfrm flipH="1">
              <a:off x="1256159" y="229380"/>
              <a:ext cx="970646" cy="1522639"/>
            </a:xfrm>
            <a:custGeom>
              <a:avLst/>
              <a:gdLst>
                <a:gd name="txL" fmla="*/ 0 w 9878"/>
                <a:gd name="txT" fmla="*/ 0 h 10438"/>
                <a:gd name="txR" fmla="*/ 9878 w 9878"/>
                <a:gd name="txB" fmla="*/ 10438 h 10438"/>
              </a:gdLst>
              <a:ahLst/>
              <a:cxnLst>
                <a:cxn ang="0">
                  <a:pos x="24564085" y="0"/>
                </a:cxn>
                <a:cxn ang="0">
                  <a:pos x="37145437" y="94884858"/>
                </a:cxn>
                <a:cxn ang="0">
                  <a:pos x="55230622" y="97566033"/>
                </a:cxn>
                <a:cxn ang="0">
                  <a:pos x="70486607" y="115312990"/>
                </a:cxn>
                <a:cxn ang="0">
                  <a:pos x="70998363" y="173044027"/>
                </a:cxn>
                <a:cxn ang="0">
                  <a:pos x="60579886" y="172299338"/>
                </a:cxn>
                <a:cxn ang="0">
                  <a:pos x="78616725" y="222114344"/>
                </a:cxn>
                <a:cxn ang="0">
                  <a:pos x="95378989" y="173044027"/>
                </a:cxn>
                <a:cxn ang="0">
                  <a:pos x="85462540" y="173044027"/>
                </a:cxn>
                <a:cxn ang="0">
                  <a:pos x="84960513" y="106631118"/>
                </a:cxn>
                <a:cxn ang="0">
                  <a:pos x="65146973" y="77967782"/>
                </a:cxn>
                <a:cxn ang="0">
                  <a:pos x="32385165" y="81563882"/>
                </a:cxn>
                <a:cxn ang="0">
                  <a:pos x="42996827" y="9320365"/>
                </a:cxn>
                <a:cxn ang="0">
                  <a:pos x="24564085" y="0"/>
                </a:cxn>
              </a:cxnLst>
              <a:rect l="txL" t="txT" r="txR" b="txB"/>
              <a:pathLst>
                <a:path w="9878" h="10438">
                  <a:moveTo>
                    <a:pt x="2544" y="0"/>
                  </a:moveTo>
                  <a:cubicBezTo>
                    <a:pt x="2544" y="0"/>
                    <a:pt x="-3968" y="4708"/>
                    <a:pt x="3847" y="4459"/>
                  </a:cubicBezTo>
                  <a:cubicBezTo>
                    <a:pt x="4471" y="4501"/>
                    <a:pt x="5145" y="4425"/>
                    <a:pt x="5720" y="4585"/>
                  </a:cubicBezTo>
                  <a:cubicBezTo>
                    <a:pt x="6295" y="4745"/>
                    <a:pt x="7353" y="4567"/>
                    <a:pt x="7300" y="5419"/>
                  </a:cubicBezTo>
                  <a:cubicBezTo>
                    <a:pt x="7325" y="6767"/>
                    <a:pt x="7353" y="8132"/>
                    <a:pt x="7353" y="8132"/>
                  </a:cubicBezTo>
                  <a:lnTo>
                    <a:pt x="6274" y="8097"/>
                  </a:lnTo>
                  <a:lnTo>
                    <a:pt x="8142" y="10438"/>
                  </a:lnTo>
                  <a:lnTo>
                    <a:pt x="9878" y="8132"/>
                  </a:lnTo>
                  <a:lnTo>
                    <a:pt x="8851" y="8132"/>
                  </a:lnTo>
                  <a:cubicBezTo>
                    <a:pt x="8851" y="8132"/>
                    <a:pt x="8827" y="6572"/>
                    <a:pt x="8799" y="5011"/>
                  </a:cubicBezTo>
                  <a:cubicBezTo>
                    <a:pt x="8615" y="3841"/>
                    <a:pt x="7654" y="3860"/>
                    <a:pt x="6747" y="3664"/>
                  </a:cubicBezTo>
                  <a:cubicBezTo>
                    <a:pt x="5841" y="3467"/>
                    <a:pt x="6985" y="3905"/>
                    <a:pt x="3354" y="3833"/>
                  </a:cubicBezTo>
                  <a:cubicBezTo>
                    <a:pt x="-2565" y="3425"/>
                    <a:pt x="4453" y="438"/>
                    <a:pt x="4453" y="438"/>
                  </a:cubicBezTo>
                  <a:lnTo>
                    <a:pt x="2544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5325" name="文本框 45"/>
            <p:cNvSpPr/>
            <p:nvPr/>
          </p:nvSpPr>
          <p:spPr>
            <a:xfrm rot="-5400000">
              <a:off x="423156" y="220685"/>
              <a:ext cx="1362075" cy="9207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吸  收</a:t>
              </a:r>
              <a:endPara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1" name="组合 46"/>
          <p:cNvGrpSpPr/>
          <p:nvPr/>
        </p:nvGrpSpPr>
        <p:grpSpPr>
          <a:xfrm>
            <a:off x="9745663" y="4205288"/>
            <a:ext cx="1084262" cy="865187"/>
            <a:chOff x="0" y="0"/>
            <a:chExt cx="1362075" cy="2161216"/>
          </a:xfrm>
        </p:grpSpPr>
        <p:grpSp>
          <p:nvGrpSpPr>
            <p:cNvPr id="55318" name="Group 6"/>
            <p:cNvGrpSpPr/>
            <p:nvPr/>
          </p:nvGrpSpPr>
          <p:grpSpPr>
            <a:xfrm>
              <a:off x="0" y="0"/>
              <a:ext cx="1362075" cy="2161216"/>
              <a:chOff x="0" y="0"/>
              <a:chExt cx="414" cy="657"/>
            </a:xfrm>
          </p:grpSpPr>
          <p:sp>
            <p:nvSpPr>
              <p:cNvPr id="55320" name="AutoShape 7"/>
              <p:cNvSpPr/>
              <p:nvPr/>
            </p:nvSpPr>
            <p:spPr>
              <a:xfrm>
                <a:off x="0" y="0"/>
                <a:ext cx="414" cy="657"/>
              </a:xfrm>
              <a:prstGeom prst="roundRect">
                <a:avLst>
                  <a:gd name="adj" fmla="val 11917"/>
                </a:avLst>
              </a:prstGeom>
              <a:solidFill>
                <a:srgbClr val="00B0F0"/>
              </a:solidFill>
              <a:ln w="25400" cap="flat" cmpd="sng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zh-CN" altLang="en-US" sz="1800" b="0" dirty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321" name="Freeform 8"/>
              <p:cNvSpPr/>
              <p:nvPr/>
            </p:nvSpPr>
            <p:spPr>
              <a:xfrm>
                <a:off x="26" y="26"/>
                <a:ext cx="206" cy="201"/>
              </a:xfrm>
              <a:custGeom>
                <a:avLst/>
                <a:gdLst>
                  <a:gd name="txL" fmla="*/ 0 w 596"/>
                  <a:gd name="txT" fmla="*/ 0 h 598"/>
                  <a:gd name="txR" fmla="*/ 596 w 596"/>
                  <a:gd name="txB" fmla="*/ 598 h 598"/>
                </a:gdLst>
                <a:ahLst/>
                <a:cxnLst>
                  <a:cxn ang="0">
                    <a:pos x="14" y="0"/>
                  </a:cxn>
                  <a:cxn ang="0">
                    <a:pos x="0" y="13"/>
                  </a:cxn>
                  <a:cxn ang="0">
                    <a:pos x="0" y="67"/>
                  </a:cxn>
                  <a:cxn ang="0">
                    <a:pos x="19" y="19"/>
                  </a:cxn>
                  <a:cxn ang="0">
                    <a:pos x="71" y="0"/>
                  </a:cxn>
                  <a:cxn ang="0">
                    <a:pos x="14" y="0"/>
                  </a:cxn>
                </a:cxnLst>
                <a:rect l="txL" t="txT" r="txR" b="tx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B9BD5">
                      <a:alpha val="100000"/>
                    </a:srgbClr>
                  </a:gs>
                  <a:gs pos="50000">
                    <a:srgbClr val="B0CFEB">
                      <a:alpha val="100000"/>
                    </a:srgbClr>
                  </a:gs>
                  <a:gs pos="100000">
                    <a:srgbClr val="5B9BD5">
                      <a:alpha val="100000"/>
                    </a:srgbClr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55319" name="Rectangle 9"/>
            <p:cNvSpPr/>
            <p:nvPr/>
          </p:nvSpPr>
          <p:spPr>
            <a:xfrm>
              <a:off x="229631" y="217183"/>
              <a:ext cx="902811" cy="17668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世界</a:t>
              </a:r>
              <a:endParaRPr lang="en-US" altLang="zh-CN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文明</a:t>
              </a:r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3" name="组合 51"/>
          <p:cNvGrpSpPr/>
          <p:nvPr/>
        </p:nvGrpSpPr>
        <p:grpSpPr>
          <a:xfrm rot="10800000">
            <a:off x="4492625" y="3654425"/>
            <a:ext cx="3206750" cy="550863"/>
            <a:chOff x="0" y="0"/>
            <a:chExt cx="4028209" cy="1376607"/>
          </a:xfrm>
        </p:grpSpPr>
        <p:sp>
          <p:nvSpPr>
            <p:cNvPr id="55315" name="Freeform 3"/>
            <p:cNvSpPr/>
            <p:nvPr/>
          </p:nvSpPr>
          <p:spPr>
            <a:xfrm>
              <a:off x="0" y="245"/>
              <a:ext cx="1736236" cy="1376362"/>
            </a:xfrm>
            <a:custGeom>
              <a:avLst/>
              <a:gdLst>
                <a:gd name="txL" fmla="*/ 0 w 735"/>
                <a:gd name="txT" fmla="*/ 0 h 532"/>
                <a:gd name="txR" fmla="*/ 735 w 735"/>
                <a:gd name="txB" fmla="*/ 532 h 532"/>
              </a:gdLst>
              <a:ahLst/>
              <a:cxnLst>
                <a:cxn ang="0">
                  <a:pos x="0" y="0"/>
                </a:cxn>
                <a:cxn ang="0">
                  <a:pos x="2131601741" y="1352053170"/>
                </a:cxn>
                <a:cxn ang="0">
                  <a:pos x="2147483646" y="1352053170"/>
                </a:cxn>
                <a:cxn ang="0">
                  <a:pos x="2147483646" y="166663985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1512691691"/>
                </a:cxn>
                <a:cxn ang="0">
                  <a:pos x="2147483646" y="1003999162"/>
                </a:cxn>
                <a:cxn ang="0">
                  <a:pos x="1869337978" y="997306213"/>
                </a:cxn>
                <a:cxn ang="0">
                  <a:pos x="385028640" y="0"/>
                </a:cxn>
                <a:cxn ang="0">
                  <a:pos x="0" y="0"/>
                </a:cxn>
              </a:cxnLst>
              <a:rect l="txL" t="txT" r="txR" b="tx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5316" name="Freeform 5"/>
            <p:cNvSpPr/>
            <p:nvPr/>
          </p:nvSpPr>
          <p:spPr>
            <a:xfrm flipH="1">
              <a:off x="2155335" y="245"/>
              <a:ext cx="1872874" cy="1376362"/>
            </a:xfrm>
            <a:custGeom>
              <a:avLst/>
              <a:gdLst>
                <a:gd name="txL" fmla="*/ 0 w 9856"/>
                <a:gd name="txT" fmla="*/ 0 h 10000"/>
                <a:gd name="txR" fmla="*/ 9856 w 9856"/>
                <a:gd name="txB" fmla="*/ 10000 h 10000"/>
              </a:gdLst>
              <a:ahLst/>
              <a:cxnLst>
                <a:cxn ang="0">
                  <a:pos x="0" y="1250287"/>
                </a:cxn>
                <a:cxn ang="0">
                  <a:pos x="182458897" y="71929366"/>
                </a:cxn>
                <a:cxn ang="0">
                  <a:pos x="278256136" y="71929366"/>
                </a:cxn>
                <a:cxn ang="0">
                  <a:pos x="307757132" y="88656569"/>
                </a:cxn>
                <a:cxn ang="0">
                  <a:pos x="308732144" y="143138758"/>
                </a:cxn>
                <a:cxn ang="0">
                  <a:pos x="288583356" y="142437914"/>
                </a:cxn>
                <a:cxn ang="0">
                  <a:pos x="323464684" y="189437236"/>
                </a:cxn>
                <a:cxn ang="0">
                  <a:pos x="355890526" y="143138758"/>
                </a:cxn>
                <a:cxn ang="0">
                  <a:pos x="336716560" y="143138758"/>
                </a:cxn>
                <a:cxn ang="0">
                  <a:pos x="335741738" y="80472996"/>
                </a:cxn>
                <a:cxn ang="0">
                  <a:pos x="297430101" y="53421289"/>
                </a:cxn>
                <a:cxn ang="0">
                  <a:pos x="159385264" y="53061370"/>
                </a:cxn>
                <a:cxn ang="0">
                  <a:pos x="28706697" y="0"/>
                </a:cxn>
                <a:cxn ang="0">
                  <a:pos x="0" y="1250287"/>
                </a:cxn>
              </a:cxnLst>
              <a:rect l="txL" t="txT" r="txR" b="txB"/>
              <a:pathLst>
                <a:path w="9856" h="10000">
                  <a:moveTo>
                    <a:pt x="0" y="66"/>
                  </a:moveTo>
                  <a:cubicBezTo>
                    <a:pt x="0" y="66"/>
                    <a:pt x="1012" y="4060"/>
                    <a:pt x="5053" y="3797"/>
                  </a:cubicBezTo>
                  <a:lnTo>
                    <a:pt x="7706" y="3797"/>
                  </a:lnTo>
                  <a:cubicBezTo>
                    <a:pt x="7706" y="3797"/>
                    <a:pt x="8550" y="3778"/>
                    <a:pt x="8523" y="4680"/>
                  </a:cubicBezTo>
                  <a:cubicBezTo>
                    <a:pt x="8536" y="6109"/>
                    <a:pt x="8550" y="7556"/>
                    <a:pt x="8550" y="7556"/>
                  </a:cubicBezTo>
                  <a:lnTo>
                    <a:pt x="7992" y="7519"/>
                  </a:lnTo>
                  <a:lnTo>
                    <a:pt x="8958" y="10000"/>
                  </a:lnTo>
                  <a:lnTo>
                    <a:pt x="9856" y="7556"/>
                  </a:lnTo>
                  <a:lnTo>
                    <a:pt x="9325" y="7556"/>
                  </a:lnTo>
                  <a:cubicBezTo>
                    <a:pt x="9325" y="7556"/>
                    <a:pt x="9312" y="5902"/>
                    <a:pt x="9298" y="4248"/>
                  </a:cubicBezTo>
                  <a:cubicBezTo>
                    <a:pt x="9203" y="3008"/>
                    <a:pt x="8237" y="2820"/>
                    <a:pt x="8237" y="2820"/>
                  </a:cubicBezTo>
                  <a:cubicBezTo>
                    <a:pt x="7421" y="2575"/>
                    <a:pt x="6291" y="2876"/>
                    <a:pt x="4414" y="2801"/>
                  </a:cubicBezTo>
                  <a:cubicBezTo>
                    <a:pt x="1353" y="2368"/>
                    <a:pt x="795" y="0"/>
                    <a:pt x="795" y="0"/>
                  </a:cubicBezTo>
                  <a:cubicBezTo>
                    <a:pt x="482" y="0"/>
                    <a:pt x="313" y="66"/>
                    <a:pt x="0" y="6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5317" name="文本框 54"/>
            <p:cNvSpPr/>
            <p:nvPr/>
          </p:nvSpPr>
          <p:spPr>
            <a:xfrm rot="10800000">
              <a:off x="1147737" y="0"/>
              <a:ext cx="1670279" cy="9207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形成</a:t>
              </a:r>
              <a:endPara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1558" name="TextBox 55"/>
          <p:cNvSpPr/>
          <p:nvPr/>
        </p:nvSpPr>
        <p:spPr>
          <a:xfrm>
            <a:off x="2832100" y="5859463"/>
            <a:ext cx="78962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社会主义核心价值观是当代中国精神的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集中体现 </a:t>
            </a:r>
            <a:endParaRPr lang="zh-CN" altLang="en-US" sz="2800" b="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59" name="文本框 57"/>
          <p:cNvSpPr/>
          <p:nvPr/>
        </p:nvSpPr>
        <p:spPr>
          <a:xfrm>
            <a:off x="665163" y="344488"/>
            <a:ext cx="10106025" cy="2676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                   </a:t>
            </a:r>
            <a:r>
              <a:rPr lang="zh-CN" alt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结合教材</a:t>
            </a:r>
            <a:r>
              <a:rPr lang="en-US" altLang="zh-CN" sz="2400" b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P70</a:t>
            </a:r>
            <a:r>
              <a:rPr lang="zh-CN" alt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第二段，阅读分析材料</a:t>
            </a:r>
            <a:endParaRPr lang="zh-CN" altLang="en-US" sz="2400" b="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   </a:t>
            </a:r>
            <a:r>
              <a:rPr lang="zh-CN" altLang="en-US" sz="24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习近平在北京大学师生座谈会上的讲话强调，社会主义核心价值观“既体现了社会主义本质要求，继承了中华优秀传统文化，也吸收了世界文明有益成果，体现了时代精神”。因此，社会主义核心价值观是对古今中外人类优秀价值成果的继承、概括和本土化，是站在中国特色社会主义实践立场上对社会主义价值属性的新认识、新成果。</a:t>
            </a:r>
            <a:endParaRPr lang="zh-CN" altLang="en-US" sz="2400" b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思考并小组讨论：</a:t>
            </a:r>
            <a:r>
              <a:rPr lang="zh-CN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上述材料说明了什么？</a:t>
            </a:r>
            <a:endParaRPr lang="zh-CN" altLang="en-US" sz="24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55310" name="组合 4"/>
          <p:cNvGrpSpPr/>
          <p:nvPr/>
        </p:nvGrpSpPr>
        <p:grpSpPr>
          <a:xfrm>
            <a:off x="150813" y="58738"/>
            <a:ext cx="2160587" cy="679450"/>
            <a:chOff x="0" y="0"/>
            <a:chExt cx="3005" cy="1073"/>
          </a:xfrm>
        </p:grpSpPr>
        <p:sp>
          <p:nvSpPr>
            <p:cNvPr id="55311" name="矩形 3"/>
            <p:cNvSpPr/>
            <p:nvPr/>
          </p:nvSpPr>
          <p:spPr>
            <a:xfrm>
              <a:off x="545" y="252"/>
              <a:ext cx="2059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2" tIns="34292" rIns="68582" bIns="34292"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教学目标</a:t>
              </a:r>
              <a:endPara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55312" name="组合 18"/>
            <p:cNvGrpSpPr/>
            <p:nvPr/>
          </p:nvGrpSpPr>
          <p:grpSpPr>
            <a:xfrm>
              <a:off x="0" y="0"/>
              <a:ext cx="3005" cy="1073"/>
              <a:chOff x="0" y="0"/>
              <a:chExt cx="2312527" cy="825644"/>
            </a:xfrm>
          </p:grpSpPr>
          <p:sp>
            <p:nvSpPr>
              <p:cNvPr id="55313" name="任意多边形 44"/>
              <p:cNvSpPr/>
              <p:nvPr/>
            </p:nvSpPr>
            <p:spPr>
              <a:xfrm>
                <a:off x="0" y="0"/>
                <a:ext cx="2312527" cy="679699"/>
              </a:xfrm>
              <a:custGeom>
                <a:avLst/>
                <a:gdLst>
                  <a:gd name="txL" fmla="*/ 0 w 4452260"/>
                  <a:gd name="txT" fmla="*/ 0 h 1068867"/>
                  <a:gd name="txR" fmla="*/ 4452260 w 4452260"/>
                  <a:gd name="txB" fmla="*/ 1068867 h 1068867"/>
                </a:gdLst>
                <a:ahLst/>
                <a:cxnLst>
                  <a:cxn ang="0">
                    <a:pos x="174738" y="0"/>
                  </a:cxn>
                  <a:cxn ang="0">
                    <a:pos x="215678" y="0"/>
                  </a:cxn>
                  <a:cxn ang="0">
                    <a:pos x="227691" y="0"/>
                  </a:cxn>
                  <a:cxn ang="0">
                    <a:pos x="269797" y="0"/>
                  </a:cxn>
                  <a:cxn ang="0">
                    <a:pos x="292285" y="0"/>
                  </a:cxn>
                  <a:cxn ang="0">
                    <a:pos x="315705" y="0"/>
                  </a:cxn>
                  <a:cxn ang="0">
                    <a:pos x="334540" y="0"/>
                  </a:cxn>
                  <a:cxn ang="0">
                    <a:pos x="359443" y="0"/>
                  </a:cxn>
                  <a:cxn ang="0">
                    <a:pos x="392312" y="0"/>
                  </a:cxn>
                  <a:cxn ang="0">
                    <a:pos x="404012" y="0"/>
                  </a:cxn>
                  <a:cxn ang="0">
                    <a:pos x="413227" y="0"/>
                  </a:cxn>
                  <a:cxn ang="0">
                    <a:pos x="431650" y="0"/>
                  </a:cxn>
                  <a:cxn ang="0">
                    <a:pos x="444953" y="0"/>
                  </a:cxn>
                  <a:cxn ang="0">
                    <a:pos x="455333" y="0"/>
                  </a:cxn>
                  <a:cxn ang="0">
                    <a:pos x="477822" y="0"/>
                  </a:cxn>
                  <a:cxn ang="0">
                    <a:pos x="491909" y="0"/>
                  </a:cxn>
                  <a:cxn ang="0">
                    <a:pos x="501373" y="0"/>
                  </a:cxn>
                  <a:cxn ang="0">
                    <a:pos x="520076" y="0"/>
                  </a:cxn>
                  <a:cxn ang="0">
                    <a:pos x="537144" y="0"/>
                  </a:cxn>
                  <a:cxn ang="0">
                    <a:pos x="546853" y="0"/>
                  </a:cxn>
                  <a:cxn ang="0">
                    <a:pos x="578313" y="0"/>
                  </a:cxn>
                  <a:cxn ang="0">
                    <a:pos x="601400" y="0"/>
                  </a:cxn>
                  <a:cxn ang="0">
                    <a:pos x="617652" y="0"/>
                  </a:cxn>
                  <a:cxn ang="0">
                    <a:pos x="631420" y="0"/>
                  </a:cxn>
                  <a:cxn ang="0">
                    <a:pos x="633750" y="0"/>
                  </a:cxn>
                  <a:cxn ang="0">
                    <a:pos x="664288" y="0"/>
                  </a:cxn>
                  <a:cxn ang="0">
                    <a:pos x="687243" y="0"/>
                  </a:cxn>
                  <a:cxn ang="0">
                    <a:pos x="696607" y="0"/>
                  </a:cxn>
                  <a:cxn ang="0">
                    <a:pos x="730981" y="0"/>
                  </a:cxn>
                  <a:cxn ang="0">
                    <a:pos x="733777" y="0"/>
                  </a:cxn>
                  <a:cxn ang="0">
                    <a:pos x="773218" y="0"/>
                  </a:cxn>
                  <a:cxn ang="0">
                    <a:pos x="787866" y="0"/>
                  </a:cxn>
                  <a:cxn ang="0">
                    <a:pos x="812764" y="0"/>
                  </a:cxn>
                  <a:cxn ang="0">
                    <a:pos x="817681" y="0"/>
                  </a:cxn>
                  <a:cxn ang="0">
                    <a:pos x="820217" y="0"/>
                  </a:cxn>
                  <a:cxn ang="0">
                    <a:pos x="868277" y="0"/>
                  </a:cxn>
                  <a:cxn ang="0">
                    <a:pos x="882794" y="0"/>
                  </a:cxn>
                  <a:cxn ang="0">
                    <a:pos x="905727" y="0"/>
                  </a:cxn>
                  <a:cxn ang="0">
                    <a:pos x="918856" y="0"/>
                  </a:cxn>
                  <a:cxn ang="0">
                    <a:pos x="973271" y="0"/>
                  </a:cxn>
                  <a:cxn ang="0">
                    <a:pos x="998765" y="0"/>
                  </a:cxn>
                  <a:cxn ang="0">
                    <a:pos x="1017009" y="0"/>
                  </a:cxn>
                  <a:cxn ang="0">
                    <a:pos x="1197589" y="194111"/>
                  </a:cxn>
                  <a:cxn ang="0">
                    <a:pos x="1105779" y="432225"/>
                  </a:cxn>
                  <a:cxn ang="0">
                    <a:pos x="920243" y="432225"/>
                  </a:cxn>
                  <a:cxn ang="0">
                    <a:pos x="820217" y="432225"/>
                  </a:cxn>
                  <a:cxn ang="0">
                    <a:pos x="773218" y="432225"/>
                  </a:cxn>
                  <a:cxn ang="0">
                    <a:pos x="687708" y="432225"/>
                  </a:cxn>
                  <a:cxn ang="0">
                    <a:pos x="633750" y="432225"/>
                  </a:cxn>
                  <a:cxn ang="0">
                    <a:pos x="548241" y="432225"/>
                  </a:cxn>
                  <a:cxn ang="0">
                    <a:pos x="501241" y="432225"/>
                  </a:cxn>
                  <a:cxn ang="0">
                    <a:pos x="415731" y="432225"/>
                  </a:cxn>
                  <a:cxn ang="0">
                    <a:pos x="360274" y="432225"/>
                  </a:cxn>
                  <a:cxn ang="0">
                    <a:pos x="307247" y="432225"/>
                  </a:cxn>
                  <a:cxn ang="0">
                    <a:pos x="215678" y="432225"/>
                  </a:cxn>
                  <a:cxn ang="0">
                    <a:pos x="69626" y="410224"/>
                  </a:cxn>
                  <a:cxn ang="0">
                    <a:pos x="69626" y="22001"/>
                  </a:cxn>
                </a:cxnLst>
                <a:rect l="txL" t="txT" r="txR" b="tx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D3D3">
                      <a:alpha val="100000"/>
                    </a:srgbClr>
                  </a:gs>
                  <a:gs pos="100000">
                    <a:srgbClr val="F2F2F2">
                      <a:alpha val="100000"/>
                    </a:srgbClr>
                  </a:gs>
                </a:gsLst>
                <a:lin ang="18900000" scaled="1"/>
                <a:tileRect/>
              </a:gradFill>
              <a:ln w="190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5314" name="任意多边形 45"/>
              <p:cNvSpPr/>
              <p:nvPr/>
            </p:nvSpPr>
            <p:spPr>
              <a:xfrm>
                <a:off x="100812" y="75549"/>
                <a:ext cx="2211715" cy="750095"/>
              </a:xfrm>
              <a:custGeom>
                <a:avLst/>
                <a:gdLst>
                  <a:gd name="txL" fmla="*/ 0 w 4603109"/>
                  <a:gd name="txT" fmla="*/ 0 h 924402"/>
                  <a:gd name="txR" fmla="*/ 4603109 w 4603109"/>
                  <a:gd name="txB" fmla="*/ 924402 h 924402"/>
                </a:gdLst>
                <a:ahLst/>
                <a:cxnLst/>
                <a:rect l="txL" t="txT" r="txR" b="tx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algn="ctr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28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sym typeface="黑体" panose="02010609060101010101" pitchFamily="49" charset="-122"/>
                  </a:rPr>
                  <a:t>阅读感悟一</a:t>
                </a:r>
                <a:endParaRPr lang="zh-CN" altLang="en-US" sz="28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7" dur="500"/>
                                        <p:tgtEl>
                                          <p:spTgt spid="2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3" dur="1000"/>
                                        <p:tgtEl>
                                          <p:spTgt spid="21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58" grpId="0" bldLvl="0"/>
      <p:bldP spid="21559" grpId="0" bldLvl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5" name="文本框 6"/>
          <p:cNvSpPr/>
          <p:nvPr/>
        </p:nvSpPr>
        <p:spPr>
          <a:xfrm>
            <a:off x="815975" y="958850"/>
            <a:ext cx="10560050" cy="5324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b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阅读以下材料，小组讨论回答问题：</a:t>
            </a:r>
            <a:endParaRPr lang="zh-CN" altLang="en-US" sz="1800" b="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       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材料一：</a:t>
            </a:r>
            <a:r>
              <a:rPr lang="zh-CN" altLang="en-US" sz="24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核心价值观，承载着一个民族、一个国家的精神追求，体现着一个社会评判是非曲直的价值标准。核心价值观，其实就是一种德，既是个人的德，也是一种大德，就是国家的德、社会的德。国无德不兴，人无德不立。如果一个民族、一个国家没有共同的核心价值观，莫衷一是，行无依归，那这个民族、这个国家就无法前进。</a:t>
            </a:r>
            <a:endParaRPr lang="zh-CN" altLang="en-US" sz="2400" b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    材料二：</a:t>
            </a:r>
            <a:r>
              <a:rPr lang="zh-CN" altLang="en-US" sz="24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人民日报在迎接党的十九大特别报道：“立起中国人的精神支柱”一文中写到：人民有信仰，民族有希望，国家有力量。有什么样的核心价值观，就有什么样的公民、社会和国家。</a:t>
            </a:r>
            <a:endParaRPr lang="zh-CN" altLang="en-US" sz="2400" b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    一段时间以来，我们面临着严峻的价值观失守的尴尬现状：物质丰盈了，精神却空虚了，思想也迷茫了；国际上，中国人有钱了，国人的不文明行为却戳痛人们的神经……面对一系列问题，我们亟须在全社会培育和践行社会主义核心价值观，给人生以信仰驱动，给社会以共识引领，给国家以价值导航。</a:t>
            </a:r>
            <a:endParaRPr lang="zh-CN" altLang="en-US" sz="2400" b="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华文楷体" panose="02010600040101010101" pitchFamily="2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2400" b="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华文楷体" panose="02010600040101010101" pitchFamily="2" charset="-122"/>
            </a:endParaRPr>
          </a:p>
        </p:txBody>
      </p:sp>
      <p:sp>
        <p:nvSpPr>
          <p:cNvPr id="22536" name="文本框 7"/>
          <p:cNvSpPr/>
          <p:nvPr/>
        </p:nvSpPr>
        <p:spPr>
          <a:xfrm>
            <a:off x="1339850" y="5903913"/>
            <a:ext cx="10736263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结合上述材料，小组讨论：弘扬社会主义核心价值观的重要性</a:t>
            </a:r>
            <a:endParaRPr lang="zh-CN" altLang="en-US" sz="2800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37" name="流程图: 过程 9"/>
          <p:cNvSpPr/>
          <p:nvPr/>
        </p:nvSpPr>
        <p:spPr>
          <a:xfrm>
            <a:off x="1927225" y="2357438"/>
            <a:ext cx="8693150" cy="793750"/>
          </a:xfrm>
          <a:prstGeom prst="flowChartProcess">
            <a:avLst/>
          </a:prstGeom>
          <a:gradFill rotWithShape="1">
            <a:gsLst>
              <a:gs pos="0">
                <a:srgbClr val="B0CAE9">
                  <a:alpha val="100000"/>
                </a:srgbClr>
              </a:gs>
              <a:gs pos="50000">
                <a:srgbClr val="A2C1E4">
                  <a:alpha val="100000"/>
                </a:srgbClr>
              </a:gs>
              <a:gs pos="100000">
                <a:srgbClr val="91B8E4">
                  <a:alpha val="100000"/>
                </a:srgbClr>
              </a:gs>
            </a:gsLst>
            <a:lin ang="5400000" scaled="1"/>
            <a:tileRect/>
          </a:gradFill>
          <a:ln w="635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社会主义核心价值观是当代中国人评判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是非曲直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的价值标准。</a:t>
            </a:r>
            <a:endParaRPr lang="zh-CN" altLang="en-US" sz="2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38" name="流程图: 过程 10"/>
          <p:cNvSpPr/>
          <p:nvPr/>
        </p:nvSpPr>
        <p:spPr>
          <a:xfrm>
            <a:off x="1927225" y="3898900"/>
            <a:ext cx="8693150" cy="1708150"/>
          </a:xfrm>
          <a:prstGeom prst="flowChartProcess">
            <a:avLst/>
          </a:prstGeom>
          <a:gradFill rotWithShape="1">
            <a:gsLst>
              <a:gs pos="0">
                <a:srgbClr val="B0CAE9">
                  <a:alpha val="100000"/>
                </a:srgbClr>
              </a:gs>
              <a:gs pos="50000">
                <a:srgbClr val="A2C1E4">
                  <a:alpha val="100000"/>
                </a:srgbClr>
              </a:gs>
              <a:gs pos="100000">
                <a:srgbClr val="91B8E4">
                  <a:alpha val="100000"/>
                </a:srgbClr>
              </a:gs>
            </a:gsLst>
            <a:lin ang="5400000" scaled="1"/>
            <a:tileRect/>
          </a:gradFill>
          <a:ln w="635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   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社会主义核心价值观是坚持和发展中国特色社会主义的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价值导向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，又是实现中华民族伟大复兴的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价值引领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。社会主义核心价值观促进人的全面发展，引领社会全面进步。</a:t>
            </a:r>
            <a:endParaRPr lang="zh-CN" altLang="en-US" sz="2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56326" name="组合 4"/>
          <p:cNvGrpSpPr/>
          <p:nvPr/>
        </p:nvGrpSpPr>
        <p:grpSpPr>
          <a:xfrm>
            <a:off x="261938" y="184150"/>
            <a:ext cx="2160587" cy="679450"/>
            <a:chOff x="0" y="0"/>
            <a:chExt cx="3005" cy="1073"/>
          </a:xfrm>
        </p:grpSpPr>
        <p:sp>
          <p:nvSpPr>
            <p:cNvPr id="56328" name="矩形 3"/>
            <p:cNvSpPr/>
            <p:nvPr/>
          </p:nvSpPr>
          <p:spPr>
            <a:xfrm>
              <a:off x="545" y="252"/>
              <a:ext cx="2059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2" tIns="34292" rIns="68582" bIns="34292"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教学目标</a:t>
              </a:r>
              <a:endPara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56329" name="组合 18"/>
            <p:cNvGrpSpPr/>
            <p:nvPr/>
          </p:nvGrpSpPr>
          <p:grpSpPr>
            <a:xfrm>
              <a:off x="0" y="0"/>
              <a:ext cx="3005" cy="1073"/>
              <a:chOff x="0" y="0"/>
              <a:chExt cx="2312527" cy="825644"/>
            </a:xfrm>
          </p:grpSpPr>
          <p:sp>
            <p:nvSpPr>
              <p:cNvPr id="56330" name="任意多边形 44"/>
              <p:cNvSpPr/>
              <p:nvPr/>
            </p:nvSpPr>
            <p:spPr>
              <a:xfrm>
                <a:off x="0" y="0"/>
                <a:ext cx="2312527" cy="679699"/>
              </a:xfrm>
              <a:custGeom>
                <a:avLst/>
                <a:gdLst>
                  <a:gd name="txL" fmla="*/ 0 w 4452260"/>
                  <a:gd name="txT" fmla="*/ 0 h 1068867"/>
                  <a:gd name="txR" fmla="*/ 4452260 w 4452260"/>
                  <a:gd name="txB" fmla="*/ 1068867 h 1068867"/>
                </a:gdLst>
                <a:ahLst/>
                <a:cxnLst>
                  <a:cxn ang="0">
                    <a:pos x="174738" y="0"/>
                  </a:cxn>
                  <a:cxn ang="0">
                    <a:pos x="215678" y="0"/>
                  </a:cxn>
                  <a:cxn ang="0">
                    <a:pos x="227691" y="0"/>
                  </a:cxn>
                  <a:cxn ang="0">
                    <a:pos x="269797" y="0"/>
                  </a:cxn>
                  <a:cxn ang="0">
                    <a:pos x="292285" y="0"/>
                  </a:cxn>
                  <a:cxn ang="0">
                    <a:pos x="315705" y="0"/>
                  </a:cxn>
                  <a:cxn ang="0">
                    <a:pos x="334540" y="0"/>
                  </a:cxn>
                  <a:cxn ang="0">
                    <a:pos x="359443" y="0"/>
                  </a:cxn>
                  <a:cxn ang="0">
                    <a:pos x="392312" y="0"/>
                  </a:cxn>
                  <a:cxn ang="0">
                    <a:pos x="404012" y="0"/>
                  </a:cxn>
                  <a:cxn ang="0">
                    <a:pos x="413227" y="0"/>
                  </a:cxn>
                  <a:cxn ang="0">
                    <a:pos x="431650" y="0"/>
                  </a:cxn>
                  <a:cxn ang="0">
                    <a:pos x="444953" y="0"/>
                  </a:cxn>
                  <a:cxn ang="0">
                    <a:pos x="455333" y="0"/>
                  </a:cxn>
                  <a:cxn ang="0">
                    <a:pos x="477822" y="0"/>
                  </a:cxn>
                  <a:cxn ang="0">
                    <a:pos x="491909" y="0"/>
                  </a:cxn>
                  <a:cxn ang="0">
                    <a:pos x="501373" y="0"/>
                  </a:cxn>
                  <a:cxn ang="0">
                    <a:pos x="520076" y="0"/>
                  </a:cxn>
                  <a:cxn ang="0">
                    <a:pos x="537144" y="0"/>
                  </a:cxn>
                  <a:cxn ang="0">
                    <a:pos x="546853" y="0"/>
                  </a:cxn>
                  <a:cxn ang="0">
                    <a:pos x="578313" y="0"/>
                  </a:cxn>
                  <a:cxn ang="0">
                    <a:pos x="601400" y="0"/>
                  </a:cxn>
                  <a:cxn ang="0">
                    <a:pos x="617652" y="0"/>
                  </a:cxn>
                  <a:cxn ang="0">
                    <a:pos x="631420" y="0"/>
                  </a:cxn>
                  <a:cxn ang="0">
                    <a:pos x="633750" y="0"/>
                  </a:cxn>
                  <a:cxn ang="0">
                    <a:pos x="664288" y="0"/>
                  </a:cxn>
                  <a:cxn ang="0">
                    <a:pos x="687243" y="0"/>
                  </a:cxn>
                  <a:cxn ang="0">
                    <a:pos x="696607" y="0"/>
                  </a:cxn>
                  <a:cxn ang="0">
                    <a:pos x="730981" y="0"/>
                  </a:cxn>
                  <a:cxn ang="0">
                    <a:pos x="733777" y="0"/>
                  </a:cxn>
                  <a:cxn ang="0">
                    <a:pos x="773218" y="0"/>
                  </a:cxn>
                  <a:cxn ang="0">
                    <a:pos x="787866" y="0"/>
                  </a:cxn>
                  <a:cxn ang="0">
                    <a:pos x="812764" y="0"/>
                  </a:cxn>
                  <a:cxn ang="0">
                    <a:pos x="817681" y="0"/>
                  </a:cxn>
                  <a:cxn ang="0">
                    <a:pos x="820217" y="0"/>
                  </a:cxn>
                  <a:cxn ang="0">
                    <a:pos x="868277" y="0"/>
                  </a:cxn>
                  <a:cxn ang="0">
                    <a:pos x="882794" y="0"/>
                  </a:cxn>
                  <a:cxn ang="0">
                    <a:pos x="905727" y="0"/>
                  </a:cxn>
                  <a:cxn ang="0">
                    <a:pos x="918856" y="0"/>
                  </a:cxn>
                  <a:cxn ang="0">
                    <a:pos x="973271" y="0"/>
                  </a:cxn>
                  <a:cxn ang="0">
                    <a:pos x="998765" y="0"/>
                  </a:cxn>
                  <a:cxn ang="0">
                    <a:pos x="1017009" y="0"/>
                  </a:cxn>
                  <a:cxn ang="0">
                    <a:pos x="1197589" y="194111"/>
                  </a:cxn>
                  <a:cxn ang="0">
                    <a:pos x="1105779" y="432225"/>
                  </a:cxn>
                  <a:cxn ang="0">
                    <a:pos x="920243" y="432225"/>
                  </a:cxn>
                  <a:cxn ang="0">
                    <a:pos x="820217" y="432225"/>
                  </a:cxn>
                  <a:cxn ang="0">
                    <a:pos x="773218" y="432225"/>
                  </a:cxn>
                  <a:cxn ang="0">
                    <a:pos x="687708" y="432225"/>
                  </a:cxn>
                  <a:cxn ang="0">
                    <a:pos x="633750" y="432225"/>
                  </a:cxn>
                  <a:cxn ang="0">
                    <a:pos x="548241" y="432225"/>
                  </a:cxn>
                  <a:cxn ang="0">
                    <a:pos x="501241" y="432225"/>
                  </a:cxn>
                  <a:cxn ang="0">
                    <a:pos x="415731" y="432225"/>
                  </a:cxn>
                  <a:cxn ang="0">
                    <a:pos x="360274" y="432225"/>
                  </a:cxn>
                  <a:cxn ang="0">
                    <a:pos x="307247" y="432225"/>
                  </a:cxn>
                  <a:cxn ang="0">
                    <a:pos x="215678" y="432225"/>
                  </a:cxn>
                  <a:cxn ang="0">
                    <a:pos x="69626" y="410224"/>
                  </a:cxn>
                  <a:cxn ang="0">
                    <a:pos x="69626" y="22001"/>
                  </a:cxn>
                </a:cxnLst>
                <a:rect l="txL" t="txT" r="txR" b="tx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D3D3">
                      <a:alpha val="100000"/>
                    </a:srgbClr>
                  </a:gs>
                  <a:gs pos="100000">
                    <a:srgbClr val="F2F2F2">
                      <a:alpha val="100000"/>
                    </a:srgbClr>
                  </a:gs>
                </a:gsLst>
                <a:lin ang="18900000" scaled="1"/>
                <a:tileRect/>
              </a:gradFill>
              <a:ln w="190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6331" name="任意多边形 45"/>
              <p:cNvSpPr/>
              <p:nvPr/>
            </p:nvSpPr>
            <p:spPr>
              <a:xfrm>
                <a:off x="100812" y="75549"/>
                <a:ext cx="2211715" cy="750095"/>
              </a:xfrm>
              <a:custGeom>
                <a:avLst/>
                <a:gdLst>
                  <a:gd name="txL" fmla="*/ 0 w 4603109"/>
                  <a:gd name="txT" fmla="*/ 0 h 924402"/>
                  <a:gd name="txR" fmla="*/ 4603109 w 4603109"/>
                  <a:gd name="txB" fmla="*/ 924402 h 924402"/>
                </a:gdLst>
                <a:ahLst/>
                <a:cxnLst/>
                <a:rect l="txL" t="txT" r="txR" b="tx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algn="ctr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28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sym typeface="黑体" panose="02010609060101010101" pitchFamily="49" charset="-122"/>
                  </a:rPr>
                  <a:t>阅读感悟二</a:t>
                </a:r>
                <a:endParaRPr lang="zh-CN" altLang="en-US" sz="28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endParaRPr>
              </a:p>
            </p:txBody>
          </p:sp>
        </p:grpSp>
      </p:grpSp>
      <p:sp>
        <p:nvSpPr>
          <p:cNvPr id="11" name="流程图: 过程 9"/>
          <p:cNvSpPr/>
          <p:nvPr/>
        </p:nvSpPr>
        <p:spPr>
          <a:xfrm>
            <a:off x="1927225" y="1377950"/>
            <a:ext cx="8693150" cy="793750"/>
          </a:xfrm>
          <a:prstGeom prst="flowChartProcess">
            <a:avLst/>
          </a:prstGeom>
          <a:gradFill rotWithShape="1">
            <a:gsLst>
              <a:gs pos="0">
                <a:srgbClr val="B0CAE9">
                  <a:alpha val="100000"/>
                </a:srgbClr>
              </a:gs>
              <a:gs pos="50000">
                <a:srgbClr val="A2C1E4">
                  <a:alpha val="100000"/>
                </a:srgbClr>
              </a:gs>
              <a:gs pos="100000">
                <a:srgbClr val="91B8E4">
                  <a:alpha val="100000"/>
                </a:srgbClr>
              </a:gs>
            </a:gsLst>
            <a:lin ang="5400000" scaled="1"/>
            <a:tileRect/>
          </a:gradFill>
          <a:ln w="635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社会主义核心价值观凝结着全体人民共同的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价值追求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。</a:t>
            </a:r>
            <a:endParaRPr lang="zh-CN" altLang="en-US" sz="2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23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28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 bldLvl="0"/>
      <p:bldP spid="22536" grpId="0" bldLvl="0"/>
      <p:bldP spid="22537" grpId="0" bldLvl="0" animBg="1"/>
      <p:bldP spid="22538" grpId="0" bldLvl="0" animBg="1"/>
      <p:bldP spid="11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矩形 1"/>
          <p:cNvSpPr/>
          <p:nvPr/>
        </p:nvSpPr>
        <p:spPr>
          <a:xfrm>
            <a:off x="573088" y="2000250"/>
            <a:ext cx="11109325" cy="4156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1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）社会主义核心价值观是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当代中国精神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的集中体现。</a:t>
            </a:r>
            <a:endParaRPr lang="en-US" altLang="zh-CN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20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）我国宪法规定，国家倡导社会主义核心价值观。社会主义核心价值观是当代中国人评判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是非曲直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的价值标准。</a:t>
            </a:r>
            <a:endParaRPr lang="en-US" altLang="zh-CN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20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3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）社会主义核心价值观凝结着全体人民共同的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价值追求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，是坚持和发展中国特色社会主义的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价值导向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，又是实现中华民族伟大复兴的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价值引领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。社会主义核心价值观促进人的全面发展，引领社会全面进步。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55" name="TextBox 2"/>
          <p:cNvSpPr/>
          <p:nvPr/>
        </p:nvSpPr>
        <p:spPr>
          <a:xfrm>
            <a:off x="441325" y="431800"/>
            <a:ext cx="10499725" cy="1444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40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3</a:t>
            </a:r>
            <a:r>
              <a:rPr lang="zh-CN" altLang="en-US" sz="440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、为什么要弘扬社会主义核心价值观？</a:t>
            </a:r>
            <a:r>
              <a:rPr lang="en-US" altLang="zh-CN" sz="440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P70-72</a:t>
            </a:r>
            <a:endParaRPr lang="zh-CN" altLang="en-US" sz="440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ldLvl="0"/>
      <p:bldP spid="23555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矩形 5"/>
          <p:cNvSpPr/>
          <p:nvPr/>
        </p:nvSpPr>
        <p:spPr>
          <a:xfrm>
            <a:off x="0" y="1992313"/>
            <a:ext cx="12192000" cy="2484437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i="1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6627" name="矩形 6"/>
          <p:cNvSpPr/>
          <p:nvPr/>
        </p:nvSpPr>
        <p:spPr>
          <a:xfrm>
            <a:off x="-1587" y="4581525"/>
            <a:ext cx="12192000" cy="53975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i="1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6628" name="矩形 7"/>
          <p:cNvSpPr/>
          <p:nvPr/>
        </p:nvSpPr>
        <p:spPr>
          <a:xfrm>
            <a:off x="-1587" y="1835150"/>
            <a:ext cx="12192000" cy="53975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i="1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49" name="TextBox 50"/>
          <p:cNvSpPr/>
          <p:nvPr/>
        </p:nvSpPr>
        <p:spPr>
          <a:xfrm>
            <a:off x="1739900" y="2373313"/>
            <a:ext cx="8578850" cy="14335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227330" lvl="0" indent="-227330" eaLnBrk="1" fontAlgn="base" latinLnBrk="0" hangingPunct="1">
              <a:lnSpc>
                <a:spcPct val="100000"/>
              </a:lnSpc>
              <a:buNone/>
            </a:pPr>
            <a:r>
              <a:rPr lang="en-US" altLang="zh-CN" sz="6000" dirty="0">
                <a:latin typeface="华文琥珀" panose="02010800040101010101" pitchFamily="2" charset="-122"/>
                <a:ea typeface="华文琥珀" panose="02010800040101010101" pitchFamily="2" charset="-122"/>
                <a:sym typeface="华文琥珀" panose="02010800040101010101" pitchFamily="2" charset="-122"/>
              </a:rPr>
              <a:t>5.2</a:t>
            </a:r>
            <a:r>
              <a:rPr lang="zh-CN" altLang="en-US" sz="6000" dirty="0">
                <a:latin typeface="华文琥珀" panose="02010800040101010101" pitchFamily="2" charset="-122"/>
                <a:ea typeface="华文琥珀" panose="02010800040101010101" pitchFamily="2" charset="-122"/>
                <a:sym typeface="华文琥珀" panose="02010800040101010101" pitchFamily="2" charset="-122"/>
              </a:rPr>
              <a:t>    凝聚</a:t>
            </a:r>
            <a:r>
              <a:rPr lang="zh-CN" altLang="en-US" sz="88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  <a:sym typeface="华文琥珀" panose="02010800040101010101" pitchFamily="2" charset="-122"/>
              </a:rPr>
              <a:t>价值</a:t>
            </a:r>
            <a:r>
              <a:rPr lang="zh-CN" altLang="en-US" sz="6000" dirty="0">
                <a:latin typeface="华文琥珀" panose="02010800040101010101" pitchFamily="2" charset="-122"/>
                <a:ea typeface="华文琥珀" panose="02010800040101010101" pitchFamily="2" charset="-122"/>
                <a:sym typeface="华文琥珀" panose="02010800040101010101" pitchFamily="2" charset="-122"/>
              </a:rPr>
              <a:t>追求</a:t>
            </a:r>
            <a:endParaRPr lang="zh-CN" altLang="en-US" sz="88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  <a:sym typeface="华文琥珀" panose="02010800040101010101" pitchFamily="2" charset="-122"/>
            </a:endParaRPr>
          </a:p>
        </p:txBody>
      </p:sp>
      <p:sp>
        <p:nvSpPr>
          <p:cNvPr id="26630" name="矩形 14"/>
          <p:cNvSpPr/>
          <p:nvPr/>
        </p:nvSpPr>
        <p:spPr>
          <a:xfrm>
            <a:off x="-1587" y="4581525"/>
            <a:ext cx="12192000" cy="53975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i="1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3" name="组合 1"/>
          <p:cNvGrpSpPr/>
          <p:nvPr/>
        </p:nvGrpSpPr>
        <p:grpSpPr>
          <a:xfrm>
            <a:off x="209550" y="1992313"/>
            <a:ext cx="1746250" cy="3032125"/>
            <a:chOff x="0" y="0"/>
            <a:chExt cx="2748" cy="4775"/>
          </a:xfrm>
        </p:grpSpPr>
        <p:grpSp>
          <p:nvGrpSpPr>
            <p:cNvPr id="26632" name="组合 21"/>
            <p:cNvGrpSpPr/>
            <p:nvPr/>
          </p:nvGrpSpPr>
          <p:grpSpPr>
            <a:xfrm flipH="1">
              <a:off x="0" y="0"/>
              <a:ext cx="1417" cy="3958"/>
              <a:chOff x="0" y="0"/>
              <a:chExt cx="900000" cy="910118"/>
            </a:xfrm>
          </p:grpSpPr>
          <p:sp>
            <p:nvSpPr>
              <p:cNvPr id="26634" name="椭圆 41"/>
              <p:cNvSpPr/>
              <p:nvPr/>
            </p:nvSpPr>
            <p:spPr>
              <a:xfrm>
                <a:off x="0" y="0"/>
                <a:ext cx="900000" cy="910118"/>
              </a:xfrm>
              <a:prstGeom prst="homePlate">
                <a:avLst>
                  <a:gd name="adj" fmla="val 25000"/>
                </a:avLst>
              </a:prstGeom>
              <a:gradFill rotWithShape="1">
                <a:gsLst>
                  <a:gs pos="0">
                    <a:srgbClr val="CCCCCC"/>
                  </a:gs>
                  <a:gs pos="100000">
                    <a:srgbClr val="FCFCFC"/>
                  </a:gs>
                </a:gsLst>
                <a:lin ang="3600000" scaled="1"/>
                <a:tileRect/>
              </a:gradFill>
              <a:ln w="9525">
                <a:noFill/>
              </a:ln>
            </p:spPr>
            <p:txBody>
              <a:bodyPr anchor="ctr" anchorCtr="0"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algn="ctr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zh-CN" altLang="en-US" sz="1800" i="1" dirty="0">
                  <a:solidFill>
                    <a:srgbClr val="FFFFFF"/>
                  </a:solidFill>
                  <a:latin typeface="Franklin Gothic Book" panose="020B0503020102020204" pitchFamily="34" charset="0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26635" name="椭圆 42"/>
              <p:cNvSpPr/>
              <p:nvPr/>
            </p:nvSpPr>
            <p:spPr>
              <a:xfrm>
                <a:off x="119349" y="118593"/>
                <a:ext cx="662782" cy="662782"/>
              </a:xfrm>
              <a:prstGeom prst="homePlate">
                <a:avLst>
                  <a:gd name="adj" fmla="val 25000"/>
                </a:avLst>
              </a:prstGeom>
              <a:solidFill>
                <a:srgbClr val="0AAC29"/>
              </a:solidFill>
              <a:ln w="9525">
                <a:noFill/>
              </a:ln>
            </p:spPr>
            <p:txBody>
              <a:bodyPr anchor="ctr" anchorCtr="0"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algn="ctr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zh-CN" altLang="en-US" sz="1800" i="1" dirty="0">
                  <a:solidFill>
                    <a:srgbClr val="FFFFFF"/>
                  </a:solidFill>
                  <a:latin typeface="Franklin Gothic Book" panose="020B0503020102020204" pitchFamily="34" charset="0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pic>
          <p:nvPicPr>
            <p:cNvPr id="26633" name="Picture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6" y="2298"/>
              <a:ext cx="2562" cy="247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850365 -0.004167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bldLvl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8370" name="图片 12" descr="QQ图片201803030810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638" y="833438"/>
            <a:ext cx="3035300" cy="179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1" name="图片 2" descr="QQ图片201803030810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638" y="2624138"/>
            <a:ext cx="3035300" cy="179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2" name="图片 13" descr="QQ图片20180303081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1438275"/>
            <a:ext cx="2654300" cy="169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3" name="图片 7" descr="QQ图片20180303081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3829050"/>
            <a:ext cx="2654300" cy="1695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4" name="椭圆形标注 1"/>
          <p:cNvSpPr/>
          <p:nvPr/>
        </p:nvSpPr>
        <p:spPr>
          <a:xfrm>
            <a:off x="2235200" y="558800"/>
            <a:ext cx="9105900" cy="1042988"/>
          </a:xfrm>
          <a:prstGeom prst="wedgeEllipseCallout">
            <a:avLst>
              <a:gd name="adj1" fmla="val -50519"/>
              <a:gd name="adj2" fmla="val 41551"/>
            </a:avLst>
          </a:prstGeom>
          <a:solidFill>
            <a:schemeClr val="bg1"/>
          </a:solidFill>
          <a:ln w="12700" cap="flat" cmpd="sng">
            <a:solidFill>
              <a:srgbClr val="2F528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B0F0"/>
                </a:solidFill>
                <a:latin typeface="仿宋_GB2312" pitchFamily="1" charset="-122"/>
                <a:ea typeface="仿宋_GB2312" pitchFamily="1" charset="-122"/>
                <a:sym typeface="仿宋_GB2312" pitchFamily="1" charset="-122"/>
              </a:rPr>
              <a:t>   </a:t>
            </a:r>
            <a:r>
              <a:rPr lang="en-US" altLang="zh-CN" sz="20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社会主义核心价值观不能只存在于观念中，落实在口头上！</a:t>
            </a:r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8375" name="圆角矩形标注 15"/>
          <p:cNvSpPr/>
          <p:nvPr/>
        </p:nvSpPr>
        <p:spPr>
          <a:xfrm>
            <a:off x="2905125" y="1746250"/>
            <a:ext cx="6289675" cy="1081088"/>
          </a:xfrm>
          <a:prstGeom prst="wedgeRoundRectCallout">
            <a:avLst>
              <a:gd name="adj1" fmla="val 44032"/>
              <a:gd name="adj2" fmla="val 75481"/>
              <a:gd name="adj3" fmla="val 16667"/>
            </a:avLst>
          </a:prstGeom>
          <a:solidFill>
            <a:schemeClr val="bg1"/>
          </a:solidFill>
          <a:ln w="12700" cap="flat" cmpd="sng">
            <a:solidFill>
              <a:srgbClr val="2F528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 </a:t>
            </a:r>
            <a:r>
              <a:rPr lang="en-US" altLang="zh-CN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践行社会主义核心价值观是一个长期过程，不能搞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一阵风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”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！</a:t>
            </a:r>
            <a:r>
              <a:rPr lang="zh-CN" altLang="en-US" b="0" u="sng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18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    </a:t>
            </a:r>
            <a:endParaRPr lang="zh-CN" altLang="en-US" sz="1800" dirty="0">
              <a:solidFill>
                <a:srgbClr val="00B0F0"/>
              </a:solidFill>
              <a:latin typeface="仿宋_GB2312" pitchFamily="1" charset="-122"/>
              <a:ea typeface="仿宋_GB2312" pitchFamily="1" charset="-122"/>
              <a:sym typeface="仿宋_GB2312" pitchFamily="1" charset="-122"/>
            </a:endParaRPr>
          </a:p>
        </p:txBody>
      </p:sp>
      <p:sp>
        <p:nvSpPr>
          <p:cNvPr id="58376" name="椭圆形标注 5"/>
          <p:cNvSpPr/>
          <p:nvPr/>
        </p:nvSpPr>
        <p:spPr>
          <a:xfrm>
            <a:off x="3105150" y="3133725"/>
            <a:ext cx="8920163" cy="1017588"/>
          </a:xfrm>
          <a:prstGeom prst="wedgeEllipseCallout">
            <a:avLst>
              <a:gd name="adj1" fmla="val -50519"/>
              <a:gd name="adj2" fmla="val 41551"/>
            </a:avLst>
          </a:prstGeom>
          <a:solidFill>
            <a:schemeClr val="bg1"/>
          </a:solidFill>
          <a:ln w="12700" cap="flat" cmpd="sng">
            <a:solidFill>
              <a:srgbClr val="2F528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社会主义核心价值观太宏大了，生活中没法践行！</a:t>
            </a:r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8377" name="圆角矩形标注 8"/>
          <p:cNvSpPr/>
          <p:nvPr/>
        </p:nvSpPr>
        <p:spPr>
          <a:xfrm>
            <a:off x="2314575" y="4298950"/>
            <a:ext cx="7280275" cy="1079500"/>
          </a:xfrm>
          <a:prstGeom prst="wedgeRoundRectCallout">
            <a:avLst>
              <a:gd name="adj1" fmla="val 44032"/>
              <a:gd name="adj2" fmla="val 75481"/>
              <a:gd name="adj3" fmla="val 16667"/>
            </a:avLst>
          </a:prstGeom>
          <a:solidFill>
            <a:schemeClr val="bg1"/>
          </a:solidFill>
          <a:ln w="12700" cap="flat" cmpd="sng">
            <a:solidFill>
              <a:srgbClr val="2F528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  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公民只要培育和践行社会主义核心价值观的个人层面就够了！</a:t>
            </a:r>
            <a:r>
              <a:rPr lang="zh-CN" altLang="en-US" sz="18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</a:t>
            </a:r>
            <a:endParaRPr lang="zh-CN" altLang="en-US" sz="1800" dirty="0">
              <a:solidFill>
                <a:srgbClr val="00B0F0"/>
              </a:solidFill>
              <a:latin typeface="仿宋_GB2312" pitchFamily="1" charset="-122"/>
              <a:ea typeface="仿宋_GB2312" pitchFamily="1" charset="-122"/>
              <a:sym typeface="仿宋_GB2312" pitchFamily="1" charset="-122"/>
            </a:endParaRPr>
          </a:p>
        </p:txBody>
      </p:sp>
      <p:sp>
        <p:nvSpPr>
          <p:cNvPr id="24586" name="KSO_Shape"/>
          <p:cNvSpPr/>
          <p:nvPr/>
        </p:nvSpPr>
        <p:spPr>
          <a:xfrm>
            <a:off x="2600325" y="5654675"/>
            <a:ext cx="8377238" cy="6762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0CAE9">
                  <a:alpha val="100000"/>
                </a:srgbClr>
              </a:gs>
              <a:gs pos="50000">
                <a:srgbClr val="A2C1E4">
                  <a:alpha val="100000"/>
                </a:srgbClr>
              </a:gs>
              <a:gs pos="100000">
                <a:srgbClr val="91B8E4">
                  <a:alpha val="100000"/>
                </a:srgbClr>
              </a:gs>
            </a:gsLst>
            <a:lin ang="5400000" scaled="1"/>
            <a:tileRect/>
          </a:gradFill>
          <a:ln w="635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i="1" dirty="0">
                <a:solidFill>
                  <a:schemeClr val="tx1"/>
                </a:solidFill>
                <a:latin typeface="宋体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P72</a:t>
            </a:r>
            <a:r>
              <a:rPr lang="zh-CN" altLang="en-US" i="1" dirty="0">
                <a:solidFill>
                  <a:schemeClr val="tx1"/>
                </a:solidFill>
                <a:latin typeface="宋体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“探究与分享”你同意他们的说法吗？</a:t>
            </a:r>
            <a:endParaRPr lang="zh-CN" altLang="en-US" i="1" dirty="0">
              <a:solidFill>
                <a:schemeClr val="tx1"/>
              </a:solidFill>
              <a:latin typeface="宋体" panose="02010600030101010101" pitchFamily="2" charset="-122"/>
              <a:ea typeface="等线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58379" name="组合 10"/>
          <p:cNvGrpSpPr/>
          <p:nvPr/>
        </p:nvGrpSpPr>
        <p:grpSpPr>
          <a:xfrm>
            <a:off x="153988" y="26988"/>
            <a:ext cx="2632075" cy="617537"/>
            <a:chOff x="0" y="0"/>
            <a:chExt cx="3005" cy="975"/>
          </a:xfrm>
        </p:grpSpPr>
        <p:sp>
          <p:nvSpPr>
            <p:cNvPr id="58380" name="矩形 3"/>
            <p:cNvSpPr/>
            <p:nvPr/>
          </p:nvSpPr>
          <p:spPr>
            <a:xfrm>
              <a:off x="545" y="252"/>
              <a:ext cx="2059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2" tIns="34292" rIns="68582" bIns="34292"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教学目标</a:t>
              </a:r>
              <a:endPara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58381" name="组合 18"/>
            <p:cNvGrpSpPr/>
            <p:nvPr/>
          </p:nvGrpSpPr>
          <p:grpSpPr>
            <a:xfrm>
              <a:off x="0" y="0"/>
              <a:ext cx="3005" cy="975"/>
              <a:chOff x="0" y="0"/>
              <a:chExt cx="2312527" cy="750095"/>
            </a:xfrm>
          </p:grpSpPr>
          <p:sp>
            <p:nvSpPr>
              <p:cNvPr id="58382" name="任意多边形 44"/>
              <p:cNvSpPr/>
              <p:nvPr/>
            </p:nvSpPr>
            <p:spPr>
              <a:xfrm>
                <a:off x="0" y="0"/>
                <a:ext cx="2312527" cy="679699"/>
              </a:xfrm>
              <a:custGeom>
                <a:avLst/>
                <a:gdLst>
                  <a:gd name="txL" fmla="*/ 0 w 4452260"/>
                  <a:gd name="txT" fmla="*/ 0 h 1068867"/>
                  <a:gd name="txR" fmla="*/ 4452260 w 4452260"/>
                  <a:gd name="txB" fmla="*/ 1068867 h 1068867"/>
                </a:gdLst>
                <a:ahLst/>
                <a:cxnLst>
                  <a:cxn ang="0">
                    <a:pos x="174738" y="0"/>
                  </a:cxn>
                  <a:cxn ang="0">
                    <a:pos x="215678" y="0"/>
                  </a:cxn>
                  <a:cxn ang="0">
                    <a:pos x="227691" y="0"/>
                  </a:cxn>
                  <a:cxn ang="0">
                    <a:pos x="269797" y="0"/>
                  </a:cxn>
                  <a:cxn ang="0">
                    <a:pos x="292285" y="0"/>
                  </a:cxn>
                  <a:cxn ang="0">
                    <a:pos x="315705" y="0"/>
                  </a:cxn>
                  <a:cxn ang="0">
                    <a:pos x="334540" y="0"/>
                  </a:cxn>
                  <a:cxn ang="0">
                    <a:pos x="359443" y="0"/>
                  </a:cxn>
                  <a:cxn ang="0">
                    <a:pos x="392312" y="0"/>
                  </a:cxn>
                  <a:cxn ang="0">
                    <a:pos x="404012" y="0"/>
                  </a:cxn>
                  <a:cxn ang="0">
                    <a:pos x="413227" y="0"/>
                  </a:cxn>
                  <a:cxn ang="0">
                    <a:pos x="431650" y="0"/>
                  </a:cxn>
                  <a:cxn ang="0">
                    <a:pos x="444953" y="0"/>
                  </a:cxn>
                  <a:cxn ang="0">
                    <a:pos x="455333" y="0"/>
                  </a:cxn>
                  <a:cxn ang="0">
                    <a:pos x="477822" y="0"/>
                  </a:cxn>
                  <a:cxn ang="0">
                    <a:pos x="491909" y="0"/>
                  </a:cxn>
                  <a:cxn ang="0">
                    <a:pos x="501373" y="0"/>
                  </a:cxn>
                  <a:cxn ang="0">
                    <a:pos x="520076" y="0"/>
                  </a:cxn>
                  <a:cxn ang="0">
                    <a:pos x="537144" y="0"/>
                  </a:cxn>
                  <a:cxn ang="0">
                    <a:pos x="546853" y="0"/>
                  </a:cxn>
                  <a:cxn ang="0">
                    <a:pos x="578313" y="0"/>
                  </a:cxn>
                  <a:cxn ang="0">
                    <a:pos x="601400" y="0"/>
                  </a:cxn>
                  <a:cxn ang="0">
                    <a:pos x="617652" y="0"/>
                  </a:cxn>
                  <a:cxn ang="0">
                    <a:pos x="631420" y="0"/>
                  </a:cxn>
                  <a:cxn ang="0">
                    <a:pos x="633750" y="0"/>
                  </a:cxn>
                  <a:cxn ang="0">
                    <a:pos x="664288" y="0"/>
                  </a:cxn>
                  <a:cxn ang="0">
                    <a:pos x="687243" y="0"/>
                  </a:cxn>
                  <a:cxn ang="0">
                    <a:pos x="696607" y="0"/>
                  </a:cxn>
                  <a:cxn ang="0">
                    <a:pos x="730981" y="0"/>
                  </a:cxn>
                  <a:cxn ang="0">
                    <a:pos x="733777" y="0"/>
                  </a:cxn>
                  <a:cxn ang="0">
                    <a:pos x="773218" y="0"/>
                  </a:cxn>
                  <a:cxn ang="0">
                    <a:pos x="787866" y="0"/>
                  </a:cxn>
                  <a:cxn ang="0">
                    <a:pos x="812764" y="0"/>
                  </a:cxn>
                  <a:cxn ang="0">
                    <a:pos x="817681" y="0"/>
                  </a:cxn>
                  <a:cxn ang="0">
                    <a:pos x="820217" y="0"/>
                  </a:cxn>
                  <a:cxn ang="0">
                    <a:pos x="868277" y="0"/>
                  </a:cxn>
                  <a:cxn ang="0">
                    <a:pos x="882794" y="0"/>
                  </a:cxn>
                  <a:cxn ang="0">
                    <a:pos x="905727" y="0"/>
                  </a:cxn>
                  <a:cxn ang="0">
                    <a:pos x="918856" y="0"/>
                  </a:cxn>
                  <a:cxn ang="0">
                    <a:pos x="973271" y="0"/>
                  </a:cxn>
                  <a:cxn ang="0">
                    <a:pos x="998765" y="0"/>
                  </a:cxn>
                  <a:cxn ang="0">
                    <a:pos x="1017009" y="0"/>
                  </a:cxn>
                  <a:cxn ang="0">
                    <a:pos x="1197589" y="194111"/>
                  </a:cxn>
                  <a:cxn ang="0">
                    <a:pos x="1105779" y="432225"/>
                  </a:cxn>
                  <a:cxn ang="0">
                    <a:pos x="920243" y="432225"/>
                  </a:cxn>
                  <a:cxn ang="0">
                    <a:pos x="820217" y="432225"/>
                  </a:cxn>
                  <a:cxn ang="0">
                    <a:pos x="773218" y="432225"/>
                  </a:cxn>
                  <a:cxn ang="0">
                    <a:pos x="687708" y="432225"/>
                  </a:cxn>
                  <a:cxn ang="0">
                    <a:pos x="633750" y="432225"/>
                  </a:cxn>
                  <a:cxn ang="0">
                    <a:pos x="548241" y="432225"/>
                  </a:cxn>
                  <a:cxn ang="0">
                    <a:pos x="501241" y="432225"/>
                  </a:cxn>
                  <a:cxn ang="0">
                    <a:pos x="415731" y="432225"/>
                  </a:cxn>
                  <a:cxn ang="0">
                    <a:pos x="360274" y="432225"/>
                  </a:cxn>
                  <a:cxn ang="0">
                    <a:pos x="307247" y="432225"/>
                  </a:cxn>
                  <a:cxn ang="0">
                    <a:pos x="215678" y="432225"/>
                  </a:cxn>
                  <a:cxn ang="0">
                    <a:pos x="69626" y="410224"/>
                  </a:cxn>
                  <a:cxn ang="0">
                    <a:pos x="69626" y="22001"/>
                  </a:cxn>
                </a:cxnLst>
                <a:rect l="txL" t="txT" r="txR" b="tx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D3D3">
                      <a:alpha val="100000"/>
                    </a:srgbClr>
                  </a:gs>
                  <a:gs pos="100000">
                    <a:srgbClr val="F2F2F2">
                      <a:alpha val="100000"/>
                    </a:srgbClr>
                  </a:gs>
                </a:gsLst>
                <a:lin ang="18900000" scaled="1"/>
                <a:tileRect/>
              </a:gradFill>
              <a:ln w="190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8383" name="任意多边形 45"/>
              <p:cNvSpPr/>
              <p:nvPr/>
            </p:nvSpPr>
            <p:spPr>
              <a:xfrm>
                <a:off x="50405" y="0"/>
                <a:ext cx="2211715" cy="750095"/>
              </a:xfrm>
              <a:custGeom>
                <a:avLst/>
                <a:gdLst>
                  <a:gd name="txL" fmla="*/ 0 w 4603109"/>
                  <a:gd name="txT" fmla="*/ 0 h 924402"/>
                  <a:gd name="txR" fmla="*/ 4603109 w 4603109"/>
                  <a:gd name="txB" fmla="*/ 924402 h 924402"/>
                </a:gdLst>
                <a:ahLst/>
                <a:cxnLst/>
                <a:rect l="txL" t="txT" r="txR" b="tx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algn="ctr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28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sym typeface="黑体" panose="02010609060101010101" pitchFamily="49" charset="-122"/>
                  </a:rPr>
                  <a:t>探究与分享四</a:t>
                </a:r>
                <a:endParaRPr lang="zh-CN" altLang="en-US" sz="28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7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7" name="矩形 1"/>
          <p:cNvSpPr/>
          <p:nvPr/>
        </p:nvSpPr>
        <p:spPr>
          <a:xfrm>
            <a:off x="290513" y="1003300"/>
            <a:ext cx="11171237" cy="1446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4</a:t>
            </a:r>
            <a:r>
              <a:rPr lang="zh-CN" altLang="en-US" sz="4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、青少年应如何培育和践行社会主义核心价值观？</a:t>
            </a:r>
            <a:r>
              <a:rPr lang="en-US" altLang="zh-CN" sz="3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P72</a:t>
            </a:r>
            <a:endParaRPr lang="zh-CN" altLang="en-US" sz="3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8" name="TextBox 8"/>
          <p:cNvSpPr/>
          <p:nvPr/>
        </p:nvSpPr>
        <p:spPr>
          <a:xfrm>
            <a:off x="835025" y="2759075"/>
            <a:ext cx="10264775" cy="2646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1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）培育和践行社会主义核心价值观，要与日常生活紧密联系起来，做到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落细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落小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落实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。</a:t>
            </a:r>
            <a:endParaRPr lang="en-US" altLang="zh-CN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20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）青少年自觉做到勤于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学习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、敏于思考，注重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修养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、勇于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实践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，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明辨是非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、善于选择，认真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做事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、踏实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做人</a:t>
            </a:r>
            <a:r>
              <a:rPr lang="zh-CN" alt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。</a:t>
            </a:r>
            <a:endParaRPr lang="zh-CN" altLang="en-US" sz="1800" b="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b="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59396" name="组合 1"/>
          <p:cNvGrpSpPr/>
          <p:nvPr/>
        </p:nvGrpSpPr>
        <p:grpSpPr>
          <a:xfrm>
            <a:off x="196850" y="271463"/>
            <a:ext cx="2160588" cy="679450"/>
            <a:chOff x="0" y="0"/>
            <a:chExt cx="3005" cy="1073"/>
          </a:xfrm>
        </p:grpSpPr>
        <p:sp>
          <p:nvSpPr>
            <p:cNvPr id="59397" name="矩形 3"/>
            <p:cNvSpPr/>
            <p:nvPr/>
          </p:nvSpPr>
          <p:spPr>
            <a:xfrm>
              <a:off x="545" y="252"/>
              <a:ext cx="2059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2" tIns="34292" rIns="68582" bIns="34292"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教学目标</a:t>
              </a:r>
              <a:endPara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59398" name="组合 18"/>
            <p:cNvGrpSpPr/>
            <p:nvPr/>
          </p:nvGrpSpPr>
          <p:grpSpPr>
            <a:xfrm>
              <a:off x="0" y="0"/>
              <a:ext cx="3005" cy="1073"/>
              <a:chOff x="0" y="0"/>
              <a:chExt cx="2312527" cy="825644"/>
            </a:xfrm>
          </p:grpSpPr>
          <p:sp>
            <p:nvSpPr>
              <p:cNvPr id="59399" name="任意多边形 44"/>
              <p:cNvSpPr/>
              <p:nvPr/>
            </p:nvSpPr>
            <p:spPr>
              <a:xfrm>
                <a:off x="0" y="0"/>
                <a:ext cx="2312527" cy="679699"/>
              </a:xfrm>
              <a:custGeom>
                <a:avLst/>
                <a:gdLst>
                  <a:gd name="txL" fmla="*/ 0 w 4452260"/>
                  <a:gd name="txT" fmla="*/ 0 h 1068867"/>
                  <a:gd name="txR" fmla="*/ 4452260 w 4452260"/>
                  <a:gd name="txB" fmla="*/ 1068867 h 1068867"/>
                </a:gdLst>
                <a:ahLst/>
                <a:cxnLst>
                  <a:cxn ang="0">
                    <a:pos x="174738" y="0"/>
                  </a:cxn>
                  <a:cxn ang="0">
                    <a:pos x="215678" y="0"/>
                  </a:cxn>
                  <a:cxn ang="0">
                    <a:pos x="227691" y="0"/>
                  </a:cxn>
                  <a:cxn ang="0">
                    <a:pos x="269797" y="0"/>
                  </a:cxn>
                  <a:cxn ang="0">
                    <a:pos x="292285" y="0"/>
                  </a:cxn>
                  <a:cxn ang="0">
                    <a:pos x="315705" y="0"/>
                  </a:cxn>
                  <a:cxn ang="0">
                    <a:pos x="334540" y="0"/>
                  </a:cxn>
                  <a:cxn ang="0">
                    <a:pos x="359443" y="0"/>
                  </a:cxn>
                  <a:cxn ang="0">
                    <a:pos x="392312" y="0"/>
                  </a:cxn>
                  <a:cxn ang="0">
                    <a:pos x="404012" y="0"/>
                  </a:cxn>
                  <a:cxn ang="0">
                    <a:pos x="413227" y="0"/>
                  </a:cxn>
                  <a:cxn ang="0">
                    <a:pos x="431650" y="0"/>
                  </a:cxn>
                  <a:cxn ang="0">
                    <a:pos x="444953" y="0"/>
                  </a:cxn>
                  <a:cxn ang="0">
                    <a:pos x="455333" y="0"/>
                  </a:cxn>
                  <a:cxn ang="0">
                    <a:pos x="477822" y="0"/>
                  </a:cxn>
                  <a:cxn ang="0">
                    <a:pos x="491909" y="0"/>
                  </a:cxn>
                  <a:cxn ang="0">
                    <a:pos x="501373" y="0"/>
                  </a:cxn>
                  <a:cxn ang="0">
                    <a:pos x="520076" y="0"/>
                  </a:cxn>
                  <a:cxn ang="0">
                    <a:pos x="537144" y="0"/>
                  </a:cxn>
                  <a:cxn ang="0">
                    <a:pos x="546853" y="0"/>
                  </a:cxn>
                  <a:cxn ang="0">
                    <a:pos x="578313" y="0"/>
                  </a:cxn>
                  <a:cxn ang="0">
                    <a:pos x="601400" y="0"/>
                  </a:cxn>
                  <a:cxn ang="0">
                    <a:pos x="617652" y="0"/>
                  </a:cxn>
                  <a:cxn ang="0">
                    <a:pos x="631420" y="0"/>
                  </a:cxn>
                  <a:cxn ang="0">
                    <a:pos x="633750" y="0"/>
                  </a:cxn>
                  <a:cxn ang="0">
                    <a:pos x="664288" y="0"/>
                  </a:cxn>
                  <a:cxn ang="0">
                    <a:pos x="687243" y="0"/>
                  </a:cxn>
                  <a:cxn ang="0">
                    <a:pos x="696607" y="0"/>
                  </a:cxn>
                  <a:cxn ang="0">
                    <a:pos x="730981" y="0"/>
                  </a:cxn>
                  <a:cxn ang="0">
                    <a:pos x="733777" y="0"/>
                  </a:cxn>
                  <a:cxn ang="0">
                    <a:pos x="773218" y="0"/>
                  </a:cxn>
                  <a:cxn ang="0">
                    <a:pos x="787866" y="0"/>
                  </a:cxn>
                  <a:cxn ang="0">
                    <a:pos x="812764" y="0"/>
                  </a:cxn>
                  <a:cxn ang="0">
                    <a:pos x="817681" y="0"/>
                  </a:cxn>
                  <a:cxn ang="0">
                    <a:pos x="820217" y="0"/>
                  </a:cxn>
                  <a:cxn ang="0">
                    <a:pos x="868277" y="0"/>
                  </a:cxn>
                  <a:cxn ang="0">
                    <a:pos x="882794" y="0"/>
                  </a:cxn>
                  <a:cxn ang="0">
                    <a:pos x="905727" y="0"/>
                  </a:cxn>
                  <a:cxn ang="0">
                    <a:pos x="918856" y="0"/>
                  </a:cxn>
                  <a:cxn ang="0">
                    <a:pos x="973271" y="0"/>
                  </a:cxn>
                  <a:cxn ang="0">
                    <a:pos x="998765" y="0"/>
                  </a:cxn>
                  <a:cxn ang="0">
                    <a:pos x="1017009" y="0"/>
                  </a:cxn>
                  <a:cxn ang="0">
                    <a:pos x="1197589" y="194111"/>
                  </a:cxn>
                  <a:cxn ang="0">
                    <a:pos x="1105779" y="432225"/>
                  </a:cxn>
                  <a:cxn ang="0">
                    <a:pos x="920243" y="432225"/>
                  </a:cxn>
                  <a:cxn ang="0">
                    <a:pos x="820217" y="432225"/>
                  </a:cxn>
                  <a:cxn ang="0">
                    <a:pos x="773218" y="432225"/>
                  </a:cxn>
                  <a:cxn ang="0">
                    <a:pos x="687708" y="432225"/>
                  </a:cxn>
                  <a:cxn ang="0">
                    <a:pos x="633750" y="432225"/>
                  </a:cxn>
                  <a:cxn ang="0">
                    <a:pos x="548241" y="432225"/>
                  </a:cxn>
                  <a:cxn ang="0">
                    <a:pos x="501241" y="432225"/>
                  </a:cxn>
                  <a:cxn ang="0">
                    <a:pos x="415731" y="432225"/>
                  </a:cxn>
                  <a:cxn ang="0">
                    <a:pos x="360274" y="432225"/>
                  </a:cxn>
                  <a:cxn ang="0">
                    <a:pos x="307247" y="432225"/>
                  </a:cxn>
                  <a:cxn ang="0">
                    <a:pos x="215678" y="432225"/>
                  </a:cxn>
                  <a:cxn ang="0">
                    <a:pos x="69626" y="410224"/>
                  </a:cxn>
                  <a:cxn ang="0">
                    <a:pos x="69626" y="22001"/>
                  </a:cxn>
                </a:cxnLst>
                <a:rect l="txL" t="txT" r="txR" b="tx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D3D3">
                      <a:alpha val="100000"/>
                    </a:srgbClr>
                  </a:gs>
                  <a:gs pos="100000">
                    <a:srgbClr val="F2F2F2">
                      <a:alpha val="100000"/>
                    </a:srgbClr>
                  </a:gs>
                </a:gsLst>
                <a:lin ang="18900000" scaled="1"/>
                <a:tileRect/>
              </a:gradFill>
              <a:ln w="190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9400" name="任意多边形 45"/>
              <p:cNvSpPr/>
              <p:nvPr/>
            </p:nvSpPr>
            <p:spPr>
              <a:xfrm>
                <a:off x="100812" y="75549"/>
                <a:ext cx="2211715" cy="750095"/>
              </a:xfrm>
              <a:custGeom>
                <a:avLst/>
                <a:gdLst>
                  <a:gd name="txL" fmla="*/ 0 w 4603109"/>
                  <a:gd name="txT" fmla="*/ 0 h 924402"/>
                  <a:gd name="txR" fmla="*/ 4603109 w 4603109"/>
                  <a:gd name="txB" fmla="*/ 924402 h 924402"/>
                </a:gdLst>
                <a:ahLst/>
                <a:cxnLst/>
                <a:rect l="txL" t="txT" r="txR" b="tx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algn="ctr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28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sym typeface="黑体" panose="02010609060101010101" pitchFamily="49" charset="-122"/>
                  </a:rPr>
                  <a:t>图片感悟</a:t>
                </a:r>
                <a:endParaRPr lang="zh-CN" altLang="en-US" sz="28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bldLvl="0"/>
      <p:bldP spid="25608" grpId="0" bldLvl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8" name="标题 1"/>
          <p:cNvSpPr>
            <a:spLocks noGrp="1"/>
          </p:cNvSpPr>
          <p:nvPr>
            <p:ph type="title" idx="4294967295"/>
          </p:nvPr>
        </p:nvSpPr>
        <p:spPr>
          <a:xfrm>
            <a:off x="568325" y="2427288"/>
            <a:ext cx="11145838" cy="1498600"/>
          </a:xfrm>
          <a:ln/>
        </p:spPr>
        <p:txBody>
          <a:bodyPr vert="horz" wrap="square" lIns="91440" tIns="45720" rIns="91440" bIns="45720" anchor="ctr" anchorCtr="0"/>
          <a:p>
            <a:pPr marL="0" indent="0" eaLnBrk="1" hangingPunct="1"/>
            <a:r>
              <a:rPr lang="zh-CN" altLang="zh-CN" sz="4200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    </a:t>
            </a:r>
            <a:r>
              <a:rPr lang="zh-CN" altLang="zh-CN" sz="4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同学们，</a:t>
            </a:r>
            <a:r>
              <a:rPr lang="zh-CN" altLang="zh-CN" sz="4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弘扬民族精神</a:t>
            </a:r>
            <a:r>
              <a:rPr lang="zh-CN" altLang="zh-CN" sz="4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和</a:t>
            </a:r>
            <a:r>
              <a:rPr lang="zh-CN" altLang="zh-CN" sz="4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践行价值观</a:t>
            </a:r>
            <a:r>
              <a:rPr lang="zh-CN" altLang="zh-CN" sz="4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离你的生活很近很近！</a:t>
            </a:r>
            <a:endParaRPr lang="zh-CN" altLang="zh-CN" sz="4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60419" name="文本框 266257"/>
          <p:cNvSpPr/>
          <p:nvPr/>
        </p:nvSpPr>
        <p:spPr>
          <a:xfrm>
            <a:off x="227013" y="265113"/>
            <a:ext cx="4354512" cy="588962"/>
          </a:xfrm>
          <a:prstGeom prst="rect">
            <a:avLst/>
          </a:prstGeom>
          <a:solidFill>
            <a:srgbClr val="6FCA22"/>
          </a:solidFill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楷体_GB2312" pitchFamily="49" charset="-122"/>
                <a:sym typeface="Calibri" panose="020F0502020204030204" pitchFamily="34" charset="0"/>
              </a:rPr>
              <a:t>情感升华   注重实践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ea typeface="楷体_GB2312" pitchFamily="49" charset="-122"/>
              <a:sym typeface="Calibri" panose="020F0502020204030204" pitchFamily="34" charset="0"/>
            </a:endParaRPr>
          </a:p>
        </p:txBody>
      </p:sp>
      <p:grpSp>
        <p:nvGrpSpPr>
          <p:cNvPr id="60420" name="组合 4"/>
          <p:cNvGrpSpPr/>
          <p:nvPr/>
        </p:nvGrpSpPr>
        <p:grpSpPr>
          <a:xfrm>
            <a:off x="792163" y="1192213"/>
            <a:ext cx="2576512" cy="869950"/>
            <a:chOff x="0" y="0"/>
            <a:chExt cx="3005" cy="883"/>
          </a:xfrm>
        </p:grpSpPr>
        <p:sp>
          <p:nvSpPr>
            <p:cNvPr id="60421" name="矩形 3"/>
            <p:cNvSpPr/>
            <p:nvPr/>
          </p:nvSpPr>
          <p:spPr>
            <a:xfrm>
              <a:off x="545" y="252"/>
              <a:ext cx="2059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2" tIns="34292" rIns="68582" bIns="34292"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教学目标</a:t>
              </a:r>
              <a:endPara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60422" name="组合 18"/>
            <p:cNvGrpSpPr/>
            <p:nvPr/>
          </p:nvGrpSpPr>
          <p:grpSpPr>
            <a:xfrm>
              <a:off x="0" y="0"/>
              <a:ext cx="3005" cy="883"/>
              <a:chOff x="0" y="0"/>
              <a:chExt cx="2312527" cy="679699"/>
            </a:xfrm>
          </p:grpSpPr>
          <p:sp>
            <p:nvSpPr>
              <p:cNvPr id="60423" name="任意多边形 44"/>
              <p:cNvSpPr/>
              <p:nvPr/>
            </p:nvSpPr>
            <p:spPr>
              <a:xfrm>
                <a:off x="0" y="0"/>
                <a:ext cx="2312527" cy="679699"/>
              </a:xfrm>
              <a:custGeom>
                <a:avLst/>
                <a:gdLst>
                  <a:gd name="txL" fmla="*/ 0 w 4452260"/>
                  <a:gd name="txT" fmla="*/ 0 h 1068867"/>
                  <a:gd name="txR" fmla="*/ 4452260 w 4452260"/>
                  <a:gd name="txB" fmla="*/ 1068867 h 1068867"/>
                </a:gdLst>
                <a:ahLst/>
                <a:cxnLst>
                  <a:cxn ang="0">
                    <a:pos x="174738" y="0"/>
                  </a:cxn>
                  <a:cxn ang="0">
                    <a:pos x="215678" y="0"/>
                  </a:cxn>
                  <a:cxn ang="0">
                    <a:pos x="227691" y="0"/>
                  </a:cxn>
                  <a:cxn ang="0">
                    <a:pos x="269797" y="0"/>
                  </a:cxn>
                  <a:cxn ang="0">
                    <a:pos x="292285" y="0"/>
                  </a:cxn>
                  <a:cxn ang="0">
                    <a:pos x="315705" y="0"/>
                  </a:cxn>
                  <a:cxn ang="0">
                    <a:pos x="334540" y="0"/>
                  </a:cxn>
                  <a:cxn ang="0">
                    <a:pos x="359443" y="0"/>
                  </a:cxn>
                  <a:cxn ang="0">
                    <a:pos x="392312" y="0"/>
                  </a:cxn>
                  <a:cxn ang="0">
                    <a:pos x="404012" y="0"/>
                  </a:cxn>
                  <a:cxn ang="0">
                    <a:pos x="413227" y="0"/>
                  </a:cxn>
                  <a:cxn ang="0">
                    <a:pos x="431650" y="0"/>
                  </a:cxn>
                  <a:cxn ang="0">
                    <a:pos x="444953" y="0"/>
                  </a:cxn>
                  <a:cxn ang="0">
                    <a:pos x="455333" y="0"/>
                  </a:cxn>
                  <a:cxn ang="0">
                    <a:pos x="477822" y="0"/>
                  </a:cxn>
                  <a:cxn ang="0">
                    <a:pos x="491909" y="0"/>
                  </a:cxn>
                  <a:cxn ang="0">
                    <a:pos x="501373" y="0"/>
                  </a:cxn>
                  <a:cxn ang="0">
                    <a:pos x="520076" y="0"/>
                  </a:cxn>
                  <a:cxn ang="0">
                    <a:pos x="537144" y="0"/>
                  </a:cxn>
                  <a:cxn ang="0">
                    <a:pos x="546853" y="0"/>
                  </a:cxn>
                  <a:cxn ang="0">
                    <a:pos x="578313" y="0"/>
                  </a:cxn>
                  <a:cxn ang="0">
                    <a:pos x="601400" y="0"/>
                  </a:cxn>
                  <a:cxn ang="0">
                    <a:pos x="617652" y="0"/>
                  </a:cxn>
                  <a:cxn ang="0">
                    <a:pos x="631420" y="0"/>
                  </a:cxn>
                  <a:cxn ang="0">
                    <a:pos x="633750" y="0"/>
                  </a:cxn>
                  <a:cxn ang="0">
                    <a:pos x="664288" y="0"/>
                  </a:cxn>
                  <a:cxn ang="0">
                    <a:pos x="687243" y="0"/>
                  </a:cxn>
                  <a:cxn ang="0">
                    <a:pos x="696607" y="0"/>
                  </a:cxn>
                  <a:cxn ang="0">
                    <a:pos x="730981" y="0"/>
                  </a:cxn>
                  <a:cxn ang="0">
                    <a:pos x="733777" y="0"/>
                  </a:cxn>
                  <a:cxn ang="0">
                    <a:pos x="773218" y="0"/>
                  </a:cxn>
                  <a:cxn ang="0">
                    <a:pos x="787866" y="0"/>
                  </a:cxn>
                  <a:cxn ang="0">
                    <a:pos x="812764" y="0"/>
                  </a:cxn>
                  <a:cxn ang="0">
                    <a:pos x="817681" y="0"/>
                  </a:cxn>
                  <a:cxn ang="0">
                    <a:pos x="820217" y="0"/>
                  </a:cxn>
                  <a:cxn ang="0">
                    <a:pos x="868277" y="0"/>
                  </a:cxn>
                  <a:cxn ang="0">
                    <a:pos x="882794" y="0"/>
                  </a:cxn>
                  <a:cxn ang="0">
                    <a:pos x="905727" y="0"/>
                  </a:cxn>
                  <a:cxn ang="0">
                    <a:pos x="918856" y="0"/>
                  </a:cxn>
                  <a:cxn ang="0">
                    <a:pos x="973271" y="0"/>
                  </a:cxn>
                  <a:cxn ang="0">
                    <a:pos x="998765" y="0"/>
                  </a:cxn>
                  <a:cxn ang="0">
                    <a:pos x="1017009" y="0"/>
                  </a:cxn>
                  <a:cxn ang="0">
                    <a:pos x="1197589" y="194111"/>
                  </a:cxn>
                  <a:cxn ang="0">
                    <a:pos x="1105779" y="432225"/>
                  </a:cxn>
                  <a:cxn ang="0">
                    <a:pos x="920243" y="432225"/>
                  </a:cxn>
                  <a:cxn ang="0">
                    <a:pos x="820217" y="432225"/>
                  </a:cxn>
                  <a:cxn ang="0">
                    <a:pos x="773218" y="432225"/>
                  </a:cxn>
                  <a:cxn ang="0">
                    <a:pos x="687708" y="432225"/>
                  </a:cxn>
                  <a:cxn ang="0">
                    <a:pos x="633750" y="432225"/>
                  </a:cxn>
                  <a:cxn ang="0">
                    <a:pos x="548241" y="432225"/>
                  </a:cxn>
                  <a:cxn ang="0">
                    <a:pos x="501241" y="432225"/>
                  </a:cxn>
                  <a:cxn ang="0">
                    <a:pos x="415731" y="432225"/>
                  </a:cxn>
                  <a:cxn ang="0">
                    <a:pos x="360274" y="432225"/>
                  </a:cxn>
                  <a:cxn ang="0">
                    <a:pos x="307247" y="432225"/>
                  </a:cxn>
                  <a:cxn ang="0">
                    <a:pos x="215678" y="432225"/>
                  </a:cxn>
                  <a:cxn ang="0">
                    <a:pos x="69626" y="410224"/>
                  </a:cxn>
                  <a:cxn ang="0">
                    <a:pos x="69626" y="22001"/>
                  </a:cxn>
                </a:cxnLst>
                <a:rect l="txL" t="txT" r="txR" b="tx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D3D3">
                      <a:alpha val="100000"/>
                    </a:srgbClr>
                  </a:gs>
                  <a:gs pos="100000">
                    <a:srgbClr val="F2F2F2">
                      <a:alpha val="100000"/>
                    </a:srgbClr>
                  </a:gs>
                </a:gsLst>
                <a:lin ang="18900000" scaled="1"/>
                <a:tileRect/>
              </a:gradFill>
              <a:ln w="190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60424" name="任意多边形 45"/>
              <p:cNvSpPr/>
              <p:nvPr/>
            </p:nvSpPr>
            <p:spPr>
              <a:xfrm>
                <a:off x="50406" y="10120"/>
                <a:ext cx="2211715" cy="604150"/>
              </a:xfrm>
              <a:custGeom>
                <a:avLst/>
                <a:gdLst>
                  <a:gd name="txL" fmla="*/ 0 w 4603109"/>
                  <a:gd name="txT" fmla="*/ 0 h 924402"/>
                  <a:gd name="txR" fmla="*/ 4603109 w 4603109"/>
                  <a:gd name="txB" fmla="*/ 924402 h 924402"/>
                </a:gdLst>
                <a:ahLst/>
                <a:cxnLst/>
                <a:rect l="txL" t="txT" r="txR" b="tx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algn="ctr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40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sym typeface="黑体" panose="02010609060101010101" pitchFamily="49" charset="-122"/>
                  </a:rPr>
                  <a:t>教师寄语</a:t>
                </a:r>
                <a:endParaRPr lang="zh-CN" altLang="en-US" sz="40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  <p:transition spd="slow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标题 1"/>
          <p:cNvSpPr>
            <a:spLocks noGrp="1"/>
          </p:cNvSpPr>
          <p:nvPr>
            <p:ph type="title" idx="4294967295"/>
          </p:nvPr>
        </p:nvSpPr>
        <p:spPr>
          <a:xfrm>
            <a:off x="6173788" y="760413"/>
            <a:ext cx="5645150" cy="1333500"/>
          </a:xfrm>
          <a:ln/>
        </p:spPr>
        <p:txBody>
          <a:bodyPr vert="horz" wrap="square" lIns="91440" tIns="45720" rIns="91440" bIns="45720" anchor="ctr" anchorCtr="0"/>
          <a:p>
            <a:pPr marL="0" indent="0" eaLnBrk="1" hangingPunct="1"/>
            <a:r>
              <a:rPr lang="zh-CN" altLang="zh-CN" sz="3300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    </a:t>
            </a:r>
            <a:r>
              <a:rPr lang="zh-CN" altLang="zh-CN" sz="3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它在教师节你送给老师的那一束鲜花里</a:t>
            </a:r>
            <a:endParaRPr lang="zh-CN" altLang="zh-CN" sz="33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61443" name="AutoShape 4" descr="https://timgsa.baidu.com/timg?image&amp;quality=80&amp;size=b9999_10000&amp;sec=1508092974384&amp;di=3c78fad72d8d064e97d476b8f680f380&amp;imgtype=0&amp;src=http%3A%2F%2Fimg1.ph.126.net%2FW4UPWgN1rINPRhUoxDay_g%3D%3D%2F6630356381676017827.jpg"/>
          <p:cNvSpPr>
            <a:spLocks noChangeAspect="1"/>
          </p:cNvSpPr>
          <p:nvPr/>
        </p:nvSpPr>
        <p:spPr>
          <a:xfrm>
            <a:off x="6080125" y="3267075"/>
            <a:ext cx="404813" cy="304800"/>
          </a:xfrm>
          <a:prstGeom prst="rect">
            <a:avLst/>
          </a:prstGeom>
          <a:noFill/>
          <a:ln w="9525">
            <a:noFill/>
          </a:ln>
        </p:spPr>
        <p:txBody>
          <a:bodyPr lIns="107597" tIns="53799" rIns="107597" bIns="53799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38225" y="3379788"/>
            <a:ext cx="10542588" cy="2925762"/>
            <a:chOff x="0" y="0"/>
            <a:chExt cx="11451333" cy="4565650"/>
          </a:xfrm>
        </p:grpSpPr>
        <p:sp>
          <p:nvSpPr>
            <p:cNvPr id="61446" name="标题 1"/>
            <p:cNvSpPr/>
            <p:nvPr/>
          </p:nvSpPr>
          <p:spPr>
            <a:xfrm>
              <a:off x="0" y="1823885"/>
              <a:ext cx="4893346" cy="13485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33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    也在你和父母相处时的那抹微笑里</a:t>
              </a:r>
              <a:endParaRPr lang="zh-CN" altLang="en-US" sz="3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endParaRPr>
            </a:p>
          </p:txBody>
        </p:sp>
        <p:pic>
          <p:nvPicPr>
            <p:cNvPr id="61447" name="图片 2" descr="1_20170428110423_wwvbc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578512" y="0"/>
              <a:ext cx="5872821" cy="456565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44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38" y="284163"/>
            <a:ext cx="5016500" cy="3200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6" name="标题 1"/>
          <p:cNvSpPr>
            <a:spLocks noGrp="1"/>
          </p:cNvSpPr>
          <p:nvPr>
            <p:ph type="title" idx="4294967295"/>
          </p:nvPr>
        </p:nvSpPr>
        <p:spPr>
          <a:xfrm>
            <a:off x="466725" y="4816475"/>
            <a:ext cx="5584825" cy="1143000"/>
          </a:xfrm>
          <a:ln/>
        </p:spPr>
        <p:txBody>
          <a:bodyPr vert="horz" wrap="square" lIns="91440" tIns="45720" rIns="91440" bIns="45720" anchor="ctr" anchorCtr="0"/>
          <a:p>
            <a:pPr marL="0" indent="0" eaLnBrk="1" hangingPunct="1"/>
            <a:r>
              <a:rPr lang="zh-CN" altLang="zh-CN" sz="3300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    </a:t>
            </a:r>
            <a:r>
              <a:rPr lang="zh-CN" altLang="zh-CN" sz="3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它在你制作的一张张手抄报里</a:t>
            </a:r>
            <a:endParaRPr lang="zh-CN" altLang="zh-CN" sz="33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62467" name="AutoShape 2" descr="https://timgsa.baidu.com/timg?image&amp;quality=80&amp;size=b9999_10000&amp;sec=1508091788908&amp;di=d5d47624c4271272705426c3d09f5675&amp;imgtype=0&amp;src=http%3A%2F%2Fimg5.mtime.cn%2Fpi%2F2017%2F04%2F17%2F093053.13649760_1000X1000.jpg"/>
          <p:cNvSpPr>
            <a:spLocks noChangeAspect="1"/>
          </p:cNvSpPr>
          <p:nvPr/>
        </p:nvSpPr>
        <p:spPr>
          <a:xfrm>
            <a:off x="5892800" y="3276600"/>
            <a:ext cx="404813" cy="304800"/>
          </a:xfrm>
          <a:prstGeom prst="rect">
            <a:avLst/>
          </a:prstGeom>
          <a:noFill/>
          <a:ln w="9525">
            <a:noFill/>
          </a:ln>
        </p:spPr>
        <p:txBody>
          <a:bodyPr lIns="107597" tIns="53799" rIns="107597" bIns="53799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62468" name="AutoShape 4" descr="https://timgsa.baidu.com/timg?image&amp;quality=80&amp;size=b9999_10000&amp;sec=1508091849017&amp;di=61d5e366136ec9c951051c84855e3eb0&amp;imgtype=0&amp;src=http%3A%2F%2Fn.sinaimg.cn%2Fent%2Ftransform%2F20170731%2F-fgl-fyinvwu3789552.jpg"/>
          <p:cNvSpPr>
            <a:spLocks noChangeAspect="1"/>
          </p:cNvSpPr>
          <p:nvPr/>
        </p:nvSpPr>
        <p:spPr>
          <a:xfrm>
            <a:off x="6097588" y="3429000"/>
            <a:ext cx="404812" cy="304800"/>
          </a:xfrm>
          <a:prstGeom prst="rect">
            <a:avLst/>
          </a:prstGeom>
          <a:noFill/>
          <a:ln w="9525">
            <a:noFill/>
          </a:ln>
        </p:spPr>
        <p:txBody>
          <a:bodyPr lIns="107597" tIns="53799" rIns="107597" bIns="53799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62469" name="标题 1"/>
          <p:cNvSpPr/>
          <p:nvPr/>
        </p:nvSpPr>
        <p:spPr>
          <a:xfrm>
            <a:off x="6094413" y="1143000"/>
            <a:ext cx="55213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    它在你参加志愿者活动辛勤的汗水里</a:t>
            </a:r>
            <a:endParaRPr lang="zh-CN" altLang="en-US" sz="33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pic>
        <p:nvPicPr>
          <p:cNvPr id="62470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725" y="150813"/>
            <a:ext cx="5164138" cy="37512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2471" name="组合 4"/>
          <p:cNvGrpSpPr>
            <a:grpSpLocks noChangeAspect="1"/>
          </p:cNvGrpSpPr>
          <p:nvPr/>
        </p:nvGrpSpPr>
        <p:grpSpPr>
          <a:xfrm>
            <a:off x="6270625" y="3429000"/>
            <a:ext cx="5721350" cy="3155950"/>
            <a:chOff x="0" y="0"/>
            <a:chExt cx="9011" cy="4968"/>
          </a:xfrm>
        </p:grpSpPr>
        <p:pic>
          <p:nvPicPr>
            <p:cNvPr id="62472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463" cy="33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2473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3" y="1556"/>
              <a:ext cx="4549" cy="341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标题 1"/>
          <p:cNvSpPr>
            <a:spLocks noGrp="1"/>
          </p:cNvSpPr>
          <p:nvPr>
            <p:ph type="title" idx="4294967295"/>
          </p:nvPr>
        </p:nvSpPr>
        <p:spPr>
          <a:xfrm>
            <a:off x="3524250" y="6858000"/>
            <a:ext cx="8915400" cy="5000625"/>
          </a:xfrm>
          <a:ln/>
        </p:spPr>
        <p:txBody>
          <a:bodyPr vert="horz" wrap="square" lIns="91440" tIns="45720" rIns="91440" bIns="45720" anchor="ctr" anchorCtr="0"/>
          <a:p>
            <a:pPr marL="0" indent="0" eaLnBrk="1" hangingPunct="1"/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起来！不愿做奴隶的人们！</a:t>
            </a:r>
            <a:b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</a:b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把我们的血肉筑成我们新的长城！</a:t>
            </a:r>
            <a:b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</a:b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中华民族到了最危险的时候，</a:t>
            </a:r>
            <a:b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</a:b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每个人被迫着发出最后的吼声。</a:t>
            </a:r>
            <a:b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</a:b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起来！起来！起来！</a:t>
            </a:r>
            <a:b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</a:b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我们万众一心，</a:t>
            </a:r>
            <a:b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</a:b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冒着敌人的炮火，前进！</a:t>
            </a:r>
            <a:b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</a:b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冒着敌人的炮火，前进！</a:t>
            </a:r>
            <a:b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</a:b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前进！前进、进！</a:t>
            </a:r>
            <a:b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</a:br>
            <a:endParaRPr lang="zh-CN" altLang="zh-CN" sz="2800" dirty="0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63491" name="AutoShape 2" descr="https://timgsa.baidu.com/timg?image&amp;quality=80&amp;size=b9999_10000&amp;sec=1508049465213&amp;di=e0cff62cc5e2b9fe87cb8623bee69cd6&amp;imgtype=0&amp;src=http%3A%2F%2Fwww.bjredwealth.com.cn%2Fuploads%2Fimage%2F20170329%2F1490770770101128.jpg"/>
          <p:cNvSpPr>
            <a:spLocks noChangeAspect="1"/>
          </p:cNvSpPr>
          <p:nvPr/>
        </p:nvSpPr>
        <p:spPr>
          <a:xfrm>
            <a:off x="207963" y="-142875"/>
            <a:ext cx="406400" cy="304800"/>
          </a:xfrm>
          <a:prstGeom prst="rect">
            <a:avLst/>
          </a:prstGeom>
          <a:noFill/>
          <a:ln w="9525">
            <a:noFill/>
          </a:ln>
        </p:spPr>
        <p:txBody>
          <a:bodyPr lIns="107597" tIns="53799" rIns="107597" bIns="53799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pic>
        <p:nvPicPr>
          <p:cNvPr id="63492" name="内容占位符 6" descr="timg.gif"/>
          <p:cNvPicPr>
            <a:picLocks noGrp="1" noChangeAspect="1"/>
          </p:cNvPicPr>
          <p:nvPr>
            <p:ph type="subTitle"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614363" y="2540000"/>
            <a:ext cx="3905250" cy="2286000"/>
          </a:xfrm>
          <a:ln/>
        </p:spPr>
      </p:pic>
      <p:sp>
        <p:nvSpPr>
          <p:cNvPr id="63493" name="标题 1"/>
          <p:cNvSpPr/>
          <p:nvPr/>
        </p:nvSpPr>
        <p:spPr>
          <a:xfrm>
            <a:off x="930275" y="190500"/>
            <a:ext cx="10693400" cy="1143000"/>
          </a:xfrm>
          <a:prstGeom prst="rect">
            <a:avLst/>
          </a:prstGeom>
          <a:noFill/>
          <a:ln w="9525">
            <a:noFill/>
          </a:ln>
        </p:spPr>
        <p:txBody>
          <a:bodyPr lIns="107597" tIns="53799" rIns="107597" bIns="53799"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最后，它更在国歌响起时你的举动里！</a:t>
            </a:r>
            <a:endParaRPr lang="zh-CN" altLang="en-US" sz="33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pic>
        <p:nvPicPr>
          <p:cNvPr id="29702" name="中国人民解放军军乐团 - 义勇军进行曲 (合唱).mp3" descr="中国人民解放军军乐团 - 义勇军进行曲 (合唱)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775" y="5929313"/>
            <a:ext cx="619125" cy="619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663" y="1333500"/>
            <a:ext cx="7272337" cy="552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788" fill="hold"/>
                                        <p:tgtEl>
                                          <p:spTgt spid="297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0213 0.00232 L 0.10577 -0.8020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-402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2"/>
                </p:tgtEl>
              </p:cMediaNode>
            </p:audio>
          </p:childTnLst>
        </p:cTn>
      </p:par>
    </p:tnLst>
    <p:bldLst>
      <p:bldP spid="29698" grpId="0" bldLvl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514" name="日期占位符 3"/>
          <p:cNvSpPr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fld id="{BB962C8B-B14F-4D97-AF65-F5344CB8AC3E}" type="datetime1">
              <a:rPr lang="zh-CN" altLang="en-US" sz="1200" b="0" dirty="0">
                <a:solidFill>
                  <a:srgbClr val="898989"/>
                </a:solidFill>
                <a:ea typeface="宋体" panose="02010600030101010101" pitchFamily="2" charset="-122"/>
              </a:rPr>
            </a:fld>
            <a:endParaRPr lang="zh-CN" altLang="en-US" sz="1200" b="0" dirty="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  <p:sp>
        <p:nvSpPr>
          <p:cNvPr id="64515" name="TextBox 5"/>
          <p:cNvSpPr txBox="1"/>
          <p:nvPr/>
        </p:nvSpPr>
        <p:spPr>
          <a:xfrm>
            <a:off x="885825" y="1625600"/>
            <a:ext cx="9926638" cy="2676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6000" b="0" dirty="0">
                <a:solidFill>
                  <a:schemeClr val="tx1"/>
                </a:solidFill>
                <a:ea typeface="宋体" panose="02010600030101010101" pitchFamily="2" charset="-122"/>
              </a:rPr>
              <a:t>       </a:t>
            </a:r>
            <a:r>
              <a:rPr lang="zh-CN" altLang="en-US" sz="5400" b="0" dirty="0">
                <a:solidFill>
                  <a:schemeClr val="tx1"/>
                </a:solidFill>
                <a:ea typeface="宋体" panose="02010600030101010101" pitchFamily="2" charset="-122"/>
              </a:rPr>
              <a:t>弘扬民族精神，践行社会主义核心价值观，需</a:t>
            </a:r>
            <a:r>
              <a:rPr lang="zh-CN" altLang="en-US" sz="5400" dirty="0">
                <a:solidFill>
                  <a:schemeClr val="tx1"/>
                </a:solidFill>
                <a:ea typeface="宋体" panose="02010600030101010101" pitchFamily="2" charset="-122"/>
              </a:rPr>
              <a:t>从</a:t>
            </a:r>
            <a:r>
              <a:rPr lang="zh-CN" altLang="en-US" sz="5400" dirty="0">
                <a:solidFill>
                  <a:srgbClr val="FF0000"/>
                </a:solidFill>
                <a:ea typeface="宋体" panose="02010600030101010101" pitchFamily="2" charset="-122"/>
              </a:rPr>
              <a:t>我</a:t>
            </a:r>
            <a:r>
              <a:rPr lang="zh-CN" altLang="en-US" sz="5400" dirty="0">
                <a:solidFill>
                  <a:schemeClr val="tx1"/>
                </a:solidFill>
                <a:ea typeface="宋体" panose="02010600030101010101" pitchFamily="2" charset="-122"/>
              </a:rPr>
              <a:t>做起，从</a:t>
            </a:r>
            <a:r>
              <a:rPr lang="zh-CN" altLang="en-US" sz="5400" dirty="0">
                <a:solidFill>
                  <a:srgbClr val="FF0000"/>
                </a:solidFill>
                <a:ea typeface="宋体" panose="02010600030101010101" pitchFamily="2" charset="-122"/>
              </a:rPr>
              <a:t>现在</a:t>
            </a:r>
            <a:r>
              <a:rPr lang="zh-CN" altLang="en-US" sz="5400" dirty="0">
                <a:solidFill>
                  <a:schemeClr val="tx1"/>
                </a:solidFill>
                <a:ea typeface="宋体" panose="02010600030101010101" pitchFamily="2" charset="-122"/>
              </a:rPr>
              <a:t>做起，落</a:t>
            </a:r>
            <a:r>
              <a:rPr lang="zh-CN" altLang="en-US" sz="5400" dirty="0">
                <a:solidFill>
                  <a:srgbClr val="FF0000"/>
                </a:solidFill>
                <a:ea typeface="宋体" panose="02010600030101010101" pitchFamily="2" charset="-122"/>
              </a:rPr>
              <a:t>实</a:t>
            </a:r>
            <a:r>
              <a:rPr lang="zh-CN" altLang="en-US" sz="5400" dirty="0">
                <a:solidFill>
                  <a:schemeClr val="tx1"/>
                </a:solidFill>
                <a:ea typeface="宋体" panose="02010600030101010101" pitchFamily="2" charset="-122"/>
              </a:rPr>
              <a:t>、落</a:t>
            </a:r>
            <a:r>
              <a:rPr lang="zh-CN" altLang="en-US" sz="5400" dirty="0">
                <a:solidFill>
                  <a:srgbClr val="FF0000"/>
                </a:solidFill>
                <a:ea typeface="宋体" panose="02010600030101010101" pitchFamily="2" charset="-122"/>
              </a:rPr>
              <a:t>细</a:t>
            </a:r>
            <a:r>
              <a:rPr lang="zh-CN" altLang="en-US" sz="5400" dirty="0">
                <a:solidFill>
                  <a:schemeClr val="tx1"/>
                </a:solidFill>
                <a:ea typeface="宋体" panose="02010600030101010101" pitchFamily="2" charset="-122"/>
              </a:rPr>
              <a:t>、落</a:t>
            </a:r>
            <a:r>
              <a:rPr lang="zh-CN" altLang="en-US" sz="5400" dirty="0">
                <a:solidFill>
                  <a:srgbClr val="FF0000"/>
                </a:solidFill>
                <a:ea typeface="宋体" panose="02010600030101010101" pitchFamily="2" charset="-122"/>
              </a:rPr>
              <a:t>小</a:t>
            </a:r>
            <a:r>
              <a:rPr lang="zh-CN" altLang="en-US" sz="5400" dirty="0">
                <a:solidFill>
                  <a:schemeClr val="tx1"/>
                </a:solidFill>
                <a:ea typeface="宋体" panose="02010600030101010101" pitchFamily="2" charset="-122"/>
              </a:rPr>
              <a:t>。</a:t>
            </a:r>
            <a:endParaRPr lang="zh-CN" altLang="en-US" sz="540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53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013" y="876300"/>
            <a:ext cx="11714162" cy="5335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39" name="文本框 66580"/>
          <p:cNvSpPr/>
          <p:nvPr/>
        </p:nvSpPr>
        <p:spPr>
          <a:xfrm>
            <a:off x="401638" y="2616200"/>
            <a:ext cx="1682750" cy="1168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2800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凝聚价</a:t>
            </a:r>
            <a:endParaRPr lang="zh-CN" altLang="en-US" sz="2800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2800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值追求</a:t>
            </a:r>
            <a:endParaRPr lang="zh-CN" altLang="en-US" sz="2800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65540" name="左大括号 66588"/>
          <p:cNvSpPr/>
          <p:nvPr/>
        </p:nvSpPr>
        <p:spPr>
          <a:xfrm>
            <a:off x="1828800" y="1290638"/>
            <a:ext cx="406400" cy="4405312"/>
          </a:xfrm>
          <a:prstGeom prst="leftBrace">
            <a:avLst>
              <a:gd name="adj1" fmla="val 62630"/>
              <a:gd name="adj2" fmla="val 50000"/>
            </a:avLst>
          </a:prstGeom>
          <a:noFill/>
          <a:ln w="635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b="0" dirty="0"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65541" name="文本框 66580"/>
          <p:cNvSpPr/>
          <p:nvPr/>
        </p:nvSpPr>
        <p:spPr>
          <a:xfrm>
            <a:off x="1828800" y="1770063"/>
            <a:ext cx="2794000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2800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高扬民族精神</a:t>
            </a:r>
            <a:endParaRPr lang="zh-CN" altLang="en-US" sz="2800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65542" name="左大括号 66588"/>
          <p:cNvSpPr/>
          <p:nvPr/>
        </p:nvSpPr>
        <p:spPr>
          <a:xfrm>
            <a:off x="4429125" y="1290638"/>
            <a:ext cx="315913" cy="1554162"/>
          </a:xfrm>
          <a:prstGeom prst="leftBrace">
            <a:avLst>
              <a:gd name="adj1" fmla="val 54525"/>
              <a:gd name="adj2" fmla="val 50000"/>
            </a:avLst>
          </a:prstGeom>
          <a:noFill/>
          <a:ln w="635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b="0" dirty="0"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65543" name="文本框 66580"/>
          <p:cNvSpPr/>
          <p:nvPr/>
        </p:nvSpPr>
        <p:spPr>
          <a:xfrm>
            <a:off x="4745038" y="1247775"/>
            <a:ext cx="4598987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、什么是民族精神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544" name="文本框 66580"/>
          <p:cNvSpPr/>
          <p:nvPr/>
        </p:nvSpPr>
        <p:spPr>
          <a:xfrm>
            <a:off x="4745038" y="1773238"/>
            <a:ext cx="4165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、民族精神的重要性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545" name="文本框 66580"/>
          <p:cNvSpPr/>
          <p:nvPr/>
        </p:nvSpPr>
        <p:spPr>
          <a:xfrm>
            <a:off x="4745038" y="2325688"/>
            <a:ext cx="5613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、如何传承和弘扬民族精神？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546" name="文本框 66580"/>
          <p:cNvSpPr/>
          <p:nvPr/>
        </p:nvSpPr>
        <p:spPr>
          <a:xfrm>
            <a:off x="1958975" y="4487863"/>
            <a:ext cx="2632075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2800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构筑中国价值</a:t>
            </a:r>
            <a:endParaRPr lang="zh-CN" altLang="en-US" sz="2800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65547" name="左大括号 66588"/>
          <p:cNvSpPr/>
          <p:nvPr/>
        </p:nvSpPr>
        <p:spPr>
          <a:xfrm>
            <a:off x="4745038" y="3971925"/>
            <a:ext cx="315912" cy="1554163"/>
          </a:xfrm>
          <a:prstGeom prst="leftBrace">
            <a:avLst>
              <a:gd name="adj1" fmla="val 54411"/>
              <a:gd name="adj2" fmla="val 50000"/>
            </a:avLst>
          </a:prstGeom>
          <a:noFill/>
          <a:ln w="635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b="0" dirty="0"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65548" name="文本框 66580"/>
          <p:cNvSpPr/>
          <p:nvPr/>
        </p:nvSpPr>
        <p:spPr>
          <a:xfrm>
            <a:off x="5205413" y="3538538"/>
            <a:ext cx="5287962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、什么是社会主义核心价值观？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549" name="文本框 66580"/>
          <p:cNvSpPr/>
          <p:nvPr/>
        </p:nvSpPr>
        <p:spPr>
          <a:xfrm>
            <a:off x="5060950" y="4275138"/>
            <a:ext cx="658971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、为什么要弘扬社会主义核心价值观？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550" name="文本框 66580"/>
          <p:cNvSpPr/>
          <p:nvPr/>
        </p:nvSpPr>
        <p:spPr>
          <a:xfrm>
            <a:off x="5092700" y="5010150"/>
            <a:ext cx="6384925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、青少年应如何培育和践行社会主义核心价值观？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551" name="文本框 266257"/>
          <p:cNvSpPr/>
          <p:nvPr/>
        </p:nvSpPr>
        <p:spPr>
          <a:xfrm>
            <a:off x="227013" y="249238"/>
            <a:ext cx="4354512" cy="588962"/>
          </a:xfrm>
          <a:prstGeom prst="rect">
            <a:avLst/>
          </a:prstGeom>
          <a:solidFill>
            <a:srgbClr val="6FCA22"/>
          </a:solidFill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楷体_GB2312" pitchFamily="49" charset="-122"/>
                <a:sym typeface="Calibri" panose="020F0502020204030204" pitchFamily="34" charset="0"/>
              </a:rPr>
              <a:t>课堂小结　回扣目标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ea typeface="楷体_GB2312" pitchFamily="49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2" name="TextBox 9"/>
          <p:cNvSpPr/>
          <p:nvPr/>
        </p:nvSpPr>
        <p:spPr>
          <a:xfrm>
            <a:off x="8772525" y="338138"/>
            <a:ext cx="2506663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单项选择题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2771" name="文本框 1"/>
          <p:cNvSpPr/>
          <p:nvPr/>
        </p:nvSpPr>
        <p:spPr>
          <a:xfrm>
            <a:off x="6796088" y="292100"/>
            <a:ext cx="920750" cy="1431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88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A</a:t>
            </a:r>
            <a:endParaRPr lang="en-US" altLang="zh-CN" sz="88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32772" name="文本框 2"/>
          <p:cNvSpPr/>
          <p:nvPr/>
        </p:nvSpPr>
        <p:spPr>
          <a:xfrm>
            <a:off x="2549525" y="3092450"/>
            <a:ext cx="1158875" cy="1431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88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C</a:t>
            </a:r>
            <a:endParaRPr lang="en-US" altLang="zh-CN" sz="88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66565" name="文本框 266257"/>
          <p:cNvSpPr/>
          <p:nvPr/>
        </p:nvSpPr>
        <p:spPr>
          <a:xfrm>
            <a:off x="195263" y="207963"/>
            <a:ext cx="4354512" cy="588962"/>
          </a:xfrm>
          <a:prstGeom prst="rect">
            <a:avLst/>
          </a:prstGeom>
          <a:solidFill>
            <a:srgbClr val="6FCA22"/>
          </a:solidFill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楷体_GB2312" pitchFamily="49" charset="-122"/>
                <a:sym typeface="Calibri" panose="020F0502020204030204" pitchFamily="34" charset="0"/>
              </a:rPr>
              <a:t>达标测评　巩固新知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ea typeface="楷体_GB2312" pitchFamily="49" charset="-122"/>
              <a:sym typeface="Calibri" panose="020F0502020204030204" pitchFamily="34" charset="0"/>
            </a:endParaRPr>
          </a:p>
        </p:txBody>
      </p:sp>
      <p:pic>
        <p:nvPicPr>
          <p:cNvPr id="66566" name="Picture 6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62" y="5619750"/>
            <a:ext cx="1565275" cy="1252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7" name="文本框 1"/>
          <p:cNvSpPr/>
          <p:nvPr/>
        </p:nvSpPr>
        <p:spPr>
          <a:xfrm>
            <a:off x="1357313" y="746125"/>
            <a:ext cx="10555287" cy="6011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1.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中华民族精神的核心是（       ）</a:t>
            </a:r>
            <a:endParaRPr lang="zh-CN" altLang="en-US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A.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爱国主义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                           B.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集体主义           </a:t>
            </a:r>
            <a:endParaRPr lang="zh-CN" altLang="en-US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C.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共产主义                                 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D.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个人主义</a:t>
            </a:r>
            <a:endParaRPr lang="zh-CN" altLang="en-US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2.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下列关于弘扬社会主义核心价值观的说法正确的有  （       ）</a:t>
            </a:r>
            <a:endParaRPr lang="zh-CN" altLang="en-US" sz="36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①青少年要身体力行 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②</a:t>
            </a:r>
            <a:r>
              <a:rPr lang="zh-CN" altLang="en-US" sz="3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要与日常生活紧密联系起来 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③</a:t>
            </a:r>
            <a:r>
              <a:rPr lang="zh-CN" altLang="en-US" sz="3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只要国家加强宣传教育就能落实价值观要求 </a:t>
            </a:r>
            <a:endParaRPr lang="zh-CN" altLang="en-US" sz="3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④需认真做事、踏实做人   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                                                                         </a:t>
            </a:r>
            <a:endParaRPr lang="zh-CN" altLang="en-US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A.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①③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④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 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B. ①②③       C.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①②④     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D.②③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④</a:t>
            </a:r>
            <a:endParaRPr lang="zh-CN" altLang="en-US" sz="36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12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ldLvl="0"/>
      <p:bldP spid="32772" grpId="0" bldLvl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6" name="TextBox 4"/>
          <p:cNvSpPr/>
          <p:nvPr/>
        </p:nvSpPr>
        <p:spPr>
          <a:xfrm>
            <a:off x="1495425" y="590550"/>
            <a:ext cx="9777413" cy="5578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3.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中华优秀传统文化蕴含着中华民族团结统一、爱好和平、勤劳勇敢、自强不息的伟大民族精神。下列体现民族精神中“爱好和平、勤劳勇敢”的名言警句的是（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  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）</a:t>
            </a:r>
            <a:endParaRPr lang="zh-CN" altLang="en-US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①“亲仁眷邻，国之宝也”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endParaRPr lang="en-US" altLang="zh-CN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②“克勤与邦，克俭与家”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endParaRPr lang="en-US" altLang="zh-CN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③“烈士暮年，壮心不已”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endParaRPr lang="en-US" altLang="zh-CN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④“礼之用，和为贵”</a:t>
            </a:r>
            <a:endParaRPr lang="zh-CN" altLang="en-US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A.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①②③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 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     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B.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①②④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 </a:t>
            </a:r>
            <a:endParaRPr lang="en-US" altLang="zh-CN" sz="36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C.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①③④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     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D.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②③④</a:t>
            </a:r>
            <a:endParaRPr lang="zh-CN" altLang="en-US" sz="36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33795" name="TextBox 3"/>
          <p:cNvSpPr/>
          <p:nvPr/>
        </p:nvSpPr>
        <p:spPr>
          <a:xfrm>
            <a:off x="5949950" y="1720850"/>
            <a:ext cx="1920875" cy="1431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88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B</a:t>
            </a:r>
            <a:endParaRPr lang="en-US" altLang="zh-CN" sz="88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pic>
        <p:nvPicPr>
          <p:cNvPr id="67588" name="Picture 4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62" y="5619750"/>
            <a:ext cx="1565275" cy="1252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7650" name="圆角矩形 14"/>
          <p:cNvSpPr/>
          <p:nvPr/>
        </p:nvSpPr>
        <p:spPr>
          <a:xfrm flipH="1">
            <a:off x="4418013" y="66675"/>
            <a:ext cx="5829300" cy="896938"/>
          </a:xfrm>
          <a:prstGeom prst="roundRect">
            <a:avLst>
              <a:gd name="adj" fmla="val 50000"/>
            </a:avLst>
          </a:prstGeom>
          <a:solidFill>
            <a:srgbClr val="983098"/>
          </a:solidFill>
          <a:ln w="2540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i="1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27651" name="圆角矩形 15"/>
          <p:cNvSpPr/>
          <p:nvPr/>
        </p:nvSpPr>
        <p:spPr>
          <a:xfrm flipH="1">
            <a:off x="4497388" y="115888"/>
            <a:ext cx="5694362" cy="784225"/>
          </a:xfrm>
          <a:prstGeom prst="roundRect">
            <a:avLst>
              <a:gd name="adj" fmla="val 50000"/>
            </a:avLst>
          </a:prstGeom>
          <a:solidFill>
            <a:srgbClr val="17B02E"/>
          </a:solidFill>
          <a:ln w="25400" cap="flat" cmpd="sng">
            <a:solidFill>
              <a:srgbClr val="D8D8D8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i="1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7172" name="Text Box 19"/>
          <p:cNvSpPr/>
          <p:nvPr/>
        </p:nvSpPr>
        <p:spPr>
          <a:xfrm>
            <a:off x="5175250" y="206375"/>
            <a:ext cx="430847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i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一</a:t>
            </a:r>
            <a:r>
              <a:rPr lang="en-US" altLang="zh-CN" i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.</a:t>
            </a:r>
            <a:r>
              <a:rPr lang="zh-CN" altLang="en-US" i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高 扬 民 族 精 神</a:t>
            </a:r>
            <a:endParaRPr lang="zh-CN" altLang="en-US" i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pic>
        <p:nvPicPr>
          <p:cNvPr id="7173" name="Picture 4" descr="C:\Documents and Settings\Owner\My Documents\My Pictures\6474443_103759403174_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6913" y="252413"/>
            <a:ext cx="1008062" cy="617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4" name="标题 1"/>
          <p:cNvSpPr/>
          <p:nvPr/>
        </p:nvSpPr>
        <p:spPr>
          <a:xfrm>
            <a:off x="1268413" y="1174750"/>
            <a:ext cx="8651875" cy="7334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本目必须掌握的知识点有哪些？</a:t>
            </a:r>
            <a:endParaRPr lang="en-US" altLang="zh-CN" sz="3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582613" y="2066925"/>
            <a:ext cx="4706937" cy="4019550"/>
            <a:chOff x="0" y="0"/>
            <a:chExt cx="4705799" cy="4019785"/>
          </a:xfrm>
        </p:grpSpPr>
        <p:sp>
          <p:nvSpPr>
            <p:cNvPr id="27665" name="标题 1"/>
            <p:cNvSpPr/>
            <p:nvPr/>
          </p:nvSpPr>
          <p:spPr>
            <a:xfrm>
              <a:off x="0" y="1426286"/>
              <a:ext cx="3161750" cy="92868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07597" tIns="53799" rIns="107597" bIns="53799"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民族精神</a:t>
              </a:r>
              <a:endPara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27666" name="左大括号 62"/>
            <p:cNvSpPr/>
            <p:nvPr/>
          </p:nvSpPr>
          <p:spPr>
            <a:xfrm>
              <a:off x="1859853" y="211848"/>
              <a:ext cx="464963" cy="3357563"/>
            </a:xfrm>
            <a:prstGeom prst="leftBrace">
              <a:avLst>
                <a:gd name="adj1" fmla="val 7923"/>
                <a:gd name="adj2" fmla="val 5000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fontAlgn="base" latinLnBrk="0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7667" name="标题 1"/>
            <p:cNvSpPr/>
            <p:nvPr/>
          </p:nvSpPr>
          <p:spPr>
            <a:xfrm>
              <a:off x="1859852" y="0"/>
              <a:ext cx="2249463" cy="89050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07597" tIns="53799" rIns="107597" bIns="53799"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内涵</a:t>
              </a:r>
              <a:endPara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（</a:t>
              </a:r>
              <a:r>
                <a:rPr lang="en-US" altLang="zh-CN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What</a:t>
              </a: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）</a:t>
              </a:r>
              <a:endPara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endParaRPr>
            </a:p>
          </p:txBody>
        </p:sp>
        <p:sp>
          <p:nvSpPr>
            <p:cNvPr id="27668" name="标题 1"/>
            <p:cNvSpPr/>
            <p:nvPr/>
          </p:nvSpPr>
          <p:spPr>
            <a:xfrm>
              <a:off x="1873977" y="1419142"/>
              <a:ext cx="2284838" cy="93583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07597" tIns="53799" rIns="107597" bIns="53799"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重要性</a:t>
              </a:r>
              <a:endPara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（</a:t>
              </a:r>
              <a:r>
                <a:rPr lang="en-US" altLang="zh-CN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Why</a:t>
              </a: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）</a:t>
              </a:r>
              <a:endPara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endParaRPr>
            </a:p>
          </p:txBody>
        </p:sp>
        <p:sp>
          <p:nvSpPr>
            <p:cNvPr id="27669" name="标题 1"/>
            <p:cNvSpPr/>
            <p:nvPr/>
          </p:nvSpPr>
          <p:spPr>
            <a:xfrm>
              <a:off x="1730034" y="3091097"/>
              <a:ext cx="2975765" cy="92868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07597" tIns="53799" rIns="107597" bIns="53799"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如何弘扬</a:t>
              </a:r>
              <a:endPara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（</a:t>
              </a:r>
              <a:r>
                <a:rPr lang="en-US" altLang="zh-CN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How</a:t>
              </a: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）</a:t>
              </a:r>
              <a:endPara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endParaRPr>
            </a:p>
          </p:txBody>
        </p:sp>
      </p:grpSp>
      <p:grpSp>
        <p:nvGrpSpPr>
          <p:cNvPr id="7" name="组合 19"/>
          <p:cNvGrpSpPr/>
          <p:nvPr/>
        </p:nvGrpSpPr>
        <p:grpSpPr>
          <a:xfrm>
            <a:off x="4262438" y="2028825"/>
            <a:ext cx="5929312" cy="928688"/>
            <a:chOff x="0" y="0"/>
            <a:chExt cx="5929229" cy="928694"/>
          </a:xfrm>
        </p:grpSpPr>
        <p:sp>
          <p:nvSpPr>
            <p:cNvPr id="27663" name="标题 1"/>
            <p:cNvSpPr/>
            <p:nvPr/>
          </p:nvSpPr>
          <p:spPr>
            <a:xfrm>
              <a:off x="694372" y="0"/>
              <a:ext cx="5234857" cy="92869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07597" tIns="53799" rIns="107597" bIns="53799"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以爱国主义为核心</a:t>
              </a:r>
              <a:r>
                <a:rPr lang="en-US" altLang="zh-CN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……</a:t>
              </a:r>
              <a:r>
                <a:rPr lang="zh-CN" altLang="en-US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（</a:t>
              </a:r>
              <a:r>
                <a:rPr lang="en-US" altLang="zh-CN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P</a:t>
              </a:r>
              <a:r>
                <a:rPr lang="en-US" altLang="zh-CN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67</a:t>
              </a:r>
              <a:r>
                <a:rPr lang="zh-CN" altLang="en-US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）</a:t>
              </a:r>
              <a:endPara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cxnSp>
          <p:nvCxnSpPr>
            <p:cNvPr id="27664" name="直接箭头连接符 68"/>
            <p:cNvCxnSpPr/>
            <p:nvPr/>
          </p:nvCxnSpPr>
          <p:spPr>
            <a:xfrm>
              <a:off x="0" y="499203"/>
              <a:ext cx="642814" cy="1588"/>
            </a:xfrm>
            <a:prstGeom prst="straightConnector1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</p:cxnSp>
      </p:grpSp>
      <p:grpSp>
        <p:nvGrpSpPr>
          <p:cNvPr id="8" name="组合 20"/>
          <p:cNvGrpSpPr/>
          <p:nvPr/>
        </p:nvGrpSpPr>
        <p:grpSpPr>
          <a:xfrm>
            <a:off x="4262438" y="2957513"/>
            <a:ext cx="3716337" cy="2000250"/>
            <a:chOff x="0" y="0"/>
            <a:chExt cx="3714776" cy="2000264"/>
          </a:xfrm>
        </p:grpSpPr>
        <p:sp>
          <p:nvSpPr>
            <p:cNvPr id="27661" name="左大括号 70"/>
            <p:cNvSpPr/>
            <p:nvPr/>
          </p:nvSpPr>
          <p:spPr>
            <a:xfrm>
              <a:off x="0" y="357191"/>
              <a:ext cx="214222" cy="1643073"/>
            </a:xfrm>
            <a:prstGeom prst="leftBrace">
              <a:avLst>
                <a:gd name="adj1" fmla="val 7918"/>
                <a:gd name="adj2" fmla="val 5000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fontAlgn="base" latinLnBrk="0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7662" name="标题 1"/>
            <p:cNvSpPr/>
            <p:nvPr/>
          </p:nvSpPr>
          <p:spPr>
            <a:xfrm>
              <a:off x="357037" y="0"/>
              <a:ext cx="3357739" cy="92869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07597" tIns="53799" rIns="107597" bIns="53799"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“</a:t>
              </a:r>
              <a:r>
                <a:rPr lang="zh-CN" altLang="en-US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魂魄</a:t>
              </a:r>
              <a:r>
                <a:rPr lang="en-US" altLang="zh-CN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”</a:t>
              </a:r>
              <a:r>
                <a:rPr lang="zh-CN" altLang="en-US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（</a:t>
              </a:r>
              <a:r>
                <a:rPr lang="en-US" altLang="zh-CN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P</a:t>
              </a:r>
              <a:r>
                <a:rPr lang="en-US" altLang="zh-CN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67</a:t>
              </a:r>
              <a:r>
                <a:rPr lang="zh-CN" altLang="en-US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）</a:t>
              </a:r>
              <a:endPara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7187" name="标题 1"/>
          <p:cNvSpPr/>
          <p:nvPr/>
        </p:nvSpPr>
        <p:spPr>
          <a:xfrm>
            <a:off x="4692650" y="4400550"/>
            <a:ext cx="4976813" cy="927100"/>
          </a:xfrm>
          <a:prstGeom prst="rect">
            <a:avLst/>
          </a:prstGeom>
          <a:noFill/>
          <a:ln w="9525">
            <a:noFill/>
          </a:ln>
        </p:spPr>
        <p:txBody>
          <a:bodyPr lIns="107597" tIns="53799" rIns="107597" bIns="53799"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精神支柱 精神纽带 精神动力（</a:t>
            </a:r>
            <a:r>
              <a:rPr lang="en-US" altLang="zh-CN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P</a:t>
            </a:r>
            <a:r>
              <a:rPr lang="en-US" altLang="zh-CN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69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）</a:t>
            </a:r>
            <a:endParaRPr lang="zh-CN" altLang="en-US" sz="28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sp>
        <p:nvSpPr>
          <p:cNvPr id="7188" name="标题 1"/>
          <p:cNvSpPr/>
          <p:nvPr/>
        </p:nvSpPr>
        <p:spPr>
          <a:xfrm>
            <a:off x="5156200" y="5157788"/>
            <a:ext cx="5645150" cy="928687"/>
          </a:xfrm>
          <a:prstGeom prst="rect">
            <a:avLst/>
          </a:prstGeom>
          <a:noFill/>
          <a:ln w="9525">
            <a:noFill/>
          </a:ln>
        </p:spPr>
        <p:txBody>
          <a:bodyPr lIns="107597" tIns="53799" rIns="107597" bIns="53799"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三个表现</a:t>
            </a:r>
            <a:r>
              <a:rPr lang="en-US" altLang="zh-CN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+</a:t>
            </a:r>
            <a:r>
              <a:rPr lang="zh-CN" altLang="en-US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我们</a:t>
            </a:r>
            <a:r>
              <a:rPr lang="en-US" altLang="zh-CN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……</a:t>
            </a:r>
            <a:r>
              <a:rPr lang="zh-CN" altLang="en-US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（</a:t>
            </a:r>
            <a:r>
              <a:rPr lang="en-US" altLang="zh-CN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P</a:t>
            </a:r>
            <a:r>
              <a:rPr lang="en-US" altLang="zh-CN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69</a:t>
            </a:r>
            <a:r>
              <a:rPr lang="zh-CN" altLang="en-US" sz="2800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）</a:t>
            </a:r>
            <a:endParaRPr lang="zh-CN" altLang="en-US" sz="2800" dirty="0">
              <a:solidFill>
                <a:srgbClr val="FF3399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sp>
        <p:nvSpPr>
          <p:cNvPr id="27660" name="文本框 231428"/>
          <p:cNvSpPr/>
          <p:nvPr/>
        </p:nvSpPr>
        <p:spPr>
          <a:xfrm>
            <a:off x="0" y="220663"/>
            <a:ext cx="4098925" cy="588962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楷体_GB2312" pitchFamily="49" charset="-122"/>
                <a:sym typeface="Calibri" panose="020F0502020204030204" pitchFamily="34" charset="0"/>
              </a:rPr>
              <a:t>合作探究　能力提升</a:t>
            </a:r>
            <a:endParaRPr lang="en-US" altLang="zh-CN" dirty="0">
              <a:solidFill>
                <a:srgbClr val="FF0000"/>
              </a:solidFill>
              <a:latin typeface="Calibri" panose="020F0502020204030204" pitchFamily="34" charset="0"/>
              <a:ea typeface="楷体_GB2312" pitchFamily="49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5 0.04236 C 0.06122 0.04815 0.06252 0.07084 0.0891 0.06852 C 0.11541 0.06621 0.16113 0.03056 0.18913 0.03056 C 0.2174 0.03056 0.20893 0.06945 0.22978 0.06852 C 0.25036 0.0676 0.26937 0.02639 0.29308 0.0257 C 0.31692 0.025 0.32812 0.06204 0.34844 0.06459 C 0.36902 0.06713 0.3853 0.04352 0.39442 0.03843 C 0.40354 0.0331 0.3952 0.03773 0.39442 0.03843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400" y="5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6" dur="1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1" dur="1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ldLvl="0"/>
      <p:bldP spid="7174" grpId="0" bldLvl="0"/>
      <p:bldP spid="7187" grpId="0" bldLvl="0"/>
      <p:bldP spid="7188" grpId="0" bldLvl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0" name="TextBox 4"/>
          <p:cNvSpPr/>
          <p:nvPr/>
        </p:nvSpPr>
        <p:spPr>
          <a:xfrm>
            <a:off x="1438275" y="292100"/>
            <a:ext cx="9520238" cy="6126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4.2018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年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3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月，一名司机在路上遇见一个戴红领巾的学生骑单车回家，天色已晚，路面凹凸不平，学生骑得很慢，司机静静地跟在身后，为其照亮前方的路。这名学生中途特意下车，转身向司机深深鞠躬表达感谢。对司机和这名学生的行为，认识正确的有（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  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）</a:t>
            </a:r>
            <a:endParaRPr lang="zh-CN" altLang="en-US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①司机待人友善，体现了社会主义核心价值观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endParaRPr lang="en-US" altLang="zh-CN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②司机不过是举手之劳，没必要过分称赞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endParaRPr lang="en-US" altLang="zh-CN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③未成年人理应受到特殊保护，没必要道谢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endParaRPr lang="en-US" altLang="zh-CN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④学生懂得感恩，让社会变得更温暖和谐</a:t>
            </a:r>
            <a:endParaRPr lang="zh-CN" altLang="en-US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A.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①②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 B.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③④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 C.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②③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 D.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①④</a:t>
            </a:r>
            <a:endParaRPr lang="zh-CN" altLang="en-US" sz="36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34819" name="TextBox 3"/>
          <p:cNvSpPr/>
          <p:nvPr/>
        </p:nvSpPr>
        <p:spPr>
          <a:xfrm>
            <a:off x="6784975" y="2619375"/>
            <a:ext cx="1330325" cy="1431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88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D</a:t>
            </a:r>
            <a:endParaRPr lang="en-US" altLang="zh-CN" sz="88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pic>
        <p:nvPicPr>
          <p:cNvPr id="68612" name="Picture 4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62" y="5619750"/>
            <a:ext cx="1565275" cy="1252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ldLvl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TextBox 4"/>
          <p:cNvSpPr/>
          <p:nvPr/>
        </p:nvSpPr>
        <p:spPr>
          <a:xfrm>
            <a:off x="1660525" y="473075"/>
            <a:ext cx="9186863" cy="6011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5.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国家主席习近平在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2018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年新年贺词中说道：“九层之台，起于累土。要把这个蓝图变为现实，必须不驰于空想、不骛于虚声，一步一个脚印，踏踏实实干好工作。”这启示我们在日常学习工作中要（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  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）</a:t>
            </a:r>
            <a:endParaRPr lang="zh-CN" altLang="en-US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①勤勤恳恳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②任劳任怨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endParaRPr lang="en-US" altLang="zh-CN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③先己后人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④敬业创优</a:t>
            </a:r>
            <a:endParaRPr lang="zh-CN" altLang="en-US" sz="40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A.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①②③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    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B.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①③④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 </a:t>
            </a:r>
            <a:endParaRPr lang="en-US" altLang="zh-CN" sz="36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0" lvl="0" indent="0" fontAlgn="base" latinLnBrk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C.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②③④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 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      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D.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①②④</a:t>
            </a:r>
            <a:endParaRPr lang="zh-CN" altLang="en-US" sz="36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35843" name="TextBox 3"/>
          <p:cNvSpPr/>
          <p:nvPr/>
        </p:nvSpPr>
        <p:spPr>
          <a:xfrm>
            <a:off x="7180263" y="2767013"/>
            <a:ext cx="1460500" cy="14335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88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D</a:t>
            </a:r>
            <a:endParaRPr lang="en-US" altLang="zh-CN" sz="88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pic>
        <p:nvPicPr>
          <p:cNvPr id="69636" name="Picture 4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62" y="5619750"/>
            <a:ext cx="1565275" cy="1252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ldLvl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文本框 1"/>
          <p:cNvSpPr/>
          <p:nvPr/>
        </p:nvSpPr>
        <p:spPr>
          <a:xfrm>
            <a:off x="238125" y="1693863"/>
            <a:ext cx="11703050" cy="1201737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 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某市成立学生志愿者联盟，已有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71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所学校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1.3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万名中学生参与志愿者。为进一步开展培育和践行社会主义核心价值观，志愿者联盟决定向全市中学生发出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践行价值观，做负责任公民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”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的倡议。请你将倡议已补充完整：</a:t>
            </a:r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0659" name="文本框 267268"/>
          <p:cNvSpPr/>
          <p:nvPr/>
        </p:nvSpPr>
        <p:spPr>
          <a:xfrm>
            <a:off x="0" y="493713"/>
            <a:ext cx="4354513" cy="588962"/>
          </a:xfrm>
          <a:prstGeom prst="rect">
            <a:avLst/>
          </a:prstGeom>
          <a:solidFill>
            <a:srgbClr val="6FCA22"/>
          </a:solidFill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楷体_GB2312" pitchFamily="49" charset="-122"/>
                <a:sym typeface="Calibri" panose="020F0502020204030204" pitchFamily="34" charset="0"/>
              </a:rPr>
              <a:t>布置作业　课后延伸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ea typeface="楷体_GB2312" pitchFamily="49" charset="-122"/>
              <a:sym typeface="Calibri" panose="020F0502020204030204" pitchFamily="34" charset="0"/>
            </a:endParaRPr>
          </a:p>
        </p:txBody>
      </p:sp>
      <p:sp>
        <p:nvSpPr>
          <p:cNvPr id="70660" name="文本框 267269"/>
          <p:cNvSpPr/>
          <p:nvPr/>
        </p:nvSpPr>
        <p:spPr>
          <a:xfrm>
            <a:off x="4784725" y="831850"/>
            <a:ext cx="2803525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倡议书</a:t>
            </a:r>
            <a:endParaRPr lang="zh-CN" altLang="en-US" sz="44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36869" name="TextBox 12"/>
          <p:cNvSpPr/>
          <p:nvPr/>
        </p:nvSpPr>
        <p:spPr>
          <a:xfrm>
            <a:off x="190500" y="2994025"/>
            <a:ext cx="11650663" cy="3762375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倡议书</a:t>
            </a:r>
            <a:r>
              <a:rPr lang="zh-CN" altLang="en-US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（标题）</a:t>
            </a:r>
            <a:endParaRPr lang="zh-CN" altLang="en-US" sz="24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亲爱的同学们：</a:t>
            </a:r>
            <a:r>
              <a:rPr lang="zh-CN" altLang="en-US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（称呼）</a:t>
            </a:r>
            <a:endParaRPr lang="zh-CN" altLang="en-US" sz="24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中学生志愿者积极开展社区服务、关爱老人儿童、保护环境等活动，以实际行动诠释了社会主义核心价值观的丰富内涵。</a:t>
            </a:r>
            <a:r>
              <a:rPr lang="zh-CN" altLang="en-US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（阐明意义）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为了祖国的明天，民族的未来，我们每个人都应该像他们那样，从现在做起，从小事做起，争做负责任的公民。</a:t>
            </a:r>
            <a:r>
              <a:rPr lang="zh-CN" altLang="en-US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（目的）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我们倡议：</a:t>
            </a:r>
            <a:r>
              <a:rPr lang="zh-CN" altLang="en-US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（倡议要分要点，至少三个方面，观点回归教材）</a:t>
            </a:r>
            <a:endParaRPr lang="zh-CN" altLang="en-US" sz="24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1.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在家里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_________________________________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2.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在学校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_________________________________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3.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在社会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_________________________________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同学们，行动起来吧！</a:t>
            </a:r>
            <a:r>
              <a:rPr lang="zh-CN" altLang="en-US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（总结）</a:t>
            </a:r>
            <a:endParaRPr lang="zh-CN" altLang="en-US" sz="24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algn="r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                              某市志愿者联盟</a:t>
            </a:r>
            <a:r>
              <a:rPr lang="zh-CN" altLang="en-US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（倡议人或单位）</a:t>
            </a:r>
            <a:endParaRPr lang="zh-CN" altLang="en-US" sz="24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algn="ctr" fontAlgn="base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                                                                                                                             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2018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年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10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月 </a:t>
            </a:r>
            <a:r>
              <a:rPr lang="zh-CN" altLang="en-US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（倡议时间）</a:t>
            </a:r>
            <a:endParaRPr lang="zh-CN" altLang="en-US" sz="20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bldLvl="0" animBg="1"/>
      <p:bldP spid="36869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2" name="TextBox 1"/>
          <p:cNvSpPr/>
          <p:nvPr/>
        </p:nvSpPr>
        <p:spPr>
          <a:xfrm>
            <a:off x="2778125" y="2193925"/>
            <a:ext cx="7597775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7200" dirty="0">
                <a:solidFill>
                  <a:srgbClr val="000000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谢谢大家！</a:t>
            </a:r>
            <a:endParaRPr lang="en-US" altLang="zh-CN" sz="7200" dirty="0">
              <a:solidFill>
                <a:srgbClr val="000000"/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8674" name="灯片编号占位符 5"/>
          <p:cNvSpPr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zh-CN" altLang="en-US" sz="1200" b="0" dirty="0">
                <a:solidFill>
                  <a:srgbClr val="898989"/>
                </a:solidFill>
                <a:ea typeface="宋体" panose="02010600030101010101" pitchFamily="2" charset="-122"/>
              </a:rPr>
            </a:fld>
            <a:endParaRPr lang="zh-CN" altLang="en-US" sz="1200" b="0" dirty="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  <p:pic>
        <p:nvPicPr>
          <p:cNvPr id="8200" name="Picture 3" descr="鲁迅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6450" y="803275"/>
            <a:ext cx="3294063" cy="3660775"/>
          </a:xfrm>
          <a:prstGeom prst="rect">
            <a:avLst/>
          </a:prstGeom>
          <a:noFill/>
          <a:ln w="88900" cap="sq" cmpd="sng">
            <a:solidFill>
              <a:srgbClr val="70CA23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201" name="圆角矩形标注 34826"/>
          <p:cNvSpPr/>
          <p:nvPr/>
        </p:nvSpPr>
        <p:spPr>
          <a:xfrm>
            <a:off x="117475" y="1462088"/>
            <a:ext cx="7924800" cy="2057400"/>
          </a:xfrm>
          <a:prstGeom prst="wedgeRoundRectCallout">
            <a:avLst>
              <a:gd name="adj1" fmla="val 59676"/>
              <a:gd name="adj2" fmla="val 18593"/>
              <a:gd name="adj3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2400" dirty="0">
                <a:solidFill>
                  <a:srgbClr val="CC0000"/>
                </a:solidFill>
                <a:ea typeface="宋体" panose="02010600030101010101" pitchFamily="2" charset="-122"/>
                <a:sym typeface="Arial" panose="020B0604020202020204" pitchFamily="34" charset="0"/>
              </a:rPr>
              <a:t>鲁迅说：“我们自古以来就有埋头苦干的人，有拼命硬干的人，有为民请命的人，有舍身求法的人</a:t>
            </a:r>
            <a:r>
              <a:rPr lang="en-US" altLang="zh-CN" sz="2400" dirty="0">
                <a:solidFill>
                  <a:srgbClr val="CC0000"/>
                </a:solidFill>
                <a:ea typeface="宋体" panose="02010600030101010101" pitchFamily="2" charset="-122"/>
                <a:sym typeface="Arial" panose="020B0604020202020204" pitchFamily="34" charset="0"/>
              </a:rPr>
              <a:t>……</a:t>
            </a:r>
            <a:r>
              <a:rPr lang="zh-CN" altLang="en-US" sz="2400" dirty="0">
                <a:solidFill>
                  <a:srgbClr val="CC0000"/>
                </a:solidFill>
                <a:ea typeface="宋体" panose="02010600030101010101" pitchFamily="2" charset="-122"/>
                <a:sym typeface="Arial" panose="020B0604020202020204" pitchFamily="34" charset="0"/>
              </a:rPr>
              <a:t>虽是等于为帝王将相作家谱的所谓‘正史’，也往往掩不住他们的光耀，这就是</a:t>
            </a:r>
            <a:r>
              <a:rPr lang="zh-CN" altLang="en-US" sz="2400" dirty="0">
                <a:solidFill>
                  <a:srgbClr val="0000CC"/>
                </a:solidFill>
                <a:ea typeface="宋体" panose="02010600030101010101" pitchFamily="2" charset="-122"/>
                <a:sym typeface="Arial" panose="020B0604020202020204" pitchFamily="34" charset="0"/>
              </a:rPr>
              <a:t>中国的脊梁</a:t>
            </a:r>
            <a:r>
              <a:rPr lang="zh-CN" altLang="en-US" sz="2400" dirty="0">
                <a:solidFill>
                  <a:srgbClr val="CC0000"/>
                </a:solidFill>
                <a:ea typeface="宋体" panose="02010600030101010101" pitchFamily="2" charset="-122"/>
                <a:sym typeface="Arial" panose="020B0604020202020204" pitchFamily="34" charset="0"/>
              </a:rPr>
              <a:t>。”</a:t>
            </a:r>
            <a:endParaRPr lang="zh-CN" altLang="en-US" sz="2400" dirty="0">
              <a:solidFill>
                <a:srgbClr val="CC0000"/>
              </a:solidFill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2400" b="0" dirty="0">
              <a:solidFill>
                <a:schemeClr val="tx1"/>
              </a:solidFill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8202" name="矩形 49160"/>
          <p:cNvSpPr/>
          <p:nvPr/>
        </p:nvSpPr>
        <p:spPr>
          <a:xfrm>
            <a:off x="161925" y="3686175"/>
            <a:ext cx="828040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小组讨论</a:t>
            </a:r>
            <a:r>
              <a:rPr lang="" altLang="en-US" sz="2800" dirty="0">
                <a:solidFill>
                  <a:schemeClr val="tx1"/>
                </a:solidFill>
                <a:latin typeface="方正特粗光辉简体" pitchFamily="2" charset="-122"/>
                <a:ea typeface="方正特粗光辉简体" pitchFamily="2" charset="-122"/>
                <a:sym typeface="+mn-ea"/>
              </a:rPr>
              <a:t>并交流：请说说</a:t>
            </a:r>
            <a:r>
              <a:rPr lang="" altLang="zh-CN" sz="2800" dirty="0">
                <a:solidFill>
                  <a:schemeClr val="tx1"/>
                </a:solidFill>
                <a:latin typeface="方正特粗光辉简体" pitchFamily="2" charset="-122"/>
                <a:ea typeface="方正特粗光辉简体" pitchFamily="2" charset="-122"/>
                <a:sym typeface="+mn-ea"/>
              </a:rPr>
              <a:t>“</a:t>
            </a:r>
            <a:r>
              <a:rPr lang="" altLang="en-US" sz="2800" dirty="0">
                <a:solidFill>
                  <a:srgbClr val="FF0000"/>
                </a:solidFill>
                <a:latin typeface="方正特粗光辉简体" pitchFamily="2" charset="-122"/>
                <a:ea typeface="方正特粗光辉简体" pitchFamily="2" charset="-122"/>
                <a:sym typeface="+mn-ea"/>
              </a:rPr>
              <a:t>中国脊梁</a:t>
            </a:r>
            <a:r>
              <a:rPr lang="" altLang="zh-CN" sz="2800" dirty="0">
                <a:solidFill>
                  <a:schemeClr val="tx1"/>
                </a:solidFill>
                <a:latin typeface="方正特粗光辉简体" pitchFamily="2" charset="-122"/>
                <a:ea typeface="方正特粗光辉简体" pitchFamily="2" charset="-122"/>
                <a:sym typeface="+mn-ea"/>
              </a:rPr>
              <a:t>”</a:t>
            </a:r>
            <a:r>
              <a:rPr lang="" altLang="en-US" sz="2800" dirty="0">
                <a:solidFill>
                  <a:schemeClr val="tx1"/>
                </a:solidFill>
                <a:latin typeface="方正特粗光辉简体" pitchFamily="2" charset="-122"/>
                <a:ea typeface="方正特粗光辉简体" pitchFamily="2" charset="-122"/>
                <a:sym typeface="+mn-ea"/>
              </a:rPr>
              <a:t>的人物或故事。</a:t>
            </a:r>
            <a:endParaRPr lang="" altLang="en-US" sz="2800" dirty="0">
              <a:solidFill>
                <a:schemeClr val="tx1"/>
              </a:solidFill>
              <a:latin typeface="方正特粗光辉简体" pitchFamily="2" charset="-122"/>
              <a:ea typeface="方正特粗光辉简体" pitchFamily="2" charset="-122"/>
              <a:sym typeface="+mn-ea"/>
            </a:endParaRPr>
          </a:p>
        </p:txBody>
      </p:sp>
      <p:sp>
        <p:nvSpPr>
          <p:cNvPr id="8203" name="矩形 20"/>
          <p:cNvSpPr/>
          <p:nvPr/>
        </p:nvSpPr>
        <p:spPr>
          <a:xfrm>
            <a:off x="1760538" y="4775200"/>
            <a:ext cx="8820150" cy="1554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“中国脊梁”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， 就是那些体现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民族精神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和气节、为了国家和民族的利益而不惜贡献自己的一切的人们。</a:t>
            </a:r>
            <a:endParaRPr lang="zh-CN" altLang="en-US" sz="2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8679" name="组合 4"/>
          <p:cNvGrpSpPr/>
          <p:nvPr/>
        </p:nvGrpSpPr>
        <p:grpSpPr>
          <a:xfrm>
            <a:off x="241300" y="487363"/>
            <a:ext cx="3038475" cy="627062"/>
            <a:chOff x="0" y="0"/>
            <a:chExt cx="3005" cy="975"/>
          </a:xfrm>
        </p:grpSpPr>
        <p:sp>
          <p:nvSpPr>
            <p:cNvPr id="28680" name="矩形 3"/>
            <p:cNvSpPr/>
            <p:nvPr/>
          </p:nvSpPr>
          <p:spPr>
            <a:xfrm>
              <a:off x="545" y="252"/>
              <a:ext cx="2059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2" tIns="34292" rIns="68582" bIns="34292"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教学目标</a:t>
              </a:r>
              <a:endPara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28681" name="组合 18"/>
            <p:cNvGrpSpPr/>
            <p:nvPr/>
          </p:nvGrpSpPr>
          <p:grpSpPr>
            <a:xfrm>
              <a:off x="0" y="0"/>
              <a:ext cx="3005" cy="975"/>
              <a:chOff x="0" y="0"/>
              <a:chExt cx="2312527" cy="750095"/>
            </a:xfrm>
          </p:grpSpPr>
          <p:sp>
            <p:nvSpPr>
              <p:cNvPr id="28682" name="任意多边形 44"/>
              <p:cNvSpPr/>
              <p:nvPr/>
            </p:nvSpPr>
            <p:spPr>
              <a:xfrm>
                <a:off x="0" y="0"/>
                <a:ext cx="2312527" cy="679699"/>
              </a:xfrm>
              <a:custGeom>
                <a:avLst/>
                <a:gdLst>
                  <a:gd name="txL" fmla="*/ 0 w 4452260"/>
                  <a:gd name="txT" fmla="*/ 0 h 1068867"/>
                  <a:gd name="txR" fmla="*/ 4452260 w 4452260"/>
                  <a:gd name="txB" fmla="*/ 1068867 h 1068867"/>
                </a:gdLst>
                <a:ahLst/>
                <a:cxnLst>
                  <a:cxn ang="0">
                    <a:pos x="174738" y="0"/>
                  </a:cxn>
                  <a:cxn ang="0">
                    <a:pos x="215678" y="0"/>
                  </a:cxn>
                  <a:cxn ang="0">
                    <a:pos x="227691" y="0"/>
                  </a:cxn>
                  <a:cxn ang="0">
                    <a:pos x="269797" y="0"/>
                  </a:cxn>
                  <a:cxn ang="0">
                    <a:pos x="292285" y="0"/>
                  </a:cxn>
                  <a:cxn ang="0">
                    <a:pos x="315705" y="0"/>
                  </a:cxn>
                  <a:cxn ang="0">
                    <a:pos x="334540" y="0"/>
                  </a:cxn>
                  <a:cxn ang="0">
                    <a:pos x="359443" y="0"/>
                  </a:cxn>
                  <a:cxn ang="0">
                    <a:pos x="392312" y="0"/>
                  </a:cxn>
                  <a:cxn ang="0">
                    <a:pos x="404012" y="0"/>
                  </a:cxn>
                  <a:cxn ang="0">
                    <a:pos x="413227" y="0"/>
                  </a:cxn>
                  <a:cxn ang="0">
                    <a:pos x="431650" y="0"/>
                  </a:cxn>
                  <a:cxn ang="0">
                    <a:pos x="444953" y="0"/>
                  </a:cxn>
                  <a:cxn ang="0">
                    <a:pos x="455333" y="0"/>
                  </a:cxn>
                  <a:cxn ang="0">
                    <a:pos x="477822" y="0"/>
                  </a:cxn>
                  <a:cxn ang="0">
                    <a:pos x="491909" y="0"/>
                  </a:cxn>
                  <a:cxn ang="0">
                    <a:pos x="501373" y="0"/>
                  </a:cxn>
                  <a:cxn ang="0">
                    <a:pos x="520076" y="0"/>
                  </a:cxn>
                  <a:cxn ang="0">
                    <a:pos x="537144" y="0"/>
                  </a:cxn>
                  <a:cxn ang="0">
                    <a:pos x="546853" y="0"/>
                  </a:cxn>
                  <a:cxn ang="0">
                    <a:pos x="578313" y="0"/>
                  </a:cxn>
                  <a:cxn ang="0">
                    <a:pos x="601400" y="0"/>
                  </a:cxn>
                  <a:cxn ang="0">
                    <a:pos x="617652" y="0"/>
                  </a:cxn>
                  <a:cxn ang="0">
                    <a:pos x="631420" y="0"/>
                  </a:cxn>
                  <a:cxn ang="0">
                    <a:pos x="633750" y="0"/>
                  </a:cxn>
                  <a:cxn ang="0">
                    <a:pos x="664288" y="0"/>
                  </a:cxn>
                  <a:cxn ang="0">
                    <a:pos x="687243" y="0"/>
                  </a:cxn>
                  <a:cxn ang="0">
                    <a:pos x="696607" y="0"/>
                  </a:cxn>
                  <a:cxn ang="0">
                    <a:pos x="730981" y="0"/>
                  </a:cxn>
                  <a:cxn ang="0">
                    <a:pos x="733777" y="0"/>
                  </a:cxn>
                  <a:cxn ang="0">
                    <a:pos x="773218" y="0"/>
                  </a:cxn>
                  <a:cxn ang="0">
                    <a:pos x="787866" y="0"/>
                  </a:cxn>
                  <a:cxn ang="0">
                    <a:pos x="812764" y="0"/>
                  </a:cxn>
                  <a:cxn ang="0">
                    <a:pos x="817681" y="0"/>
                  </a:cxn>
                  <a:cxn ang="0">
                    <a:pos x="820217" y="0"/>
                  </a:cxn>
                  <a:cxn ang="0">
                    <a:pos x="868277" y="0"/>
                  </a:cxn>
                  <a:cxn ang="0">
                    <a:pos x="882794" y="0"/>
                  </a:cxn>
                  <a:cxn ang="0">
                    <a:pos x="905727" y="0"/>
                  </a:cxn>
                  <a:cxn ang="0">
                    <a:pos x="918856" y="0"/>
                  </a:cxn>
                  <a:cxn ang="0">
                    <a:pos x="973271" y="0"/>
                  </a:cxn>
                  <a:cxn ang="0">
                    <a:pos x="998765" y="0"/>
                  </a:cxn>
                  <a:cxn ang="0">
                    <a:pos x="1017009" y="0"/>
                  </a:cxn>
                  <a:cxn ang="0">
                    <a:pos x="1197589" y="194111"/>
                  </a:cxn>
                  <a:cxn ang="0">
                    <a:pos x="1105779" y="432225"/>
                  </a:cxn>
                  <a:cxn ang="0">
                    <a:pos x="920243" y="432225"/>
                  </a:cxn>
                  <a:cxn ang="0">
                    <a:pos x="820217" y="432225"/>
                  </a:cxn>
                  <a:cxn ang="0">
                    <a:pos x="773218" y="432225"/>
                  </a:cxn>
                  <a:cxn ang="0">
                    <a:pos x="687708" y="432225"/>
                  </a:cxn>
                  <a:cxn ang="0">
                    <a:pos x="633750" y="432225"/>
                  </a:cxn>
                  <a:cxn ang="0">
                    <a:pos x="548241" y="432225"/>
                  </a:cxn>
                  <a:cxn ang="0">
                    <a:pos x="501241" y="432225"/>
                  </a:cxn>
                  <a:cxn ang="0">
                    <a:pos x="415731" y="432225"/>
                  </a:cxn>
                  <a:cxn ang="0">
                    <a:pos x="360274" y="432225"/>
                  </a:cxn>
                  <a:cxn ang="0">
                    <a:pos x="307247" y="432225"/>
                  </a:cxn>
                  <a:cxn ang="0">
                    <a:pos x="215678" y="432225"/>
                  </a:cxn>
                  <a:cxn ang="0">
                    <a:pos x="69626" y="410224"/>
                  </a:cxn>
                  <a:cxn ang="0">
                    <a:pos x="69626" y="22001"/>
                  </a:cxn>
                </a:cxnLst>
                <a:rect l="txL" t="txT" r="txR" b="tx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D3D3">
                      <a:alpha val="100000"/>
                    </a:srgbClr>
                  </a:gs>
                  <a:gs pos="100000">
                    <a:srgbClr val="F2F2F2">
                      <a:alpha val="100000"/>
                    </a:srgbClr>
                  </a:gs>
                </a:gsLst>
                <a:lin ang="18900000" scaled="1"/>
                <a:tileRect/>
              </a:gradFill>
              <a:ln w="190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8683" name="任意多边形 45"/>
              <p:cNvSpPr/>
              <p:nvPr/>
            </p:nvSpPr>
            <p:spPr>
              <a:xfrm>
                <a:off x="50405" y="0"/>
                <a:ext cx="2211715" cy="750095"/>
              </a:xfrm>
              <a:custGeom>
                <a:avLst/>
                <a:gdLst>
                  <a:gd name="txL" fmla="*/ 0 w 4603109"/>
                  <a:gd name="txT" fmla="*/ 0 h 924402"/>
                  <a:gd name="txR" fmla="*/ 4603109 w 4603109"/>
                  <a:gd name="txB" fmla="*/ 924402 h 924402"/>
                </a:gdLst>
                <a:ahLst/>
                <a:cxnLst/>
                <a:rect l="txL" t="txT" r="txR" b="tx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algn="ctr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28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sym typeface="黑体" panose="02010609060101010101" pitchFamily="49" charset="-122"/>
                  </a:rPr>
                  <a:t>P66</a:t>
                </a:r>
                <a:r>
                  <a:rPr lang="zh-CN" altLang="en-US" sz="28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sym typeface="黑体" panose="02010609060101010101" pitchFamily="49" charset="-122"/>
                  </a:rPr>
                  <a:t>运用你的经验</a:t>
                </a:r>
                <a:endParaRPr lang="zh-CN" altLang="en-US" sz="28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 bldLvl="0" animBg="1"/>
      <p:bldP spid="8202" grpId="0" bldLvl="0"/>
      <p:bldP spid="8203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标题 1"/>
          <p:cNvSpPr>
            <a:spLocks noGrp="1"/>
          </p:cNvSpPr>
          <p:nvPr>
            <p:ph type="title" idx="4294967295"/>
          </p:nvPr>
        </p:nvSpPr>
        <p:spPr>
          <a:xfrm>
            <a:off x="2925763" y="-82550"/>
            <a:ext cx="7777163" cy="692150"/>
          </a:xfrm>
        </p:spPr>
        <p:txBody>
          <a:bodyPr vert="horz" wrap="square" lIns="91440" tIns="45720" rIns="91440" bIns="45720" numCol="1" anchor="b" anchorCtr="0" compatLnSpc="1"/>
          <a:lstStyle/>
          <a:p>
            <a:pPr marL="914400" marR="0" lvl="0" indent="-914400" algn="ctr" defTabSz="914400" rtl="0" eaLnBrk="0" fontAlgn="ctr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宋体" panose="02010600030101010101" pitchFamily="2" charset="-122"/>
                <a:cs typeface="+mj-cs"/>
              </a:rPr>
              <a:t>各国努力培育民族精神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宋体" panose="02010600030101010101" pitchFamily="2" charset="-122"/>
                <a:cs typeface="+mj-cs"/>
              </a:rPr>
              <a:t>……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宋体" panose="02010600030101010101" pitchFamily="2" charset="-122"/>
              <a:cs typeface="+mj-cs"/>
            </a:endParaRPr>
          </a:p>
        </p:txBody>
      </p:sp>
      <p:pic>
        <p:nvPicPr>
          <p:cNvPr id="58371" name="内容占位符 3"/>
          <p:cNvPicPr>
            <a:picLocks noGrp="1"/>
          </p:cNvPicPr>
          <p:nvPr>
            <p:ph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236538" y="636588"/>
            <a:ext cx="11857037" cy="5392737"/>
          </a:xfrm>
          <a:ln/>
        </p:spPr>
      </p:pic>
      <p:pic>
        <p:nvPicPr>
          <p:cNvPr id="58372" name="矩形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538" y="731838"/>
            <a:ext cx="1576387" cy="803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3" name="矩形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9538" y="1790700"/>
            <a:ext cx="1577975" cy="803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4" name="矩形 6"/>
          <p:cNvPicPr/>
          <p:nvPr/>
        </p:nvPicPr>
        <p:blipFill>
          <a:blip r:embed="rId4"/>
          <a:stretch>
            <a:fillRect/>
          </a:stretch>
        </p:blipFill>
        <p:spPr>
          <a:xfrm>
            <a:off x="111125" y="2892425"/>
            <a:ext cx="1576388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5" name="矩形 7"/>
          <p:cNvPicPr/>
          <p:nvPr/>
        </p:nvPicPr>
        <p:blipFill>
          <a:blip r:embed="rId5"/>
          <a:stretch>
            <a:fillRect/>
          </a:stretch>
        </p:blipFill>
        <p:spPr>
          <a:xfrm>
            <a:off x="111125" y="4233863"/>
            <a:ext cx="1992313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6" name="矩形 8"/>
          <p:cNvPicPr/>
          <p:nvPr/>
        </p:nvPicPr>
        <p:blipFill>
          <a:blip r:embed="rId6"/>
          <a:stretch>
            <a:fillRect/>
          </a:stretch>
        </p:blipFill>
        <p:spPr>
          <a:xfrm>
            <a:off x="144463" y="5162550"/>
            <a:ext cx="1576387" cy="806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46075" y="296863"/>
            <a:ext cx="10383838" cy="644525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一、高扬民族精神</a:t>
            </a:r>
            <a:endParaRPr kumimoji="0" lang="zh-CN" altLang="en-US" sz="36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290513" y="981075"/>
            <a:ext cx="11601450" cy="15700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1.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民族精神的作用</a:t>
            </a: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/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意义</a:t>
            </a:r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①</a:t>
            </a:r>
            <a:r>
              <a:rPr kumimoji="0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一个民族要生存和发展，就要有昂扬向上的民族精神。</a:t>
            </a:r>
            <a:endParaRPr kumimoji="0" sz="2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②一个民族如果没有振奋的民族精神，没有坚定的民族志向和理想，就会失去</a:t>
            </a:r>
            <a:r>
              <a:rPr kumimoji="0" lang="zh-CN" altLang="en-US" sz="24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凝聚力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和</a:t>
            </a:r>
            <a:r>
              <a:rPr kumimoji="0" lang="zh-CN" altLang="en-US" sz="24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生命力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，就难以屹立于</a:t>
            </a:r>
            <a:r>
              <a:rPr kumimoji="0" lang="zh-CN" altLang="en-US" sz="24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世界民族之林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。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583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85" decel="100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85" decel="100000"/>
                                        <p:tgtEl>
                                          <p:spTgt spid="583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385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85" decel="100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85" decel="100000"/>
                                        <p:tgtEl>
                                          <p:spTgt spid="583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385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385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85" decel="100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85" decel="100000"/>
                                        <p:tgtEl>
                                          <p:spTgt spid="583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385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85" decel="1000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385" decel="100000"/>
                                        <p:tgtEl>
                                          <p:spTgt spid="583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385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385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灯片编号占位符 5"/>
          <p:cNvSpPr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algn="r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zh-CN" altLang="en-US" sz="1200" b="0" dirty="0">
                <a:solidFill>
                  <a:srgbClr val="898989"/>
                </a:solidFill>
                <a:ea typeface="宋体" panose="02010600030101010101" pitchFamily="2" charset="-122"/>
              </a:rPr>
            </a:fld>
            <a:endParaRPr lang="zh-CN" altLang="en-US" sz="1200" b="0" dirty="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  <p:sp>
        <p:nvSpPr>
          <p:cNvPr id="31747" name="TextBox 1036"/>
          <p:cNvSpPr/>
          <p:nvPr/>
        </p:nvSpPr>
        <p:spPr>
          <a:xfrm>
            <a:off x="3373438" y="377825"/>
            <a:ext cx="7851775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请将你对中华民族精神的感受和理解（如成语、名言、人物典故等）填入下图。</a:t>
            </a:r>
            <a:endParaRPr lang="zh-CN" altLang="en-US" sz="24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（小组讨论并派代表回答）</a:t>
            </a:r>
            <a:endParaRPr lang="zh-CN" altLang="en-US" sz="2400" b="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4" name="组合 1045"/>
          <p:cNvGrpSpPr/>
          <p:nvPr/>
        </p:nvGrpSpPr>
        <p:grpSpPr>
          <a:xfrm>
            <a:off x="403225" y="1355725"/>
            <a:ext cx="11436350" cy="5162550"/>
            <a:chOff x="0" y="0"/>
            <a:chExt cx="11437315" cy="5163207"/>
          </a:xfrm>
        </p:grpSpPr>
        <p:sp>
          <p:nvSpPr>
            <p:cNvPr id="31759" name="椭圆 2"/>
            <p:cNvSpPr/>
            <p:nvPr/>
          </p:nvSpPr>
          <p:spPr>
            <a:xfrm>
              <a:off x="4200943" y="1087820"/>
              <a:ext cx="2869324" cy="2601310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以                           </a:t>
              </a:r>
              <a:endPara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为核心的民族精神</a:t>
              </a:r>
              <a:endPara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31760" name="直接连接符 4"/>
            <p:cNvSpPr/>
            <p:nvPr/>
          </p:nvSpPr>
          <p:spPr>
            <a:xfrm>
              <a:off x="5225699" y="2096811"/>
              <a:ext cx="1623850" cy="1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61" name="直接连接符 9"/>
            <p:cNvSpPr/>
            <p:nvPr/>
          </p:nvSpPr>
          <p:spPr>
            <a:xfrm flipH="1" flipV="1">
              <a:off x="4200941" y="1132465"/>
              <a:ext cx="420205" cy="336308"/>
            </a:xfrm>
            <a:prstGeom prst="line">
              <a:avLst/>
            </a:prstGeom>
            <a:ln w="635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31762" name="直接连接符 11"/>
            <p:cNvSpPr/>
            <p:nvPr/>
          </p:nvSpPr>
          <p:spPr>
            <a:xfrm flipV="1">
              <a:off x="6650064" y="1132465"/>
              <a:ext cx="438701" cy="336308"/>
            </a:xfrm>
            <a:prstGeom prst="line">
              <a:avLst/>
            </a:prstGeom>
            <a:ln w="635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31763" name="直接连接符 13"/>
            <p:cNvSpPr/>
            <p:nvPr/>
          </p:nvSpPr>
          <p:spPr>
            <a:xfrm flipH="1">
              <a:off x="4200943" y="3308177"/>
              <a:ext cx="420203" cy="253539"/>
            </a:xfrm>
            <a:prstGeom prst="line">
              <a:avLst/>
            </a:prstGeom>
            <a:ln w="635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31764" name="直接连接符 15"/>
            <p:cNvSpPr/>
            <p:nvPr/>
          </p:nvSpPr>
          <p:spPr>
            <a:xfrm>
              <a:off x="6650064" y="3308177"/>
              <a:ext cx="577857" cy="285069"/>
            </a:xfrm>
            <a:prstGeom prst="line">
              <a:avLst/>
            </a:prstGeom>
            <a:ln w="635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31765" name="矩形 16"/>
            <p:cNvSpPr/>
            <p:nvPr/>
          </p:nvSpPr>
          <p:spPr>
            <a:xfrm>
              <a:off x="2324845" y="623992"/>
              <a:ext cx="1876096" cy="583324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66" name="矩形 17"/>
            <p:cNvSpPr/>
            <p:nvPr/>
          </p:nvSpPr>
          <p:spPr>
            <a:xfrm>
              <a:off x="7088765" y="631911"/>
              <a:ext cx="1986455" cy="67261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67" name="矩形 18"/>
            <p:cNvSpPr/>
            <p:nvPr/>
          </p:nvSpPr>
          <p:spPr>
            <a:xfrm>
              <a:off x="2324845" y="3593246"/>
              <a:ext cx="1876096" cy="663443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68" name="矩形 19"/>
            <p:cNvSpPr/>
            <p:nvPr/>
          </p:nvSpPr>
          <p:spPr>
            <a:xfrm>
              <a:off x="7227921" y="3561716"/>
              <a:ext cx="1954924" cy="694973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69" name="右大括号 1032"/>
            <p:cNvSpPr/>
            <p:nvPr/>
          </p:nvSpPr>
          <p:spPr>
            <a:xfrm>
              <a:off x="1962239" y="331075"/>
              <a:ext cx="362606" cy="1137698"/>
            </a:xfrm>
            <a:prstGeom prst="rightBrace">
              <a:avLst>
                <a:gd name="adj1" fmla="val 7960"/>
                <a:gd name="adj2" fmla="val 50000"/>
              </a:avLst>
            </a:prstGeom>
            <a:noFill/>
            <a:ln w="635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70" name="右大括号 1033"/>
            <p:cNvSpPr/>
            <p:nvPr/>
          </p:nvSpPr>
          <p:spPr>
            <a:xfrm>
              <a:off x="1962240" y="3308177"/>
              <a:ext cx="362606" cy="1295354"/>
            </a:xfrm>
            <a:prstGeom prst="rightBrace">
              <a:avLst>
                <a:gd name="adj1" fmla="val 7955"/>
                <a:gd name="adj2" fmla="val 50000"/>
              </a:avLst>
            </a:prstGeom>
            <a:noFill/>
            <a:ln w="635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71" name="左大括号 1034"/>
            <p:cNvSpPr/>
            <p:nvPr/>
          </p:nvSpPr>
          <p:spPr>
            <a:xfrm>
              <a:off x="9075221" y="195707"/>
              <a:ext cx="268012" cy="1481959"/>
            </a:xfrm>
            <a:prstGeom prst="leftBrace">
              <a:avLst>
                <a:gd name="adj1" fmla="val 7935"/>
                <a:gd name="adj2" fmla="val 50000"/>
              </a:avLst>
            </a:prstGeom>
            <a:noFill/>
            <a:ln w="635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72" name="左大括号 1035"/>
            <p:cNvSpPr/>
            <p:nvPr/>
          </p:nvSpPr>
          <p:spPr>
            <a:xfrm>
              <a:off x="9218476" y="3222756"/>
              <a:ext cx="249515" cy="1308538"/>
            </a:xfrm>
            <a:prstGeom prst="leftBrace">
              <a:avLst>
                <a:gd name="adj1" fmla="val 7939"/>
                <a:gd name="adj2" fmla="val 50000"/>
              </a:avLst>
            </a:prstGeom>
            <a:noFill/>
            <a:ln w="635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73" name="矩形 1037"/>
            <p:cNvSpPr/>
            <p:nvPr/>
          </p:nvSpPr>
          <p:spPr>
            <a:xfrm>
              <a:off x="1" y="195707"/>
              <a:ext cx="1962240" cy="436204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人心齐，泰山移</a:t>
              </a:r>
              <a:endParaRPr lang="zh-CN" altLang="en-US" sz="1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74" name="矩形 51"/>
            <p:cNvSpPr/>
            <p:nvPr/>
          </p:nvSpPr>
          <p:spPr>
            <a:xfrm>
              <a:off x="0" y="1087820"/>
              <a:ext cx="1962239" cy="600380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同舟共济</a:t>
              </a:r>
              <a:endParaRPr lang="zh-CN" altLang="en-US" sz="1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75" name="矩形 1038"/>
            <p:cNvSpPr/>
            <p:nvPr/>
          </p:nvSpPr>
          <p:spPr>
            <a:xfrm>
              <a:off x="251676" y="3038872"/>
              <a:ext cx="1710563" cy="538610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生于忧患，死于安乐</a:t>
              </a:r>
              <a:endPara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76" name="矩形 1039"/>
            <p:cNvSpPr/>
            <p:nvPr/>
          </p:nvSpPr>
          <p:spPr>
            <a:xfrm>
              <a:off x="251676" y="4240923"/>
              <a:ext cx="1710562" cy="536028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艰难困苦，玉汝于成</a:t>
              </a:r>
              <a:endPara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77" name="矩形 1040"/>
            <p:cNvSpPr/>
            <p:nvPr/>
          </p:nvSpPr>
          <p:spPr>
            <a:xfrm>
              <a:off x="9467991" y="0"/>
              <a:ext cx="1669779" cy="413810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郑和下西洋</a:t>
              </a:r>
              <a:endParaRPr lang="zh-CN" altLang="en-US" sz="1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78" name="矩形 1041"/>
            <p:cNvSpPr/>
            <p:nvPr/>
          </p:nvSpPr>
          <p:spPr>
            <a:xfrm>
              <a:off x="9467991" y="1158692"/>
              <a:ext cx="1969324" cy="919702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亲仁善邻，国之宝也</a:t>
              </a:r>
              <a:endParaRPr lang="zh-CN" altLang="en-US" sz="1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79" name="矩形 1042"/>
            <p:cNvSpPr/>
            <p:nvPr/>
          </p:nvSpPr>
          <p:spPr>
            <a:xfrm>
              <a:off x="9467991" y="2900209"/>
              <a:ext cx="1669779" cy="534737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卧薪尝胆</a:t>
              </a:r>
              <a:endPara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80" name="矩形 1043"/>
            <p:cNvSpPr/>
            <p:nvPr/>
          </p:nvSpPr>
          <p:spPr>
            <a:xfrm>
              <a:off x="9467990" y="4043854"/>
              <a:ext cx="1969325" cy="1119353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天行健，君子以自强不息</a:t>
              </a:r>
              <a:endPara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9248" name="TextBox 1044"/>
          <p:cNvSpPr/>
          <p:nvPr/>
        </p:nvSpPr>
        <p:spPr>
          <a:xfrm>
            <a:off x="2727325" y="1984375"/>
            <a:ext cx="187642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团结统一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49" name="TextBox 1046"/>
          <p:cNvSpPr/>
          <p:nvPr/>
        </p:nvSpPr>
        <p:spPr>
          <a:xfrm>
            <a:off x="7472363" y="2000250"/>
            <a:ext cx="200501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爱好和平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50" name="TextBox 1047"/>
          <p:cNvSpPr/>
          <p:nvPr/>
        </p:nvSpPr>
        <p:spPr>
          <a:xfrm>
            <a:off x="2727325" y="4949825"/>
            <a:ext cx="187642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勤劳勇敢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51" name="TextBox 1048"/>
          <p:cNvSpPr/>
          <p:nvPr/>
        </p:nvSpPr>
        <p:spPr>
          <a:xfrm>
            <a:off x="7631113" y="4918075"/>
            <a:ext cx="195421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自强不息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52" name="TextBox 1049"/>
          <p:cNvSpPr/>
          <p:nvPr/>
        </p:nvSpPr>
        <p:spPr>
          <a:xfrm>
            <a:off x="5470525" y="2867025"/>
            <a:ext cx="187007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2286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2pPr>
            <a:lvl3pPr marL="228600" indent="6858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>
                <a:solidFill>
                  <a:schemeClr val="bg1"/>
                </a:solidFill>
                <a:latin typeface="+mn-lt"/>
              </a:defRPr>
            </a:lvl3pPr>
            <a:lvl4pPr marL="228600" indent="1143000" algn="l" rtl="0" eaLnBrk="0" fontAlgn="ctr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800" b="1" i="1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905" indent="1827530" algn="l" defTabSz="6350" rtl="0" eaLnBrk="0" fontAlgn="ctr" latinLnBrk="1" hangingPunct="0">
              <a:lnSpc>
                <a:spcPct val="0"/>
              </a:lnSpc>
              <a:spcBef>
                <a:spcPct val="231000"/>
              </a:spcBef>
              <a:spcAft>
                <a:spcPct val="4000"/>
              </a:spcAft>
              <a:buFont typeface="Arial" panose="020B0604020202020204" pitchFamily="34" charset="0"/>
              <a:buChar char="ɀ"/>
              <a:defRPr sz="2800" baseline="90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爱国主义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31754" name="组合 4"/>
          <p:cNvGrpSpPr/>
          <p:nvPr/>
        </p:nvGrpSpPr>
        <p:grpSpPr>
          <a:xfrm>
            <a:off x="403225" y="301625"/>
            <a:ext cx="2749550" cy="673100"/>
            <a:chOff x="0" y="0"/>
            <a:chExt cx="3005" cy="883"/>
          </a:xfrm>
        </p:grpSpPr>
        <p:sp>
          <p:nvSpPr>
            <p:cNvPr id="31755" name="矩形 3"/>
            <p:cNvSpPr/>
            <p:nvPr/>
          </p:nvSpPr>
          <p:spPr>
            <a:xfrm>
              <a:off x="545" y="252"/>
              <a:ext cx="2059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2" tIns="34292" rIns="68582" bIns="34292">
              <a:spAutoFit/>
            </a:bodyPr>
            <a:lstStyle>
              <a:lvl1pPr marL="228600" indent="-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28600" indent="2286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2pPr>
              <a:lvl3pPr marL="228600" indent="6858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i="1">
                  <a:solidFill>
                    <a:schemeClr val="bg1"/>
                  </a:solidFill>
                  <a:latin typeface="+mn-lt"/>
                </a:defRPr>
              </a:lvl3pPr>
              <a:lvl4pPr marL="228600" indent="1143000" algn="l" rtl="0" eaLnBrk="0" fontAlgn="ctr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2800" b="1" i="1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4pPr>
              <a:lvl5pPr marL="1905" indent="1827530" algn="l" defTabSz="6350" rtl="0" eaLnBrk="0" fontAlgn="ctr" latinLnBrk="1" hangingPunct="0">
                <a:lnSpc>
                  <a:spcPct val="0"/>
                </a:lnSpc>
                <a:spcBef>
                  <a:spcPct val="231000"/>
                </a:spcBef>
                <a:spcAft>
                  <a:spcPct val="4000"/>
                </a:spcAft>
                <a:buFont typeface="Arial" panose="020B0604020202020204" pitchFamily="34" charset="0"/>
                <a:buChar char="ɀ"/>
                <a:defRPr sz="2800" baseline="900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defRPr>
              </a:lvl5pPr>
            </a:lstStyle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教学目标</a:t>
              </a:r>
              <a:endPara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1756" name="组合 18"/>
            <p:cNvGrpSpPr/>
            <p:nvPr/>
          </p:nvGrpSpPr>
          <p:grpSpPr>
            <a:xfrm>
              <a:off x="0" y="0"/>
              <a:ext cx="3005" cy="883"/>
              <a:chOff x="0" y="0"/>
              <a:chExt cx="2312527" cy="679699"/>
            </a:xfrm>
          </p:grpSpPr>
          <p:sp>
            <p:nvSpPr>
              <p:cNvPr id="31757" name="任意多边形 44"/>
              <p:cNvSpPr/>
              <p:nvPr/>
            </p:nvSpPr>
            <p:spPr>
              <a:xfrm>
                <a:off x="0" y="0"/>
                <a:ext cx="2312527" cy="679699"/>
              </a:xfrm>
              <a:custGeom>
                <a:avLst/>
                <a:gdLst>
                  <a:gd name="txL" fmla="*/ 0 w 4452260"/>
                  <a:gd name="txT" fmla="*/ 0 h 1068867"/>
                  <a:gd name="txR" fmla="*/ 4452260 w 4452260"/>
                  <a:gd name="txB" fmla="*/ 1068867 h 1068867"/>
                </a:gdLst>
                <a:ahLst/>
                <a:cxnLst>
                  <a:cxn ang="0">
                    <a:pos x="174738" y="0"/>
                  </a:cxn>
                  <a:cxn ang="0">
                    <a:pos x="215678" y="0"/>
                  </a:cxn>
                  <a:cxn ang="0">
                    <a:pos x="227691" y="0"/>
                  </a:cxn>
                  <a:cxn ang="0">
                    <a:pos x="269797" y="0"/>
                  </a:cxn>
                  <a:cxn ang="0">
                    <a:pos x="292285" y="0"/>
                  </a:cxn>
                  <a:cxn ang="0">
                    <a:pos x="315705" y="0"/>
                  </a:cxn>
                  <a:cxn ang="0">
                    <a:pos x="334540" y="0"/>
                  </a:cxn>
                  <a:cxn ang="0">
                    <a:pos x="359443" y="0"/>
                  </a:cxn>
                  <a:cxn ang="0">
                    <a:pos x="392312" y="0"/>
                  </a:cxn>
                  <a:cxn ang="0">
                    <a:pos x="404012" y="0"/>
                  </a:cxn>
                  <a:cxn ang="0">
                    <a:pos x="413227" y="0"/>
                  </a:cxn>
                  <a:cxn ang="0">
                    <a:pos x="431650" y="0"/>
                  </a:cxn>
                  <a:cxn ang="0">
                    <a:pos x="444953" y="0"/>
                  </a:cxn>
                  <a:cxn ang="0">
                    <a:pos x="455333" y="0"/>
                  </a:cxn>
                  <a:cxn ang="0">
                    <a:pos x="477822" y="0"/>
                  </a:cxn>
                  <a:cxn ang="0">
                    <a:pos x="491909" y="0"/>
                  </a:cxn>
                  <a:cxn ang="0">
                    <a:pos x="501373" y="0"/>
                  </a:cxn>
                  <a:cxn ang="0">
                    <a:pos x="520076" y="0"/>
                  </a:cxn>
                  <a:cxn ang="0">
                    <a:pos x="537144" y="0"/>
                  </a:cxn>
                  <a:cxn ang="0">
                    <a:pos x="546853" y="0"/>
                  </a:cxn>
                  <a:cxn ang="0">
                    <a:pos x="578313" y="0"/>
                  </a:cxn>
                  <a:cxn ang="0">
                    <a:pos x="601400" y="0"/>
                  </a:cxn>
                  <a:cxn ang="0">
                    <a:pos x="617652" y="0"/>
                  </a:cxn>
                  <a:cxn ang="0">
                    <a:pos x="631420" y="0"/>
                  </a:cxn>
                  <a:cxn ang="0">
                    <a:pos x="633750" y="0"/>
                  </a:cxn>
                  <a:cxn ang="0">
                    <a:pos x="664288" y="0"/>
                  </a:cxn>
                  <a:cxn ang="0">
                    <a:pos x="687243" y="0"/>
                  </a:cxn>
                  <a:cxn ang="0">
                    <a:pos x="696607" y="0"/>
                  </a:cxn>
                  <a:cxn ang="0">
                    <a:pos x="730981" y="0"/>
                  </a:cxn>
                  <a:cxn ang="0">
                    <a:pos x="733777" y="0"/>
                  </a:cxn>
                  <a:cxn ang="0">
                    <a:pos x="773218" y="0"/>
                  </a:cxn>
                  <a:cxn ang="0">
                    <a:pos x="787866" y="0"/>
                  </a:cxn>
                  <a:cxn ang="0">
                    <a:pos x="812764" y="0"/>
                  </a:cxn>
                  <a:cxn ang="0">
                    <a:pos x="817681" y="0"/>
                  </a:cxn>
                  <a:cxn ang="0">
                    <a:pos x="820217" y="0"/>
                  </a:cxn>
                  <a:cxn ang="0">
                    <a:pos x="868277" y="0"/>
                  </a:cxn>
                  <a:cxn ang="0">
                    <a:pos x="882794" y="0"/>
                  </a:cxn>
                  <a:cxn ang="0">
                    <a:pos x="905727" y="0"/>
                  </a:cxn>
                  <a:cxn ang="0">
                    <a:pos x="918856" y="0"/>
                  </a:cxn>
                  <a:cxn ang="0">
                    <a:pos x="973271" y="0"/>
                  </a:cxn>
                  <a:cxn ang="0">
                    <a:pos x="998765" y="0"/>
                  </a:cxn>
                  <a:cxn ang="0">
                    <a:pos x="1017009" y="0"/>
                  </a:cxn>
                  <a:cxn ang="0">
                    <a:pos x="1197589" y="194111"/>
                  </a:cxn>
                  <a:cxn ang="0">
                    <a:pos x="1105779" y="432225"/>
                  </a:cxn>
                  <a:cxn ang="0">
                    <a:pos x="920243" y="432225"/>
                  </a:cxn>
                  <a:cxn ang="0">
                    <a:pos x="820217" y="432225"/>
                  </a:cxn>
                  <a:cxn ang="0">
                    <a:pos x="773218" y="432225"/>
                  </a:cxn>
                  <a:cxn ang="0">
                    <a:pos x="687708" y="432225"/>
                  </a:cxn>
                  <a:cxn ang="0">
                    <a:pos x="633750" y="432225"/>
                  </a:cxn>
                  <a:cxn ang="0">
                    <a:pos x="548241" y="432225"/>
                  </a:cxn>
                  <a:cxn ang="0">
                    <a:pos x="501241" y="432225"/>
                  </a:cxn>
                  <a:cxn ang="0">
                    <a:pos x="415731" y="432225"/>
                  </a:cxn>
                  <a:cxn ang="0">
                    <a:pos x="360274" y="432225"/>
                  </a:cxn>
                  <a:cxn ang="0">
                    <a:pos x="307247" y="432225"/>
                  </a:cxn>
                  <a:cxn ang="0">
                    <a:pos x="215678" y="432225"/>
                  </a:cxn>
                  <a:cxn ang="0">
                    <a:pos x="69626" y="410224"/>
                  </a:cxn>
                  <a:cxn ang="0">
                    <a:pos x="69626" y="22001"/>
                  </a:cxn>
                </a:cxnLst>
                <a:rect l="txL" t="txT" r="txR" b="tx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D3D3">
                      <a:alpha val="100000"/>
                    </a:srgbClr>
                  </a:gs>
                  <a:gs pos="100000">
                    <a:srgbClr val="F2F2F2">
                      <a:alpha val="100000"/>
                    </a:srgbClr>
                  </a:gs>
                </a:gsLst>
                <a:lin ang="18900000" scaled="1"/>
                <a:tileRect/>
              </a:gradFill>
              <a:ln w="190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1758" name="任意多边形 45"/>
              <p:cNvSpPr/>
              <p:nvPr/>
            </p:nvSpPr>
            <p:spPr>
              <a:xfrm>
                <a:off x="100812" y="75549"/>
                <a:ext cx="2211715" cy="604150"/>
              </a:xfrm>
              <a:custGeom>
                <a:avLst/>
                <a:gdLst>
                  <a:gd name="txL" fmla="*/ 0 w 4603109"/>
                  <a:gd name="txT" fmla="*/ 0 h 924402"/>
                  <a:gd name="txR" fmla="*/ 4603109 w 4603109"/>
                  <a:gd name="txB" fmla="*/ 924402 h 924402"/>
                </a:gdLst>
                <a:ahLst/>
                <a:cxnLst/>
                <a:rect l="txL" t="txT" r="txR" b="tx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2286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2pPr>
                <a:lvl3pPr marL="228600" indent="6858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i="1">
                    <a:solidFill>
                      <a:schemeClr val="bg1"/>
                    </a:solidFill>
                    <a:latin typeface="+mn-lt"/>
                  </a:defRPr>
                </a:lvl3pPr>
                <a:lvl4pPr marL="228600" indent="1143000" algn="l" rtl="0" eaLnBrk="0" fontAlgn="ctr" latinLnBrk="1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 "/>
                  <a:defRPr sz="2800" b="1" i="1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4pPr>
                <a:lvl5pPr marL="1905" indent="1827530" algn="l" defTabSz="6350" rtl="0" eaLnBrk="0" fontAlgn="ctr" latinLnBrk="1" hangingPunct="0">
                  <a:lnSpc>
                    <a:spcPct val="0"/>
                  </a:lnSpc>
                  <a:spcBef>
                    <a:spcPct val="231000"/>
                  </a:spcBef>
                  <a:spcAft>
                    <a:spcPct val="4000"/>
                  </a:spcAft>
                  <a:buFont typeface="Arial" panose="020B0604020202020204" pitchFamily="34" charset="0"/>
                  <a:buChar char="ɀ"/>
                  <a:defRPr sz="2800" baseline="9000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defRPr>
                </a:lvl5pPr>
              </a:lstStyle>
              <a:p>
                <a:pPr marL="0" lvl="0" indent="0" algn="ctr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28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sym typeface="黑体" panose="02010609060101010101" pitchFamily="49" charset="-122"/>
                  </a:rPr>
                  <a:t>探究与分享一</a:t>
                </a:r>
                <a:endParaRPr lang="zh-CN" altLang="en-US" sz="28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3201035" y="5843270"/>
            <a:ext cx="56915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爱国主义的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本质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：坚持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爱国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爱党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爱社会主义</a:t>
            </a:r>
            <a:r>
              <a:rPr lang="zh-CN" altLang="en-US"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高度统一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8" grpId="0" bldLvl="0"/>
      <p:bldP spid="9249" grpId="0" bldLvl="0"/>
      <p:bldP spid="9250" grpId="0" bldLvl="0"/>
      <p:bldP spid="9251" grpId="0" bldLvl="0"/>
      <p:bldP spid="9252" grpId="0" bldLvl="0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888" y="0"/>
            <a:ext cx="9890125" cy="3811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云形标注 5"/>
          <p:cNvSpPr/>
          <p:nvPr/>
        </p:nvSpPr>
        <p:spPr>
          <a:xfrm>
            <a:off x="10510838" y="2324100"/>
            <a:ext cx="1344613" cy="2209800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23550" y="2678113"/>
            <a:ext cx="12493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伟大创造精神</a:t>
            </a:r>
            <a:endParaRPr kumimoji="0" lang="zh-CN" altLang="en-US" sz="2400" b="1" kern="1200" cap="none" spc="0" normalizeH="0" baseline="0" noProof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2773" name="图片 2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3201988"/>
            <a:ext cx="9888538" cy="3505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2813" y="0"/>
            <a:ext cx="10175875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图片 6" descr="f44d305ea48e1d8a9326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13" y="3429000"/>
            <a:ext cx="10271125" cy="342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云形标注 7"/>
          <p:cNvSpPr/>
          <p:nvPr/>
        </p:nvSpPr>
        <p:spPr>
          <a:xfrm>
            <a:off x="10275888" y="2324100"/>
            <a:ext cx="1790700" cy="2209800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伟大奋斗精神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龙腾四海">
  <a:themeElements>
    <a:clrScheme name="龙腾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龙腾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DE3D21"/>
      </a:accent1>
      <a:accent2>
        <a:srgbClr val="DE3D21"/>
      </a:accent2>
      <a:accent3>
        <a:srgbClr val="DE3D21"/>
      </a:accent3>
      <a:accent4>
        <a:srgbClr val="DE3D21"/>
      </a:accent4>
      <a:accent5>
        <a:srgbClr val="DE3D21"/>
      </a:accent5>
      <a:accent6>
        <a:srgbClr val="DE3D21"/>
      </a:accent6>
      <a:hlink>
        <a:srgbClr val="383838"/>
      </a:hlink>
      <a:folHlink>
        <a:srgbClr val="72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5828</Words>
  <Application>WPS 演示</Application>
  <PresentationFormat>宽屏</PresentationFormat>
  <Paragraphs>487</Paragraphs>
  <Slides>43</Slides>
  <Notes>5</Notes>
  <HiddenSlides>3</HiddenSlides>
  <MMClips>1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43</vt:i4>
      </vt:variant>
    </vt:vector>
  </HeadingPairs>
  <TitlesOfParts>
    <vt:vector size="81" baseType="lpstr">
      <vt:lpstr>Arial</vt:lpstr>
      <vt:lpstr>宋体</vt:lpstr>
      <vt:lpstr>Wingdings</vt:lpstr>
      <vt:lpstr>Calibri Light</vt:lpstr>
      <vt:lpstr>Calibri</vt:lpstr>
      <vt:lpstr>Maiandra GD</vt:lpstr>
      <vt:lpstr>隶书</vt:lpstr>
      <vt:lpstr>Cambria</vt:lpstr>
      <vt:lpstr>华文楷体</vt:lpstr>
      <vt:lpstr>Wingdings 2</vt:lpstr>
      <vt:lpstr>微软雅黑</vt:lpstr>
      <vt:lpstr>方正特粗光辉简体</vt:lpstr>
      <vt:lpstr>+mn-ea</vt:lpstr>
      <vt:lpstr>Segoe Print</vt:lpstr>
      <vt:lpstr>方正小标宋简体</vt:lpstr>
      <vt:lpstr>Arial Unicode MS</vt:lpstr>
      <vt:lpstr>方正苏新诗柳楷简体</vt:lpstr>
      <vt:lpstr>华文琥珀</vt:lpstr>
      <vt:lpstr>Franklin Gothic Book</vt:lpstr>
      <vt:lpstr>黑体</vt:lpstr>
      <vt:lpstr>楷体</vt:lpstr>
      <vt:lpstr>楷体_GB2312</vt:lpstr>
      <vt:lpstr>新宋体</vt:lpstr>
      <vt:lpstr>Arial Rounded MT Bold</vt:lpstr>
      <vt:lpstr>Times New Roman</vt:lpstr>
      <vt:lpstr>仿宋_GB2312</vt:lpstr>
      <vt:lpstr>仿宋</vt:lpstr>
      <vt:lpstr>等线</vt:lpstr>
      <vt:lpstr>华文新魏</vt:lpstr>
      <vt:lpstr>Adidas Unity</vt:lpstr>
      <vt:lpstr>华文隶书</vt:lpstr>
      <vt:lpstr>Wingdings 2</vt:lpstr>
      <vt:lpstr>Arial</vt:lpstr>
      <vt:lpstr>Cambria</vt:lpstr>
      <vt:lpstr>Office 主题</vt:lpstr>
      <vt:lpstr>3_Office 主题</vt:lpstr>
      <vt:lpstr>龙腾四海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JYJ</dc:creator>
  <cp:lastModifiedBy>可可</cp:lastModifiedBy>
  <cp:revision>1138</cp:revision>
  <dcterms:created xsi:type="dcterms:W3CDTF">2017-09-07T14:32:00Z</dcterms:created>
  <dcterms:modified xsi:type="dcterms:W3CDTF">2021-10-21T10:15:59Z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183CF1FB25954CDCB2C647011F0C03EE</vt:lpwstr>
  </property>
</Properties>
</file>