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358" r:id="rId3"/>
    <p:sldId id="297" r:id="rId4"/>
    <p:sldId id="301" r:id="rId5"/>
    <p:sldId id="343" r:id="rId6"/>
    <p:sldId id="344" r:id="rId7"/>
    <p:sldId id="259" r:id="rId8"/>
    <p:sldId id="300" r:id="rId9"/>
    <p:sldId id="299" r:id="rId10"/>
    <p:sldId id="296" r:id="rId11"/>
    <p:sldId id="302" r:id="rId12"/>
    <p:sldId id="303" r:id="rId13"/>
    <p:sldId id="304" r:id="rId14"/>
    <p:sldId id="305" r:id="rId15"/>
    <p:sldId id="346" r:id="rId16"/>
    <p:sldId id="347" r:id="rId17"/>
    <p:sldId id="306" r:id="rId18"/>
    <p:sldId id="359" r:id="rId19"/>
    <p:sldId id="307" r:id="rId20"/>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 id="2" name="Administrator" initials="A" lastIdx="0" clrIdx="0"/>
  <p:cmAuthor id="3" name="User" initials="U" lastIdx="0" clrIdx="1"/>
  <p:cmAuthor id="4" name="CHINESE-BC06F90" initials="C" lastIdx="0" clrIdx="0"/>
  <p:cmAuthor id="5" name="lenovo" initials="l" lastIdx="0" clrIdx="0"/>
  <p:cmAuthor id="6" name="lixinru" initials="l" lastIdx="0" clrIdx="0"/>
  <p:cmAuthor id="7" name="翟宏帅" initials="翟" lastIdx="0" clrIdx="0"/>
  <p:cmAuthor id="8" name="kingsoft" initials="k"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78"/>
    <p:restoredTop sz="94660"/>
  </p:normalViewPr>
  <p:slideViewPr>
    <p:cSldViewPr snapToGrid="0" showGuides="1">
      <p:cViewPr varScale="1">
        <p:scale>
          <a:sx n="78" d="100"/>
          <a:sy n="78" d="100"/>
        </p:scale>
        <p:origin x="654" y="54"/>
      </p:cViewPr>
      <p:guideLst>
        <p:guide orient="horz" pos="2169"/>
        <p:guide pos="3839"/>
      </p:guideLst>
    </p:cSldViewPr>
  </p:slideViewPr>
  <p:notesTextViewPr>
    <p:cViewPr>
      <p:scale>
        <a:sx n="3" d="2"/>
        <a:sy n="3" d="2"/>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0F9B84EA-7D68-4D60-9CB1-D50884785D1C}"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D4E0FC9-F1F8-4FAE-9988-3BA365CFD46F}"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pPr fontAlgn="auto"/>
            <a:fld id="{1AC49D05-6128-4D0D-A32A-06A5E73B386C}"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pPr fontAlgn="auto"/>
            <a:fld id="{5849F42C-2DAE-424C-A4B8-3140182C3E9F}"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dirty="0"/>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trike="noStrike" noProof="1">
                <a:sym typeface="+mn-ea"/>
              </a:rPr>
              <a:t>单击此处编辑标题</a:t>
            </a:r>
            <a:endParaRPr strike="noStrike" noProof="1">
              <a:sym typeface="+mn-ea"/>
            </a:endParaRPr>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dirty="0"/>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dirty="0"/>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dirty="0"/>
          </a:p>
        </p:txBody>
      </p:sp>
      <p:sp>
        <p:nvSpPr>
          <p:cNvPr id="9" name="灯片编号占位符 8"/>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dirty="0"/>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dirty="0"/>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dirty="0"/>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xml"/><Relationship Id="rId16" Type="http://schemas.openxmlformats.org/officeDocument/2006/relationships/tags" Target="../tags/tag5.xml"/><Relationship Id="rId15" Type="http://schemas.openxmlformats.org/officeDocument/2006/relationships/tags" Target="../tags/tag4.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custDataLst>
              <p:tags r:id="rId12"/>
            </p:custDataLst>
          </p:nvPr>
        </p:nvSpPr>
        <p:spPr>
          <a:xfrm>
            <a:off x="669925" y="431800"/>
            <a:ext cx="10852150" cy="647700"/>
          </a:xfrm>
          <a:prstGeom prst="rect">
            <a:avLst/>
          </a:prstGeom>
          <a:noFill/>
          <a:ln w="9525">
            <a:noFill/>
          </a:ln>
        </p:spPr>
        <p:txBody>
          <a:bodyPr vert="horz" lIns="101600" tIns="38100" rIns="76200" bIns="38100" anchor="ctr"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13"/>
            </p:custDataLst>
          </p:nvPr>
        </p:nvSpPr>
        <p:spPr>
          <a:xfrm>
            <a:off x="669925" y="1295400"/>
            <a:ext cx="10852150" cy="504031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image" Target="../media/image2.png"/><Relationship Id="rId6" Type="http://schemas.openxmlformats.org/officeDocument/2006/relationships/tags" Target="../tags/tag11.xml"/><Relationship Id="rId5" Type="http://schemas.openxmlformats.org/officeDocument/2006/relationships/image" Target="../media/image1.png"/><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8" Type="http://schemas.openxmlformats.org/officeDocument/2006/relationships/slideLayout" Target="../slideLayouts/slideLayout7.xml"/><Relationship Id="rId17" Type="http://schemas.openxmlformats.org/officeDocument/2006/relationships/tags" Target="../tags/tag17.xml"/><Relationship Id="rId16" Type="http://schemas.openxmlformats.org/officeDocument/2006/relationships/image" Target="../media/image6.png"/><Relationship Id="rId15" Type="http://schemas.openxmlformats.org/officeDocument/2006/relationships/tags" Target="../tags/tag16.xml"/><Relationship Id="rId14" Type="http://schemas.openxmlformats.org/officeDocument/2006/relationships/image" Target="../media/image5.png"/><Relationship Id="rId13" Type="http://schemas.openxmlformats.org/officeDocument/2006/relationships/tags" Target="../tags/tag15.xml"/><Relationship Id="rId12" Type="http://schemas.openxmlformats.org/officeDocument/2006/relationships/image" Target="../media/image4.png"/><Relationship Id="rId11" Type="http://schemas.openxmlformats.org/officeDocument/2006/relationships/tags" Target="../tags/tag14.xml"/><Relationship Id="rId10" Type="http://schemas.openxmlformats.org/officeDocument/2006/relationships/image" Target="../media/image3.png"/><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xml"/><Relationship Id="rId2" Type="http://schemas.openxmlformats.org/officeDocument/2006/relationships/image" Target="../media/image21.png"/><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xml"/><Relationship Id="rId2" Type="http://schemas.openxmlformats.org/officeDocument/2006/relationships/image" Target="../media/image23.pn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0.xml"/><Relationship Id="rId3" Type="http://schemas.openxmlformats.org/officeDocument/2006/relationships/image" Target="../media/image24.jpeg"/><Relationship Id="rId2" Type="http://schemas.openxmlformats.org/officeDocument/2006/relationships/tags" Target="../tags/tag29.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jpeg"/><Relationship Id="rId2" Type="http://schemas.openxmlformats.org/officeDocument/2006/relationships/tags" Target="../tags/tag31.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8" Type="http://schemas.openxmlformats.org/officeDocument/2006/relationships/slideLayout" Target="../slideLayouts/slideLayout2.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0.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tags" Target="../tags/tag20.xml"/><Relationship Id="rId2" Type="http://schemas.microsoft.com/office/2007/relationships/media" Target="../media/media1.mp4"/><Relationship Id="rId1" Type="http://schemas.openxmlformats.org/officeDocument/2006/relationships/video" Target="../media/media1.mp4"/></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1.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xml"/><Relationship Id="rId2" Type="http://schemas.openxmlformats.org/officeDocument/2006/relationships/image" Target="../media/image19.png"/><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文本框 72"/>
          <p:cNvSpPr txBox="1"/>
          <p:nvPr>
            <p:custDataLst>
              <p:tags r:id="rId1"/>
            </p:custDataLst>
          </p:nvPr>
        </p:nvSpPr>
        <p:spPr>
          <a:xfrm>
            <a:off x="2808430" y="3105151"/>
            <a:ext cx="6562440" cy="646331"/>
          </a:xfrm>
          <a:prstGeom prst="rect">
            <a:avLst/>
          </a:prstGeom>
          <a:noFill/>
        </p:spPr>
        <p:txBody>
          <a:bodyPr wrap="square" rtlCol="0">
            <a:spAutoFit/>
          </a:bodyPr>
          <a:lstStyle/>
          <a:p>
            <a:pPr algn="ctr"/>
            <a:r>
              <a:rPr lang="zh-CN" altLang="en-US" sz="3600" b="1" smtClean="0">
                <a:solidFill>
                  <a:srgbClr val="C00000"/>
                </a:solidFill>
                <a:cs typeface="+mn-ea"/>
                <a:sym typeface="+mn-lt"/>
              </a:rPr>
              <a:t>第</a:t>
            </a:r>
            <a:r>
              <a:rPr lang="en-US" altLang="zh-CN" sz="3600" b="1" smtClean="0">
                <a:solidFill>
                  <a:srgbClr val="C00000"/>
                </a:solidFill>
                <a:cs typeface="+mn-ea"/>
                <a:sym typeface="+mn-lt"/>
              </a:rPr>
              <a:t>3</a:t>
            </a:r>
            <a:r>
              <a:rPr lang="zh-CN" altLang="en-US" sz="3600" b="1" smtClean="0">
                <a:solidFill>
                  <a:srgbClr val="C00000"/>
                </a:solidFill>
                <a:cs typeface="+mn-ea"/>
                <a:sym typeface="+mn-lt"/>
              </a:rPr>
              <a:t>讲</a:t>
            </a:r>
            <a:endParaRPr lang="zh-CN" altLang="en-US" sz="3600" b="1">
              <a:solidFill>
                <a:srgbClr val="C00000"/>
              </a:solidFill>
              <a:cs typeface="+mn-ea"/>
              <a:sym typeface="+mn-lt"/>
            </a:endParaRPr>
          </a:p>
        </p:txBody>
      </p:sp>
      <p:sp>
        <p:nvSpPr>
          <p:cNvPr id="36" name="星形: 五角 35"/>
          <p:cNvSpPr/>
          <p:nvPr>
            <p:custDataLst>
              <p:tags r:id="rId2"/>
            </p:custDataLst>
          </p:nvPr>
        </p:nvSpPr>
        <p:spPr>
          <a:xfrm>
            <a:off x="2765913" y="3093157"/>
            <a:ext cx="413500" cy="413500"/>
          </a:xfrm>
          <a:prstGeom prst="star5">
            <a:avLst/>
          </a:prstGeom>
          <a:solidFill>
            <a:srgbClr val="C0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sp>
        <p:nvSpPr>
          <p:cNvPr id="37" name="星形: 五角 36"/>
          <p:cNvSpPr/>
          <p:nvPr>
            <p:custDataLst>
              <p:tags r:id="rId3"/>
            </p:custDataLst>
          </p:nvPr>
        </p:nvSpPr>
        <p:spPr>
          <a:xfrm>
            <a:off x="9183170" y="3064521"/>
            <a:ext cx="413500" cy="413500"/>
          </a:xfrm>
          <a:prstGeom prst="star5">
            <a:avLst/>
          </a:prstGeom>
          <a:solidFill>
            <a:srgbClr val="C0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custDataLst>
              <p:tags r:id="rId4"/>
            </p:custDataLst>
          </p:nvPr>
        </p:nvPicPr>
        <p:blipFill>
          <a:blip r:embed="rId5"/>
          <a:stretch>
            <a:fillRect/>
          </a:stretch>
        </p:blipFill>
        <p:spPr>
          <a:xfrm flipH="1">
            <a:off x="7736113" y="-24011"/>
            <a:ext cx="4455886" cy="1319172"/>
          </a:xfrm>
          <a:prstGeom prst="rect">
            <a:avLst/>
          </a:prstGeom>
        </p:spPr>
      </p:pic>
      <p:pic>
        <p:nvPicPr>
          <p:cNvPr id="17" name="图片 16"/>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5512115"/>
            <a:ext cx="12192000" cy="1374605"/>
          </a:xfrm>
          <a:prstGeom prst="rect">
            <a:avLst/>
          </a:prstGeom>
        </p:spPr>
      </p:pic>
      <p:sp>
        <p:nvSpPr>
          <p:cNvPr id="16" name="PA-矩形 9"/>
          <p:cNvSpPr/>
          <p:nvPr>
            <p:custDataLst>
              <p:tags r:id="rId8"/>
            </p:custDataLst>
          </p:nvPr>
        </p:nvSpPr>
        <p:spPr>
          <a:xfrm>
            <a:off x="1848302" y="1929962"/>
            <a:ext cx="9954969" cy="646331"/>
          </a:xfrm>
          <a:prstGeom prst="rect">
            <a:avLst/>
          </a:prstGeom>
        </p:spPr>
        <p:txBody>
          <a:bodyPr wrap="none">
            <a:spAutoFit/>
          </a:bodyPr>
          <a:lstStyle/>
          <a:p>
            <a:pPr algn="ctr"/>
            <a:r>
              <a:rPr lang="en-US" altLang="zh-CN" sz="3600" b="1" kern="1600" spc="-300" smtClean="0">
                <a:solidFill>
                  <a:srgbClr val="C00000"/>
                </a:solidFill>
                <a:latin typeface="方正正大黑简体" panose="02000000000000000000" pitchFamily="2" charset="-122"/>
                <a:ea typeface="方正正大黑简体" panose="02000000000000000000" pitchFamily="2" charset="-122"/>
                <a:cs typeface="+mn-ea"/>
                <a:sym typeface="+mn-lt"/>
              </a:rPr>
              <a:t>《</a:t>
            </a:r>
            <a:r>
              <a:rPr lang="zh-CN" altLang="en-US" sz="3600" b="1" kern="1600" spc="-300" smtClean="0">
                <a:solidFill>
                  <a:srgbClr val="C00000"/>
                </a:solidFill>
                <a:latin typeface="方正正大黑简体" panose="02000000000000000000" pitchFamily="2" charset="-122"/>
                <a:ea typeface="方正正大黑简体" panose="02000000000000000000" pitchFamily="2" charset="-122"/>
                <a:cs typeface="+mn-ea"/>
                <a:sym typeface="+mn-lt"/>
              </a:rPr>
              <a:t>习近平中国特色社会主义思想学生读本</a:t>
            </a:r>
            <a:r>
              <a:rPr lang="en-US" altLang="zh-CN" sz="3600" b="1" kern="1600" spc="-300" smtClean="0">
                <a:solidFill>
                  <a:srgbClr val="C00000"/>
                </a:solidFill>
                <a:latin typeface="方正正大黑简体" panose="02000000000000000000" pitchFamily="2" charset="-122"/>
                <a:ea typeface="方正正大黑简体" panose="02000000000000000000" pitchFamily="2" charset="-122"/>
                <a:cs typeface="+mn-ea"/>
                <a:sym typeface="+mn-lt"/>
              </a:rPr>
              <a:t>》</a:t>
            </a:r>
            <a:r>
              <a:rPr lang="zh-CN" altLang="en-US" sz="3600" b="1" kern="1600" spc="-300" smtClean="0">
                <a:solidFill>
                  <a:srgbClr val="C00000"/>
                </a:solidFill>
                <a:latin typeface="方正正大黑简体" panose="02000000000000000000" pitchFamily="2" charset="-122"/>
                <a:ea typeface="方正正大黑简体" panose="02000000000000000000" pitchFamily="2" charset="-122"/>
                <a:cs typeface="+mn-ea"/>
                <a:sym typeface="+mn-lt"/>
              </a:rPr>
              <a:t>（初中）</a:t>
            </a:r>
            <a:endParaRPr lang="zh-CN" altLang="en-US" sz="3600" b="1" kern="1600" spc="-300">
              <a:solidFill>
                <a:srgbClr val="C00000"/>
              </a:solidFill>
              <a:latin typeface="方正正大黑简体" panose="02000000000000000000" pitchFamily="2" charset="-122"/>
              <a:ea typeface="方正正大黑简体" panose="02000000000000000000" pitchFamily="2" charset="-122"/>
              <a:cs typeface="+mn-ea"/>
              <a:sym typeface="+mn-lt"/>
            </a:endParaRPr>
          </a:p>
        </p:txBody>
      </p:sp>
      <p:pic>
        <p:nvPicPr>
          <p:cNvPr id="24" name="图片 23"/>
          <p:cNvPicPr>
            <a:picLocks noChangeAspect="1"/>
          </p:cNvPicPr>
          <p:nvPr>
            <p:custDataLst>
              <p:tags r:id="rId9"/>
            </p:custDataLst>
          </p:nvPr>
        </p:nvPicPr>
        <p:blipFill>
          <a:blip r:embed="rId10">
            <a:extLst>
              <a:ext uri="{28A0092B-C50C-407E-A947-70E740481C1C}">
                <a14:useLocalDpi xmlns:a14="http://schemas.microsoft.com/office/drawing/2010/main" val="0"/>
              </a:ext>
            </a:extLst>
          </a:blip>
          <a:srcRect l="-1" t="33348" r="24861" b="41309"/>
          <a:stretch>
            <a:fillRect/>
          </a:stretch>
        </p:blipFill>
        <p:spPr>
          <a:xfrm>
            <a:off x="9464720" y="5961557"/>
            <a:ext cx="2707322" cy="913115"/>
          </a:xfrm>
          <a:prstGeom prst="rect">
            <a:avLst/>
          </a:prstGeom>
        </p:spPr>
      </p:pic>
      <p:pic>
        <p:nvPicPr>
          <p:cNvPr id="26" name="图片 25"/>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9933506" y="2953257"/>
            <a:ext cx="2298706" cy="2298706"/>
          </a:xfrm>
          <a:prstGeom prst="rect">
            <a:avLst/>
          </a:prstGeom>
        </p:spPr>
      </p:pic>
      <p:pic>
        <p:nvPicPr>
          <p:cNvPr id="3" name="图片 2"/>
          <p:cNvPicPr>
            <a:picLocks noChangeAspect="1"/>
          </p:cNvPicPr>
          <p:nvPr>
            <p:custDataLst>
              <p:tags r:id="rId13"/>
            </p:custDataLst>
          </p:nvPr>
        </p:nvPicPr>
        <p:blipFill>
          <a:blip r:embed="rId14">
            <a:extLst>
              <a:ext uri="{28A0092B-C50C-407E-A947-70E740481C1C}">
                <a14:useLocalDpi xmlns:a14="http://schemas.microsoft.com/office/drawing/2010/main" val="0"/>
              </a:ext>
            </a:extLst>
          </a:blip>
          <a:stretch>
            <a:fillRect/>
          </a:stretch>
        </p:blipFill>
        <p:spPr>
          <a:xfrm>
            <a:off x="0" y="-52032"/>
            <a:ext cx="2943162" cy="6910032"/>
          </a:xfrm>
          <a:prstGeom prst="rect">
            <a:avLst/>
          </a:prstGeom>
        </p:spPr>
      </p:pic>
      <p:pic>
        <p:nvPicPr>
          <p:cNvPr id="5" name="图片 4"/>
          <p:cNvPicPr>
            <a:picLocks noChangeAspect="1"/>
          </p:cNvPicPr>
          <p:nvPr>
            <p:custDataLst>
              <p:tags r:id="rId15"/>
            </p:custDataLst>
          </p:nvPr>
        </p:nvPicPr>
        <p:blipFill>
          <a:blip r:embed="rId16">
            <a:extLst>
              <a:ext uri="{28A0092B-C50C-407E-A947-70E740481C1C}">
                <a14:useLocalDpi xmlns:a14="http://schemas.microsoft.com/office/drawing/2010/main" val="0"/>
              </a:ext>
            </a:extLst>
          </a:blip>
          <a:srcRect l="-1" t="28449" r="2167" b="30893"/>
          <a:stretch>
            <a:fillRect/>
          </a:stretch>
        </p:blipFill>
        <p:spPr>
          <a:xfrm>
            <a:off x="3752964" y="4965501"/>
            <a:ext cx="4673373" cy="1892499"/>
          </a:xfrm>
          <a:prstGeom prst="rect">
            <a:avLst/>
          </a:prstGeom>
        </p:spPr>
      </p:pic>
      <p:sp>
        <p:nvSpPr>
          <p:cNvPr id="15" name="TextBox 14"/>
          <p:cNvSpPr txBox="1"/>
          <p:nvPr>
            <p:custDataLst>
              <p:tags r:id="rId17"/>
            </p:custDataLst>
          </p:nvPr>
        </p:nvSpPr>
        <p:spPr>
          <a:xfrm>
            <a:off x="3752850" y="3752850"/>
            <a:ext cx="5519460" cy="584775"/>
          </a:xfrm>
          <a:prstGeom prst="rect">
            <a:avLst/>
          </a:prstGeom>
          <a:noFill/>
        </p:spPr>
        <p:txBody>
          <a:bodyPr wrap="none" rtlCol="0">
            <a:spAutoFit/>
          </a:bodyPr>
          <a:lstStyle/>
          <a:p>
            <a:r>
              <a:rPr lang="zh-CN" altLang="en-US" sz="3200" b="1" smtClean="0">
                <a:solidFill>
                  <a:srgbClr val="C00000"/>
                </a:solidFill>
              </a:rPr>
              <a:t>“五位一体”和“四个全面”</a:t>
            </a:r>
            <a:endParaRPr lang="zh-CN" altLang="en-US" sz="3200" b="1">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6"/>
                                        </p:tgtEl>
                                        <p:attrNameLst>
                                          <p:attrName>ppt_y</p:attrName>
                                        </p:attrNameLst>
                                      </p:cBhvr>
                                      <p:tavLst>
                                        <p:tav tm="0">
                                          <p:val>
                                            <p:strVal val="#ppt_y"/>
                                          </p:val>
                                        </p:tav>
                                        <p:tav tm="100000">
                                          <p:val>
                                            <p:strVal val="#ppt_y"/>
                                          </p:val>
                                        </p:tav>
                                      </p:tavLst>
                                    </p:anim>
                                    <p:anim calcmode="lin" valueType="num">
                                      <p:cBhvr>
                                        <p:cTn id="2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6"/>
                                        </p:tgtEl>
                                      </p:cBhvr>
                                    </p:animEffect>
                                  </p:childTnLst>
                                </p:cTn>
                              </p:par>
                            </p:childTnLst>
                          </p:cTn>
                        </p:par>
                        <p:par>
                          <p:cTn id="26" fill="hold">
                            <p:stCondLst>
                              <p:cond delay="3599"/>
                            </p:stCondLst>
                            <p:childTnLst>
                              <p:par>
                                <p:cTn id="27" presetID="22" presetClass="entr" presetSubtype="8"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left)">
                                      <p:cBhvr>
                                        <p:cTn id="29" dur="500"/>
                                        <p:tgtEl>
                                          <p:spTgt spid="35"/>
                                        </p:tgtEl>
                                      </p:cBhvr>
                                    </p:animEffect>
                                  </p:childTnLst>
                                </p:cTn>
                              </p:par>
                            </p:childTnLst>
                          </p:cTn>
                        </p:par>
                        <p:par>
                          <p:cTn id="30" fill="hold">
                            <p:stCondLst>
                              <p:cond delay="4099"/>
                            </p:stCondLst>
                            <p:childTnLst>
                              <p:par>
                                <p:cTn id="31" presetID="53" presetClass="entr" presetSubtype="16"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childTnLst>
                          </p:cTn>
                        </p:par>
                        <p:par>
                          <p:cTn id="36" fill="hold">
                            <p:stCondLst>
                              <p:cond delay="4599"/>
                            </p:stCondLst>
                            <p:childTnLst>
                              <p:par>
                                <p:cTn id="37" presetID="53" presetClass="entr" presetSubtype="16"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p:stCondLst>
                              <p:cond delay="5099"/>
                            </p:stCondLst>
                            <p:childTnLst>
                              <p:par>
                                <p:cTn id="43" presetID="22" presetClass="entr" presetSubtype="4"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down)">
                                      <p:cBhvr>
                                        <p:cTn id="45" dur="500"/>
                                        <p:tgtEl>
                                          <p:spTgt spid="24"/>
                                        </p:tgtEl>
                                      </p:cBhvr>
                                    </p:animEffect>
                                  </p:childTnLst>
                                </p:cTn>
                              </p:par>
                            </p:childTnLst>
                          </p:cTn>
                        </p:par>
                        <p:par>
                          <p:cTn id="46" fill="hold">
                            <p:stCondLst>
                              <p:cond delay="5599"/>
                            </p:stCondLst>
                            <p:childTnLst>
                              <p:par>
                                <p:cTn id="47" presetID="42"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6599"/>
                            </p:stCondLst>
                            <p:childTnLst>
                              <p:par>
                                <p:cTn id="53" presetID="22" presetClass="entr" presetSubtype="2"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right)">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bldLvl="0" animBg="1"/>
      <p:bldP spid="37" grpId="0" bldLvl="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40" name="图片 7"/>
          <p:cNvPicPr>
            <a:picLocks noChangeAspect="1"/>
          </p:cNvPicPr>
          <p:nvPr/>
        </p:nvPicPr>
        <p:blipFill>
          <a:blip r:embed="rId1"/>
          <a:stretch>
            <a:fillRect/>
          </a:stretch>
        </p:blipFill>
        <p:spPr>
          <a:xfrm>
            <a:off x="6818313" y="155575"/>
            <a:ext cx="5103812" cy="2878138"/>
          </a:xfrm>
          <a:prstGeom prst="rect">
            <a:avLst/>
          </a:prstGeom>
          <a:noFill/>
          <a:ln w="9525">
            <a:noFill/>
          </a:ln>
        </p:spPr>
      </p:pic>
      <p:pic>
        <p:nvPicPr>
          <p:cNvPr id="2" name="图片 1"/>
          <p:cNvPicPr>
            <a:picLocks noChangeAspect="1"/>
          </p:cNvPicPr>
          <p:nvPr/>
        </p:nvPicPr>
        <p:blipFill>
          <a:blip r:embed="rId2"/>
          <a:srcRect t="14264"/>
          <a:stretch>
            <a:fillRect/>
          </a:stretch>
        </p:blipFill>
        <p:spPr>
          <a:xfrm>
            <a:off x="6818630" y="2849880"/>
            <a:ext cx="5081270" cy="2904490"/>
          </a:xfrm>
          <a:prstGeom prst="rect">
            <a:avLst/>
          </a:prstGeom>
        </p:spPr>
      </p:pic>
      <p:sp>
        <p:nvSpPr>
          <p:cNvPr id="5" name="圆角矩形 4"/>
          <p:cNvSpPr/>
          <p:nvPr/>
        </p:nvSpPr>
        <p:spPr>
          <a:xfrm>
            <a:off x="125730" y="66675"/>
            <a:ext cx="6370955" cy="5779135"/>
          </a:xfrm>
          <a:prstGeom prst="roundRect">
            <a:avLst/>
          </a:prstGeom>
          <a:solidFill>
            <a:schemeClr val="accent1">
              <a:lumMod val="40000"/>
              <a:lumOff val="6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p>
            <a:pPr algn="ctr" fontAlgn="base"/>
            <a:endParaRPr lang="zh-CN" altLang="en-US" strike="noStrike" noProof="1"/>
          </a:p>
        </p:txBody>
      </p:sp>
      <p:sp>
        <p:nvSpPr>
          <p:cNvPr id="14338" name="文本框 3"/>
          <p:cNvSpPr txBox="1"/>
          <p:nvPr/>
        </p:nvSpPr>
        <p:spPr>
          <a:xfrm>
            <a:off x="173355" y="155575"/>
            <a:ext cx="6323965" cy="5323205"/>
          </a:xfrm>
          <a:prstGeom prst="rect">
            <a:avLst/>
          </a:prstGeom>
          <a:noFill/>
          <a:ln w="9525">
            <a:noFill/>
          </a:ln>
        </p:spPr>
        <p:txBody>
          <a:bodyPr wrap="square" anchor="t" anchorCtr="0">
            <a:spAutoFit/>
          </a:bodyPr>
          <a:p>
            <a:r>
              <a:rPr lang="en-US" altLang="zh-CN" sz="2800">
                <a:latin typeface="宋体" panose="02010600030101010101" pitchFamily="2" charset="-122"/>
                <a:ea typeface="宋体" panose="02010600030101010101" pitchFamily="2" charset="-122"/>
              </a:rPr>
              <a:t>  </a:t>
            </a:r>
            <a:r>
              <a:rPr lang="zh-CN" altLang="en-US" sz="2400" b="1">
                <a:solidFill>
                  <a:schemeClr val="tx1"/>
                </a:solidFill>
                <a:latin typeface="宋体" panose="02010600030101010101" pitchFamily="2" charset="-122"/>
                <a:ea typeface="宋体" panose="02010600030101010101" pitchFamily="2" charset="-122"/>
              </a:rPr>
              <a:t>花开西庄党支部以“初心小院”为主阵地，围绕“吾家花儿月月红”为主题，组织开展形式多样的党群活动，着力培育温馨的家风、互助互爱的民风、相亲相爱的村风。</a:t>
            </a:r>
            <a:endParaRPr lang="zh-CN" altLang="en-US" sz="2400" b="1">
              <a:solidFill>
                <a:schemeClr val="tx1"/>
              </a:solidFill>
              <a:latin typeface="宋体" panose="02010600030101010101" pitchFamily="2" charset="-122"/>
              <a:ea typeface="宋体" panose="02010600030101010101" pitchFamily="2" charset="-122"/>
            </a:endParaRPr>
          </a:p>
          <a:p>
            <a:endParaRPr lang="zh-CN" altLang="en-US" sz="2400" b="1">
              <a:solidFill>
                <a:schemeClr val="tx1"/>
              </a:solidFill>
              <a:latin typeface="宋体" panose="02010600030101010101" pitchFamily="2" charset="-122"/>
              <a:ea typeface="宋体" panose="02010600030101010101" pitchFamily="2" charset="-122"/>
            </a:endParaRPr>
          </a:p>
          <a:p>
            <a:r>
              <a:rPr lang="zh-CN" altLang="en-US" sz="2400" b="1">
                <a:solidFill>
                  <a:schemeClr val="tx1"/>
                </a:solidFill>
                <a:latin typeface="宋体" panose="02010600030101010101" pitchFamily="2" charset="-122"/>
                <a:ea typeface="宋体" panose="02010600030101010101" pitchFamily="2" charset="-122"/>
              </a:rPr>
              <a:t>  以老西庄浪漫的月季、玫瑰作为文创元素，进行跨界融合改造，“花开西庄”引进的业态丰富，涵盖四季花境、乡食馆、乡野风物铺子等      </a:t>
            </a:r>
            <a:endParaRPr lang="zh-CN" altLang="en-US" sz="2400" b="1">
              <a:solidFill>
                <a:schemeClr val="tx1"/>
              </a:solidFill>
              <a:latin typeface="宋体" panose="02010600030101010101" pitchFamily="2" charset="-122"/>
              <a:ea typeface="宋体" panose="02010600030101010101" pitchFamily="2" charset="-122"/>
            </a:endParaRPr>
          </a:p>
          <a:p>
            <a:endParaRPr lang="zh-CN" altLang="en-US" sz="2400" b="1">
              <a:solidFill>
                <a:schemeClr val="tx1"/>
              </a:solidFill>
              <a:latin typeface="宋体" panose="02010600030101010101" pitchFamily="2" charset="-122"/>
              <a:ea typeface="宋体" panose="02010600030101010101" pitchFamily="2" charset="-122"/>
            </a:endParaRPr>
          </a:p>
          <a:p>
            <a:r>
              <a:rPr lang="zh-CN" altLang="en-US" sz="2400" b="1">
                <a:solidFill>
                  <a:schemeClr val="bg1"/>
                </a:solidFill>
                <a:latin typeface="宋体" panose="02010600030101010101" pitchFamily="2" charset="-122"/>
                <a:ea typeface="宋体" panose="02010600030101010101" pitchFamily="2" charset="-122"/>
              </a:rPr>
              <a:t> </a:t>
            </a:r>
            <a:r>
              <a:rPr lang="zh-CN" altLang="en-US" sz="2400" b="1">
                <a:solidFill>
                  <a:schemeClr val="tx1"/>
                </a:solidFill>
                <a:latin typeface="宋体" panose="02010600030101010101" pitchFamily="2" charset="-122"/>
                <a:ea typeface="宋体" panose="02010600030101010101" pitchFamily="2" charset="-122"/>
              </a:rPr>
              <a:t>水是老西庄的灵魂。老西庄体量小、内部水系发达，根据这一特点，通过资源、技术和人才的引进，治理水系以打造“都市田园、乡村创生”为目标，为乡土的壳，注入文艺的核。</a:t>
            </a:r>
            <a:endParaRPr lang="zh-CN" altLang="en-US" sz="2400" b="1">
              <a:solidFill>
                <a:schemeClr val="tx1"/>
              </a:solidFill>
              <a:latin typeface="宋体" panose="02010600030101010101" pitchFamily="2" charset="-122"/>
              <a:ea typeface="宋体" panose="02010600030101010101" pitchFamily="2" charset="-122"/>
            </a:endParaRPr>
          </a:p>
        </p:txBody>
      </p:sp>
      <p:sp>
        <p:nvSpPr>
          <p:cNvPr id="10" name="圆角矩形 9"/>
          <p:cNvSpPr/>
          <p:nvPr/>
        </p:nvSpPr>
        <p:spPr>
          <a:xfrm>
            <a:off x="2466658" y="5845175"/>
            <a:ext cx="7585075" cy="101282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fontAlgn="base"/>
            <a:r>
              <a:rPr lang="zh-CN" altLang="en-US" sz="2800" b="1" strike="noStrike" noProof="1">
                <a:solidFill>
                  <a:schemeClr val="tx1"/>
                </a:solidFill>
                <a:latin typeface="黑体" panose="02010609060101010101" charset="-122"/>
                <a:ea typeface="黑体" panose="02010609060101010101" charset="-122"/>
              </a:rPr>
              <a:t>在上述介绍中，大家挖掘到了哪些文化的力量？</a:t>
            </a:r>
            <a:endParaRPr lang="zh-CN" altLang="en-US" sz="2800" b="1" strike="noStrike" noProof="1">
              <a:solidFill>
                <a:schemeClr val="tx1"/>
              </a:solidFill>
              <a:latin typeface="黑体" panose="02010609060101010101" charset="-122"/>
              <a:ea typeface="黑体" panose="02010609060101010101" charset="-122"/>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517525" y="269875"/>
            <a:ext cx="3535363" cy="5857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fontAlgn="base"/>
            <a:r>
              <a:rPr lang="zh-CN" altLang="en-US" sz="3200" b="1">
                <a:solidFill>
                  <a:schemeClr val="tx1"/>
                </a:solidFill>
                <a:latin typeface="宋体" panose="02010600030101010101" pitchFamily="2" charset="-122"/>
                <a:ea typeface="宋体" panose="02010600030101010101" pitchFamily="2" charset="-122"/>
                <a:sym typeface="+mn-ea"/>
              </a:rPr>
              <a:t>初心小院</a:t>
            </a:r>
            <a:endParaRPr lang="zh-CN" altLang="en-US" sz="3200" strike="noStrike" noProof="1">
              <a:solidFill>
                <a:schemeClr val="tx1"/>
              </a:solidFill>
              <a:latin typeface="黑体" panose="02010609060101010101" charset="-122"/>
              <a:ea typeface="黑体" panose="02010609060101010101" charset="-122"/>
            </a:endParaRPr>
          </a:p>
        </p:txBody>
      </p:sp>
      <p:sp>
        <p:nvSpPr>
          <p:cNvPr id="5" name="圆角矩形 4"/>
          <p:cNvSpPr/>
          <p:nvPr/>
        </p:nvSpPr>
        <p:spPr>
          <a:xfrm>
            <a:off x="482918" y="1930400"/>
            <a:ext cx="3535363" cy="508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fontAlgn="base"/>
            <a:r>
              <a:rPr lang="zh-CN" altLang="en-US" sz="3200" strike="noStrike" noProof="1">
                <a:solidFill>
                  <a:schemeClr val="tx1"/>
                </a:solidFill>
                <a:latin typeface="黑体" panose="02010609060101010101" charset="-122"/>
                <a:ea typeface="黑体" panose="02010609060101010101" charset="-122"/>
              </a:rPr>
              <a:t>水系治理创新</a:t>
            </a:r>
            <a:endParaRPr lang="zh-CN" altLang="en-US" sz="3200" strike="noStrike" noProof="1">
              <a:solidFill>
                <a:schemeClr val="tx1"/>
              </a:solidFill>
              <a:latin typeface="黑体" panose="02010609060101010101" charset="-122"/>
              <a:ea typeface="黑体" panose="02010609060101010101" charset="-122"/>
            </a:endParaRPr>
          </a:p>
        </p:txBody>
      </p:sp>
      <p:sp>
        <p:nvSpPr>
          <p:cNvPr id="6" name="圆角矩形 5"/>
          <p:cNvSpPr/>
          <p:nvPr/>
        </p:nvSpPr>
        <p:spPr>
          <a:xfrm>
            <a:off x="517525" y="1060450"/>
            <a:ext cx="3536950" cy="53975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fontAlgn="base"/>
            <a:r>
              <a:rPr lang="zh-CN" altLang="en-US" sz="3200" b="1">
                <a:solidFill>
                  <a:schemeClr val="tx1"/>
                </a:solidFill>
                <a:latin typeface="宋体" panose="02010600030101010101" pitchFamily="2" charset="-122"/>
                <a:ea typeface="宋体" panose="02010600030101010101" pitchFamily="2" charset="-122"/>
                <a:sym typeface="+mn-ea"/>
              </a:rPr>
              <a:t>四季花境、乡食馆</a:t>
            </a:r>
            <a:endParaRPr lang="zh-CN" altLang="en-US" sz="3200" strike="noStrike" noProof="1">
              <a:solidFill>
                <a:schemeClr val="tx1"/>
              </a:solidFill>
              <a:latin typeface="黑体" panose="02010609060101010101" charset="-122"/>
              <a:ea typeface="黑体" panose="02010609060101010101" charset="-122"/>
            </a:endParaRPr>
          </a:p>
        </p:txBody>
      </p:sp>
      <p:sp>
        <p:nvSpPr>
          <p:cNvPr id="7" name="圆角矩形 6"/>
          <p:cNvSpPr/>
          <p:nvPr/>
        </p:nvSpPr>
        <p:spPr>
          <a:xfrm>
            <a:off x="7585075" y="269875"/>
            <a:ext cx="4005263" cy="5857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fontAlgn="base"/>
            <a:r>
              <a:rPr lang="zh-CN" altLang="en-US" sz="3200" strike="noStrike" noProof="1">
                <a:solidFill>
                  <a:schemeClr val="tx1"/>
                </a:solidFill>
                <a:latin typeface="黑体" panose="02010609060101010101" charset="-122"/>
                <a:ea typeface="黑体" panose="02010609060101010101" charset="-122"/>
              </a:rPr>
              <a:t>家风民风村风文化</a:t>
            </a:r>
            <a:endParaRPr lang="zh-CN" altLang="en-US" sz="3200" strike="noStrike" noProof="1">
              <a:solidFill>
                <a:schemeClr val="tx1"/>
              </a:solidFill>
              <a:latin typeface="黑体" panose="02010609060101010101" charset="-122"/>
              <a:ea typeface="黑体" panose="02010609060101010101" charset="-122"/>
            </a:endParaRPr>
          </a:p>
        </p:txBody>
      </p:sp>
      <p:sp>
        <p:nvSpPr>
          <p:cNvPr id="8" name="圆角矩形 7"/>
          <p:cNvSpPr/>
          <p:nvPr/>
        </p:nvSpPr>
        <p:spPr>
          <a:xfrm>
            <a:off x="7585075" y="1060450"/>
            <a:ext cx="4005263" cy="5857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fontAlgn="base"/>
            <a:r>
              <a:rPr lang="zh-CN" altLang="en-US" sz="3200" strike="noStrike" noProof="1">
                <a:solidFill>
                  <a:schemeClr val="tx1"/>
                </a:solidFill>
                <a:latin typeface="黑体" panose="02010609060101010101" charset="-122"/>
                <a:ea typeface="黑体" panose="02010609060101010101" charset="-122"/>
              </a:rPr>
              <a:t>花卉文化</a:t>
            </a:r>
            <a:endParaRPr lang="zh-CN" altLang="en-US" sz="3200" strike="noStrike" noProof="1">
              <a:solidFill>
                <a:schemeClr val="tx1"/>
              </a:solidFill>
              <a:latin typeface="黑体" panose="02010609060101010101" charset="-122"/>
              <a:ea typeface="黑体" panose="02010609060101010101" charset="-122"/>
            </a:endParaRPr>
          </a:p>
        </p:txBody>
      </p:sp>
      <p:sp>
        <p:nvSpPr>
          <p:cNvPr id="9" name="圆角矩形 8"/>
          <p:cNvSpPr/>
          <p:nvPr/>
        </p:nvSpPr>
        <p:spPr>
          <a:xfrm>
            <a:off x="7585075" y="1852613"/>
            <a:ext cx="4005263" cy="58578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fontAlgn="base"/>
            <a:r>
              <a:rPr lang="zh-CN" altLang="en-US" sz="3200">
                <a:solidFill>
                  <a:schemeClr val="tx1"/>
                </a:solidFill>
                <a:latin typeface="黑体" panose="02010609060101010101" charset="-122"/>
                <a:ea typeface="黑体" panose="02010609060101010101" charset="-122"/>
                <a:sym typeface="+mn-ea"/>
              </a:rPr>
              <a:t>乡土</a:t>
            </a:r>
            <a:r>
              <a:rPr lang="zh-CN" altLang="en-US" sz="3200" strike="noStrike" noProof="1">
                <a:solidFill>
                  <a:schemeClr val="tx1"/>
                </a:solidFill>
                <a:latin typeface="黑体" panose="02010609060101010101" charset="-122"/>
                <a:ea typeface="黑体" panose="02010609060101010101" charset="-122"/>
              </a:rPr>
              <a:t>文化</a:t>
            </a:r>
            <a:endParaRPr lang="zh-CN" altLang="en-US" sz="3200" strike="noStrike" noProof="1">
              <a:solidFill>
                <a:schemeClr val="tx1"/>
              </a:solidFill>
              <a:latin typeface="黑体" panose="02010609060101010101" charset="-122"/>
              <a:ea typeface="黑体" panose="02010609060101010101" charset="-122"/>
            </a:endParaRPr>
          </a:p>
        </p:txBody>
      </p:sp>
      <p:sp>
        <p:nvSpPr>
          <p:cNvPr id="14" name="圆角矩形 13"/>
          <p:cNvSpPr/>
          <p:nvPr/>
        </p:nvSpPr>
        <p:spPr>
          <a:xfrm>
            <a:off x="517525" y="4306888"/>
            <a:ext cx="3467100" cy="172561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fontAlgn="base"/>
            <a:r>
              <a:rPr lang="zh-CN" altLang="en-US" sz="3200" b="1" strike="noStrike" noProof="1"/>
              <a:t>老西庄经验</a:t>
            </a:r>
            <a:r>
              <a:rPr lang="en-US" altLang="zh-CN" sz="3200" b="1" strike="noStrike" noProof="1"/>
              <a:t>3</a:t>
            </a:r>
            <a:endParaRPr lang="en-US" altLang="zh-CN" sz="3200" b="1" strike="noStrike" noProof="1"/>
          </a:p>
          <a:p>
            <a:pPr algn="ctr" fontAlgn="base"/>
            <a:r>
              <a:rPr lang="zh-CN" altLang="en-US" sz="3200" b="1" strike="noStrike" noProof="1"/>
              <a:t>走文化兴盛之路</a:t>
            </a:r>
            <a:endParaRPr lang="zh-CN" altLang="en-US" sz="3200" b="1" strike="noStrike" noProof="1"/>
          </a:p>
        </p:txBody>
      </p:sp>
      <p:sp>
        <p:nvSpPr>
          <p:cNvPr id="15" name="圆角矩形 14"/>
          <p:cNvSpPr/>
          <p:nvPr/>
        </p:nvSpPr>
        <p:spPr>
          <a:xfrm>
            <a:off x="5192713" y="3879850"/>
            <a:ext cx="6554788" cy="258127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l" fontAlgn="base"/>
            <a:r>
              <a:rPr lang="zh-CN" altLang="en-US" sz="2400" b="1" strike="noStrike" noProof="1">
                <a:solidFill>
                  <a:schemeClr val="tx1"/>
                </a:solidFill>
                <a:latin typeface="宋体" panose="02010600030101010101" pitchFamily="2" charset="-122"/>
                <a:ea typeface="宋体" panose="02010600030101010101" pitchFamily="2" charset="-122"/>
              </a:rPr>
              <a:t>社会主义现代化国家</a:t>
            </a:r>
            <a:r>
              <a:rPr lang="zh-CN" altLang="en-US" sz="2400" b="1" strike="noStrike" noProof="1">
                <a:solidFill>
                  <a:srgbClr val="FF0000"/>
                </a:solidFill>
                <a:latin typeface="宋体" panose="02010600030101010101" pitchFamily="2" charset="-122"/>
                <a:ea typeface="宋体" panose="02010600030101010101" pitchFamily="2" charset="-122"/>
              </a:rPr>
              <a:t>文化建设</a:t>
            </a:r>
            <a:r>
              <a:rPr lang="zh-CN" altLang="en-US" sz="2400" b="1" strike="noStrike" noProof="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2400" b="1" strike="noStrike" noProof="1">
                <a:solidFill>
                  <a:srgbClr val="FF0000"/>
                </a:solidFill>
                <a:latin typeface="Arial" panose="020B0604020202020204" pitchFamily="34" charset="0"/>
                <a:ea typeface="宋体" panose="02010600030101010101" pitchFamily="2" charset="-122"/>
                <a:cs typeface="Arial" panose="020B0604020202020204" pitchFamily="34" charset="0"/>
              </a:rPr>
              <a:t>文明</a:t>
            </a:r>
            <a:endParaRPr lang="zh-CN" altLang="en-US" sz="2400" b="1" strike="noStrike" noProof="1">
              <a:solidFill>
                <a:schemeClr val="tx1"/>
              </a:solidFill>
              <a:latin typeface="宋体" panose="02010600030101010101" pitchFamily="2" charset="-122"/>
              <a:ea typeface="宋体" panose="02010600030101010101" pitchFamily="2" charset="-122"/>
            </a:endParaRPr>
          </a:p>
          <a:p>
            <a:pPr algn="l" fontAlgn="base"/>
            <a:r>
              <a:rPr lang="zh-CN" altLang="en-US" sz="2400" strike="noStrike" noProof="1">
                <a:solidFill>
                  <a:schemeClr val="tx1"/>
                </a:solidFill>
                <a:latin typeface="楷体" panose="02010609060101010101" charset="-122"/>
                <a:ea typeface="楷体" panose="02010609060101010101" charset="-122"/>
                <a:sym typeface="+mn-ea"/>
              </a:rPr>
              <a:t>文化是一个国家，一个民族的灵魂，我们要坚定文化自信，坚持以社会主义核心价值观引领文化建设，建设社会主义文化强国</a:t>
            </a:r>
            <a:r>
              <a:rPr lang="zh-CN" altLang="en-US" sz="2400" strike="noStrike" noProof="1">
                <a:solidFill>
                  <a:schemeClr val="tx1"/>
                </a:solidFill>
                <a:latin typeface="楷体" panose="02010609060101010101" charset="-122"/>
                <a:ea typeface="楷体" panose="02010609060101010101" charset="-122"/>
              </a:rPr>
              <a:t>。</a:t>
            </a:r>
            <a:endParaRPr lang="zh-CN" altLang="en-US" sz="2400" strike="noStrike" noProof="1">
              <a:solidFill>
                <a:schemeClr val="tx1"/>
              </a:solidFill>
              <a:latin typeface="楷体" panose="02010609060101010101" charset="-122"/>
              <a:ea typeface="楷体" panose="02010609060101010101" charset="-122"/>
            </a:endParaRPr>
          </a:p>
        </p:txBody>
      </p:sp>
      <p:sp>
        <p:nvSpPr>
          <p:cNvPr id="2" name="右箭头 1"/>
          <p:cNvSpPr/>
          <p:nvPr/>
        </p:nvSpPr>
        <p:spPr>
          <a:xfrm>
            <a:off x="4933315" y="848360"/>
            <a:ext cx="1961515" cy="10109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205105" y="257175"/>
            <a:ext cx="5494655" cy="439991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l" fontAlgn="base"/>
            <a:r>
              <a:rPr lang="en-US" altLang="zh-CN" sz="2400" strike="noStrike" noProof="1">
                <a:latin typeface="宋体" panose="02010600030101010101" pitchFamily="2" charset="-122"/>
                <a:ea typeface="宋体" panose="02010600030101010101" pitchFamily="2" charset="-122"/>
              </a:rPr>
              <a:t>  </a:t>
            </a:r>
            <a:endParaRPr lang="en-US" altLang="zh-CN" sz="2400" strike="noStrike" noProof="1">
              <a:latin typeface="宋体" panose="02010600030101010101" pitchFamily="2" charset="-122"/>
              <a:ea typeface="宋体" panose="02010600030101010101" pitchFamily="2" charset="-122"/>
            </a:endParaRPr>
          </a:p>
          <a:p>
            <a:pPr algn="l" fontAlgn="base"/>
            <a:r>
              <a:rPr lang="zh-CN" altLang="en-US" sz="2400" b="1" strike="noStrike" noProof="1">
                <a:latin typeface="宋体" panose="02010600030101010101" pitchFamily="2" charset="-122"/>
                <a:ea typeface="宋体" panose="02010600030101010101" pitchFamily="2" charset="-122"/>
              </a:rPr>
              <a:t>前期，在薛家镇任葛村党总支书记周建中的带领下，镇、村两级组</a:t>
            </a:r>
            <a:r>
              <a:rPr lang="en-US" altLang="zh-CN" sz="2400" strike="noStrike" noProof="1">
                <a:latin typeface="宋体" panose="02010600030101010101" pitchFamily="2" charset="-122"/>
                <a:ea typeface="宋体" panose="02010600030101010101" pitchFamily="2" charset="-122"/>
              </a:rPr>
              <a:t>建</a:t>
            </a:r>
            <a:r>
              <a:rPr lang="zh-CN" altLang="en-US" sz="2400" b="1" strike="noStrike" noProof="1">
                <a:latin typeface="宋体" panose="02010600030101010101" pitchFamily="2" charset="-122"/>
                <a:ea typeface="宋体" panose="02010600030101010101" pitchFamily="2" charset="-122"/>
              </a:rPr>
              <a:t>调研小组，以“‘约’出好民风 文明老西庄”为议题，开展深入调研，实地走访村民、业主，多次召集人员召开商前会谈，征集民意，邀请村民和新业主共同制订“花开西庄村规民约”通过协商议事</a:t>
            </a:r>
            <a:endParaRPr lang="zh-CN" altLang="en-US" sz="2400" b="1" strike="noStrike" noProof="1">
              <a:latin typeface="宋体" panose="02010600030101010101" pitchFamily="2" charset="-122"/>
              <a:ea typeface="宋体" panose="02010600030101010101" pitchFamily="2" charset="-122"/>
            </a:endParaRPr>
          </a:p>
          <a:p>
            <a:pPr algn="l" fontAlgn="base"/>
            <a:r>
              <a:rPr lang="zh-CN" altLang="en-US" sz="2400" b="1" strike="noStrike" noProof="1">
                <a:latin typeface="宋体" panose="02010600030101010101" pitchFamily="2" charset="-122"/>
                <a:ea typeface="宋体" panose="02010600030101010101" pitchFamily="2" charset="-122"/>
              </a:rPr>
              <a:t>会后形成了老西庄的村规民约，对村民和商户都进行了规范，同时形成了一套可复制推广的机制。 </a:t>
            </a:r>
            <a:endParaRPr lang="zh-CN" altLang="en-US" sz="2400" b="1" strike="noStrike" noProof="1">
              <a:latin typeface="宋体" panose="02010600030101010101" pitchFamily="2" charset="-122"/>
              <a:ea typeface="宋体" panose="02010600030101010101" pitchFamily="2" charset="-122"/>
            </a:endParaRPr>
          </a:p>
          <a:p>
            <a:pPr algn="l" fontAlgn="base"/>
            <a:endParaRPr lang="zh-CN" altLang="en-US" sz="2400" b="1" strike="noStrike" noProof="1">
              <a:latin typeface="宋体" panose="02010600030101010101" pitchFamily="2" charset="-122"/>
              <a:ea typeface="宋体" panose="02010600030101010101" pitchFamily="2" charset="-122"/>
            </a:endParaRPr>
          </a:p>
        </p:txBody>
      </p:sp>
      <p:pic>
        <p:nvPicPr>
          <p:cNvPr id="16386" name="图片 4"/>
          <p:cNvPicPr>
            <a:picLocks noChangeAspect="1"/>
          </p:cNvPicPr>
          <p:nvPr/>
        </p:nvPicPr>
        <p:blipFill>
          <a:blip r:embed="rId1"/>
          <a:stretch>
            <a:fillRect/>
          </a:stretch>
        </p:blipFill>
        <p:spPr>
          <a:xfrm>
            <a:off x="6473825" y="88900"/>
            <a:ext cx="5480050" cy="3260725"/>
          </a:xfrm>
          <a:prstGeom prst="rect">
            <a:avLst/>
          </a:prstGeom>
          <a:noFill/>
          <a:ln w="9525">
            <a:noFill/>
          </a:ln>
        </p:spPr>
      </p:pic>
      <p:pic>
        <p:nvPicPr>
          <p:cNvPr id="16387" name="图片 5"/>
          <p:cNvPicPr>
            <a:picLocks noChangeAspect="1"/>
          </p:cNvPicPr>
          <p:nvPr/>
        </p:nvPicPr>
        <p:blipFill>
          <a:blip r:embed="rId2"/>
          <a:stretch>
            <a:fillRect/>
          </a:stretch>
        </p:blipFill>
        <p:spPr>
          <a:xfrm>
            <a:off x="6473825" y="3633788"/>
            <a:ext cx="5529263" cy="3021012"/>
          </a:xfrm>
          <a:prstGeom prst="rect">
            <a:avLst/>
          </a:prstGeom>
          <a:noFill/>
          <a:ln w="9525">
            <a:noFill/>
          </a:ln>
        </p:spPr>
      </p:pic>
      <p:sp>
        <p:nvSpPr>
          <p:cNvPr id="16388" name="文本框 6"/>
          <p:cNvSpPr txBox="1"/>
          <p:nvPr/>
        </p:nvSpPr>
        <p:spPr>
          <a:xfrm>
            <a:off x="95250" y="4845050"/>
            <a:ext cx="6267450" cy="953135"/>
          </a:xfrm>
          <a:prstGeom prst="rect">
            <a:avLst/>
          </a:prstGeom>
          <a:noFill/>
          <a:ln w="9525">
            <a:noFill/>
          </a:ln>
        </p:spPr>
        <p:txBody>
          <a:bodyPr wrap="square" anchor="t" anchorCtr="0">
            <a:spAutoFit/>
          </a:bodyPr>
          <a:p>
            <a:r>
              <a:rPr lang="en-US" altLang="zh-CN" sz="2800" b="1">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在老西庄，村民参与议事的积极性很高。你知道原因吗？</a:t>
            </a:r>
            <a:endParaRPr lang="zh-CN" altLang="en-US" sz="2800" b="1">
              <a:latin typeface="黑体" panose="02010609060101010101" charset="-122"/>
              <a:ea typeface="黑体" panose="02010609060101010101" charset="-122"/>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图片 5"/>
          <p:cNvPicPr>
            <a:picLocks noChangeAspect="1"/>
          </p:cNvPicPr>
          <p:nvPr/>
        </p:nvPicPr>
        <p:blipFill>
          <a:blip r:embed="rId1"/>
          <a:stretch>
            <a:fillRect/>
          </a:stretch>
        </p:blipFill>
        <p:spPr>
          <a:xfrm>
            <a:off x="-202565" y="-356870"/>
            <a:ext cx="12228513" cy="8469313"/>
          </a:xfrm>
          <a:prstGeom prst="rect">
            <a:avLst/>
          </a:prstGeom>
          <a:noFill/>
          <a:ln w="9525">
            <a:noFill/>
          </a:ln>
        </p:spPr>
      </p:pic>
      <p:sp>
        <p:nvSpPr>
          <p:cNvPr id="14" name="圆角矩形 13"/>
          <p:cNvSpPr/>
          <p:nvPr/>
        </p:nvSpPr>
        <p:spPr>
          <a:xfrm>
            <a:off x="5945505" y="140653"/>
            <a:ext cx="3467100" cy="172561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fontAlgn="base"/>
            <a:r>
              <a:rPr lang="zh-CN" altLang="en-US" sz="3200" b="1" strike="noStrike" noProof="1"/>
              <a:t>老西庄经验</a:t>
            </a:r>
            <a:r>
              <a:rPr lang="en-US" altLang="zh-CN" sz="3200" b="1" strike="noStrike" noProof="1"/>
              <a:t>4</a:t>
            </a:r>
            <a:endParaRPr lang="en-US" altLang="zh-CN" sz="3200" b="1" strike="noStrike" noProof="1"/>
          </a:p>
          <a:p>
            <a:pPr algn="ctr" fontAlgn="base"/>
            <a:r>
              <a:rPr lang="zh-CN" altLang="en-US" sz="3200" b="1" strike="noStrike" noProof="1"/>
              <a:t>走乡村善治之路</a:t>
            </a:r>
            <a:endParaRPr lang="zh-CN" altLang="en-US" sz="3200" b="1" strike="noStrike" noProof="1"/>
          </a:p>
        </p:txBody>
      </p:sp>
      <p:sp>
        <p:nvSpPr>
          <p:cNvPr id="15" name="圆角矩形 14"/>
          <p:cNvSpPr/>
          <p:nvPr/>
        </p:nvSpPr>
        <p:spPr>
          <a:xfrm>
            <a:off x="5180013" y="2416175"/>
            <a:ext cx="6554788" cy="258127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l" fontAlgn="base"/>
            <a:r>
              <a:rPr lang="zh-CN" altLang="en-US" sz="2400" b="1" strike="noStrike" noProof="1">
                <a:solidFill>
                  <a:schemeClr val="tx1"/>
                </a:solidFill>
                <a:latin typeface="宋体" panose="02010600030101010101" pitchFamily="2" charset="-122"/>
                <a:ea typeface="宋体" panose="02010600030101010101" pitchFamily="2" charset="-122"/>
              </a:rPr>
              <a:t>社会主义现代化国家</a:t>
            </a:r>
            <a:r>
              <a:rPr lang="zh-CN" altLang="en-US" sz="2400" b="1" strike="noStrike" noProof="1">
                <a:solidFill>
                  <a:srgbClr val="FF0000"/>
                </a:solidFill>
                <a:latin typeface="宋体" panose="02010600030101010101" pitchFamily="2" charset="-122"/>
                <a:ea typeface="宋体" panose="02010600030101010101" pitchFamily="2" charset="-122"/>
              </a:rPr>
              <a:t>政治建设</a:t>
            </a:r>
            <a:r>
              <a:rPr lang="zh-CN" altLang="en-US" sz="2400" b="1" strike="noStrike" noProof="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2400" b="1" strike="noStrike" noProof="1">
                <a:solidFill>
                  <a:srgbClr val="FF0000"/>
                </a:solidFill>
                <a:latin typeface="Arial" panose="020B0604020202020204" pitchFamily="34" charset="0"/>
                <a:ea typeface="宋体" panose="02010600030101010101" pitchFamily="2" charset="-122"/>
                <a:cs typeface="Arial" panose="020B0604020202020204" pitchFamily="34" charset="0"/>
              </a:rPr>
              <a:t>民主</a:t>
            </a:r>
            <a:endParaRPr lang="zh-CN" altLang="en-US" sz="2400" b="1" strike="noStrike" noProof="1">
              <a:solidFill>
                <a:schemeClr val="tx1"/>
              </a:solidFill>
              <a:latin typeface="宋体" panose="02010600030101010101" pitchFamily="2" charset="-122"/>
              <a:ea typeface="宋体" panose="02010600030101010101" pitchFamily="2" charset="-122"/>
            </a:endParaRPr>
          </a:p>
          <a:p>
            <a:pPr algn="l" fontAlgn="base"/>
            <a:r>
              <a:rPr lang="zh-CN" altLang="en-US" sz="2400" strike="noStrike" noProof="1">
                <a:solidFill>
                  <a:schemeClr val="tx1"/>
                </a:solidFill>
                <a:latin typeface="楷体" panose="02010609060101010101" charset="-122"/>
                <a:ea typeface="楷体" panose="02010609060101010101" charset="-122"/>
                <a:sym typeface="+mn-ea"/>
              </a:rPr>
              <a:t>人民民主是社会主义的生命</a:t>
            </a:r>
            <a:r>
              <a:rPr lang="zh-CN" altLang="en-US" sz="2400" strike="noStrike" noProof="1">
                <a:solidFill>
                  <a:schemeClr val="tx1"/>
                </a:solidFill>
                <a:latin typeface="楷体" panose="02010609060101010101" charset="-122"/>
                <a:ea typeface="楷体" panose="02010609060101010101" charset="-122"/>
              </a:rPr>
              <a:t>。我们要走中国特色社会主义政治发展道路，发展社会主义民主政治，体现人民意志、保障人民权益、激发人民创造活力，用制度体系保证人民当家作主。</a:t>
            </a:r>
            <a:endParaRPr lang="zh-CN" altLang="en-US" sz="2400" strike="noStrike" noProof="1">
              <a:solidFill>
                <a:schemeClr val="tx1"/>
              </a:solidFill>
              <a:latin typeface="楷体" panose="02010609060101010101" charset="-122"/>
              <a:ea typeface="楷体" panose="02010609060101010101" charset="-122"/>
            </a:endParaRPr>
          </a:p>
        </p:txBody>
      </p:sp>
      <p:pic>
        <p:nvPicPr>
          <p:cNvPr id="4" name="内容占位符 3"/>
          <p:cNvPicPr>
            <a:picLocks noGrp="1" noChangeAspect="1"/>
          </p:cNvPicPr>
          <p:nvPr>
            <p:ph idx="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647065" y="313690"/>
            <a:ext cx="4107815" cy="5690235"/>
          </a:xfrm>
          <a:prstGeom prst="rect">
            <a:avLst/>
          </a:prstGeom>
          <a:ln w="57150">
            <a:solidFill>
              <a:srgbClr val="C00000"/>
            </a:solid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248285" y="229235"/>
            <a:ext cx="6610350" cy="515747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p>
            <a:pPr algn="l" fontAlgn="base"/>
            <a:r>
              <a:rPr lang="en-US" altLang="zh-CN" sz="2400" strike="noStrike" noProof="1">
                <a:solidFill>
                  <a:schemeClr val="tx1"/>
                </a:solidFill>
                <a:latin typeface="宋体" panose="02010600030101010101" pitchFamily="2" charset="-122"/>
                <a:ea typeface="宋体" panose="02010600030101010101" pitchFamily="2" charset="-122"/>
              </a:rPr>
              <a:t>  </a:t>
            </a:r>
            <a:r>
              <a:rPr sz="2400" b="1" strike="noStrike" noProof="1">
                <a:latin typeface="宋体" panose="02010600030101010101" pitchFamily="2" charset="-122"/>
                <a:ea typeface="宋体" panose="02010600030101010101" pitchFamily="2" charset="-122"/>
              </a:rPr>
              <a:t>莓芝士、肉松青团、樱花蛋糕……一份份春日限定甜品摆在橱窗，让人垂涎欲滴。在老西庄，“赵小姐的甜品屋”已然成了“网红”，这里的主理人是85后的赵洁。</a:t>
            </a:r>
            <a:endParaRPr sz="2400" b="1" strike="noStrike" noProof="1">
              <a:latin typeface="宋体" panose="02010600030101010101" pitchFamily="2" charset="-122"/>
              <a:ea typeface="宋体" panose="02010600030101010101" pitchFamily="2" charset="-122"/>
            </a:endParaRPr>
          </a:p>
          <a:p>
            <a:pPr algn="l" fontAlgn="base"/>
            <a:r>
              <a:rPr lang="en-US" sz="2400" b="1" strike="noStrike" noProof="1">
                <a:latin typeface="宋体" panose="02010600030101010101" pitchFamily="2" charset="-122"/>
                <a:ea typeface="宋体" panose="02010600030101010101" pitchFamily="2" charset="-122"/>
              </a:rPr>
              <a:t>  </a:t>
            </a:r>
            <a:r>
              <a:rPr sz="2400" b="1" strike="noStrike" noProof="1">
                <a:latin typeface="宋体" panose="02010600030101010101" pitchFamily="2" charset="-122"/>
                <a:ea typeface="宋体" panose="02010600030101010101" pitchFamily="2" charset="-122"/>
              </a:rPr>
              <a:t>开甜品屋之前，赵洁是一位有十多年教龄的优秀教师。她了解到“花开西庄”的项目，便萌生了创业的想法。</a:t>
            </a:r>
            <a:endParaRPr sz="2400" b="1" strike="noStrike" noProof="1">
              <a:latin typeface="宋体" panose="02010600030101010101" pitchFamily="2" charset="-122"/>
              <a:ea typeface="宋体" panose="02010600030101010101" pitchFamily="2" charset="-122"/>
            </a:endParaRPr>
          </a:p>
          <a:p>
            <a:pPr algn="l" fontAlgn="base"/>
            <a:r>
              <a:rPr lang="en-US" sz="2400" b="1" strike="noStrike" noProof="1">
                <a:latin typeface="宋体" panose="02010600030101010101" pitchFamily="2" charset="-122"/>
                <a:ea typeface="宋体" panose="02010600030101010101" pitchFamily="2" charset="-122"/>
              </a:rPr>
              <a:t> </a:t>
            </a:r>
            <a:r>
              <a:rPr sz="2400" b="1" strike="noStrike" noProof="1">
                <a:latin typeface="宋体" panose="02010600030101010101" pitchFamily="2" charset="-122"/>
                <a:ea typeface="宋体" panose="02010600030101010101" pitchFamily="2" charset="-122"/>
              </a:rPr>
              <a:t>“花开西庄”项目，是赵洁返乡创业的一次实践。“把梦想变为现实，也能为家乡的美丽乡村建设贡献一份力量。”赵洁爱好烘焙，顺理成章想到了开甜品店，“有个自己的梦想小屋，做甜品给喜欢美食的人分享，也是一种幸福。”</a:t>
            </a:r>
            <a:r>
              <a:rPr lang="zh-CN" altLang="en-US" sz="2400" b="1" strike="noStrike" noProof="1">
                <a:solidFill>
                  <a:schemeClr val="bg1"/>
                </a:solidFill>
                <a:latin typeface="宋体" panose="02010600030101010101" pitchFamily="2" charset="-122"/>
                <a:ea typeface="宋体" panose="02010600030101010101" pitchFamily="2" charset="-122"/>
                <a:cs typeface="楷体" panose="02010609060101010101" charset="-122"/>
                <a:sym typeface="+mn-ea"/>
              </a:rPr>
              <a:t>。</a:t>
            </a:r>
            <a:endParaRPr lang="zh-CN" altLang="en-US" sz="2400" b="1" strike="noStrike" noProof="1">
              <a:latin typeface="宋体" panose="02010600030101010101" pitchFamily="2" charset="-122"/>
              <a:ea typeface="宋体" panose="02010600030101010101" pitchFamily="2" charset="-122"/>
            </a:endParaRPr>
          </a:p>
          <a:p>
            <a:pPr algn="l" fontAlgn="base"/>
            <a:endParaRPr lang="zh-CN" altLang="en-US" sz="2400" b="1" strike="noStrike" noProof="1">
              <a:latin typeface="宋体" panose="02010600030101010101" pitchFamily="2" charset="-122"/>
              <a:ea typeface="宋体" panose="02010600030101010101" pitchFamily="2" charset="-122"/>
            </a:endParaRPr>
          </a:p>
        </p:txBody>
      </p:sp>
      <p:sp>
        <p:nvSpPr>
          <p:cNvPr id="9" name="文本框 8"/>
          <p:cNvSpPr txBox="1"/>
          <p:nvPr/>
        </p:nvSpPr>
        <p:spPr>
          <a:xfrm>
            <a:off x="539750" y="5386388"/>
            <a:ext cx="5842000" cy="953135"/>
          </a:xfrm>
          <a:prstGeom prst="rect">
            <a:avLst/>
          </a:prstGeom>
          <a:noFill/>
          <a:ln w="9525">
            <a:noFill/>
          </a:ln>
        </p:spPr>
        <p:txBody>
          <a:bodyPr wrap="square" anchor="t" anchorCtr="0">
            <a:spAutoFit/>
          </a:bodyPr>
          <a:p>
            <a:r>
              <a:rPr lang="zh-CN" altLang="en-US" sz="2800">
                <a:latin typeface="黑体" panose="02010609060101010101" charset="-122"/>
                <a:ea typeface="黑体" panose="02010609060101010101" charset="-122"/>
              </a:rPr>
              <a:t>生活在老西庄，老百姓都是满满幸福感。你知道他们的幸福所在吗？</a:t>
            </a:r>
            <a:endParaRPr lang="zh-CN" altLang="en-US" sz="2800">
              <a:latin typeface="黑体" panose="02010609060101010101" charset="-122"/>
              <a:ea typeface="黑体" panose="02010609060101010101" charset="-122"/>
            </a:endParaRPr>
          </a:p>
        </p:txBody>
      </p:sp>
      <p:pic>
        <p:nvPicPr>
          <p:cNvPr id="2" name="图片 1"/>
          <p:cNvPicPr>
            <a:picLocks noChangeAspect="1"/>
          </p:cNvPicPr>
          <p:nvPr/>
        </p:nvPicPr>
        <p:blipFill>
          <a:blip r:embed="rId1"/>
          <a:srcRect l="4406" t="14657" r="20158" b="14393"/>
          <a:stretch>
            <a:fillRect/>
          </a:stretch>
        </p:blipFill>
        <p:spPr>
          <a:xfrm>
            <a:off x="7153910" y="864870"/>
            <a:ext cx="4914265" cy="40913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图片 5"/>
          <p:cNvPicPr>
            <a:picLocks noChangeAspect="1"/>
          </p:cNvPicPr>
          <p:nvPr/>
        </p:nvPicPr>
        <p:blipFill>
          <a:blip r:embed="rId1"/>
          <a:stretch>
            <a:fillRect/>
          </a:stretch>
        </p:blipFill>
        <p:spPr>
          <a:xfrm>
            <a:off x="-19050" y="38100"/>
            <a:ext cx="12228513" cy="8469313"/>
          </a:xfrm>
          <a:prstGeom prst="rect">
            <a:avLst/>
          </a:prstGeom>
          <a:noFill/>
          <a:ln w="9525">
            <a:noFill/>
          </a:ln>
        </p:spPr>
      </p:pic>
      <p:sp>
        <p:nvSpPr>
          <p:cNvPr id="5" name="圆角矩形 4"/>
          <p:cNvSpPr/>
          <p:nvPr/>
        </p:nvSpPr>
        <p:spPr>
          <a:xfrm>
            <a:off x="6291263" y="379413"/>
            <a:ext cx="3467100" cy="17272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fontAlgn="base"/>
            <a:r>
              <a:rPr lang="zh-CN" altLang="en-US" sz="3200" b="1" strike="noStrike" noProof="1"/>
              <a:t>老西庄经验</a:t>
            </a:r>
            <a:r>
              <a:rPr lang="en-US" altLang="zh-CN" sz="3200" b="1" strike="noStrike" noProof="1"/>
              <a:t>5</a:t>
            </a:r>
            <a:endParaRPr lang="en-US" altLang="zh-CN" sz="3200" b="1" strike="noStrike" noProof="1"/>
          </a:p>
          <a:p>
            <a:pPr algn="ctr" fontAlgn="base"/>
            <a:r>
              <a:rPr lang="zh-CN" altLang="en-US" sz="3200" b="1" strike="noStrike" noProof="1"/>
              <a:t>走共享成果之路</a:t>
            </a:r>
            <a:endParaRPr lang="zh-CN" altLang="en-US" sz="3200" b="1" strike="noStrike" noProof="1"/>
          </a:p>
        </p:txBody>
      </p:sp>
      <p:sp>
        <p:nvSpPr>
          <p:cNvPr id="6" name="圆角矩形 5"/>
          <p:cNvSpPr/>
          <p:nvPr/>
        </p:nvSpPr>
        <p:spPr>
          <a:xfrm>
            <a:off x="5035550" y="2716213"/>
            <a:ext cx="6554788" cy="258127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l" fontAlgn="base"/>
            <a:r>
              <a:rPr lang="zh-CN" altLang="en-US" sz="2400" b="1" strike="noStrike" noProof="1">
                <a:solidFill>
                  <a:schemeClr val="tx1"/>
                </a:solidFill>
                <a:latin typeface="宋体" panose="02010600030101010101" pitchFamily="2" charset="-122"/>
                <a:ea typeface="宋体" panose="02010600030101010101" pitchFamily="2" charset="-122"/>
              </a:rPr>
              <a:t>社会主义现代化国家</a:t>
            </a:r>
            <a:r>
              <a:rPr lang="zh-CN" altLang="en-US" sz="2400" b="1" strike="noStrike" noProof="1">
                <a:solidFill>
                  <a:srgbClr val="FF0000"/>
                </a:solidFill>
                <a:latin typeface="宋体" panose="02010600030101010101" pitchFamily="2" charset="-122"/>
                <a:ea typeface="宋体" panose="02010600030101010101" pitchFamily="2" charset="-122"/>
              </a:rPr>
              <a:t>社会建设</a:t>
            </a:r>
            <a:r>
              <a:rPr lang="zh-CN" altLang="en-US" sz="2400" b="1" strike="noStrike" noProof="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2400" b="1" strike="noStrike" noProof="1">
                <a:solidFill>
                  <a:srgbClr val="FF0000"/>
                </a:solidFill>
                <a:latin typeface="Arial" panose="020B0604020202020204" pitchFamily="34" charset="0"/>
                <a:ea typeface="宋体" panose="02010600030101010101" pitchFamily="2" charset="-122"/>
                <a:cs typeface="Arial" panose="020B0604020202020204" pitchFamily="34" charset="0"/>
              </a:rPr>
              <a:t>和谐</a:t>
            </a:r>
            <a:endParaRPr lang="zh-CN" altLang="en-US" sz="2400" b="1" strike="noStrike" noProof="1">
              <a:solidFill>
                <a:schemeClr val="tx1"/>
              </a:solidFill>
              <a:latin typeface="宋体" panose="02010600030101010101" pitchFamily="2" charset="-122"/>
              <a:ea typeface="宋体" panose="02010600030101010101" pitchFamily="2" charset="-122"/>
            </a:endParaRPr>
          </a:p>
          <a:p>
            <a:pPr algn="l" fontAlgn="base"/>
            <a:r>
              <a:rPr lang="zh-CN" altLang="en-US" sz="2400" strike="noStrike" noProof="1">
                <a:solidFill>
                  <a:schemeClr val="tx1"/>
                </a:solidFill>
                <a:latin typeface="楷体" panose="02010609060101010101" charset="-122"/>
                <a:ea typeface="楷体" panose="02010609060101010101" charset="-122"/>
              </a:rPr>
              <a:t>我们要坚持在发展中保障和改善民生，保证人民在共建共享发展中有更多获得感。加强和创新社会治理，维护社会和谐稳定。坚持总体国家安全观，有效维护国家安全。</a:t>
            </a:r>
            <a:endParaRPr lang="zh-CN" altLang="en-US" sz="2400" strike="noStrike" noProof="1">
              <a:solidFill>
                <a:schemeClr val="tx1"/>
              </a:solidFill>
              <a:latin typeface="楷体" panose="02010609060101010101" charset="-122"/>
              <a:ea typeface="楷体" panose="02010609060101010101" charset="-122"/>
            </a:endParaRPr>
          </a:p>
        </p:txBody>
      </p:sp>
      <p:pic>
        <p:nvPicPr>
          <p:cNvPr id="9" name="内容占位符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971460" y="848260"/>
            <a:ext cx="3368518" cy="4665399"/>
          </a:xfrm>
          <a:prstGeom prst="rect">
            <a:avLst/>
          </a:prstGeom>
          <a:ln w="5715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图片 4"/>
          <p:cNvPicPr>
            <a:picLocks noChangeAspect="1"/>
          </p:cNvPicPr>
          <p:nvPr/>
        </p:nvPicPr>
        <p:blipFill>
          <a:blip r:embed="rId1"/>
          <a:stretch>
            <a:fillRect/>
          </a:stretch>
        </p:blipFill>
        <p:spPr>
          <a:xfrm>
            <a:off x="20638" y="25400"/>
            <a:ext cx="12150725" cy="9055100"/>
          </a:xfrm>
          <a:prstGeom prst="rect">
            <a:avLst/>
          </a:prstGeom>
          <a:noFill/>
          <a:ln w="9525">
            <a:noFill/>
          </a:ln>
        </p:spPr>
      </p:pic>
      <p:sp>
        <p:nvSpPr>
          <p:cNvPr id="20482" name="文本框 3"/>
          <p:cNvSpPr txBox="1"/>
          <p:nvPr/>
        </p:nvSpPr>
        <p:spPr>
          <a:xfrm>
            <a:off x="1804988" y="2613025"/>
            <a:ext cx="8580437" cy="1014413"/>
          </a:xfrm>
          <a:prstGeom prst="rect">
            <a:avLst/>
          </a:prstGeom>
          <a:noFill/>
          <a:ln w="9525">
            <a:noFill/>
          </a:ln>
        </p:spPr>
        <p:txBody>
          <a:bodyPr wrap="square" anchor="t" anchorCtr="0">
            <a:spAutoFit/>
          </a:bodyPr>
          <a:p>
            <a:r>
              <a:rPr lang="zh-CN" altLang="en-US" sz="6000">
                <a:latin typeface="楷体" panose="02010609060101010101" charset="-122"/>
                <a:ea typeface="楷体" panose="02010609060101010101" charset="-122"/>
              </a:rPr>
              <a:t>三、合纵联横，五位一体</a:t>
            </a:r>
            <a:endParaRPr lang="zh-CN" altLang="en-US" sz="6000">
              <a:latin typeface="楷体" panose="02010609060101010101" charset="-122"/>
              <a:ea typeface="楷体" panose="02010609060101010101" charset="-122"/>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626519" y="1744884"/>
            <a:ext cx="3999818" cy="522515"/>
          </a:xfrm>
          <a:prstGeom prst="rect">
            <a:avLst/>
          </a:prstGeom>
          <a:solidFill>
            <a:srgbClr val="C00000"/>
          </a:solidFill>
        </p:spPr>
        <p:txBody>
          <a:bodyPr wrap="square" rtlCol="0">
            <a:spAutoFit/>
          </a:bodyPr>
          <a:lstStyle/>
          <a:p>
            <a:pPr algn="ctr"/>
            <a:r>
              <a:rPr lang="zh-CN" altLang="en-US" sz="2800" b="1" smtClean="0">
                <a:solidFill>
                  <a:schemeClr val="bg1"/>
                </a:solidFill>
              </a:rPr>
              <a:t>“五位一体”总体部局</a:t>
            </a:r>
            <a:endParaRPr lang="zh-CN" altLang="en-US" sz="2800" b="1">
              <a:solidFill>
                <a:schemeClr val="bg1"/>
              </a:solidFill>
            </a:endParaRPr>
          </a:p>
        </p:txBody>
      </p:sp>
      <p:sp>
        <p:nvSpPr>
          <p:cNvPr id="6" name="矩形 5"/>
          <p:cNvSpPr/>
          <p:nvPr>
            <p:custDataLst>
              <p:tags r:id="rId2"/>
            </p:custDataLst>
          </p:nvPr>
        </p:nvSpPr>
        <p:spPr>
          <a:xfrm>
            <a:off x="1534545" y="2909657"/>
            <a:ext cx="947057" cy="127362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t>经济建设</a:t>
            </a:r>
            <a:endParaRPr lang="zh-CN" altLang="en-US" sz="2400" b="1"/>
          </a:p>
        </p:txBody>
      </p:sp>
      <p:sp>
        <p:nvSpPr>
          <p:cNvPr id="7" name="矩形 6"/>
          <p:cNvSpPr/>
          <p:nvPr>
            <p:custDataLst>
              <p:tags r:id="rId3"/>
            </p:custDataLst>
          </p:nvPr>
        </p:nvSpPr>
        <p:spPr>
          <a:xfrm>
            <a:off x="2853410" y="2909657"/>
            <a:ext cx="947057" cy="127362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t>政治建设</a:t>
            </a:r>
            <a:endParaRPr lang="zh-CN" altLang="en-US" sz="2400" b="1"/>
          </a:p>
        </p:txBody>
      </p:sp>
      <p:sp>
        <p:nvSpPr>
          <p:cNvPr id="8" name="矩形 7"/>
          <p:cNvSpPr/>
          <p:nvPr>
            <p:custDataLst>
              <p:tags r:id="rId4"/>
            </p:custDataLst>
          </p:nvPr>
        </p:nvSpPr>
        <p:spPr>
          <a:xfrm>
            <a:off x="4172276" y="2909657"/>
            <a:ext cx="947056" cy="127362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t>文化建设</a:t>
            </a:r>
            <a:endParaRPr lang="zh-CN" altLang="en-US" sz="2400" b="1"/>
          </a:p>
        </p:txBody>
      </p:sp>
      <p:sp>
        <p:nvSpPr>
          <p:cNvPr id="9" name="矩形 8"/>
          <p:cNvSpPr/>
          <p:nvPr>
            <p:custDataLst>
              <p:tags r:id="rId5"/>
            </p:custDataLst>
          </p:nvPr>
        </p:nvSpPr>
        <p:spPr>
          <a:xfrm>
            <a:off x="5489952" y="2909657"/>
            <a:ext cx="922816" cy="127362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t>社会建设</a:t>
            </a:r>
            <a:endParaRPr lang="zh-CN" altLang="en-US" sz="2400" b="1"/>
          </a:p>
        </p:txBody>
      </p:sp>
      <p:sp>
        <p:nvSpPr>
          <p:cNvPr id="10" name="矩形 9"/>
          <p:cNvSpPr/>
          <p:nvPr>
            <p:custDataLst>
              <p:tags r:id="rId6"/>
            </p:custDataLst>
          </p:nvPr>
        </p:nvSpPr>
        <p:spPr>
          <a:xfrm>
            <a:off x="6810005" y="2909657"/>
            <a:ext cx="970352" cy="127362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t>生态文明建设</a:t>
            </a:r>
            <a:endParaRPr lang="zh-CN" altLang="en-US" sz="2400" b="1"/>
          </a:p>
        </p:txBody>
      </p:sp>
      <p:cxnSp>
        <p:nvCxnSpPr>
          <p:cNvPr id="12" name="直接箭头连接符 11"/>
          <p:cNvCxnSpPr>
            <a:stCxn id="5" idx="2"/>
            <a:endCxn id="6" idx="0"/>
          </p:cNvCxnSpPr>
          <p:nvPr>
            <p:custDataLst>
              <p:tags r:id="rId7"/>
            </p:custDataLst>
          </p:nvPr>
        </p:nvCxnSpPr>
        <p:spPr>
          <a:xfrm flipH="1">
            <a:off x="2008074" y="2267399"/>
            <a:ext cx="2618354" cy="642258"/>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13" name="直接箭头连接符 12"/>
          <p:cNvCxnSpPr>
            <a:stCxn id="5" idx="2"/>
            <a:endCxn id="7" idx="0"/>
          </p:cNvCxnSpPr>
          <p:nvPr>
            <p:custDataLst>
              <p:tags r:id="rId8"/>
            </p:custDataLst>
          </p:nvPr>
        </p:nvCxnSpPr>
        <p:spPr>
          <a:xfrm flipH="1">
            <a:off x="3326939" y="2267399"/>
            <a:ext cx="1299489" cy="642258"/>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16" name="直接箭头连接符 15"/>
          <p:cNvCxnSpPr>
            <a:stCxn id="5" idx="2"/>
            <a:endCxn id="8" idx="0"/>
          </p:cNvCxnSpPr>
          <p:nvPr>
            <p:custDataLst>
              <p:tags r:id="rId9"/>
            </p:custDataLst>
          </p:nvPr>
        </p:nvCxnSpPr>
        <p:spPr>
          <a:xfrm>
            <a:off x="4626428" y="2267399"/>
            <a:ext cx="19376" cy="642258"/>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19" name="直接箭头连接符 18"/>
          <p:cNvCxnSpPr>
            <a:stCxn id="5" idx="2"/>
            <a:endCxn id="9" idx="0"/>
          </p:cNvCxnSpPr>
          <p:nvPr>
            <p:custDataLst>
              <p:tags r:id="rId10"/>
            </p:custDataLst>
          </p:nvPr>
        </p:nvCxnSpPr>
        <p:spPr>
          <a:xfrm>
            <a:off x="4626428" y="2267399"/>
            <a:ext cx="1324932" cy="642258"/>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cxnSp>
        <p:nvCxnSpPr>
          <p:cNvPr id="23" name="直接箭头连接符 22"/>
          <p:cNvCxnSpPr>
            <a:stCxn id="5" idx="2"/>
            <a:endCxn id="10" idx="0"/>
          </p:cNvCxnSpPr>
          <p:nvPr>
            <p:custDataLst>
              <p:tags r:id="rId11"/>
            </p:custDataLst>
          </p:nvPr>
        </p:nvCxnSpPr>
        <p:spPr>
          <a:xfrm>
            <a:off x="4626428" y="2267399"/>
            <a:ext cx="2668753" cy="642258"/>
          </a:xfrm>
          <a:prstGeom prst="straightConnector1">
            <a:avLst/>
          </a:prstGeom>
          <a:ln w="19050">
            <a:tailEnd type="triangle"/>
          </a:ln>
        </p:spPr>
        <p:style>
          <a:lnRef idx="1">
            <a:schemeClr val="accent5"/>
          </a:lnRef>
          <a:fillRef idx="0">
            <a:schemeClr val="accent5"/>
          </a:fillRef>
          <a:effectRef idx="0">
            <a:schemeClr val="accent5"/>
          </a:effectRef>
          <a:fontRef idx="minor">
            <a:schemeClr val="tx1"/>
          </a:fontRef>
        </p:style>
      </p:cxnSp>
      <p:sp>
        <p:nvSpPr>
          <p:cNvPr id="26" name="椭圆 25"/>
          <p:cNvSpPr/>
          <p:nvPr>
            <p:custDataLst>
              <p:tags r:id="rId12"/>
            </p:custDataLst>
          </p:nvPr>
        </p:nvSpPr>
        <p:spPr>
          <a:xfrm>
            <a:off x="1389629" y="4399591"/>
            <a:ext cx="1236889" cy="104256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smtClean="0">
                <a:solidFill>
                  <a:schemeClr val="tx1"/>
                </a:solidFill>
              </a:rPr>
              <a:t>保障</a:t>
            </a:r>
            <a:endParaRPr lang="zh-CN" altLang="en-US" sz="2400" b="1">
              <a:solidFill>
                <a:schemeClr val="tx1"/>
              </a:solidFill>
            </a:endParaRPr>
          </a:p>
        </p:txBody>
      </p:sp>
      <p:sp>
        <p:nvSpPr>
          <p:cNvPr id="27" name="椭圆 26"/>
          <p:cNvSpPr/>
          <p:nvPr>
            <p:custDataLst>
              <p:tags r:id="rId13"/>
            </p:custDataLst>
          </p:nvPr>
        </p:nvSpPr>
        <p:spPr>
          <a:xfrm>
            <a:off x="2764797" y="4399590"/>
            <a:ext cx="1236889" cy="104256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smtClean="0">
                <a:solidFill>
                  <a:schemeClr val="tx1"/>
                </a:solidFill>
              </a:rPr>
              <a:t>根本</a:t>
            </a:r>
            <a:endParaRPr lang="zh-CN" altLang="en-US" sz="2400" b="1">
              <a:solidFill>
                <a:schemeClr val="tx1"/>
              </a:solidFill>
            </a:endParaRPr>
          </a:p>
        </p:txBody>
      </p:sp>
      <p:sp>
        <p:nvSpPr>
          <p:cNvPr id="28" name="椭圆 27"/>
          <p:cNvSpPr/>
          <p:nvPr>
            <p:custDataLst>
              <p:tags r:id="rId14"/>
            </p:custDataLst>
          </p:nvPr>
        </p:nvSpPr>
        <p:spPr>
          <a:xfrm>
            <a:off x="4127374" y="4399590"/>
            <a:ext cx="1236889" cy="104256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smtClean="0">
                <a:solidFill>
                  <a:schemeClr val="tx1"/>
                </a:solidFill>
              </a:rPr>
              <a:t>灵魂</a:t>
            </a:r>
            <a:endParaRPr lang="zh-CN" altLang="en-US" sz="2400" b="1">
              <a:solidFill>
                <a:schemeClr val="tx1"/>
              </a:solidFill>
            </a:endParaRPr>
          </a:p>
        </p:txBody>
      </p:sp>
      <p:sp>
        <p:nvSpPr>
          <p:cNvPr id="29" name="椭圆 28"/>
          <p:cNvSpPr/>
          <p:nvPr>
            <p:custDataLst>
              <p:tags r:id="rId15"/>
            </p:custDataLst>
          </p:nvPr>
        </p:nvSpPr>
        <p:spPr>
          <a:xfrm>
            <a:off x="5489951" y="4399591"/>
            <a:ext cx="1236889" cy="104256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smtClean="0">
                <a:solidFill>
                  <a:schemeClr val="tx1"/>
                </a:solidFill>
              </a:rPr>
              <a:t>条件</a:t>
            </a:r>
            <a:endParaRPr lang="zh-CN" altLang="en-US" sz="2400" b="1">
              <a:solidFill>
                <a:schemeClr val="tx1"/>
              </a:solidFill>
            </a:endParaRPr>
          </a:p>
        </p:txBody>
      </p:sp>
      <p:sp>
        <p:nvSpPr>
          <p:cNvPr id="30" name="椭圆 29"/>
          <p:cNvSpPr/>
          <p:nvPr>
            <p:custDataLst>
              <p:tags r:id="rId16"/>
            </p:custDataLst>
          </p:nvPr>
        </p:nvSpPr>
        <p:spPr>
          <a:xfrm>
            <a:off x="6909679" y="4399590"/>
            <a:ext cx="1236889" cy="100078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smtClean="0">
                <a:solidFill>
                  <a:schemeClr val="tx1"/>
                </a:solidFill>
              </a:rPr>
              <a:t>基础</a:t>
            </a:r>
            <a:endParaRPr lang="zh-CN" altLang="en-US" sz="2400" b="1">
              <a:solidFill>
                <a:schemeClr val="tx1"/>
              </a:solidFill>
            </a:endParaRPr>
          </a:p>
        </p:txBody>
      </p:sp>
      <p:sp>
        <p:nvSpPr>
          <p:cNvPr id="31" name="文本框 30"/>
          <p:cNvSpPr txBox="1"/>
          <p:nvPr>
            <p:custDataLst>
              <p:tags r:id="rId17"/>
            </p:custDataLst>
          </p:nvPr>
        </p:nvSpPr>
        <p:spPr>
          <a:xfrm>
            <a:off x="8840597" y="2076386"/>
            <a:ext cx="2111828" cy="3323987"/>
          </a:xfrm>
          <a:prstGeom prst="rect">
            <a:avLst/>
          </a:prstGeom>
          <a:noFill/>
          <a:ln>
            <a:solidFill>
              <a:schemeClr val="tx1"/>
            </a:solidFill>
            <a:prstDash val="sysDash"/>
          </a:ln>
        </p:spPr>
        <p:txBody>
          <a:bodyPr wrap="square" rtlCol="0">
            <a:spAutoFit/>
          </a:bodyPr>
          <a:lstStyle/>
          <a:p>
            <a:pPr algn="ctr">
              <a:lnSpc>
                <a:spcPct val="150000"/>
              </a:lnSpc>
            </a:pPr>
            <a:r>
              <a:rPr lang="zh-CN" altLang="en-US" sz="2800" b="1" smtClean="0">
                <a:solidFill>
                  <a:srgbClr val="C00000"/>
                </a:solidFill>
                <a:latin typeface="幼圆" panose="02010509060101010101" pitchFamily="49" charset="-122"/>
                <a:ea typeface="幼圆" panose="02010509060101010101" pitchFamily="49" charset="-122"/>
              </a:rPr>
              <a:t>有机整体</a:t>
            </a:r>
            <a:endParaRPr lang="en-US" altLang="zh-CN" sz="2800" b="1" smtClean="0">
              <a:solidFill>
                <a:srgbClr val="C00000"/>
              </a:solidFill>
              <a:latin typeface="幼圆" panose="02010509060101010101" pitchFamily="49" charset="-122"/>
              <a:ea typeface="幼圆" panose="02010509060101010101" pitchFamily="49" charset="-122"/>
            </a:endParaRPr>
          </a:p>
          <a:p>
            <a:pPr algn="ctr">
              <a:lnSpc>
                <a:spcPct val="150000"/>
              </a:lnSpc>
            </a:pPr>
            <a:r>
              <a:rPr lang="zh-CN" altLang="en-US" sz="2800" smtClean="0">
                <a:latin typeface="幼圆" panose="02010509060101010101" pitchFamily="49" charset="-122"/>
                <a:ea typeface="幼圆" panose="02010509060101010101" pitchFamily="49" charset="-122"/>
              </a:rPr>
              <a:t>相互联系</a:t>
            </a:r>
            <a:endParaRPr lang="en-US" altLang="zh-CN" sz="2800" smtClean="0">
              <a:latin typeface="幼圆" panose="02010509060101010101" pitchFamily="49" charset="-122"/>
              <a:ea typeface="幼圆" panose="02010509060101010101" pitchFamily="49" charset="-122"/>
            </a:endParaRPr>
          </a:p>
          <a:p>
            <a:pPr algn="ctr">
              <a:lnSpc>
                <a:spcPct val="150000"/>
              </a:lnSpc>
            </a:pPr>
            <a:r>
              <a:rPr lang="zh-CN" altLang="en-US" sz="2800" smtClean="0">
                <a:latin typeface="幼圆" panose="02010509060101010101" pitchFamily="49" charset="-122"/>
                <a:ea typeface="幼圆" panose="02010509060101010101" pitchFamily="49" charset="-122"/>
              </a:rPr>
              <a:t>相互协调</a:t>
            </a:r>
            <a:endParaRPr lang="en-US" altLang="zh-CN" sz="2800" smtClean="0">
              <a:latin typeface="幼圆" panose="02010509060101010101" pitchFamily="49" charset="-122"/>
              <a:ea typeface="幼圆" panose="02010509060101010101" pitchFamily="49" charset="-122"/>
            </a:endParaRPr>
          </a:p>
          <a:p>
            <a:pPr algn="ctr">
              <a:lnSpc>
                <a:spcPct val="150000"/>
              </a:lnSpc>
            </a:pPr>
            <a:r>
              <a:rPr lang="zh-CN" altLang="en-US" sz="2800" smtClean="0">
                <a:latin typeface="幼圆" panose="02010509060101010101" pitchFamily="49" charset="-122"/>
                <a:ea typeface="幼圆" panose="02010509060101010101" pitchFamily="49" charset="-122"/>
              </a:rPr>
              <a:t>相互促进</a:t>
            </a:r>
            <a:endParaRPr lang="en-US" altLang="zh-CN" sz="2800" smtClean="0">
              <a:latin typeface="幼圆" panose="02010509060101010101" pitchFamily="49" charset="-122"/>
              <a:ea typeface="幼圆" panose="02010509060101010101" pitchFamily="49" charset="-122"/>
            </a:endParaRPr>
          </a:p>
          <a:p>
            <a:pPr algn="ctr">
              <a:lnSpc>
                <a:spcPct val="150000"/>
              </a:lnSpc>
            </a:pPr>
            <a:r>
              <a:rPr lang="zh-CN" altLang="en-US" sz="2800">
                <a:latin typeface="幼圆" panose="02010509060101010101" pitchFamily="49" charset="-122"/>
                <a:ea typeface="幼圆" panose="02010509060101010101" pitchFamily="49" charset="-122"/>
              </a:rPr>
              <a:t>相辅相成</a:t>
            </a:r>
            <a:endParaRPr lang="zh-CN" altLang="en-US" sz="2800">
              <a:latin typeface="幼圆" panose="02010509060101010101" pitchFamily="49" charset="-122"/>
              <a:ea typeface="幼圆" panose="02010509060101010101" pitchFamily="49" charset="-122"/>
            </a:endParaRPr>
          </a:p>
        </p:txBody>
      </p:sp>
      <p:sp>
        <p:nvSpPr>
          <p:cNvPr id="2" name="文本框 1"/>
          <p:cNvSpPr txBox="1"/>
          <p:nvPr/>
        </p:nvSpPr>
        <p:spPr>
          <a:xfrm>
            <a:off x="368300" y="403860"/>
            <a:ext cx="11455400" cy="1200150"/>
          </a:xfrm>
          <a:prstGeom prst="rect">
            <a:avLst/>
          </a:prstGeom>
          <a:noFill/>
          <a:ln w="9525">
            <a:noFill/>
          </a:ln>
        </p:spPr>
        <p:txBody>
          <a:bodyPr wrap="square" anchor="t" anchorCtr="0">
            <a:spAutoFit/>
          </a:bodyPr>
          <a:p>
            <a:r>
              <a:rPr lang="en-US" altLang="zh-CN" sz="2400">
                <a:latin typeface="Arial" panose="020B0604020202020204" pitchFamily="34" charset="0"/>
                <a:ea typeface="微软雅黑" panose="020B0503020204020204" charset="-122"/>
              </a:rPr>
              <a:t>     </a:t>
            </a:r>
            <a:r>
              <a:rPr lang="zh-CN" altLang="en-US" sz="2400">
                <a:latin typeface="Arial" panose="020B0604020202020204" pitchFamily="34" charset="0"/>
                <a:ea typeface="微软雅黑" panose="020B0503020204020204" charset="-122"/>
              </a:rPr>
              <a:t>统筹推进</a:t>
            </a:r>
            <a:r>
              <a:rPr lang="en-US" altLang="zh-CN" sz="2400">
                <a:latin typeface="Arial" panose="020B0604020202020204" pitchFamily="34" charset="0"/>
                <a:ea typeface="微软雅黑" panose="020B0503020204020204" charset="-122"/>
              </a:rPr>
              <a:t>“</a:t>
            </a:r>
            <a:r>
              <a:rPr lang="zh-CN" altLang="en-US" sz="2400">
                <a:latin typeface="Arial" panose="020B0604020202020204" pitchFamily="34" charset="0"/>
                <a:ea typeface="微软雅黑" panose="020B0503020204020204" charset="-122"/>
              </a:rPr>
              <a:t>五位一体</a:t>
            </a:r>
            <a:r>
              <a:rPr lang="en-US" altLang="zh-CN" sz="2400">
                <a:latin typeface="Arial" panose="020B0604020202020204" pitchFamily="34" charset="0"/>
                <a:ea typeface="微软雅黑" panose="020B0503020204020204" charset="-122"/>
              </a:rPr>
              <a:t>”</a:t>
            </a:r>
            <a:r>
              <a:rPr lang="zh-CN" altLang="en-US" sz="2400">
                <a:latin typeface="Arial" panose="020B0604020202020204" pitchFamily="34" charset="0"/>
                <a:ea typeface="微软雅黑" panose="020B0503020204020204" charset="-122"/>
              </a:rPr>
              <a:t>总体布局，就是不仅要</a:t>
            </a:r>
            <a:r>
              <a:rPr lang="zh-CN" altLang="en-US" sz="2400">
                <a:solidFill>
                  <a:srgbClr val="2E75B6"/>
                </a:solidFill>
                <a:latin typeface="Arial" panose="020B0604020202020204" pitchFamily="34" charset="0"/>
                <a:ea typeface="微软雅黑" panose="020B0503020204020204" charset="-122"/>
              </a:rPr>
              <a:t>推动经济社会的发展</a:t>
            </a:r>
            <a:r>
              <a:rPr lang="zh-CN" altLang="en-US" sz="2400">
                <a:latin typeface="Arial" panose="020B0604020202020204" pitchFamily="34" charset="0"/>
                <a:ea typeface="微软雅黑" panose="020B0503020204020204" charset="-122"/>
              </a:rPr>
              <a:t>，还要</a:t>
            </a:r>
            <a:r>
              <a:rPr lang="zh-CN" altLang="en-US" sz="2400">
                <a:solidFill>
                  <a:srgbClr val="2E75B6"/>
                </a:solidFill>
                <a:latin typeface="Arial" panose="020B0604020202020204" pitchFamily="34" charset="0"/>
                <a:ea typeface="微软雅黑" panose="020B0503020204020204" charset="-122"/>
              </a:rPr>
              <a:t>推动民主法制的健全</a:t>
            </a:r>
            <a:r>
              <a:rPr lang="zh-CN" altLang="en-US" sz="2400">
                <a:latin typeface="Arial" panose="020B0604020202020204" pitchFamily="34" charset="0"/>
                <a:ea typeface="微软雅黑" panose="020B0503020204020204" charset="-122"/>
              </a:rPr>
              <a:t>、</a:t>
            </a:r>
            <a:r>
              <a:rPr lang="zh-CN" altLang="en-US" sz="2400">
                <a:solidFill>
                  <a:srgbClr val="2E75B6"/>
                </a:solidFill>
                <a:latin typeface="Arial" panose="020B0604020202020204" pitchFamily="34" charset="0"/>
                <a:ea typeface="微软雅黑" panose="020B0503020204020204" charset="-122"/>
              </a:rPr>
              <a:t>文化艺术的繁荣</a:t>
            </a:r>
            <a:r>
              <a:rPr lang="zh-CN" altLang="en-US" sz="2400">
                <a:latin typeface="Arial" panose="020B0604020202020204" pitchFamily="34" charset="0"/>
                <a:ea typeface="微软雅黑" panose="020B0503020204020204" charset="-122"/>
              </a:rPr>
              <a:t>、</a:t>
            </a:r>
            <a:r>
              <a:rPr lang="zh-CN" altLang="en-US" sz="2400">
                <a:solidFill>
                  <a:srgbClr val="2E75B6"/>
                </a:solidFill>
                <a:latin typeface="Arial" panose="020B0604020202020204" pitchFamily="34" charset="0"/>
                <a:ea typeface="微软雅黑" panose="020B0503020204020204" charset="-122"/>
              </a:rPr>
              <a:t>社会秩序的稳定</a:t>
            </a:r>
            <a:r>
              <a:rPr lang="zh-CN" altLang="en-US" sz="2400">
                <a:latin typeface="Arial" panose="020B0604020202020204" pitchFamily="34" charset="0"/>
                <a:ea typeface="微软雅黑" panose="020B0503020204020204" charset="-122"/>
              </a:rPr>
              <a:t>、</a:t>
            </a:r>
            <a:r>
              <a:rPr lang="zh-CN" altLang="en-US" sz="2400">
                <a:solidFill>
                  <a:srgbClr val="2E75B6"/>
                </a:solidFill>
                <a:latin typeface="Arial" panose="020B0604020202020204" pitchFamily="34" charset="0"/>
                <a:ea typeface="微软雅黑" panose="020B0503020204020204" charset="-122"/>
              </a:rPr>
              <a:t>生态环境的美丽</a:t>
            </a:r>
            <a:r>
              <a:rPr lang="zh-CN" altLang="en-US" sz="2400">
                <a:latin typeface="Arial" panose="020B0604020202020204" pitchFamily="34" charset="0"/>
                <a:ea typeface="微软雅黑" panose="020B0503020204020204" charset="-122"/>
              </a:rPr>
              <a:t>，建设</a:t>
            </a:r>
            <a:r>
              <a:rPr lang="zh-CN" altLang="en-US" sz="2400">
                <a:solidFill>
                  <a:srgbClr val="FF0000"/>
                </a:solidFill>
                <a:latin typeface="Arial" panose="020B0604020202020204" pitchFamily="34" charset="0"/>
                <a:ea typeface="微软雅黑" panose="020B0503020204020204" charset="-122"/>
              </a:rPr>
              <a:t>富强中国</a:t>
            </a:r>
            <a:r>
              <a:rPr lang="zh-CN" altLang="en-US" sz="2400">
                <a:latin typeface="Arial" panose="020B0604020202020204" pitchFamily="34" charset="0"/>
                <a:ea typeface="微软雅黑" panose="020B0503020204020204" charset="-122"/>
              </a:rPr>
              <a:t>、</a:t>
            </a:r>
            <a:r>
              <a:rPr lang="zh-CN" altLang="en-US" sz="2400">
                <a:solidFill>
                  <a:srgbClr val="FF0000"/>
                </a:solidFill>
                <a:latin typeface="Arial" panose="020B0604020202020204" pitchFamily="34" charset="0"/>
                <a:ea typeface="微软雅黑" panose="020B0503020204020204" charset="-122"/>
              </a:rPr>
              <a:t>民主中国</a:t>
            </a:r>
            <a:r>
              <a:rPr lang="zh-CN" altLang="en-US" sz="2400">
                <a:latin typeface="Arial" panose="020B0604020202020204" pitchFamily="34" charset="0"/>
                <a:ea typeface="微软雅黑" panose="020B0503020204020204" charset="-122"/>
              </a:rPr>
              <a:t>、</a:t>
            </a:r>
            <a:r>
              <a:rPr lang="zh-CN" altLang="en-US" sz="2400">
                <a:solidFill>
                  <a:srgbClr val="FF0000"/>
                </a:solidFill>
                <a:latin typeface="Arial" panose="020B0604020202020204" pitchFamily="34" charset="0"/>
                <a:ea typeface="微软雅黑" panose="020B0503020204020204" charset="-122"/>
              </a:rPr>
              <a:t>文明中国</a:t>
            </a:r>
            <a:r>
              <a:rPr lang="zh-CN" altLang="en-US" sz="2400">
                <a:latin typeface="Arial" panose="020B0604020202020204" pitchFamily="34" charset="0"/>
                <a:ea typeface="微软雅黑" panose="020B0503020204020204" charset="-122"/>
              </a:rPr>
              <a:t>、</a:t>
            </a:r>
            <a:r>
              <a:rPr lang="zh-CN" altLang="en-US" sz="2400">
                <a:solidFill>
                  <a:srgbClr val="FF0000"/>
                </a:solidFill>
                <a:latin typeface="Arial" panose="020B0604020202020204" pitchFamily="34" charset="0"/>
                <a:ea typeface="微软雅黑" panose="020B0503020204020204" charset="-122"/>
              </a:rPr>
              <a:t>和谐中国</a:t>
            </a:r>
            <a:r>
              <a:rPr lang="zh-CN" altLang="en-US" sz="2400">
                <a:latin typeface="Arial" panose="020B0604020202020204" pitchFamily="34" charset="0"/>
                <a:ea typeface="微软雅黑" panose="020B0503020204020204" charset="-122"/>
              </a:rPr>
              <a:t>和</a:t>
            </a:r>
            <a:r>
              <a:rPr lang="zh-CN" altLang="en-US" sz="2400">
                <a:solidFill>
                  <a:srgbClr val="FF0000"/>
                </a:solidFill>
                <a:latin typeface="Arial" panose="020B0604020202020204" pitchFamily="34" charset="0"/>
                <a:ea typeface="微软雅黑" panose="020B0503020204020204" charset="-122"/>
              </a:rPr>
              <a:t>美丽中国</a:t>
            </a:r>
            <a:r>
              <a:rPr lang="zh-CN" altLang="en-US" sz="2400">
                <a:latin typeface="Arial" panose="020B0604020202020204" pitchFamily="34" charset="0"/>
                <a:ea typeface="微软雅黑" panose="020B0503020204020204" charset="-122"/>
              </a:rPr>
              <a:t>。</a:t>
            </a:r>
            <a:endParaRPr lang="zh-CN" altLang="en-US" sz="2400">
              <a:latin typeface="Arial" panose="020B0604020202020204" pitchFamily="34" charset="0"/>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arn(inVertic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inVertical)">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arn(inVertic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barn(inVertical)">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bldLvl="0" animBg="1"/>
      <p:bldP spid="29" grpId="0" bldLvl="0" animBg="1"/>
      <p:bldP spid="30" grpId="0" bldLvl="0" animBg="1"/>
      <p:bldP spid="31" grpId="0" bldLvl="0" animBg="1"/>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29" name="图片 3"/>
          <p:cNvPicPr>
            <a:picLocks noChangeAspect="1"/>
          </p:cNvPicPr>
          <p:nvPr/>
        </p:nvPicPr>
        <p:blipFill>
          <a:blip r:embed="rId1"/>
          <a:stretch>
            <a:fillRect/>
          </a:stretch>
        </p:blipFill>
        <p:spPr>
          <a:xfrm>
            <a:off x="36513" y="-20637"/>
            <a:ext cx="12182475" cy="8150225"/>
          </a:xfrm>
          <a:prstGeom prst="rect">
            <a:avLst/>
          </a:prstGeom>
          <a:noFill/>
          <a:ln w="9525">
            <a:noFill/>
          </a:ln>
        </p:spPr>
      </p:pic>
      <p:sp>
        <p:nvSpPr>
          <p:cNvPr id="22530" name="文本框 4"/>
          <p:cNvSpPr txBox="1"/>
          <p:nvPr/>
        </p:nvSpPr>
        <p:spPr>
          <a:xfrm>
            <a:off x="665480" y="1657350"/>
            <a:ext cx="10360025" cy="3999865"/>
          </a:xfrm>
          <a:prstGeom prst="rect">
            <a:avLst/>
          </a:prstGeom>
          <a:noFill/>
          <a:ln w="9525">
            <a:noFill/>
          </a:ln>
        </p:spPr>
        <p:txBody>
          <a:bodyPr wrap="square" anchor="t" anchorCtr="0">
            <a:spAutoFit/>
          </a:bodyPr>
          <a:p>
            <a:pPr algn="ctr"/>
            <a:r>
              <a:rPr lang="zh-CN" altLang="en-US" sz="5400">
                <a:latin typeface="楷体" panose="02010609060101010101" charset="-122"/>
                <a:ea typeface="楷体" panose="02010609060101010101" charset="-122"/>
              </a:rPr>
              <a:t>课后实践</a:t>
            </a:r>
            <a:endParaRPr lang="zh-CN" altLang="en-US" sz="5400">
              <a:latin typeface="楷体" panose="02010609060101010101" charset="-122"/>
              <a:ea typeface="楷体" panose="02010609060101010101" charset="-122"/>
            </a:endParaRPr>
          </a:p>
          <a:p>
            <a:r>
              <a:rPr lang="zh-CN" altLang="en-US" sz="4000">
                <a:latin typeface="楷体" panose="02010609060101010101" charset="-122"/>
                <a:ea typeface="楷体" panose="02010609060101010101" charset="-122"/>
              </a:rPr>
              <a:t>      以</a:t>
            </a:r>
            <a:r>
              <a:rPr lang="en-US" altLang="zh-CN" sz="4000">
                <a:latin typeface="楷体" panose="02010609060101010101" charset="-122"/>
                <a:ea typeface="楷体" panose="02010609060101010101" charset="-122"/>
              </a:rPr>
              <a:t>“</a:t>
            </a:r>
            <a:r>
              <a:rPr lang="zh-CN" altLang="en-US" sz="4000">
                <a:latin typeface="楷体" panose="02010609060101010101" charset="-122"/>
                <a:ea typeface="楷体" panose="02010609060101010101" charset="-122"/>
              </a:rPr>
              <a:t>探寻乡村发展</a:t>
            </a:r>
            <a:r>
              <a:rPr lang="en-US" altLang="zh-CN" sz="4000">
                <a:latin typeface="楷体" panose="02010609060101010101" charset="-122"/>
                <a:ea typeface="楷体" panose="02010609060101010101" charset="-122"/>
              </a:rPr>
              <a:t>”</a:t>
            </a:r>
            <a:r>
              <a:rPr lang="zh-CN" altLang="en-US" sz="4000">
                <a:latin typeface="楷体" panose="02010609060101010101" charset="-122"/>
                <a:ea typeface="楷体" panose="02010609060101010101" charset="-122"/>
              </a:rPr>
              <a:t>为主题，寻访常州其他美丽乡村（例如湟里镇西墅村、金坛区仙姑村、邹区镇安基村等）或者其他省市的美丽乡村（例如宁夏闽宁村等）形成研学报告，在班级交流展示。</a:t>
            </a:r>
            <a:endParaRPr lang="zh-CN" altLang="en-US" sz="4000">
              <a:latin typeface="楷体" panose="02010609060101010101" charset="-122"/>
              <a:ea typeface="楷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3"/>
          <p:cNvPicPr>
            <a:picLocks noChangeAspect="1"/>
          </p:cNvPicPr>
          <p:nvPr/>
        </p:nvPicPr>
        <p:blipFill>
          <a:blip r:embed="rId1"/>
          <a:stretch>
            <a:fillRect/>
          </a:stretch>
        </p:blipFill>
        <p:spPr>
          <a:xfrm>
            <a:off x="-12700" y="-4762"/>
            <a:ext cx="4772025" cy="4772025"/>
          </a:xfrm>
          <a:prstGeom prst="rect">
            <a:avLst/>
          </a:prstGeom>
          <a:noFill/>
          <a:ln w="9525">
            <a:noFill/>
          </a:ln>
        </p:spPr>
      </p:pic>
      <p:sp>
        <p:nvSpPr>
          <p:cNvPr id="5" name="文本框 4"/>
          <p:cNvSpPr txBox="1"/>
          <p:nvPr/>
        </p:nvSpPr>
        <p:spPr>
          <a:xfrm>
            <a:off x="10248900" y="-4762"/>
            <a:ext cx="1844675" cy="3806825"/>
          </a:xfrm>
          <a:prstGeom prst="rect">
            <a:avLst/>
          </a:prstGeom>
          <a:noFill/>
          <a:ln w="9525">
            <a:noFill/>
          </a:ln>
        </p:spPr>
        <p:txBody>
          <a:bodyPr vert="eaVert" wrap="square" anchor="t" anchorCtr="0">
            <a:spAutoFit/>
          </a:bodyPr>
          <a:p>
            <a:r>
              <a:rPr lang="zh-CN" altLang="en-US" sz="5400">
                <a:latin typeface="楷体" panose="02010609060101010101" charset="-122"/>
                <a:ea typeface="楷体" panose="02010609060101010101" charset="-122"/>
              </a:rPr>
              <a:t>不谋全局者不足谋一域</a:t>
            </a:r>
            <a:endParaRPr lang="zh-CN" altLang="en-US" sz="5400">
              <a:latin typeface="楷体" panose="02010609060101010101" charset="-122"/>
              <a:ea typeface="楷体" panose="02010609060101010101" charset="-122"/>
            </a:endParaRPr>
          </a:p>
        </p:txBody>
      </p:sp>
      <p:sp>
        <p:nvSpPr>
          <p:cNvPr id="6" name="文本框 5"/>
          <p:cNvSpPr txBox="1"/>
          <p:nvPr/>
        </p:nvSpPr>
        <p:spPr>
          <a:xfrm>
            <a:off x="5213350" y="4183063"/>
            <a:ext cx="6461125" cy="584200"/>
          </a:xfrm>
          <a:prstGeom prst="rect">
            <a:avLst/>
          </a:prstGeom>
          <a:noFill/>
          <a:ln>
            <a:solidFill>
              <a:schemeClr val="accent4"/>
            </a:solidFill>
          </a:ln>
          <a:extLst>
            <a:ext uri="{909E8E84-426E-40DD-AFC4-6F175D3DCCD1}">
              <a14:hiddenFill xmlns:a14="http://schemas.microsoft.com/office/drawing/2010/main">
                <a:solidFill>
                  <a:schemeClr val="accent4"/>
                </a:solidFill>
              </a14:hiddenFill>
            </a:ext>
          </a:extLst>
        </p:spPr>
        <p:txBody>
          <a:bodyPr wrap="square" rtlCol="0">
            <a:spAutoFit/>
          </a:bodyPr>
          <a:p>
            <a:r>
              <a:rPr lang="zh-CN" altLang="en-US" sz="3200" noProof="1">
                <a:latin typeface="宋体" panose="02010600030101010101" pitchFamily="2" charset="-122"/>
                <a:ea typeface="宋体" panose="02010600030101010101" pitchFamily="2" charset="-122"/>
                <a:cs typeface="+mn-cs"/>
              </a:rPr>
              <a:t>你能告诉我这盘棋的胜负结局吗？</a:t>
            </a:r>
            <a:endParaRPr lang="zh-CN" altLang="en-US" sz="3200" noProof="1">
              <a:latin typeface="宋体" panose="02010600030101010101" pitchFamily="2" charset="-122"/>
              <a:ea typeface="宋体" panose="02010600030101010101" pitchFamily="2" charset="-122"/>
            </a:endParaRPr>
          </a:p>
        </p:txBody>
      </p:sp>
      <p:sp>
        <p:nvSpPr>
          <p:cNvPr id="7169" name="标题 1"/>
          <p:cNvSpPr>
            <a:spLocks noGrp="1"/>
          </p:cNvSpPr>
          <p:nvPr>
            <p:ph type="title"/>
          </p:nvPr>
        </p:nvSpPr>
        <p:spPr>
          <a:xfrm>
            <a:off x="5403850" y="265113"/>
            <a:ext cx="4019550" cy="3676650"/>
          </a:xfrm>
        </p:spPr>
        <p:txBody>
          <a:bodyPr lIns="101600" tIns="38100" rIns="76200" bIns="38100" rtlCol="0" anchor="ctr" anchorCtr="0">
            <a:noAutofit/>
          </a:bodyPr>
          <a:p>
            <a:pPr marL="0" marR="0" indent="0" algn="l" defTabSz="914400" rtl="0" eaLnBrk="1" fontAlgn="auto" latinLnBrk="0" hangingPunct="1">
              <a:lnSpc>
                <a:spcPct val="100000"/>
              </a:lnSpc>
              <a:spcBef>
                <a:spcPct val="0"/>
              </a:spcBef>
              <a:spcAft>
                <a:spcPct val="0"/>
              </a:spcAft>
              <a:buClrTx/>
              <a:buSzTx/>
              <a:buFontTx/>
              <a:buNone/>
            </a:pPr>
            <a:r>
              <a:rPr kumimoji="0" lang="en-US" altLang="zh-CN" sz="2800" b="1" i="0" u="none" strike="noStrike" kern="1200" cap="none" spc="200" normalizeH="0" baseline="0" noProof="1">
                <a:solidFill>
                  <a:schemeClr val="tx1"/>
                </a:solidFill>
                <a:uFillTx/>
                <a:latin typeface="+mj-lt"/>
                <a:ea typeface="+mj-ea"/>
                <a:cs typeface="+mj-cs"/>
                <a:sym typeface="微软雅黑" panose="020B0503020204020204" charset="-122"/>
              </a:rPr>
              <a:t>    </a:t>
            </a:r>
            <a:r>
              <a:rPr kumimoji="0" lang="zh-CN" altLang="en-US" sz="2800" b="1" i="0" u="none" strike="noStrike" kern="1200" cap="none" spc="200" normalizeH="0" baseline="0" noProof="1">
                <a:solidFill>
                  <a:schemeClr val="tx1"/>
                </a:solidFill>
                <a:uFillTx/>
                <a:latin typeface="+mj-lt"/>
                <a:ea typeface="+mj-ea"/>
                <a:cs typeface="+mj-cs"/>
                <a:sym typeface="微软雅黑" panose="020B0503020204020204" charset="-122"/>
              </a:rPr>
              <a:t>围棋使用方形格状棋盘及黑白二色圆形棋子进行对弈，棋盘上有纵横各19条直线将棋盘分成361个交叉点，棋子走在交叉点上，双方交替行棋，以围地多者为胜。</a:t>
            </a:r>
            <a:endParaRPr kumimoji="0" lang="zh-CN" altLang="en-US" sz="2800" b="1" i="0" u="none" strike="noStrike" kern="1200" cap="none" spc="200" normalizeH="0" baseline="0" noProof="1">
              <a:solidFill>
                <a:schemeClr val="tx1"/>
              </a:solidFill>
              <a:uFillTx/>
              <a:latin typeface="+mj-lt"/>
              <a:ea typeface="+mj-ea"/>
              <a:cs typeface="+mj-cs"/>
              <a:sym typeface="微软雅黑" panose="020B0503020204020204" charset="-122"/>
            </a:endParaRPr>
          </a:p>
        </p:txBody>
      </p:sp>
      <p:sp>
        <p:nvSpPr>
          <p:cNvPr id="7" name="文本框 3"/>
          <p:cNvSpPr txBox="1"/>
          <p:nvPr/>
        </p:nvSpPr>
        <p:spPr>
          <a:xfrm>
            <a:off x="989013" y="5480050"/>
            <a:ext cx="10212388" cy="520700"/>
          </a:xfrm>
          <a:prstGeom prst="rect">
            <a:avLst/>
          </a:prstGeom>
          <a:solidFill>
            <a:schemeClr val="accent4">
              <a:lumMod val="20000"/>
              <a:lumOff val="80000"/>
            </a:schemeClr>
          </a:solidFill>
          <a:ln w="9525">
            <a:solidFill>
              <a:schemeClr val="accent4"/>
            </a:solidFill>
          </a:ln>
        </p:spPr>
        <p:txBody>
          <a:bodyPr wrap="square" anchor="t">
            <a:spAutoFit/>
          </a:bodyPr>
          <a:p>
            <a:r>
              <a:rPr lang="zh-CN" altLang="en-US" sz="2800" noProof="1">
                <a:latin typeface="宋体" panose="02010600030101010101" pitchFamily="2" charset="-122"/>
                <a:ea typeface="宋体" panose="02010600030101010101" pitchFamily="2" charset="-122"/>
                <a:cs typeface="+mn-cs"/>
              </a:rPr>
              <a:t>那么什么是决定中国发展的</a:t>
            </a:r>
            <a:r>
              <a:rPr lang="en-US" altLang="zh-CN" sz="2800" noProof="1">
                <a:latin typeface="宋体" panose="02010600030101010101" pitchFamily="2" charset="-122"/>
                <a:ea typeface="宋体" panose="02010600030101010101" pitchFamily="2" charset="-122"/>
                <a:cs typeface="+mn-cs"/>
              </a:rPr>
              <a:t>“</a:t>
            </a:r>
            <a:r>
              <a:rPr lang="zh-CN" altLang="en-US" sz="2800" noProof="1">
                <a:latin typeface="宋体" panose="02010600030101010101" pitchFamily="2" charset="-122"/>
                <a:ea typeface="宋体" panose="02010600030101010101" pitchFamily="2" charset="-122"/>
                <a:cs typeface="+mn-cs"/>
              </a:rPr>
              <a:t>大棋局</a:t>
            </a:r>
            <a:r>
              <a:rPr lang="en-US" altLang="zh-CN" sz="2800" noProof="1">
                <a:latin typeface="宋体" panose="02010600030101010101" pitchFamily="2" charset="-122"/>
                <a:ea typeface="宋体" panose="02010600030101010101" pitchFamily="2" charset="-122"/>
                <a:cs typeface="+mn-cs"/>
              </a:rPr>
              <a:t>”</a:t>
            </a:r>
            <a:r>
              <a:rPr lang="zh-CN" altLang="en-US" sz="2800" noProof="1">
                <a:latin typeface="宋体" panose="02010600030101010101" pitchFamily="2" charset="-122"/>
                <a:ea typeface="宋体" panose="02010600030101010101" pitchFamily="2" charset="-122"/>
                <a:cs typeface="+mn-cs"/>
              </a:rPr>
              <a:t>呢？它又是怎样形成的？</a:t>
            </a:r>
            <a:endParaRPr lang="zh-CN" altLang="en-US" sz="2800" noProof="1">
              <a:latin typeface="宋体" panose="02010600030101010101" pitchFamily="2" charset="-122"/>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9" name="图片 5"/>
          <p:cNvPicPr>
            <a:picLocks noChangeAspect="1"/>
          </p:cNvPicPr>
          <p:nvPr/>
        </p:nvPicPr>
        <p:blipFill>
          <a:blip r:embed="rId1"/>
          <a:stretch>
            <a:fillRect/>
          </a:stretch>
        </p:blipFill>
        <p:spPr>
          <a:xfrm>
            <a:off x="-19050" y="9525"/>
            <a:ext cx="12228513" cy="8469313"/>
          </a:xfrm>
          <a:prstGeom prst="rect">
            <a:avLst/>
          </a:prstGeom>
          <a:noFill/>
          <a:ln w="9525">
            <a:noFill/>
          </a:ln>
        </p:spPr>
      </p:pic>
      <p:sp>
        <p:nvSpPr>
          <p:cNvPr id="7170" name="文本框 3"/>
          <p:cNvSpPr txBox="1"/>
          <p:nvPr/>
        </p:nvSpPr>
        <p:spPr>
          <a:xfrm>
            <a:off x="1450975" y="2921000"/>
            <a:ext cx="9290050" cy="1016000"/>
          </a:xfrm>
          <a:prstGeom prst="rect">
            <a:avLst/>
          </a:prstGeom>
          <a:noFill/>
          <a:ln w="9525">
            <a:noFill/>
          </a:ln>
        </p:spPr>
        <p:txBody>
          <a:bodyPr wrap="square" anchor="t" anchorCtr="0">
            <a:spAutoFit/>
          </a:bodyPr>
          <a:p>
            <a:pPr algn="ctr"/>
            <a:r>
              <a:rPr lang="zh-CN" altLang="en-US" sz="6000">
                <a:latin typeface="楷体" panose="02010609060101010101" charset="-122"/>
                <a:ea typeface="楷体" panose="02010609060101010101" charset="-122"/>
              </a:rPr>
              <a:t>一、审时度势，合理布局</a:t>
            </a:r>
            <a:endParaRPr lang="zh-CN" altLang="en-US" sz="6000">
              <a:latin typeface="楷体" panose="02010609060101010101" charset="-122"/>
              <a:ea typeface="楷体" panose="02010609060101010101"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6477000" y="1989138"/>
            <a:ext cx="5453063" cy="1938337"/>
          </a:xfrm>
          <a:prstGeom prst="rect">
            <a:avLst/>
          </a:prstGeom>
          <a:noFill/>
          <a:ln w="9525">
            <a:noFill/>
          </a:ln>
        </p:spPr>
        <p:txBody>
          <a:bodyPr wrap="square" anchor="t" anchorCtr="0">
            <a:spAutoFit/>
          </a:bodyPr>
          <a:p>
            <a:pPr>
              <a:buSzTx/>
            </a:pPr>
            <a:r>
              <a:rPr lang="en-US" altLang="zh-CN" sz="4000">
                <a:latin typeface="黑体" panose="02010609060101010101" charset="-122"/>
                <a:ea typeface="黑体" panose="02010609060101010101" charset="-122"/>
              </a:rPr>
              <a:t>  </a:t>
            </a:r>
            <a:r>
              <a:rPr lang="zh-CN" altLang="en-US" sz="4000">
                <a:latin typeface="黑体" panose="02010609060101010101" charset="-122"/>
                <a:ea typeface="黑体" panose="02010609060101010101" charset="-122"/>
              </a:rPr>
              <a:t>小康社会是不是仅仅等于解决了贫困，实现了经济发展？</a:t>
            </a:r>
            <a:endParaRPr lang="zh-CN" altLang="en-US" sz="4000">
              <a:latin typeface="黑体" panose="02010609060101010101" charset="-122"/>
              <a:ea typeface="黑体" panose="02010609060101010101" charset="-122"/>
            </a:endParaRPr>
          </a:p>
        </p:txBody>
      </p:sp>
      <p:pic>
        <p:nvPicPr>
          <p:cNvPr id="2" name="全面建成小康社会">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901700" y="0"/>
            <a:ext cx="3857625"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9" fill="hold" display="1">
                  <p:stCondLst>
                    <p:cond delay="indefinite"/>
                  </p:stCondLst>
                  <p:endCondLst>
                    <p:cond evt="onNext">
                      <p:tgtEl>
                        <p:sldTgt/>
                      </p:tgtEl>
                    </p:cond>
                    <p:cond evt="onPrev">
                      <p:tgtEl>
                        <p:sldTgt/>
                      </p:tgtEl>
                    </p:cond>
                  </p:endCondLst>
                </p:cTn>
                <p:tgtEl>
                  <p:spTgt spid="2"/>
                </p:tgtEl>
              </p:cMediaNode>
            </p:video>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additive="base">
                                        <p:cTn id="14" dur="1" fill="hold"/>
                                        <p:tgtEl>
                                          <p:spTgt spid="2"/>
                                        </p:tgtEl>
                                      </p:cBhvr>
                                    </p:cmd>
                                  </p:childTnLst>
                                </p:cTn>
                              </p:par>
                            </p:childTnLst>
                          </p:cTn>
                        </p:par>
                      </p:childTnLst>
                    </p:cTn>
                  </p:par>
                </p:childTnLst>
              </p:cTn>
              <p:nextCondLst>
                <p:cond evt="onClick" delay="0">
                  <p:tgtEl>
                    <p:spTgt spid="2"/>
                  </p:tgtEl>
                </p:cond>
              </p:nextCondLst>
            </p:seq>
          </p:childTnLst>
        </p:cTn>
      </p:par>
    </p:tnLst>
    <p:bldLst>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063750" y="476250"/>
            <a:ext cx="7993063" cy="2016125"/>
          </a:xfrm>
          <a:prstGeom prst="rect">
            <a:avLst/>
          </a:prstGeom>
          <a:gradFill>
            <a:gsLst>
              <a:gs pos="71000">
                <a:srgbClr val="FE4444"/>
              </a:gs>
              <a:gs pos="98000">
                <a:srgbClr val="C13838">
                  <a:alpha val="100000"/>
                </a:srgbClr>
              </a:gs>
              <a:gs pos="6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7200" b="1" strike="noStrike" noProof="1">
                <a:solidFill>
                  <a:srgbClr val="FFFF00"/>
                </a:solidFill>
                <a:latin typeface="黑体" panose="02010609060101010101" charset="-122"/>
                <a:ea typeface="黑体" panose="02010609060101010101" charset="-122"/>
              </a:rPr>
              <a:t>全面建成小康社会</a:t>
            </a:r>
            <a:endParaRPr lang="zh-CN" altLang="en-US" sz="7200" b="1" strike="noStrike" noProof="1">
              <a:solidFill>
                <a:srgbClr val="FFFF00"/>
              </a:solidFill>
              <a:latin typeface="黑体" panose="02010609060101010101" charset="-122"/>
              <a:ea typeface="黑体" panose="02010609060101010101" charset="-122"/>
            </a:endParaRPr>
          </a:p>
        </p:txBody>
      </p:sp>
      <p:grpSp>
        <p:nvGrpSpPr>
          <p:cNvPr id="12" name="组合 11"/>
          <p:cNvGrpSpPr/>
          <p:nvPr/>
        </p:nvGrpSpPr>
        <p:grpSpPr>
          <a:xfrm>
            <a:off x="1919288" y="-26987"/>
            <a:ext cx="4208462" cy="3228975"/>
            <a:chOff x="623" y="-43"/>
            <a:chExt cx="6627" cy="5085"/>
          </a:xfrm>
        </p:grpSpPr>
        <p:pic>
          <p:nvPicPr>
            <p:cNvPr id="9219" name="图片 4"/>
            <p:cNvPicPr>
              <a:picLocks noChangeAspect="1"/>
            </p:cNvPicPr>
            <p:nvPr/>
          </p:nvPicPr>
          <p:blipFill>
            <a:blip r:embed="rId1"/>
            <a:stretch>
              <a:fillRect/>
            </a:stretch>
          </p:blipFill>
          <p:spPr>
            <a:xfrm>
              <a:off x="623" y="865"/>
              <a:ext cx="6627" cy="4177"/>
            </a:xfrm>
            <a:prstGeom prst="rect">
              <a:avLst/>
            </a:prstGeom>
            <a:noFill/>
            <a:ln w="9525">
              <a:noFill/>
            </a:ln>
          </p:spPr>
        </p:pic>
        <p:sp>
          <p:nvSpPr>
            <p:cNvPr id="9220" name="文本框 8"/>
            <p:cNvSpPr txBox="1"/>
            <p:nvPr/>
          </p:nvSpPr>
          <p:spPr>
            <a:xfrm>
              <a:off x="737" y="-43"/>
              <a:ext cx="2729" cy="1113"/>
            </a:xfrm>
            <a:prstGeom prst="rect">
              <a:avLst/>
            </a:prstGeom>
            <a:noFill/>
            <a:ln w="9525">
              <a:noFill/>
            </a:ln>
          </p:spPr>
          <p:txBody>
            <a:bodyPr wrap="square" anchor="t" anchorCtr="0">
              <a:spAutoFit/>
            </a:bodyPr>
            <a:p>
              <a:r>
                <a:rPr lang="zh-CN" altLang="en-US" sz="4000" b="1">
                  <a:latin typeface="Arial" panose="020B0604020202020204" pitchFamily="34" charset="0"/>
                  <a:ea typeface="宋体" panose="02010600030101010101" pitchFamily="2" charset="-122"/>
                </a:rPr>
                <a:t>经济</a:t>
              </a:r>
              <a:endParaRPr lang="zh-CN" altLang="en-US" sz="4000" b="1">
                <a:latin typeface="Arial" panose="020B0604020202020204" pitchFamily="34" charset="0"/>
                <a:ea typeface="宋体" panose="02010600030101010101" pitchFamily="2" charset="-122"/>
              </a:endParaRPr>
            </a:p>
          </p:txBody>
        </p:sp>
      </p:grpSp>
      <p:grpSp>
        <p:nvGrpSpPr>
          <p:cNvPr id="13" name="组合 12"/>
          <p:cNvGrpSpPr/>
          <p:nvPr/>
        </p:nvGrpSpPr>
        <p:grpSpPr>
          <a:xfrm>
            <a:off x="6167438" y="-28575"/>
            <a:ext cx="4464050" cy="3228975"/>
            <a:chOff x="7313" y="-46"/>
            <a:chExt cx="7030" cy="5087"/>
          </a:xfrm>
        </p:grpSpPr>
        <p:pic>
          <p:nvPicPr>
            <p:cNvPr id="9222" name="图片 5"/>
            <p:cNvPicPr>
              <a:picLocks noChangeAspect="1"/>
            </p:cNvPicPr>
            <p:nvPr/>
          </p:nvPicPr>
          <p:blipFill>
            <a:blip r:embed="rId2"/>
            <a:stretch>
              <a:fillRect/>
            </a:stretch>
          </p:blipFill>
          <p:spPr>
            <a:xfrm>
              <a:off x="7313" y="865"/>
              <a:ext cx="6914" cy="4176"/>
            </a:xfrm>
            <a:prstGeom prst="rect">
              <a:avLst/>
            </a:prstGeom>
            <a:noFill/>
            <a:ln w="9525">
              <a:noFill/>
            </a:ln>
          </p:spPr>
        </p:pic>
        <p:sp>
          <p:nvSpPr>
            <p:cNvPr id="9223" name="文本框 9"/>
            <p:cNvSpPr txBox="1"/>
            <p:nvPr/>
          </p:nvSpPr>
          <p:spPr>
            <a:xfrm>
              <a:off x="10825" y="-46"/>
              <a:ext cx="3518" cy="1113"/>
            </a:xfrm>
            <a:prstGeom prst="rect">
              <a:avLst/>
            </a:prstGeom>
            <a:noFill/>
            <a:ln w="9525">
              <a:noFill/>
            </a:ln>
          </p:spPr>
          <p:txBody>
            <a:bodyPr wrap="square" anchor="t" anchorCtr="0">
              <a:spAutoFit/>
            </a:bodyPr>
            <a:p>
              <a:r>
                <a:rPr lang="zh-CN" altLang="en-US" sz="4000" b="1">
                  <a:latin typeface="Arial" panose="020B0604020202020204" pitchFamily="34" charset="0"/>
                  <a:ea typeface="宋体" panose="02010600030101010101" pitchFamily="2" charset="-122"/>
                </a:rPr>
                <a:t>人民民主</a:t>
              </a:r>
              <a:endParaRPr lang="zh-CN" altLang="en-US" sz="4000" b="1">
                <a:latin typeface="Arial" panose="020B0604020202020204" pitchFamily="34" charset="0"/>
                <a:ea typeface="宋体" panose="02010600030101010101" pitchFamily="2" charset="-122"/>
              </a:endParaRPr>
            </a:p>
          </p:txBody>
        </p:sp>
      </p:grpSp>
      <p:grpSp>
        <p:nvGrpSpPr>
          <p:cNvPr id="14" name="组合 13"/>
          <p:cNvGrpSpPr/>
          <p:nvPr/>
        </p:nvGrpSpPr>
        <p:grpSpPr>
          <a:xfrm>
            <a:off x="1778000" y="3427413"/>
            <a:ext cx="4349750" cy="3516312"/>
            <a:chOff x="400" y="5398"/>
            <a:chExt cx="6849" cy="5537"/>
          </a:xfrm>
        </p:grpSpPr>
        <p:pic>
          <p:nvPicPr>
            <p:cNvPr id="9225" name="图片 6"/>
            <p:cNvPicPr>
              <a:picLocks noChangeAspect="1"/>
            </p:cNvPicPr>
            <p:nvPr/>
          </p:nvPicPr>
          <p:blipFill>
            <a:blip r:embed="rId3"/>
            <a:stretch>
              <a:fillRect/>
            </a:stretch>
          </p:blipFill>
          <p:spPr>
            <a:xfrm>
              <a:off x="621" y="5398"/>
              <a:ext cx="6628" cy="4575"/>
            </a:xfrm>
            <a:prstGeom prst="rect">
              <a:avLst/>
            </a:prstGeom>
            <a:noFill/>
            <a:ln w="9525">
              <a:noFill/>
            </a:ln>
          </p:spPr>
        </p:pic>
        <p:sp>
          <p:nvSpPr>
            <p:cNvPr id="9226" name="文本框 10"/>
            <p:cNvSpPr txBox="1"/>
            <p:nvPr/>
          </p:nvSpPr>
          <p:spPr>
            <a:xfrm>
              <a:off x="400" y="9822"/>
              <a:ext cx="4556" cy="1113"/>
            </a:xfrm>
            <a:prstGeom prst="rect">
              <a:avLst/>
            </a:prstGeom>
            <a:noFill/>
            <a:ln w="9525">
              <a:noFill/>
            </a:ln>
          </p:spPr>
          <p:txBody>
            <a:bodyPr wrap="square" anchor="t" anchorCtr="0">
              <a:spAutoFit/>
            </a:bodyPr>
            <a:p>
              <a:r>
                <a:rPr lang="zh-CN" altLang="en-US" sz="4000" b="1">
                  <a:latin typeface="Arial" panose="020B0604020202020204" pitchFamily="34" charset="0"/>
                  <a:ea typeface="宋体" panose="02010600030101010101" pitchFamily="2" charset="-122"/>
                </a:rPr>
                <a:t>文化软实力</a:t>
              </a:r>
              <a:endParaRPr lang="zh-CN" altLang="en-US" sz="4000" b="1">
                <a:latin typeface="Arial" panose="020B0604020202020204" pitchFamily="34" charset="0"/>
                <a:ea typeface="宋体" panose="02010600030101010101" pitchFamily="2" charset="-122"/>
              </a:endParaRPr>
            </a:p>
          </p:txBody>
        </p:sp>
      </p:grpSp>
      <p:grpSp>
        <p:nvGrpSpPr>
          <p:cNvPr id="16" name="组合 15"/>
          <p:cNvGrpSpPr/>
          <p:nvPr/>
        </p:nvGrpSpPr>
        <p:grpSpPr>
          <a:xfrm>
            <a:off x="6167438" y="3429000"/>
            <a:ext cx="4857750" cy="3467100"/>
            <a:chOff x="7313" y="5399"/>
            <a:chExt cx="7650" cy="5461"/>
          </a:xfrm>
        </p:grpSpPr>
        <p:pic>
          <p:nvPicPr>
            <p:cNvPr id="9228" name="图片 7"/>
            <p:cNvPicPr>
              <a:picLocks noChangeAspect="1"/>
            </p:cNvPicPr>
            <p:nvPr/>
          </p:nvPicPr>
          <p:blipFill>
            <a:blip r:embed="rId4"/>
            <a:stretch>
              <a:fillRect/>
            </a:stretch>
          </p:blipFill>
          <p:spPr>
            <a:xfrm>
              <a:off x="7313" y="5399"/>
              <a:ext cx="6931" cy="4478"/>
            </a:xfrm>
            <a:prstGeom prst="rect">
              <a:avLst/>
            </a:prstGeom>
            <a:noFill/>
            <a:ln w="9525">
              <a:noFill/>
            </a:ln>
          </p:spPr>
        </p:pic>
        <p:sp>
          <p:nvSpPr>
            <p:cNvPr id="9229" name="文本框 14"/>
            <p:cNvSpPr txBox="1"/>
            <p:nvPr/>
          </p:nvSpPr>
          <p:spPr>
            <a:xfrm>
              <a:off x="9363" y="9747"/>
              <a:ext cx="5600" cy="1113"/>
            </a:xfrm>
            <a:prstGeom prst="rect">
              <a:avLst/>
            </a:prstGeom>
            <a:noFill/>
            <a:ln w="9525">
              <a:noFill/>
            </a:ln>
          </p:spPr>
          <p:txBody>
            <a:bodyPr wrap="square" anchor="t" anchorCtr="0">
              <a:spAutoFit/>
            </a:bodyPr>
            <a:p>
              <a:r>
                <a:rPr lang="zh-CN" altLang="en-US" sz="4000" b="1">
                  <a:latin typeface="Arial" panose="020B0604020202020204" pitchFamily="34" charset="0"/>
                  <a:ea typeface="宋体" panose="02010600030101010101" pitchFamily="2" charset="-122"/>
                </a:rPr>
                <a:t>人民生活水平</a:t>
              </a:r>
              <a:endParaRPr lang="zh-CN" altLang="en-US" sz="4000" b="1">
                <a:latin typeface="Arial" panose="020B0604020202020204" pitchFamily="34" charset="0"/>
                <a:ea typeface="宋体" panose="02010600030101010101" pitchFamily="2" charset="-122"/>
              </a:endParaRPr>
            </a:p>
          </p:txBody>
        </p:sp>
      </p:grpSp>
      <p:grpSp>
        <p:nvGrpSpPr>
          <p:cNvPr id="19" name="组合 18"/>
          <p:cNvGrpSpPr/>
          <p:nvPr/>
        </p:nvGrpSpPr>
        <p:grpSpPr>
          <a:xfrm>
            <a:off x="3648075" y="1917700"/>
            <a:ext cx="5195888" cy="2854325"/>
            <a:chOff x="3345" y="3019"/>
            <a:chExt cx="8182" cy="4497"/>
          </a:xfrm>
        </p:grpSpPr>
        <p:pic>
          <p:nvPicPr>
            <p:cNvPr id="9231" name="图片 16"/>
            <p:cNvPicPr>
              <a:picLocks noChangeAspect="1"/>
            </p:cNvPicPr>
            <p:nvPr/>
          </p:nvPicPr>
          <p:blipFill>
            <a:blip r:embed="rId5"/>
            <a:stretch>
              <a:fillRect/>
            </a:stretch>
          </p:blipFill>
          <p:spPr>
            <a:xfrm>
              <a:off x="3345" y="3019"/>
              <a:ext cx="8182" cy="4497"/>
            </a:xfrm>
            <a:prstGeom prst="rect">
              <a:avLst/>
            </a:prstGeom>
            <a:noFill/>
            <a:ln w="9525">
              <a:noFill/>
            </a:ln>
          </p:spPr>
        </p:pic>
        <p:sp>
          <p:nvSpPr>
            <p:cNvPr id="9232" name="文本框 17"/>
            <p:cNvSpPr txBox="1"/>
            <p:nvPr/>
          </p:nvSpPr>
          <p:spPr>
            <a:xfrm>
              <a:off x="3345" y="3246"/>
              <a:ext cx="2729" cy="3053"/>
            </a:xfrm>
            <a:prstGeom prst="rect">
              <a:avLst/>
            </a:prstGeom>
            <a:noFill/>
            <a:ln w="9525">
              <a:noFill/>
            </a:ln>
          </p:spPr>
          <p:txBody>
            <a:bodyPr wrap="square" anchor="t" anchorCtr="0">
              <a:spAutoFit/>
            </a:bodyPr>
            <a:p>
              <a:r>
                <a:rPr lang="zh-CN" altLang="en-US" sz="4000" b="1">
                  <a:latin typeface="Arial" panose="020B0604020202020204" pitchFamily="34" charset="0"/>
                  <a:ea typeface="宋体" panose="02010600030101010101" pitchFamily="2" charset="-122"/>
                </a:rPr>
                <a:t>资源节约、环境保护</a:t>
              </a:r>
              <a:endParaRPr lang="zh-CN" altLang="en-US" sz="4000" b="1">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p:cTn id="6" dur="500"/>
                                        <p:tgtEl>
                                          <p:spTgt spid="4"/>
                                        </p:tgtEl>
                                        <p:attrNameLst>
                                          <p:attrName>ppt_x</p:attrName>
                                        </p:attrNameLst>
                                      </p:cBhvr>
                                      <p:tavLst>
                                        <p:tav tm="0">
                                          <p:val>
                                            <p:strVal val="ppt_x"/>
                                          </p:val>
                                        </p:tav>
                                        <p:tav tm="100000">
                                          <p:val>
                                            <p:strVal val="ppt_x"/>
                                          </p:val>
                                        </p:tav>
                                      </p:tavLst>
                                    </p:anim>
                                    <p:anim calcmode="lin" valueType="num">
                                      <p:cBhvr>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plus(in)">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plus(in)">
                                      <p:cBhvr>
                                        <p:cTn id="18" dur="20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3" presetClass="entr" presetSubtype="16"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plus(in)">
                                      <p:cBhvr>
                                        <p:cTn id="23" dur="2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3" presetClass="entr" presetSubtype="16"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plus(in)">
                                      <p:cBhvr>
                                        <p:cTn id="28" dur="20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3" presetClass="entr" presetSubtype="16"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plus(in)">
                                      <p:cBhvr>
                                        <p:cTn id="3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图片 11"/>
          <p:cNvPicPr>
            <a:picLocks noChangeAspect="1"/>
          </p:cNvPicPr>
          <p:nvPr/>
        </p:nvPicPr>
        <p:blipFill>
          <a:blip r:embed="rId1"/>
          <a:stretch>
            <a:fillRect/>
          </a:stretch>
        </p:blipFill>
        <p:spPr>
          <a:xfrm>
            <a:off x="-28575" y="5672138"/>
            <a:ext cx="4808538" cy="4443412"/>
          </a:xfrm>
          <a:prstGeom prst="rect">
            <a:avLst/>
          </a:prstGeom>
          <a:noFill/>
          <a:ln w="9525">
            <a:noFill/>
          </a:ln>
        </p:spPr>
      </p:pic>
      <p:pic>
        <p:nvPicPr>
          <p:cNvPr id="5" name="图片 4"/>
          <p:cNvPicPr>
            <a:picLocks noChangeAspect="1"/>
          </p:cNvPicPr>
          <p:nvPr/>
        </p:nvPicPr>
        <p:blipFill>
          <a:blip r:embed="rId2"/>
          <a:stretch>
            <a:fillRect/>
          </a:stretch>
        </p:blipFill>
        <p:spPr>
          <a:xfrm>
            <a:off x="806450" y="492125"/>
            <a:ext cx="4068763" cy="2443163"/>
          </a:xfrm>
          <a:prstGeom prst="rect">
            <a:avLst/>
          </a:prstGeom>
          <a:noFill/>
          <a:ln w="9525">
            <a:noFill/>
          </a:ln>
        </p:spPr>
      </p:pic>
      <p:pic>
        <p:nvPicPr>
          <p:cNvPr id="6" name="图片 5"/>
          <p:cNvPicPr>
            <a:picLocks noChangeAspect="1"/>
          </p:cNvPicPr>
          <p:nvPr/>
        </p:nvPicPr>
        <p:blipFill>
          <a:blip r:embed="rId3"/>
          <a:stretch>
            <a:fillRect/>
          </a:stretch>
        </p:blipFill>
        <p:spPr>
          <a:xfrm>
            <a:off x="3622675" y="1733550"/>
            <a:ext cx="4065588" cy="2455863"/>
          </a:xfrm>
          <a:prstGeom prst="rect">
            <a:avLst/>
          </a:prstGeom>
          <a:noFill/>
          <a:ln w="9525">
            <a:noFill/>
          </a:ln>
        </p:spPr>
      </p:pic>
      <p:pic>
        <p:nvPicPr>
          <p:cNvPr id="7" name="图片 6"/>
          <p:cNvPicPr>
            <a:picLocks noChangeAspect="1"/>
          </p:cNvPicPr>
          <p:nvPr/>
        </p:nvPicPr>
        <p:blipFill>
          <a:blip r:embed="rId4"/>
          <a:stretch>
            <a:fillRect/>
          </a:stretch>
        </p:blipFill>
        <p:spPr>
          <a:xfrm>
            <a:off x="6276975" y="3341688"/>
            <a:ext cx="4076700" cy="2463800"/>
          </a:xfrm>
          <a:prstGeom prst="rect">
            <a:avLst/>
          </a:prstGeom>
          <a:noFill/>
          <a:ln w="9525">
            <a:noFill/>
          </a:ln>
        </p:spPr>
      </p:pic>
      <p:sp>
        <p:nvSpPr>
          <p:cNvPr id="8" name="文本框 7"/>
          <p:cNvSpPr txBox="1"/>
          <p:nvPr/>
        </p:nvSpPr>
        <p:spPr>
          <a:xfrm>
            <a:off x="203200" y="2935288"/>
            <a:ext cx="2595563" cy="646113"/>
          </a:xfrm>
          <a:prstGeom prst="rect">
            <a:avLst/>
          </a:prstGeom>
          <a:solidFill>
            <a:schemeClr val="accent6">
              <a:lumMod val="40000"/>
              <a:lumOff val="60000"/>
            </a:schemeClr>
          </a:solidFill>
          <a:ln w="9525">
            <a:solidFill>
              <a:schemeClr val="accent6"/>
            </a:solidFill>
          </a:ln>
        </p:spPr>
        <p:txBody>
          <a:bodyPr wrap="square" anchor="t">
            <a:spAutoFit/>
          </a:bodyPr>
          <a:p>
            <a:r>
              <a:rPr lang="en-US" altLang="zh-CN" noProof="1">
                <a:latin typeface="Arial" panose="020B0604020202020204" pitchFamily="34" charset="0"/>
                <a:ea typeface="微软雅黑" panose="020B0503020204020204" charset="-122"/>
                <a:cs typeface="+mn-cs"/>
              </a:rPr>
              <a:t>“</a:t>
            </a:r>
            <a:r>
              <a:rPr lang="zh-CN" altLang="en-US" noProof="1">
                <a:latin typeface="Arial" panose="020B0604020202020204" pitchFamily="34" charset="0"/>
                <a:ea typeface="微软雅黑" panose="020B0503020204020204" charset="-122"/>
                <a:cs typeface="+mn-cs"/>
              </a:rPr>
              <a:t>三位一体</a:t>
            </a:r>
            <a:r>
              <a:rPr lang="en-US" altLang="zh-CN" noProof="1">
                <a:latin typeface="Arial" panose="020B0604020202020204" pitchFamily="34" charset="0"/>
                <a:ea typeface="微软雅黑" panose="020B0503020204020204" charset="-122"/>
                <a:cs typeface="+mn-cs"/>
              </a:rPr>
              <a:t>”</a:t>
            </a:r>
            <a:endParaRPr lang="en-US" altLang="zh-CN" noProof="1">
              <a:latin typeface="Arial" panose="020B0604020202020204" pitchFamily="34" charset="0"/>
              <a:ea typeface="微软雅黑" panose="020B0503020204020204" charset="-122"/>
            </a:endParaRPr>
          </a:p>
          <a:p>
            <a:r>
              <a:rPr lang="zh-CN" altLang="en-US" noProof="1">
                <a:latin typeface="Arial" panose="020B0604020202020204" pitchFamily="34" charset="0"/>
                <a:ea typeface="微软雅黑" panose="020B0503020204020204" charset="-122"/>
                <a:cs typeface="+mn-cs"/>
              </a:rPr>
              <a:t>经济、政治、文化建设</a:t>
            </a:r>
            <a:endParaRPr lang="en-US" altLang="zh-CN" noProof="1">
              <a:latin typeface="Arial" panose="020B0604020202020204" pitchFamily="34" charset="0"/>
              <a:ea typeface="微软雅黑" panose="020B0503020204020204" charset="-122"/>
            </a:endParaRPr>
          </a:p>
        </p:txBody>
      </p:sp>
      <p:sp>
        <p:nvSpPr>
          <p:cNvPr id="9" name="文本框 8"/>
          <p:cNvSpPr txBox="1"/>
          <p:nvPr/>
        </p:nvSpPr>
        <p:spPr>
          <a:xfrm>
            <a:off x="2428875" y="4189413"/>
            <a:ext cx="3327400" cy="646113"/>
          </a:xfrm>
          <a:prstGeom prst="rect">
            <a:avLst/>
          </a:prstGeom>
          <a:solidFill>
            <a:schemeClr val="accent6">
              <a:lumMod val="40000"/>
              <a:lumOff val="60000"/>
            </a:schemeClr>
          </a:solidFill>
          <a:ln w="9525">
            <a:solidFill>
              <a:schemeClr val="accent6"/>
            </a:solidFill>
          </a:ln>
        </p:spPr>
        <p:txBody>
          <a:bodyPr wrap="square" anchor="t">
            <a:spAutoFit/>
          </a:bodyPr>
          <a:p>
            <a:r>
              <a:rPr lang="en-US" altLang="zh-CN" noProof="1">
                <a:latin typeface="Arial" panose="020B0604020202020204" pitchFamily="34" charset="0"/>
                <a:ea typeface="微软雅黑" panose="020B0503020204020204" charset="-122"/>
                <a:cs typeface="+mn-cs"/>
                <a:sym typeface="微软雅黑" panose="020B0503020204020204" charset="-122"/>
              </a:rPr>
              <a:t>“</a:t>
            </a:r>
            <a:r>
              <a:rPr lang="zh-CN" altLang="en-US" noProof="1">
                <a:latin typeface="Arial" panose="020B0604020202020204" pitchFamily="34" charset="0"/>
                <a:ea typeface="微软雅黑" panose="020B0503020204020204" charset="-122"/>
                <a:cs typeface="+mn-cs"/>
                <a:sym typeface="微软雅黑" panose="020B0503020204020204" charset="-122"/>
              </a:rPr>
              <a:t>四位一体</a:t>
            </a:r>
            <a:r>
              <a:rPr lang="en-US" altLang="zh-CN" noProof="1">
                <a:latin typeface="Arial" panose="020B0604020202020204" pitchFamily="34" charset="0"/>
                <a:ea typeface="微软雅黑" panose="020B0503020204020204" charset="-122"/>
                <a:cs typeface="+mn-cs"/>
                <a:sym typeface="微软雅黑" panose="020B0503020204020204" charset="-122"/>
              </a:rPr>
              <a:t>”</a:t>
            </a:r>
            <a:endParaRPr lang="en-US" altLang="zh-CN" noProof="1">
              <a:latin typeface="Arial" panose="020B0604020202020204" pitchFamily="34" charset="0"/>
              <a:ea typeface="微软雅黑" panose="020B0503020204020204" charset="-122"/>
            </a:endParaRPr>
          </a:p>
          <a:p>
            <a:r>
              <a:rPr lang="zh-CN" altLang="en-US" noProof="1">
                <a:latin typeface="Arial" panose="020B0604020202020204" pitchFamily="34" charset="0"/>
                <a:ea typeface="微软雅黑" panose="020B0503020204020204" charset="-122"/>
                <a:cs typeface="+mn-cs"/>
              </a:rPr>
              <a:t>经济、政治、文化、社会建设</a:t>
            </a:r>
            <a:endParaRPr lang="en-US" altLang="zh-CN" noProof="1">
              <a:latin typeface="Arial" panose="020B0604020202020204" pitchFamily="34" charset="0"/>
              <a:ea typeface="微软雅黑" panose="020B0503020204020204" charset="-122"/>
            </a:endParaRPr>
          </a:p>
        </p:txBody>
      </p:sp>
      <p:sp>
        <p:nvSpPr>
          <p:cNvPr id="10" name="文本框 9"/>
          <p:cNvSpPr txBox="1"/>
          <p:nvPr/>
        </p:nvSpPr>
        <p:spPr>
          <a:xfrm>
            <a:off x="6276975" y="5805488"/>
            <a:ext cx="4575175" cy="646113"/>
          </a:xfrm>
          <a:prstGeom prst="rect">
            <a:avLst/>
          </a:prstGeom>
          <a:solidFill>
            <a:schemeClr val="accent6">
              <a:lumMod val="40000"/>
              <a:lumOff val="60000"/>
            </a:schemeClr>
          </a:solidFill>
          <a:ln w="9525">
            <a:solidFill>
              <a:schemeClr val="accent6"/>
            </a:solidFill>
          </a:ln>
        </p:spPr>
        <p:txBody>
          <a:bodyPr wrap="square" anchor="t">
            <a:spAutoFit/>
          </a:bodyPr>
          <a:p>
            <a:r>
              <a:rPr lang="en-US" altLang="zh-CN" noProof="1">
                <a:latin typeface="Arial" panose="020B0604020202020204" pitchFamily="34" charset="0"/>
                <a:ea typeface="微软雅黑" panose="020B0503020204020204" charset="-122"/>
                <a:cs typeface="+mn-cs"/>
                <a:sym typeface="微软雅黑" panose="020B0503020204020204" charset="-122"/>
              </a:rPr>
              <a:t>“</a:t>
            </a:r>
            <a:r>
              <a:rPr lang="zh-CN" altLang="en-US" noProof="1">
                <a:latin typeface="Arial" panose="020B0604020202020204" pitchFamily="34" charset="0"/>
                <a:ea typeface="微软雅黑" panose="020B0503020204020204" charset="-122"/>
                <a:cs typeface="+mn-cs"/>
                <a:sym typeface="微软雅黑" panose="020B0503020204020204" charset="-122"/>
              </a:rPr>
              <a:t>五位一体</a:t>
            </a:r>
            <a:r>
              <a:rPr lang="en-US" altLang="zh-CN" noProof="1">
                <a:latin typeface="Arial" panose="020B0604020202020204" pitchFamily="34" charset="0"/>
                <a:ea typeface="微软雅黑" panose="020B0503020204020204" charset="-122"/>
                <a:cs typeface="+mn-cs"/>
                <a:sym typeface="微软雅黑" panose="020B0503020204020204" charset="-122"/>
              </a:rPr>
              <a:t>”</a:t>
            </a:r>
            <a:endParaRPr lang="en-US" altLang="zh-CN" noProof="1">
              <a:latin typeface="Arial" panose="020B0604020202020204" pitchFamily="34" charset="0"/>
              <a:ea typeface="微软雅黑" panose="020B0503020204020204" charset="-122"/>
            </a:endParaRPr>
          </a:p>
          <a:p>
            <a:r>
              <a:rPr lang="zh-CN" altLang="en-US" noProof="1">
                <a:latin typeface="Arial" panose="020B0604020202020204" pitchFamily="34" charset="0"/>
                <a:ea typeface="微软雅黑" panose="020B0503020204020204" charset="-122"/>
                <a:cs typeface="+mn-cs"/>
              </a:rPr>
              <a:t>经济、政治、文化、社会、生态文明建设</a:t>
            </a:r>
            <a:endParaRPr lang="en-US" altLang="zh-CN" noProof="1">
              <a:latin typeface="Arial" panose="020B0604020202020204" pitchFamily="34" charset="0"/>
              <a:ea typeface="微软雅黑" panose="020B0503020204020204" charset="-122"/>
            </a:endParaRPr>
          </a:p>
        </p:txBody>
      </p:sp>
      <p:grpSp>
        <p:nvGrpSpPr>
          <p:cNvPr id="4" name="组合 3"/>
          <p:cNvGrpSpPr/>
          <p:nvPr/>
        </p:nvGrpSpPr>
        <p:grpSpPr>
          <a:xfrm>
            <a:off x="6027738" y="660400"/>
            <a:ext cx="5057775" cy="2106613"/>
            <a:chOff x="-1224" y="5825"/>
            <a:chExt cx="7024" cy="3790"/>
          </a:xfrm>
        </p:grpSpPr>
        <p:cxnSp>
          <p:nvCxnSpPr>
            <p:cNvPr id="2" name="肘形连接符 1"/>
            <p:cNvCxnSpPr/>
            <p:nvPr/>
          </p:nvCxnSpPr>
          <p:spPr>
            <a:xfrm>
              <a:off x="-1224" y="5825"/>
              <a:ext cx="6008" cy="3790"/>
            </a:xfrm>
            <a:prstGeom prst="bentConnector3">
              <a:avLst>
                <a:gd name="adj1" fmla="val 50017"/>
              </a:avLst>
            </a:prstGeom>
            <a:ln w="107950" cmpd="sng">
              <a:solidFill>
                <a:schemeClr val="accent1">
                  <a:shade val="50000"/>
                </a:schemeClr>
              </a:solidFill>
              <a:prstDash val="solid"/>
              <a:tailEnd type="arrow" w="med" len="med"/>
            </a:ln>
          </p:spPr>
          <p:style>
            <a:lnRef idx="3">
              <a:schemeClr val="dk1"/>
            </a:lnRef>
            <a:fillRef idx="0">
              <a:schemeClr val="dk1"/>
            </a:fillRef>
            <a:effectRef idx="2">
              <a:schemeClr val="dk1"/>
            </a:effectRef>
            <a:fontRef idx="minor">
              <a:schemeClr val="tx1"/>
            </a:fontRef>
          </p:style>
        </p:cxnSp>
        <p:sp>
          <p:nvSpPr>
            <p:cNvPr id="3" name="文本框 2"/>
            <p:cNvSpPr txBox="1"/>
            <p:nvPr/>
          </p:nvSpPr>
          <p:spPr>
            <a:xfrm>
              <a:off x="2264" y="5825"/>
              <a:ext cx="3536" cy="3267"/>
            </a:xfrm>
            <a:prstGeom prst="rect">
              <a:avLst/>
            </a:prstGeom>
            <a:solidFill>
              <a:schemeClr val="accent4">
                <a:lumMod val="40000"/>
                <a:lumOff val="60000"/>
              </a:schemeClr>
            </a:solidFill>
            <a:ln>
              <a:solidFill>
                <a:schemeClr val="accent4"/>
              </a:solidFill>
            </a:ln>
          </p:spPr>
          <p:txBody>
            <a:bodyPr wrap="square" rtlCol="0">
              <a:spAutoFit/>
            </a:bodyPr>
            <a:p>
              <a:r>
                <a:rPr lang="zh-CN" altLang="en-US" sz="2800" noProof="1">
                  <a:latin typeface="楷体" panose="02010609060101010101" charset="-122"/>
                  <a:ea typeface="楷体" panose="02010609060101010101" charset="-122"/>
                  <a:cs typeface="+mn-cs"/>
                </a:rPr>
                <a:t>中国特色社会主义事业的总体布局逐步形成并不断完善</a:t>
              </a:r>
              <a:endParaRPr lang="zh-CN" altLang="en-US" sz="2800" noProof="1">
                <a:latin typeface="楷体" panose="02010609060101010101" charset="-122"/>
                <a:ea typeface="楷体" panose="02010609060101010101" charset="-122"/>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p:bldP spid="9" grpId="0" bldLvl="0" animBg="1"/>
      <p:bldP spid="9" grpId="1"/>
      <p:bldP spid="10" grpId="0" bldLvl="0" animBg="1"/>
      <p:bldP spid="1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图片 4"/>
          <p:cNvPicPr>
            <a:picLocks noChangeAspect="1"/>
          </p:cNvPicPr>
          <p:nvPr/>
        </p:nvPicPr>
        <p:blipFill>
          <a:blip r:embed="rId1"/>
          <a:stretch>
            <a:fillRect/>
          </a:stretch>
        </p:blipFill>
        <p:spPr>
          <a:xfrm>
            <a:off x="6350" y="-4762"/>
            <a:ext cx="12180888" cy="8596312"/>
          </a:xfrm>
          <a:prstGeom prst="rect">
            <a:avLst/>
          </a:prstGeom>
          <a:noFill/>
          <a:ln w="9525">
            <a:noFill/>
          </a:ln>
        </p:spPr>
      </p:pic>
      <p:sp>
        <p:nvSpPr>
          <p:cNvPr id="11266" name="文本框 3"/>
          <p:cNvSpPr txBox="1"/>
          <p:nvPr/>
        </p:nvSpPr>
        <p:spPr>
          <a:xfrm>
            <a:off x="1804988" y="2613025"/>
            <a:ext cx="8580437" cy="1014413"/>
          </a:xfrm>
          <a:prstGeom prst="rect">
            <a:avLst/>
          </a:prstGeom>
          <a:noFill/>
          <a:ln w="9525">
            <a:noFill/>
          </a:ln>
        </p:spPr>
        <p:txBody>
          <a:bodyPr wrap="square" anchor="t" anchorCtr="0">
            <a:spAutoFit/>
          </a:bodyPr>
          <a:p>
            <a:r>
              <a:rPr lang="zh-CN" altLang="en-US" sz="6000">
                <a:latin typeface="楷体" panose="02010609060101010101" charset="-122"/>
                <a:ea typeface="楷体" panose="02010609060101010101" charset="-122"/>
              </a:rPr>
              <a:t>二、统筹全局，因地制宜</a:t>
            </a:r>
            <a:endParaRPr lang="zh-CN" altLang="en-US" sz="6000">
              <a:latin typeface="楷体" panose="02010609060101010101" charset="-122"/>
              <a:ea typeface="楷体" panose="02010609060101010101"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圆角矩形 6"/>
          <p:cNvSpPr/>
          <p:nvPr/>
        </p:nvSpPr>
        <p:spPr>
          <a:xfrm>
            <a:off x="4612005" y="167005"/>
            <a:ext cx="7392670" cy="5400675"/>
          </a:xfrm>
          <a:prstGeom prst="roundRect">
            <a:avLst/>
          </a:prstGeom>
          <a:solidFill>
            <a:schemeClr val="accent4">
              <a:lumMod val="40000"/>
              <a:lumOff val="60000"/>
              <a:alpha val="83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4" name="文本框 3"/>
          <p:cNvSpPr txBox="1"/>
          <p:nvPr/>
        </p:nvSpPr>
        <p:spPr>
          <a:xfrm>
            <a:off x="4775200" y="244475"/>
            <a:ext cx="7066280" cy="5323205"/>
          </a:xfrm>
          <a:prstGeom prst="rect">
            <a:avLst/>
          </a:prstGeom>
          <a:noFill/>
          <a:ln w="9525">
            <a:noFill/>
          </a:ln>
        </p:spPr>
        <p:txBody>
          <a:bodyPr wrap="square" anchor="t" anchorCtr="0">
            <a:spAutoFit/>
          </a:bodyPr>
          <a:p>
            <a:r>
              <a:rPr lang="en-US" altLang="zh-CN" sz="3200">
                <a:latin typeface="楷体" panose="02010609060101010101" charset="-122"/>
                <a:ea typeface="楷体" panose="02010609060101010101" charset="-122"/>
              </a:rPr>
              <a:t> </a:t>
            </a:r>
            <a:r>
              <a:rPr lang="en-US" altLang="zh-CN" sz="2800">
                <a:latin typeface="楷体" panose="02010609060101010101" charset="-122"/>
                <a:ea typeface="楷体" panose="02010609060101010101" charset="-122"/>
              </a:rPr>
              <a:t>  </a:t>
            </a:r>
            <a:r>
              <a:rPr lang="zh-CN" altLang="en-US" sz="2800">
                <a:solidFill>
                  <a:schemeClr val="tx1"/>
                </a:solidFill>
                <a:latin typeface="宋体" panose="02010600030101010101" pitchFamily="2" charset="-122"/>
                <a:ea typeface="宋体" panose="02010600030101010101" pitchFamily="2" charset="-122"/>
              </a:rPr>
              <a:t>经济薄弱村如何变身？最近，常州市薛家镇任葛村老西庄获评江苏省特色田园乡村引起了人们的关注，作为辖区内出名的经济薄弱村。</a:t>
            </a:r>
            <a:endParaRPr lang="zh-CN" altLang="en-US" sz="2800">
              <a:solidFill>
                <a:schemeClr val="tx1"/>
              </a:solidFill>
              <a:latin typeface="宋体" panose="02010600030101010101" pitchFamily="2" charset="-122"/>
              <a:ea typeface="宋体" panose="02010600030101010101" pitchFamily="2" charset="-122"/>
            </a:endParaRPr>
          </a:p>
          <a:p>
            <a:r>
              <a:rPr lang="zh-CN" altLang="en-US" sz="2800">
                <a:solidFill>
                  <a:schemeClr val="tx1"/>
                </a:solidFill>
                <a:latin typeface="宋体" panose="02010600030101010101" pitchFamily="2" charset="-122"/>
                <a:ea typeface="宋体" panose="02010600030101010101" pitchFamily="2" charset="-122"/>
              </a:rPr>
              <a:t>老西庄以月季为主题，打造常州首个月季主题文创村落。结合闲置农房盘活，通过做精做优萝卜、稻米等特色优势产业吸引“网红”服务业品牌入驻，老西庄慢慢变身，“花式”逆袭。   </a:t>
            </a:r>
            <a:endParaRPr lang="zh-CN" altLang="en-US" sz="2800">
              <a:solidFill>
                <a:schemeClr val="tx1"/>
              </a:solidFill>
              <a:latin typeface="宋体" panose="02010600030101010101" pitchFamily="2" charset="-122"/>
              <a:ea typeface="宋体" panose="02010600030101010101" pitchFamily="2" charset="-122"/>
            </a:endParaRPr>
          </a:p>
          <a:p>
            <a:r>
              <a:rPr lang="en-US" altLang="zh-CN" sz="2800">
                <a:solidFill>
                  <a:schemeClr val="tx1"/>
                </a:solidFill>
                <a:latin typeface="宋体" panose="02010600030101010101" pitchFamily="2" charset="-122"/>
                <a:ea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rPr>
              <a:t>现在的老西庄，吸引了众多常州市民及周边地区群众前来参观休闲，游客量已突破5万人次一跃成为常州本土的热门网红打卡地。</a:t>
            </a:r>
            <a:endParaRPr lang="zh-CN" altLang="en-US" sz="2800">
              <a:solidFill>
                <a:schemeClr val="tx1"/>
              </a:solidFill>
              <a:latin typeface="宋体" panose="02010600030101010101" pitchFamily="2" charset="-122"/>
              <a:ea typeface="宋体" panose="02010600030101010101" pitchFamily="2" charset="-122"/>
            </a:endParaRPr>
          </a:p>
        </p:txBody>
      </p:sp>
      <p:sp>
        <p:nvSpPr>
          <p:cNvPr id="6" name="文本框 5"/>
          <p:cNvSpPr txBox="1"/>
          <p:nvPr/>
        </p:nvSpPr>
        <p:spPr>
          <a:xfrm>
            <a:off x="206375" y="5567363"/>
            <a:ext cx="9912350" cy="1076325"/>
          </a:xfrm>
          <a:prstGeom prst="rect">
            <a:avLst/>
          </a:prstGeom>
          <a:noFill/>
          <a:ln w="9525">
            <a:noFill/>
          </a:ln>
        </p:spPr>
        <p:txBody>
          <a:bodyPr wrap="square" anchor="t" anchorCtr="0">
            <a:spAutoFit/>
          </a:bodyPr>
          <a:p>
            <a:r>
              <a:rPr lang="zh-CN" altLang="en-US" sz="3200">
                <a:latin typeface="楷体" panose="02010609060101010101" charset="-122"/>
                <a:ea typeface="楷体" panose="02010609060101010101" charset="-122"/>
              </a:rPr>
              <a:t>老西庄为什么会发生这样的变化呢？</a:t>
            </a:r>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尝试总结老西庄经济发展、村民致富的两大途径。</a:t>
            </a:r>
            <a:endParaRPr lang="zh-CN" altLang="en-US" sz="3200">
              <a:latin typeface="楷体" panose="02010609060101010101" charset="-122"/>
              <a:ea typeface="楷体" panose="02010609060101010101" charset="-122"/>
            </a:endParaRPr>
          </a:p>
        </p:txBody>
      </p:sp>
      <p:pic>
        <p:nvPicPr>
          <p:cNvPr id="2" name="图片 1"/>
          <p:cNvPicPr>
            <a:picLocks noChangeAspect="1"/>
          </p:cNvPicPr>
          <p:nvPr>
            <p:custDataLst>
              <p:tags r:id="rId1"/>
            </p:custDataLst>
          </p:nvPr>
        </p:nvPicPr>
        <p:blipFill>
          <a:blip r:embed="rId2"/>
          <a:stretch>
            <a:fillRect/>
          </a:stretch>
        </p:blipFill>
        <p:spPr>
          <a:xfrm>
            <a:off x="389890" y="746760"/>
            <a:ext cx="3957955" cy="468249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5"/>
          <p:cNvPicPr>
            <a:picLocks noChangeAspect="1"/>
          </p:cNvPicPr>
          <p:nvPr/>
        </p:nvPicPr>
        <p:blipFill>
          <a:blip r:embed="rId1"/>
          <a:stretch>
            <a:fillRect/>
          </a:stretch>
        </p:blipFill>
        <p:spPr>
          <a:xfrm>
            <a:off x="-19050" y="23495"/>
            <a:ext cx="12228513" cy="8469313"/>
          </a:xfrm>
          <a:prstGeom prst="rect">
            <a:avLst/>
          </a:prstGeom>
          <a:noFill/>
          <a:ln w="9525">
            <a:noFill/>
          </a:ln>
        </p:spPr>
      </p:pic>
      <p:sp>
        <p:nvSpPr>
          <p:cNvPr id="6" name="圆角矩形 5"/>
          <p:cNvSpPr/>
          <p:nvPr/>
        </p:nvSpPr>
        <p:spPr>
          <a:xfrm>
            <a:off x="220663" y="744538"/>
            <a:ext cx="3468688" cy="172561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fontAlgn="base"/>
            <a:r>
              <a:rPr lang="zh-CN" altLang="en-US" sz="3200" b="1" strike="noStrike" noProof="1"/>
              <a:t>老西庄经验</a:t>
            </a:r>
            <a:r>
              <a:rPr lang="en-US" altLang="zh-CN" sz="3200" b="1" strike="noStrike" noProof="1"/>
              <a:t>1</a:t>
            </a:r>
            <a:endParaRPr lang="en-US" altLang="zh-CN" sz="3200" b="1" strike="noStrike" noProof="1"/>
          </a:p>
          <a:p>
            <a:pPr algn="ctr" fontAlgn="base"/>
            <a:r>
              <a:rPr lang="zh-CN" altLang="en-US" sz="3200" b="1" strike="noStrike" noProof="1"/>
              <a:t>走产业兴旺之路</a:t>
            </a:r>
            <a:endParaRPr lang="zh-CN" altLang="en-US" sz="3200" b="1" strike="noStrike" noProof="1"/>
          </a:p>
        </p:txBody>
      </p:sp>
      <p:sp>
        <p:nvSpPr>
          <p:cNvPr id="7" name="圆角矩形 6"/>
          <p:cNvSpPr/>
          <p:nvPr/>
        </p:nvSpPr>
        <p:spPr>
          <a:xfrm>
            <a:off x="220663" y="3530600"/>
            <a:ext cx="3468688" cy="17272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fontAlgn="base"/>
            <a:r>
              <a:rPr lang="zh-CN" altLang="en-US" sz="3200" b="1" strike="noStrike" noProof="1"/>
              <a:t>老西庄经验</a:t>
            </a:r>
            <a:r>
              <a:rPr lang="en-US" altLang="zh-CN" sz="3200" b="1" strike="noStrike" noProof="1"/>
              <a:t>2</a:t>
            </a:r>
            <a:endParaRPr lang="en-US" altLang="zh-CN" sz="3200" b="1" strike="noStrike" noProof="1"/>
          </a:p>
          <a:p>
            <a:pPr algn="ctr" fontAlgn="base"/>
            <a:r>
              <a:rPr lang="zh-CN" altLang="en-US" sz="3200" b="1" strike="noStrike" noProof="1"/>
              <a:t>走绿色发展之路</a:t>
            </a:r>
            <a:endParaRPr lang="zh-CN" altLang="en-US" sz="3200" b="1" strike="noStrike" noProof="1"/>
          </a:p>
        </p:txBody>
      </p:sp>
      <p:sp>
        <p:nvSpPr>
          <p:cNvPr id="8" name="圆角矩形 7"/>
          <p:cNvSpPr/>
          <p:nvPr/>
        </p:nvSpPr>
        <p:spPr>
          <a:xfrm>
            <a:off x="4749800" y="317500"/>
            <a:ext cx="6554788" cy="257968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l" fontAlgn="base"/>
            <a:r>
              <a:rPr lang="zh-CN" altLang="en-US" sz="2400" b="1" strike="noStrike" noProof="1">
                <a:solidFill>
                  <a:schemeClr val="tx1"/>
                </a:solidFill>
                <a:latin typeface="宋体" panose="02010600030101010101" pitchFamily="2" charset="-122"/>
                <a:ea typeface="宋体" panose="02010600030101010101" pitchFamily="2" charset="-122"/>
              </a:rPr>
              <a:t>社会主义现代化国家</a:t>
            </a:r>
            <a:r>
              <a:rPr lang="zh-CN" altLang="en-US" sz="2400" b="1" strike="noStrike" noProof="1">
                <a:solidFill>
                  <a:srgbClr val="FF0000"/>
                </a:solidFill>
                <a:latin typeface="宋体" panose="02010600030101010101" pitchFamily="2" charset="-122"/>
                <a:ea typeface="宋体" panose="02010600030101010101" pitchFamily="2" charset="-122"/>
              </a:rPr>
              <a:t>经济建设</a:t>
            </a:r>
            <a:r>
              <a:rPr lang="zh-CN" altLang="en-US" sz="2400" b="1" strike="noStrike" noProof="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2400" b="1" strike="noStrike" noProof="1">
                <a:solidFill>
                  <a:srgbClr val="FF0000"/>
                </a:solidFill>
                <a:latin typeface="Arial" panose="020B0604020202020204" pitchFamily="34" charset="0"/>
                <a:ea typeface="宋体" panose="02010600030101010101" pitchFamily="2" charset="-122"/>
                <a:cs typeface="Arial" panose="020B0604020202020204" pitchFamily="34" charset="0"/>
              </a:rPr>
              <a:t>富强</a:t>
            </a:r>
            <a:endParaRPr lang="zh-CN" altLang="en-US" sz="2400" b="1" strike="noStrike" noProof="1">
              <a:solidFill>
                <a:schemeClr val="tx1"/>
              </a:solidFill>
              <a:latin typeface="宋体" panose="02010600030101010101" pitchFamily="2" charset="-122"/>
              <a:ea typeface="宋体" panose="02010600030101010101" pitchFamily="2" charset="-122"/>
            </a:endParaRPr>
          </a:p>
          <a:p>
            <a:pPr algn="l" fontAlgn="base"/>
            <a:r>
              <a:rPr lang="zh-CN" altLang="en-US" sz="2400" strike="noStrike" noProof="1">
                <a:solidFill>
                  <a:schemeClr val="tx1"/>
                </a:solidFill>
                <a:latin typeface="楷体" panose="02010609060101010101" charset="-122"/>
                <a:ea typeface="楷体" panose="02010609060101010101" charset="-122"/>
              </a:rPr>
              <a:t>发展是解决我国一切问题的基础和关键。我们要贯彻创新、协调、绿色、开放、共享的新发展理念，不断提高我国的经济实力和综合国力。</a:t>
            </a:r>
            <a:endParaRPr lang="zh-CN" altLang="en-US" sz="2400" strike="noStrike" noProof="1">
              <a:solidFill>
                <a:schemeClr val="tx1"/>
              </a:solidFill>
              <a:latin typeface="楷体" panose="02010609060101010101" charset="-122"/>
              <a:ea typeface="楷体" panose="02010609060101010101" charset="-122"/>
            </a:endParaRPr>
          </a:p>
        </p:txBody>
      </p:sp>
      <p:sp>
        <p:nvSpPr>
          <p:cNvPr id="9" name="圆角矩形 8"/>
          <p:cNvSpPr/>
          <p:nvPr/>
        </p:nvSpPr>
        <p:spPr>
          <a:xfrm>
            <a:off x="4749800" y="3341688"/>
            <a:ext cx="6554788" cy="257968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l" fontAlgn="base"/>
            <a:r>
              <a:rPr lang="zh-CN" altLang="en-US" sz="2400" b="1" strike="noStrike" noProof="1">
                <a:solidFill>
                  <a:schemeClr val="tx1"/>
                </a:solidFill>
                <a:latin typeface="宋体" panose="02010600030101010101" pitchFamily="2" charset="-122"/>
                <a:ea typeface="宋体" panose="02010600030101010101" pitchFamily="2" charset="-122"/>
              </a:rPr>
              <a:t>社会主义现代化国家</a:t>
            </a:r>
            <a:r>
              <a:rPr lang="zh-CN" altLang="en-US" sz="2400" b="1" strike="noStrike" noProof="1">
                <a:solidFill>
                  <a:srgbClr val="FF0000"/>
                </a:solidFill>
                <a:latin typeface="宋体" panose="02010600030101010101" pitchFamily="2" charset="-122"/>
                <a:ea typeface="宋体" panose="02010600030101010101" pitchFamily="2" charset="-122"/>
              </a:rPr>
              <a:t>生态文明建设</a:t>
            </a:r>
            <a:r>
              <a:rPr lang="zh-CN" altLang="en-US" sz="2400" b="1" strike="noStrike" noProof="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2400" b="1" strike="noStrike" noProof="1">
                <a:solidFill>
                  <a:srgbClr val="FF0000"/>
                </a:solidFill>
                <a:latin typeface="Arial" panose="020B0604020202020204" pitchFamily="34" charset="0"/>
                <a:ea typeface="宋体" panose="02010600030101010101" pitchFamily="2" charset="-122"/>
                <a:cs typeface="Arial" panose="020B0604020202020204" pitchFamily="34" charset="0"/>
              </a:rPr>
              <a:t>美丽</a:t>
            </a:r>
            <a:endParaRPr lang="zh-CN" altLang="en-US" sz="2400" b="1" strike="noStrike" noProof="1">
              <a:solidFill>
                <a:srgbClr val="FF0000"/>
              </a:solidFill>
              <a:latin typeface="宋体" panose="02010600030101010101" pitchFamily="2" charset="-122"/>
              <a:ea typeface="宋体" panose="02010600030101010101" pitchFamily="2" charset="-122"/>
            </a:endParaRPr>
          </a:p>
          <a:p>
            <a:pPr algn="l" fontAlgn="base"/>
            <a:endParaRPr lang="zh-CN" altLang="en-US" sz="2400" strike="noStrike" noProof="1">
              <a:solidFill>
                <a:schemeClr val="tx1"/>
              </a:solidFill>
              <a:latin typeface="楷体" panose="02010609060101010101" charset="-122"/>
              <a:ea typeface="楷体" panose="02010609060101010101" charset="-122"/>
            </a:endParaRPr>
          </a:p>
          <a:p>
            <a:pPr algn="l" fontAlgn="base"/>
            <a:r>
              <a:rPr lang="zh-CN" altLang="en-US" sz="2400" strike="noStrike" noProof="1">
                <a:solidFill>
                  <a:schemeClr val="tx1"/>
                </a:solidFill>
                <a:latin typeface="楷体" panose="02010609060101010101" charset="-122"/>
                <a:ea typeface="楷体" panose="02010609060101010101" charset="-122"/>
              </a:rPr>
              <a:t>我们要实现人和自然和谐共生，像保护眼睛一样保护生态环境，建设美丽中国。</a:t>
            </a:r>
            <a:endParaRPr lang="zh-CN" altLang="en-US" sz="2400" strike="noStrike" noProof="1">
              <a:solidFill>
                <a:schemeClr val="tx1"/>
              </a:solidFill>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7" grpId="0" animBg="1"/>
      <p:bldP spid="7" grpId="1" animBg="1"/>
      <p:bldP spid="9" grpId="0" animBg="1"/>
      <p:bldP spid="9" grpId="1"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p="http://schemas.openxmlformats.org/presentationml/2006/main">
  <p:tag name="AS_UNIQUEID" val="3241"/>
</p:tagLst>
</file>

<file path=ppt/tags/tag11.xml><?xml version="1.0" encoding="utf-8"?>
<p:tagLst xmlns:p="http://schemas.openxmlformats.org/presentationml/2006/main">
  <p:tag name="AS_UNIQUEID" val="3242"/>
</p:tagLst>
</file>

<file path=ppt/tags/tag12.xml><?xml version="1.0" encoding="utf-8"?>
<p:tagLst xmlns:p="http://schemas.openxmlformats.org/presentationml/2006/main">
  <p:tag name="AS_UNIQUEID" val="3243"/>
  <p:tag name="PA" val="v5.2.4"/>
</p:tagLst>
</file>

<file path=ppt/tags/tag13.xml><?xml version="1.0" encoding="utf-8"?>
<p:tagLst xmlns:p="http://schemas.openxmlformats.org/presentationml/2006/main">
  <p:tag name="AS_UNIQUEID" val="3244"/>
</p:tagLst>
</file>

<file path=ppt/tags/tag14.xml><?xml version="1.0" encoding="utf-8"?>
<p:tagLst xmlns:p="http://schemas.openxmlformats.org/presentationml/2006/main">
  <p:tag name="AS_UNIQUEID" val="3245"/>
</p:tagLst>
</file>

<file path=ppt/tags/tag15.xml><?xml version="1.0" encoding="utf-8"?>
<p:tagLst xmlns:p="http://schemas.openxmlformats.org/presentationml/2006/main">
  <p:tag name="AS_UNIQUEID" val="3246"/>
</p:tagLst>
</file>

<file path=ppt/tags/tag16.xml><?xml version="1.0" encoding="utf-8"?>
<p:tagLst xmlns:p="http://schemas.openxmlformats.org/presentationml/2006/main">
  <p:tag name="AS_UNIQUEID" val="3247"/>
</p:tagLst>
</file>

<file path=ppt/tags/tag17.xml><?xml version="1.0" encoding="utf-8"?>
<p:tagLst xmlns:p="http://schemas.openxmlformats.org/presentationml/2006/main">
  <p:tag name="AS_UNIQUEID" val="3248"/>
</p:tagLst>
</file>

<file path=ppt/tags/tag18.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p="http://schemas.openxmlformats.org/presentationml/2006/main">
  <p:tag name="KSO_WM_MEDIACOVER_FLAG" val="1"/>
  <p:tag name="KSO_WM_UNIT_MEDIACOVER_BTN_STATE" val="1"/>
  <p:tag name="KSO_WM_UNIT_MEDIACOVER_BTNRECT" val="2807*5170*459*459"/>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1.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KSO_WM_BEAUTIFY_FLAG" val="#wm#"/>
  <p:tag name="KSO_WM_TEMPLATE_CATEGORY" val="custom"/>
  <p:tag name="KSO_WM_TEMPLATE_INDEX" val="20187308"/>
</p:tagLst>
</file>

<file path=ppt/tags/tag23.xml><?xml version="1.0" encoding="utf-8"?>
<p:tagLst xmlns:p="http://schemas.openxmlformats.org/presentationml/2006/main">
  <p:tag name="KSO_WM_UNIT_PLACING_PICTURE_USER_VIEWPORT" val="{&quot;height&quot;:11535,&quot;width&quot;:9750}"/>
</p:tagLst>
</file>

<file path=ppt/tags/tag24.xml><?xml version="1.0" encoding="utf-8"?>
<p:tagLst xmlns:p="http://schemas.openxmlformats.org/presentationml/2006/main">
  <p:tag name="KSO_WM_BEAUTIFY_FLAG" val="#wm#"/>
  <p:tag name="KSO_WM_TEMPLATE_CATEGORY" val="custom"/>
  <p:tag name="KSO_WM_TEMPLATE_INDEX" val="20187308"/>
</p:tagLst>
</file>

<file path=ppt/tags/tag25.xml><?xml version="1.0" encoding="utf-8"?>
<p:tagLst xmlns:p="http://schemas.openxmlformats.org/presentationml/2006/main">
  <p:tag name="KSO_WM_BEAUTIFY_FLAG" val="#wm#"/>
  <p:tag name="KSO_WM_TEMPLATE_CATEGORY" val="custom"/>
  <p:tag name="KSO_WM_TEMPLATE_INDEX" val="20187308"/>
</p:tagLst>
</file>

<file path=ppt/tags/tag26.xml><?xml version="1.0" encoding="utf-8"?>
<p:tagLst xmlns:p="http://schemas.openxmlformats.org/presentationml/2006/main">
  <p:tag name="KSO_WM_BEAUTIFY_FLAG" val="#wm#"/>
  <p:tag name="KSO_WM_TEMPLATE_CATEGORY" val="custom"/>
  <p:tag name="KSO_WM_TEMPLATE_INDEX" val="20187308"/>
</p:tagLst>
</file>

<file path=ppt/tags/tag27.xml><?xml version="1.0" encoding="utf-8"?>
<p:tagLst xmlns:p="http://schemas.openxmlformats.org/presentationml/2006/main">
  <p:tag name="KSO_WM_BEAUTIFY_FLAG" val="#wm#"/>
  <p:tag name="KSO_WM_TEMPLATE_CATEGORY" val="custom"/>
  <p:tag name="KSO_WM_TEMPLATE_INDEX" val="20187308"/>
</p:tagLst>
</file>

<file path=ppt/tags/tag28.xml><?xml version="1.0" encoding="utf-8"?>
<p:tagLst xmlns:p="http://schemas.openxmlformats.org/presentationml/2006/main">
  <p:tag name="KSO_WM_BEAUTIFY_FLAG" val="#wm#"/>
  <p:tag name="KSO_WM_TEMPLATE_CATEGORY" val="custom"/>
  <p:tag name="KSO_WM_TEMPLATE_INDEX" val="20187308"/>
</p:tagLst>
</file>

<file path=ppt/tags/tag29.xml><?xml version="1.0" encoding="utf-8"?>
<p:tagLst xmlns:p="http://schemas.openxmlformats.org/presentationml/2006/main">
  <p:tag name="AS_UNIQUEID" val="50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p="http://schemas.openxmlformats.org/presentationml/2006/main">
  <p:tag name="KSO_WM_BEAUTIFY_FLAG" val="#wm#"/>
  <p:tag name="KSO_WM_TEMPLATE_CATEGORY" val="custom"/>
  <p:tag name="KSO_WM_TEMPLATE_INDEX" val="20187308"/>
</p:tagLst>
</file>

<file path=ppt/tags/tag31.xml><?xml version="1.0" encoding="utf-8"?>
<p:tagLst xmlns:p="http://schemas.openxmlformats.org/presentationml/2006/main">
  <p:tag name="AS_UNIQUEID" val="517"/>
</p:tagLst>
</file>

<file path=ppt/tags/tag32.xml><?xml version="1.0" encoding="utf-8"?>
<p:tagLst xmlns:p="http://schemas.openxmlformats.org/presentationml/2006/main">
  <p:tag name="KSO_WM_BEAUTIFY_FLAG" val="#wm#"/>
  <p:tag name="KSO_WM_TEMPLATE_CATEGORY" val="custom"/>
  <p:tag name="KSO_WM_TEMPLATE_INDEX" val="20187308"/>
</p:tagLst>
</file>

<file path=ppt/tags/tag33.xml><?xml version="1.0" encoding="utf-8"?>
<p:tagLst xmlns:p="http://schemas.openxmlformats.org/presentationml/2006/main">
  <p:tag name="AS_UNIQUEID" val="532"/>
</p:tagLst>
</file>

<file path=ppt/tags/tag34.xml><?xml version="1.0" encoding="utf-8"?>
<p:tagLst xmlns:p="http://schemas.openxmlformats.org/presentationml/2006/main">
  <p:tag name="AS_UNIQUEID" val="533"/>
</p:tagLst>
</file>

<file path=ppt/tags/tag35.xml><?xml version="1.0" encoding="utf-8"?>
<p:tagLst xmlns:p="http://schemas.openxmlformats.org/presentationml/2006/main">
  <p:tag name="AS_UNIQUEID" val="534"/>
</p:tagLst>
</file>

<file path=ppt/tags/tag36.xml><?xml version="1.0" encoding="utf-8"?>
<p:tagLst xmlns:p="http://schemas.openxmlformats.org/presentationml/2006/main">
  <p:tag name="AS_UNIQUEID" val="535"/>
</p:tagLst>
</file>

<file path=ppt/tags/tag37.xml><?xml version="1.0" encoding="utf-8"?>
<p:tagLst xmlns:p="http://schemas.openxmlformats.org/presentationml/2006/main">
  <p:tag name="AS_UNIQUEID" val="536"/>
</p:tagLst>
</file>

<file path=ppt/tags/tag38.xml><?xml version="1.0" encoding="utf-8"?>
<p:tagLst xmlns:p="http://schemas.openxmlformats.org/presentationml/2006/main">
  <p:tag name="AS_UNIQUEID" val="537"/>
</p:tagLst>
</file>

<file path=ppt/tags/tag39.xml><?xml version="1.0" encoding="utf-8"?>
<p:tagLst xmlns:p="http://schemas.openxmlformats.org/presentationml/2006/main">
  <p:tag name="AS_UNIQUEID" val="53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p="http://schemas.openxmlformats.org/presentationml/2006/main">
  <p:tag name="AS_UNIQUEID" val="539"/>
</p:tagLst>
</file>

<file path=ppt/tags/tag41.xml><?xml version="1.0" encoding="utf-8"?>
<p:tagLst xmlns:p="http://schemas.openxmlformats.org/presentationml/2006/main">
  <p:tag name="AS_UNIQUEID" val="540"/>
</p:tagLst>
</file>

<file path=ppt/tags/tag42.xml><?xml version="1.0" encoding="utf-8"?>
<p:tagLst xmlns:p="http://schemas.openxmlformats.org/presentationml/2006/main">
  <p:tag name="AS_UNIQUEID" val="541"/>
</p:tagLst>
</file>

<file path=ppt/tags/tag43.xml><?xml version="1.0" encoding="utf-8"?>
<p:tagLst xmlns:p="http://schemas.openxmlformats.org/presentationml/2006/main">
  <p:tag name="AS_UNIQUEID" val="542"/>
</p:tagLst>
</file>

<file path=ppt/tags/tag44.xml><?xml version="1.0" encoding="utf-8"?>
<p:tagLst xmlns:p="http://schemas.openxmlformats.org/presentationml/2006/main">
  <p:tag name="AS_UNIQUEID" val="543"/>
</p:tagLst>
</file>

<file path=ppt/tags/tag45.xml><?xml version="1.0" encoding="utf-8"?>
<p:tagLst xmlns:p="http://schemas.openxmlformats.org/presentationml/2006/main">
  <p:tag name="AS_UNIQUEID" val="544"/>
</p:tagLst>
</file>

<file path=ppt/tags/tag46.xml><?xml version="1.0" encoding="utf-8"?>
<p:tagLst xmlns:p="http://schemas.openxmlformats.org/presentationml/2006/main">
  <p:tag name="AS_UNIQUEID" val="545"/>
</p:tagLst>
</file>

<file path=ppt/tags/tag47.xml><?xml version="1.0" encoding="utf-8"?>
<p:tagLst xmlns:p="http://schemas.openxmlformats.org/presentationml/2006/main">
  <p:tag name="AS_UNIQUEID" val="546"/>
</p:tagLst>
</file>

<file path=ppt/tags/tag48.xml><?xml version="1.0" encoding="utf-8"?>
<p:tagLst xmlns:p="http://schemas.openxmlformats.org/presentationml/2006/main">
  <p:tag name="AS_UNIQUEID" val="547"/>
</p:tagLst>
</file>

<file path=ppt/tags/tag49.xml><?xml version="1.0" encoding="utf-8"?>
<p:tagLst xmlns:p="http://schemas.openxmlformats.org/presentationml/2006/main">
  <p:tag name="AS_UNIQUEID" val="54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187308"/>
</p:tagLst>
</file>

<file path=ppt/tags/tag6.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AS_UNIQUEID" val="3238"/>
  <p:tag name="PA" val="v5.2.4"/>
</p:tagLst>
</file>

<file path=ppt/tags/tag8.xml><?xml version="1.0" encoding="utf-8"?>
<p:tagLst xmlns:p="http://schemas.openxmlformats.org/presentationml/2006/main">
  <p:tag name="AS_UNIQUEID" val="3239"/>
</p:tagLst>
</file>

<file path=ppt/tags/tag9.xml><?xml version="1.0" encoding="utf-8"?>
<p:tagLst xmlns:p="http://schemas.openxmlformats.org/presentationml/2006/main">
  <p:tag name="AS_UNIQUEID" val="324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2026</Words>
  <Application>WPS 演示</Application>
  <PresentationFormat>宽屏</PresentationFormat>
  <Paragraphs>150</Paragraphs>
  <Slides>18</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Arial</vt:lpstr>
      <vt:lpstr>宋体</vt:lpstr>
      <vt:lpstr>Wingdings</vt:lpstr>
      <vt:lpstr>微软雅黑</vt:lpstr>
      <vt:lpstr>方正正大黑简体</vt:lpstr>
      <vt:lpstr>黑体</vt:lpstr>
      <vt:lpstr>楷体</vt:lpstr>
      <vt:lpstr>幼圆</vt:lpstr>
      <vt:lpstr>Arial Unicode MS</vt:lpstr>
      <vt:lpstr>Office 主题​​</vt:lpstr>
      <vt:lpstr>PowerPoint 演示文稿</vt:lpstr>
      <vt:lpstr>    围棋使用方形格状棋盘及黑白二色圆形棋子进行对弈，棋盘上有纵横各19条直线将棋盘分成361个交叉点，棋子走在交叉点上，双方交替行棋，以围地多者为胜。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WPS_1457708956</cp:lastModifiedBy>
  <cp:revision>22</cp:revision>
  <dcterms:created xsi:type="dcterms:W3CDTF">2021-08-19T13:17:00Z</dcterms:created>
  <dcterms:modified xsi:type="dcterms:W3CDTF">2021-09-22T10:11:27Z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9ED512EF6589457BA8AF82FC3C146DC8</vt:lpwstr>
  </property>
</Properties>
</file>