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3"/>
    <p:sldId id="257" r:id="rId4"/>
    <p:sldId id="260" r:id="rId5"/>
    <p:sldId id="269" r:id="rId6"/>
    <p:sldId id="303" r:id="rId7"/>
    <p:sldId id="287" r:id="rId8"/>
    <p:sldId id="304" r:id="rId9"/>
    <p:sldId id="289" r:id="rId10"/>
    <p:sldId id="267" r:id="rId11"/>
    <p:sldId id="305" r:id="rId12"/>
    <p:sldId id="284" r:id="rId13"/>
    <p:sldId id="306" r:id="rId14"/>
    <p:sldId id="283" r:id="rId15"/>
    <p:sldId id="307" r:id="rId16"/>
    <p:sldId id="281" r:id="rId17"/>
    <p:sldId id="308" r:id="rId18"/>
    <p:sldId id="285" r:id="rId19"/>
    <p:sldId id="312" r:id="rId20"/>
    <p:sldId id="310" r:id="rId21"/>
    <p:sldId id="311" r:id="rId22"/>
    <p:sldId id="309" r:id="rId23"/>
    <p:sldId id="279" r:id="rId24"/>
    <p:sldId id="261"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A3"/>
    <a:srgbClr val="404040"/>
    <a:srgbClr val="ECECEC"/>
    <a:srgbClr val="FFFFFF"/>
    <a:srgbClr val="453D3A"/>
    <a:srgbClr val="1A92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88" autoAdjust="0"/>
    <p:restoredTop sz="94660"/>
  </p:normalViewPr>
  <p:slideViewPr>
    <p:cSldViewPr snapToGrid="0">
      <p:cViewPr varScale="1">
        <p:scale>
          <a:sx n="89" d="100"/>
          <a:sy n="89" d="100"/>
        </p:scale>
        <p:origin x="102"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F98C7-9395-4E9A-96EC-DE4C39432AA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64DB0-CCE3-4363-801A-A01AADC6398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
        <p:nvSpPr>
          <p:cNvPr id="7" name="矩形 6"/>
          <p:cNvSpPr/>
          <p:nvPr userDrawn="1"/>
        </p:nvSpPr>
        <p:spPr>
          <a:xfrm>
            <a:off x="371325" y="387275"/>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19325" y="135275"/>
            <a:ext cx="25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1226675" y="631800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灯片编号占位符 15"/>
          <p:cNvSpPr>
            <a:spLocks noGrp="1"/>
          </p:cNvSpPr>
          <p:nvPr>
            <p:ph type="sldNum" sz="quarter" idx="12"/>
          </p:nvPr>
        </p:nvSpPr>
        <p:spPr>
          <a:xfrm>
            <a:off x="10801350" y="6405438"/>
            <a:ext cx="1390650" cy="365125"/>
          </a:xfrm>
        </p:spPr>
        <p:txBody>
          <a:bodyPr/>
          <a:lstStyle>
            <a:lvl1pPr algn="ctr">
              <a:defRPr sz="2000" b="1">
                <a:solidFill>
                  <a:schemeClr val="bg1"/>
                </a:solidFill>
              </a:defRPr>
            </a:lvl1pPr>
          </a:lstStyle>
          <a:p>
            <a:fld id="{51D91E7F-84B6-4064-9D4E-CC7D244BCA04}" type="slidenum">
              <a:rPr lang="zh-CN" altLang="en-US" smtClean="0"/>
            </a:fld>
            <a:endParaRPr lang="zh-CN" alt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4C821-51AF-415E-BF5B-CDCDE3466362}" type="datetime1">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91E7F-84B6-4064-9D4E-CC7D244BCA0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3667636"/>
            <a:ext cx="12192000" cy="518886"/>
          </a:xfrm>
          <a:prstGeom prst="rect">
            <a:avLst/>
          </a:prstGeom>
          <a:solidFill>
            <a:srgbClr val="453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2294255"/>
            <a:ext cx="12192000" cy="13728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C:\Users\lenovo\Desktop\微信图片_20210923105357.jpg微信图片_20210923105357"/>
          <p:cNvPicPr>
            <a:picLocks noChangeAspect="1"/>
          </p:cNvPicPr>
          <p:nvPr/>
        </p:nvPicPr>
        <p:blipFill rotWithShape="1">
          <a:blip r:embed="rId1"/>
          <a:srcRect/>
          <a:stretch>
            <a:fillRect/>
          </a:stretch>
        </p:blipFill>
        <p:spPr>
          <a:xfrm>
            <a:off x="563383" y="2035142"/>
            <a:ext cx="2292985" cy="2293258"/>
          </a:xfrm>
          <a:prstGeom prst="ellipse">
            <a:avLst/>
          </a:prstGeom>
          <a:effectLst>
            <a:outerShdw blurRad="63500" dist="38100" dir="2700000" algn="tl" rotWithShape="0">
              <a:prstClr val="black">
                <a:alpha val="40000"/>
              </a:prstClr>
            </a:outerShdw>
          </a:effectLst>
        </p:spPr>
      </p:pic>
      <p:sp>
        <p:nvSpPr>
          <p:cNvPr id="11" name="文本框 10"/>
          <p:cNvSpPr txBox="1"/>
          <p:nvPr/>
        </p:nvSpPr>
        <p:spPr>
          <a:xfrm>
            <a:off x="3216275" y="2294255"/>
            <a:ext cx="7316470" cy="1445260"/>
          </a:xfrm>
          <a:prstGeom prst="rect">
            <a:avLst/>
          </a:prstGeom>
          <a:noFill/>
        </p:spPr>
        <p:txBody>
          <a:bodyPr wrap="square" rtlCol="0">
            <a:spAutoFit/>
          </a:bodyPr>
          <a:lstStyle/>
          <a:p>
            <a:r>
              <a:rPr lang="zh-CN" altLang="en-US" sz="4400" b="1" dirty="0" smtClean="0">
                <a:solidFill>
                  <a:schemeClr val="bg1"/>
                </a:solidFill>
              </a:rPr>
              <a:t>小学英语学困生帮扶策略的行动研究（开题报告）</a:t>
            </a:r>
            <a:endParaRPr lang="zh-CN" altLang="en-US" sz="4400" b="1" dirty="0" smtClean="0">
              <a:solidFill>
                <a:schemeClr val="bg1"/>
              </a:solidFill>
            </a:endParaRPr>
          </a:p>
        </p:txBody>
      </p:sp>
      <p:sp>
        <p:nvSpPr>
          <p:cNvPr id="12" name="文本框 11"/>
          <p:cNvSpPr txBox="1"/>
          <p:nvPr/>
        </p:nvSpPr>
        <p:spPr>
          <a:xfrm>
            <a:off x="3216275" y="4495043"/>
            <a:ext cx="3060699" cy="398780"/>
          </a:xfrm>
          <a:prstGeom prst="rect">
            <a:avLst/>
          </a:prstGeom>
          <a:noFill/>
        </p:spPr>
        <p:txBody>
          <a:bodyPr wrap="square" rtlCol="0">
            <a:spAutoFit/>
          </a:bodyPr>
          <a:lstStyle/>
          <a:p>
            <a:r>
              <a:rPr lang="zh-CN" altLang="en-US" sz="2000" b="1" dirty="0" smtClean="0">
                <a:solidFill>
                  <a:srgbClr val="453D3A"/>
                </a:solidFill>
              </a:rPr>
              <a:t>汇报人：张茹</a:t>
            </a:r>
            <a:endParaRPr lang="zh-CN" altLang="en-US" sz="2000" b="1" dirty="0" smtClean="0">
              <a:solidFill>
                <a:srgbClr val="453D3A"/>
              </a:solidFill>
            </a:endParaRPr>
          </a:p>
        </p:txBody>
      </p:sp>
      <p:sp>
        <p:nvSpPr>
          <p:cNvPr id="15" name="矩形 14"/>
          <p:cNvSpPr/>
          <p:nvPr/>
        </p:nvSpPr>
        <p:spPr>
          <a:xfrm>
            <a:off x="11172674" y="1970580"/>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0920674" y="1718580"/>
            <a:ext cx="25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5"/>
          <p:cNvSpPr>
            <a:spLocks noEditPoints="1"/>
          </p:cNvSpPr>
          <p:nvPr/>
        </p:nvSpPr>
        <p:spPr bwMode="auto">
          <a:xfrm>
            <a:off x="10201276" y="2936668"/>
            <a:ext cx="555624" cy="489478"/>
          </a:xfrm>
          <a:custGeom>
            <a:avLst/>
            <a:gdLst>
              <a:gd name="T0" fmla="*/ 17 w 68"/>
              <a:gd name="T1" fmla="*/ 26 h 60"/>
              <a:gd name="T2" fmla="*/ 33 w 68"/>
              <a:gd name="T3" fmla="*/ 31 h 60"/>
              <a:gd name="T4" fmla="*/ 33 w 68"/>
              <a:gd name="T5" fmla="*/ 31 h 60"/>
              <a:gd name="T6" fmla="*/ 49 w 68"/>
              <a:gd name="T7" fmla="*/ 26 h 60"/>
              <a:gd name="T8" fmla="*/ 34 w 68"/>
              <a:gd name="T9" fmla="*/ 18 h 60"/>
              <a:gd name="T10" fmla="*/ 59 w 68"/>
              <a:gd name="T11" fmla="*/ 16 h 60"/>
              <a:gd name="T12" fmla="*/ 55 w 68"/>
              <a:gd name="T13" fmla="*/ 23 h 60"/>
              <a:gd name="T14" fmla="*/ 56 w 68"/>
              <a:gd name="T15" fmla="*/ 15 h 60"/>
              <a:gd name="T16" fmla="*/ 56 w 68"/>
              <a:gd name="T17" fmla="*/ 12 h 60"/>
              <a:gd name="T18" fmla="*/ 52 w 68"/>
              <a:gd name="T19" fmla="*/ 23 h 60"/>
              <a:gd name="T20" fmla="*/ 68 w 68"/>
              <a:gd name="T21" fmla="*/ 32 h 60"/>
              <a:gd name="T22" fmla="*/ 68 w 68"/>
              <a:gd name="T23" fmla="*/ 34 h 60"/>
              <a:gd name="T24" fmla="*/ 67 w 68"/>
              <a:gd name="T25" fmla="*/ 34 h 60"/>
              <a:gd name="T26" fmla="*/ 29 w 68"/>
              <a:gd name="T27" fmla="*/ 50 h 60"/>
              <a:gd name="T28" fmla="*/ 68 w 68"/>
              <a:gd name="T29" fmla="*/ 45 h 60"/>
              <a:gd name="T30" fmla="*/ 30 w 68"/>
              <a:gd name="T31" fmla="*/ 60 h 60"/>
              <a:gd name="T32" fmla="*/ 28 w 68"/>
              <a:gd name="T33" fmla="*/ 59 h 60"/>
              <a:gd name="T34" fmla="*/ 3 w 68"/>
              <a:gd name="T35" fmla="*/ 25 h 60"/>
              <a:gd name="T36" fmla="*/ 14 w 68"/>
              <a:gd name="T37" fmla="*/ 23 h 60"/>
              <a:gd name="T38" fmla="*/ 1 w 68"/>
              <a:gd name="T39" fmla="*/ 10 h 60"/>
              <a:gd name="T40" fmla="*/ 32 w 68"/>
              <a:gd name="T41" fmla="*/ 0 h 60"/>
              <a:gd name="T42" fmla="*/ 65 w 68"/>
              <a:gd name="T43" fmla="*/ 9 h 60"/>
              <a:gd name="T44" fmla="*/ 59 w 68"/>
              <a:gd name="T45" fmla="*/ 14 h 60"/>
              <a:gd name="T46" fmla="*/ 59 w 68"/>
              <a:gd name="T47" fmla="*/ 16 h 60"/>
              <a:gd name="T48" fmla="*/ 58 w 68"/>
              <a:gd name="T49" fmla="*/ 9 h 60"/>
              <a:gd name="T50" fmla="*/ 33 w 68"/>
              <a:gd name="T51" fmla="*/ 4 h 60"/>
              <a:gd name="T52" fmla="*/ 33 w 68"/>
              <a:gd name="T53" fmla="*/ 8 h 60"/>
              <a:gd name="T54" fmla="*/ 54 w 68"/>
              <a:gd name="T55" fmla="*/ 10 h 60"/>
              <a:gd name="T56" fmla="*/ 32 w 68"/>
              <a:gd name="T57" fmla="*/ 53 h 60"/>
              <a:gd name="T58" fmla="*/ 67 w 68"/>
              <a:gd name="T59" fmla="*/ 42 h 60"/>
              <a:gd name="T60" fmla="*/ 32 w 68"/>
              <a:gd name="T61" fmla="*/ 49 h 60"/>
              <a:gd name="T62" fmla="*/ 67 w 68"/>
              <a:gd name="T63" fmla="*/ 40 h 60"/>
              <a:gd name="T64" fmla="*/ 32 w 68"/>
              <a:gd name="T65" fmla="*/ 49 h 60"/>
              <a:gd name="T66" fmla="*/ 32 w 68"/>
              <a:gd name="T67" fmla="*/ 47 h 60"/>
              <a:gd name="T68" fmla="*/ 67 w 68"/>
              <a:gd name="T69"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 h="60">
                <a:moveTo>
                  <a:pt x="17" y="14"/>
                </a:moveTo>
                <a:cubicBezTo>
                  <a:pt x="17" y="26"/>
                  <a:pt x="17" y="26"/>
                  <a:pt x="17" y="26"/>
                </a:cubicBezTo>
                <a:cubicBezTo>
                  <a:pt x="17" y="26"/>
                  <a:pt x="18" y="27"/>
                  <a:pt x="18" y="27"/>
                </a:cubicBezTo>
                <a:cubicBezTo>
                  <a:pt x="22" y="28"/>
                  <a:pt x="29" y="31"/>
                  <a:pt x="33" y="31"/>
                </a:cubicBezTo>
                <a:cubicBezTo>
                  <a:pt x="33" y="31"/>
                  <a:pt x="33" y="31"/>
                  <a:pt x="33" y="31"/>
                </a:cubicBezTo>
                <a:cubicBezTo>
                  <a:pt x="33" y="31"/>
                  <a:pt x="33" y="31"/>
                  <a:pt x="33" y="31"/>
                </a:cubicBezTo>
                <a:cubicBezTo>
                  <a:pt x="36" y="31"/>
                  <a:pt x="39" y="30"/>
                  <a:pt x="41" y="30"/>
                </a:cubicBezTo>
                <a:cubicBezTo>
                  <a:pt x="45" y="29"/>
                  <a:pt x="47" y="27"/>
                  <a:pt x="49" y="26"/>
                </a:cubicBezTo>
                <a:cubicBezTo>
                  <a:pt x="49" y="14"/>
                  <a:pt x="49" y="14"/>
                  <a:pt x="49" y="14"/>
                </a:cubicBezTo>
                <a:cubicBezTo>
                  <a:pt x="34" y="18"/>
                  <a:pt x="34" y="18"/>
                  <a:pt x="34" y="18"/>
                </a:cubicBezTo>
                <a:cubicBezTo>
                  <a:pt x="17" y="14"/>
                  <a:pt x="17" y="14"/>
                  <a:pt x="17" y="14"/>
                </a:cubicBezTo>
                <a:close/>
                <a:moveTo>
                  <a:pt x="59" y="16"/>
                </a:moveTo>
                <a:cubicBezTo>
                  <a:pt x="61" y="23"/>
                  <a:pt x="61" y="23"/>
                  <a:pt x="61" y="23"/>
                </a:cubicBezTo>
                <a:cubicBezTo>
                  <a:pt x="59" y="25"/>
                  <a:pt x="57" y="25"/>
                  <a:pt x="55" y="23"/>
                </a:cubicBezTo>
                <a:cubicBezTo>
                  <a:pt x="56" y="16"/>
                  <a:pt x="56" y="16"/>
                  <a:pt x="56" y="16"/>
                </a:cubicBezTo>
                <a:cubicBezTo>
                  <a:pt x="56" y="16"/>
                  <a:pt x="56" y="16"/>
                  <a:pt x="56" y="15"/>
                </a:cubicBezTo>
                <a:cubicBezTo>
                  <a:pt x="56" y="15"/>
                  <a:pt x="56" y="14"/>
                  <a:pt x="56" y="14"/>
                </a:cubicBezTo>
                <a:cubicBezTo>
                  <a:pt x="56" y="12"/>
                  <a:pt x="56" y="12"/>
                  <a:pt x="56" y="12"/>
                </a:cubicBezTo>
                <a:cubicBezTo>
                  <a:pt x="52" y="13"/>
                  <a:pt x="52" y="13"/>
                  <a:pt x="52" y="13"/>
                </a:cubicBezTo>
                <a:cubicBezTo>
                  <a:pt x="52" y="23"/>
                  <a:pt x="52" y="23"/>
                  <a:pt x="52" y="23"/>
                </a:cubicBezTo>
                <a:cubicBezTo>
                  <a:pt x="68" y="30"/>
                  <a:pt x="68" y="30"/>
                  <a:pt x="68" y="30"/>
                </a:cubicBezTo>
                <a:cubicBezTo>
                  <a:pt x="68" y="32"/>
                  <a:pt x="68" y="32"/>
                  <a:pt x="68" y="32"/>
                </a:cubicBezTo>
                <a:cubicBezTo>
                  <a:pt x="68" y="34"/>
                  <a:pt x="68" y="34"/>
                  <a:pt x="68" y="34"/>
                </a:cubicBezTo>
                <a:cubicBezTo>
                  <a:pt x="68" y="34"/>
                  <a:pt x="68" y="34"/>
                  <a:pt x="68" y="34"/>
                </a:cubicBezTo>
                <a:cubicBezTo>
                  <a:pt x="68" y="34"/>
                  <a:pt x="68" y="34"/>
                  <a:pt x="68" y="34"/>
                </a:cubicBezTo>
                <a:cubicBezTo>
                  <a:pt x="67" y="34"/>
                  <a:pt x="67" y="34"/>
                  <a:pt x="67" y="34"/>
                </a:cubicBezTo>
                <a:cubicBezTo>
                  <a:pt x="30" y="44"/>
                  <a:pt x="30" y="44"/>
                  <a:pt x="30" y="44"/>
                </a:cubicBezTo>
                <a:cubicBezTo>
                  <a:pt x="29" y="46"/>
                  <a:pt x="29" y="48"/>
                  <a:pt x="29" y="50"/>
                </a:cubicBezTo>
                <a:cubicBezTo>
                  <a:pt x="29" y="52"/>
                  <a:pt x="29" y="54"/>
                  <a:pt x="30" y="56"/>
                </a:cubicBezTo>
                <a:cubicBezTo>
                  <a:pt x="68" y="45"/>
                  <a:pt x="68" y="45"/>
                  <a:pt x="68" y="45"/>
                </a:cubicBezTo>
                <a:cubicBezTo>
                  <a:pt x="68" y="48"/>
                  <a:pt x="68" y="48"/>
                  <a:pt x="68" y="48"/>
                </a:cubicBezTo>
                <a:cubicBezTo>
                  <a:pt x="30" y="60"/>
                  <a:pt x="30" y="60"/>
                  <a:pt x="30" y="60"/>
                </a:cubicBezTo>
                <a:cubicBezTo>
                  <a:pt x="29" y="60"/>
                  <a:pt x="29" y="60"/>
                  <a:pt x="29" y="60"/>
                </a:cubicBezTo>
                <a:cubicBezTo>
                  <a:pt x="28" y="59"/>
                  <a:pt x="28" y="59"/>
                  <a:pt x="28" y="59"/>
                </a:cubicBezTo>
                <a:cubicBezTo>
                  <a:pt x="3" y="38"/>
                  <a:pt x="3" y="38"/>
                  <a:pt x="3" y="38"/>
                </a:cubicBezTo>
                <a:cubicBezTo>
                  <a:pt x="2" y="34"/>
                  <a:pt x="1" y="30"/>
                  <a:pt x="3" y="25"/>
                </a:cubicBezTo>
                <a:cubicBezTo>
                  <a:pt x="3" y="25"/>
                  <a:pt x="3" y="25"/>
                  <a:pt x="3" y="25"/>
                </a:cubicBezTo>
                <a:cubicBezTo>
                  <a:pt x="14" y="23"/>
                  <a:pt x="14" y="23"/>
                  <a:pt x="14" y="23"/>
                </a:cubicBezTo>
                <a:cubicBezTo>
                  <a:pt x="14" y="13"/>
                  <a:pt x="14" y="13"/>
                  <a:pt x="14" y="13"/>
                </a:cubicBezTo>
                <a:cubicBezTo>
                  <a:pt x="1" y="10"/>
                  <a:pt x="1" y="10"/>
                  <a:pt x="1" y="10"/>
                </a:cubicBezTo>
                <a:cubicBezTo>
                  <a:pt x="0" y="8"/>
                  <a:pt x="0" y="8"/>
                  <a:pt x="0" y="8"/>
                </a:cubicBezTo>
                <a:cubicBezTo>
                  <a:pt x="32" y="0"/>
                  <a:pt x="32" y="0"/>
                  <a:pt x="32" y="0"/>
                </a:cubicBezTo>
                <a:cubicBezTo>
                  <a:pt x="65" y="7"/>
                  <a:pt x="65" y="7"/>
                  <a:pt x="65" y="7"/>
                </a:cubicBezTo>
                <a:cubicBezTo>
                  <a:pt x="65" y="9"/>
                  <a:pt x="65" y="9"/>
                  <a:pt x="65" y="9"/>
                </a:cubicBezTo>
                <a:cubicBezTo>
                  <a:pt x="59" y="11"/>
                  <a:pt x="59" y="11"/>
                  <a:pt x="59" y="11"/>
                </a:cubicBezTo>
                <a:cubicBezTo>
                  <a:pt x="59" y="14"/>
                  <a:pt x="59" y="14"/>
                  <a:pt x="59" y="14"/>
                </a:cubicBezTo>
                <a:cubicBezTo>
                  <a:pt x="59" y="14"/>
                  <a:pt x="59" y="15"/>
                  <a:pt x="59" y="15"/>
                </a:cubicBezTo>
                <a:cubicBezTo>
                  <a:pt x="59" y="16"/>
                  <a:pt x="59" y="16"/>
                  <a:pt x="59" y="16"/>
                </a:cubicBezTo>
                <a:close/>
                <a:moveTo>
                  <a:pt x="54" y="10"/>
                </a:moveTo>
                <a:cubicBezTo>
                  <a:pt x="58" y="9"/>
                  <a:pt x="58" y="9"/>
                  <a:pt x="58" y="9"/>
                </a:cubicBezTo>
                <a:cubicBezTo>
                  <a:pt x="36" y="5"/>
                  <a:pt x="36" y="5"/>
                  <a:pt x="36" y="5"/>
                </a:cubicBezTo>
                <a:cubicBezTo>
                  <a:pt x="36" y="4"/>
                  <a:pt x="34" y="4"/>
                  <a:pt x="33" y="4"/>
                </a:cubicBezTo>
                <a:cubicBezTo>
                  <a:pt x="31" y="4"/>
                  <a:pt x="29" y="5"/>
                  <a:pt x="29" y="6"/>
                </a:cubicBezTo>
                <a:cubicBezTo>
                  <a:pt x="29" y="7"/>
                  <a:pt x="31" y="8"/>
                  <a:pt x="33" y="8"/>
                </a:cubicBezTo>
                <a:cubicBezTo>
                  <a:pt x="34" y="8"/>
                  <a:pt x="35" y="8"/>
                  <a:pt x="36" y="7"/>
                </a:cubicBezTo>
                <a:cubicBezTo>
                  <a:pt x="54" y="10"/>
                  <a:pt x="54" y="10"/>
                  <a:pt x="54" y="10"/>
                </a:cubicBezTo>
                <a:close/>
                <a:moveTo>
                  <a:pt x="32" y="52"/>
                </a:moveTo>
                <a:cubicBezTo>
                  <a:pt x="32" y="53"/>
                  <a:pt x="32" y="53"/>
                  <a:pt x="32" y="53"/>
                </a:cubicBezTo>
                <a:cubicBezTo>
                  <a:pt x="67" y="43"/>
                  <a:pt x="67" y="43"/>
                  <a:pt x="67" y="43"/>
                </a:cubicBezTo>
                <a:cubicBezTo>
                  <a:pt x="67" y="42"/>
                  <a:pt x="67" y="42"/>
                  <a:pt x="67" y="42"/>
                </a:cubicBezTo>
                <a:cubicBezTo>
                  <a:pt x="32" y="52"/>
                  <a:pt x="32" y="52"/>
                  <a:pt x="32" y="52"/>
                </a:cubicBezTo>
                <a:close/>
                <a:moveTo>
                  <a:pt x="32" y="49"/>
                </a:moveTo>
                <a:cubicBezTo>
                  <a:pt x="32" y="49"/>
                  <a:pt x="32" y="49"/>
                  <a:pt x="32" y="49"/>
                </a:cubicBezTo>
                <a:cubicBezTo>
                  <a:pt x="67" y="40"/>
                  <a:pt x="67" y="40"/>
                  <a:pt x="67" y="40"/>
                </a:cubicBezTo>
                <a:cubicBezTo>
                  <a:pt x="67" y="39"/>
                  <a:pt x="67" y="39"/>
                  <a:pt x="67" y="39"/>
                </a:cubicBezTo>
                <a:cubicBezTo>
                  <a:pt x="32" y="49"/>
                  <a:pt x="32" y="49"/>
                  <a:pt x="32" y="49"/>
                </a:cubicBezTo>
                <a:close/>
                <a:moveTo>
                  <a:pt x="31" y="46"/>
                </a:moveTo>
                <a:cubicBezTo>
                  <a:pt x="32" y="47"/>
                  <a:pt x="32" y="47"/>
                  <a:pt x="32" y="47"/>
                </a:cubicBezTo>
                <a:cubicBezTo>
                  <a:pt x="67" y="37"/>
                  <a:pt x="67" y="37"/>
                  <a:pt x="67" y="37"/>
                </a:cubicBezTo>
                <a:cubicBezTo>
                  <a:pt x="67" y="36"/>
                  <a:pt x="67" y="36"/>
                  <a:pt x="67" y="36"/>
                </a:cubicBezTo>
                <a:lnTo>
                  <a:pt x="31" y="4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par>
                                <p:cTn id="11" presetID="53" presetClass="entr" presetSubtype="16" fill="hold" nodeType="withEffect">
                                  <p:stCondLst>
                                    <p:cond delay="40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par>
                                <p:cTn id="16" presetID="6" presetClass="emph" presetSubtype="0" autoRev="1" fill="hold" nodeType="withEffect">
                                  <p:stCondLst>
                                    <p:cond delay="800"/>
                                  </p:stCondLst>
                                  <p:childTnLst>
                                    <p:animScale>
                                      <p:cBhvr>
                                        <p:cTn id="17" dur="250" fill="hold"/>
                                        <p:tgtEl>
                                          <p:spTgt spid="6"/>
                                        </p:tgtEl>
                                      </p:cBhvr>
                                      <p:by x="115000" y="115000"/>
                                    </p:animScale>
                                  </p:childTnLst>
                                </p:cTn>
                              </p:par>
                              <p:par>
                                <p:cTn id="18" presetID="22" presetClass="entr" presetSubtype="8" fill="hold" grpId="0" nodeType="withEffect">
                                  <p:stCondLst>
                                    <p:cond delay="12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42" presetClass="entr" presetSubtype="0" fill="hold" grpId="0" nodeType="withEffect">
                                  <p:stCondLst>
                                    <p:cond delay="12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par>
                                <p:cTn id="26" presetID="10" presetClass="entr" presetSubtype="0" fill="hold" grpId="0" nodeType="withEffect">
                                  <p:stCondLst>
                                    <p:cond delay="16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160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bldLvl="0" animBg="1"/>
      <p:bldP spid="11" grpId="0"/>
      <p:bldP spid="12" grpId="0"/>
      <p:bldP spid="15" grpId="0" bldLvl="0" animBg="1"/>
      <p:bldP spid="16" grpId="0" bldLvl="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2177143" y="1259175"/>
            <a:ext cx="7837714" cy="4338320"/>
          </a:xfrm>
          <a:prstGeom prst="rect">
            <a:avLst/>
          </a:prstGeom>
          <a:noFill/>
          <a:ln>
            <a:noFill/>
          </a:ln>
        </p:spPr>
        <p:txBody>
          <a:bodyPr wrap="square" rtlCol="0">
            <a:spAutoFit/>
          </a:bodyPr>
          <a:lstStyle/>
          <a:p>
            <a:pPr algn="ctr"/>
            <a:r>
              <a:rPr lang="en-US" altLang="zh-CN" sz="13800" b="1" dirty="0" smtClean="0">
                <a:solidFill>
                  <a:schemeClr val="tx1">
                    <a:lumMod val="50000"/>
                    <a:lumOff val="50000"/>
                    <a:alpha val="23000"/>
                  </a:schemeClr>
                </a:solidFill>
                <a:latin typeface="微软雅黑" panose="020B0503020204020204" pitchFamily="34" charset="-122"/>
                <a:ea typeface="微软雅黑" panose="020B0503020204020204" pitchFamily="34" charset="-122"/>
              </a:rPr>
              <a:t>PART</a:t>
            </a:r>
            <a:endParaRPr lang="en-US" altLang="zh-CN" sz="13800" b="1" dirty="0" smtClean="0">
              <a:solidFill>
                <a:schemeClr val="tx1">
                  <a:lumMod val="50000"/>
                  <a:lumOff val="50000"/>
                  <a:alpha val="23000"/>
                </a:schemeClr>
              </a:solidFill>
              <a:latin typeface="微软雅黑" panose="020B0503020204020204" pitchFamily="34" charset="-122"/>
              <a:ea typeface="微软雅黑" panose="020B0503020204020204" pitchFamily="34" charset="-122"/>
            </a:endParaRPr>
          </a:p>
          <a:p>
            <a:pPr algn="ctr"/>
            <a:r>
              <a:rPr lang="en-US" altLang="zh-CN" sz="13800" b="1" dirty="0" smtClean="0">
                <a:solidFill>
                  <a:schemeClr val="tx1">
                    <a:lumMod val="50000"/>
                    <a:lumOff val="50000"/>
                    <a:alpha val="23000"/>
                  </a:schemeClr>
                </a:solidFill>
                <a:latin typeface="微软雅黑" panose="020B0503020204020204" pitchFamily="34" charset="-122"/>
                <a:ea typeface="微软雅黑" panose="020B0503020204020204" pitchFamily="34" charset="-122"/>
              </a:rPr>
              <a:t>FOUR</a:t>
            </a:r>
            <a:endParaRPr lang="en-US" altLang="zh-CN" sz="13800" b="1" dirty="0" smtClean="0">
              <a:solidFill>
                <a:schemeClr val="tx1">
                  <a:lumMod val="50000"/>
                  <a:lumOff val="50000"/>
                  <a:alpha val="23000"/>
                </a:schemeClr>
              </a:solidFill>
              <a:latin typeface="微软雅黑" panose="020B0503020204020204" pitchFamily="34" charset="-122"/>
              <a:ea typeface="微软雅黑" panose="020B0503020204020204" pitchFamily="34" charset="-122"/>
            </a:endParaRPr>
          </a:p>
        </p:txBody>
      </p:sp>
      <p:sp>
        <p:nvSpPr>
          <p:cNvPr id="50" name="矩形 49"/>
          <p:cNvSpPr/>
          <p:nvPr/>
        </p:nvSpPr>
        <p:spPr>
          <a:xfrm>
            <a:off x="-1" y="0"/>
            <a:ext cx="32162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8975725" y="0"/>
            <a:ext cx="32162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216910" y="2518410"/>
            <a:ext cx="5759450" cy="1474470"/>
            <a:chOff x="4887549" y="1124584"/>
            <a:chExt cx="2416902" cy="2416902"/>
          </a:xfrm>
        </p:grpSpPr>
        <p:sp>
          <p:nvSpPr>
            <p:cNvPr id="47" name="文本框 46"/>
            <p:cNvSpPr txBox="1"/>
            <p:nvPr/>
          </p:nvSpPr>
          <p:spPr>
            <a:xfrm>
              <a:off x="4887549" y="1124748"/>
              <a:ext cx="2416902" cy="1965164"/>
            </a:xfrm>
            <a:prstGeom prst="rect">
              <a:avLst/>
            </a:prstGeom>
            <a:noFill/>
            <a:ln>
              <a:noFill/>
            </a:ln>
          </p:spPr>
          <p:txBody>
            <a:bodyPr wrap="square" rtlCol="0">
              <a:spAutoFit/>
            </a:bodyPr>
            <a:lstStyle/>
            <a:p>
              <a:pPr algn="ctr"/>
              <a:r>
                <a:rPr lang="zh-CN" altLang="en-US" sz="7200" b="1" dirty="0" smtClean="0">
                  <a:solidFill>
                    <a:schemeClr val="accent1"/>
                  </a:solidFill>
                  <a:latin typeface="微软雅黑" panose="020B0503020204020204" pitchFamily="34" charset="-122"/>
                  <a:ea typeface="微软雅黑" panose="020B0503020204020204" pitchFamily="34" charset="-122"/>
                </a:rPr>
                <a:t>借鉴与创新</a:t>
              </a:r>
              <a:endParaRPr lang="zh-CN" altLang="en-US" sz="7200" b="1" dirty="0" smtClean="0">
                <a:solidFill>
                  <a:schemeClr val="accent1"/>
                </a:solidFill>
                <a:latin typeface="微软雅黑" panose="020B0503020204020204" pitchFamily="34" charset="-122"/>
                <a:ea typeface="微软雅黑" panose="020B0503020204020204" pitchFamily="34" charset="-122"/>
              </a:endParaRPr>
            </a:p>
          </p:txBody>
        </p:sp>
        <p:sp>
          <p:nvSpPr>
            <p:cNvPr id="2" name="矩形 1"/>
            <p:cNvSpPr/>
            <p:nvPr/>
          </p:nvSpPr>
          <p:spPr>
            <a:xfrm>
              <a:off x="4887549" y="1124584"/>
              <a:ext cx="2416902" cy="241690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right)">
                                      <p:cBhvr>
                                        <p:cTn id="10" dur="500"/>
                                        <p:tgtEl>
                                          <p:spTgt spid="51"/>
                                        </p:tgtEl>
                                      </p:cBhvr>
                                    </p:animEffect>
                                  </p:childTnLst>
                                </p:cTn>
                              </p:par>
                              <p:par>
                                <p:cTn id="11" presetID="53" presetClass="entr" presetSubtype="16" fill="hold" nodeType="withEffect">
                                  <p:stCondLst>
                                    <p:cond delay="40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6" presetClass="emph" presetSubtype="0" autoRev="1" fill="hold" nodeType="withEffect">
                                  <p:stCondLst>
                                    <p:cond delay="800"/>
                                  </p:stCondLst>
                                  <p:childTnLst>
                                    <p:animScale>
                                      <p:cBhvr>
                                        <p:cTn id="17" dur="250" fill="hold"/>
                                        <p:tgtEl>
                                          <p:spTgt spid="3"/>
                                        </p:tgtEl>
                                      </p:cBhvr>
                                      <p:by x="115000" y="115000"/>
                                    </p:animScale>
                                  </p:childTnLst>
                                </p:cTn>
                              </p:par>
                              <p:par>
                                <p:cTn id="18" presetID="50" presetClass="entr" presetSubtype="0" decel="100000" fill="hold" grpId="0" nodeType="withEffect">
                                  <p:stCondLst>
                                    <p:cond delay="1200"/>
                                  </p:stCondLst>
                                  <p:iterate type="lt">
                                    <p:tmPct val="10000"/>
                                  </p:iterate>
                                  <p:childTnLst>
                                    <p:set>
                                      <p:cBhvr>
                                        <p:cTn id="19" dur="1" fill="hold">
                                          <p:stCondLst>
                                            <p:cond delay="0"/>
                                          </p:stCondLst>
                                        </p:cTn>
                                        <p:tgtEl>
                                          <p:spTgt spid="9"/>
                                        </p:tgtEl>
                                        <p:attrNameLst>
                                          <p:attrName>style.visibility</p:attrName>
                                        </p:attrNameLst>
                                      </p:cBhvr>
                                      <p:to>
                                        <p:strVal val="visible"/>
                                      </p:to>
                                    </p:set>
                                    <p:anim calcmode="lin" valueType="num">
                                      <p:cBhvr>
                                        <p:cTn id="20" dur="750" fill="hold"/>
                                        <p:tgtEl>
                                          <p:spTgt spid="9"/>
                                        </p:tgtEl>
                                        <p:attrNameLst>
                                          <p:attrName>ppt_w</p:attrName>
                                        </p:attrNameLst>
                                      </p:cBhvr>
                                      <p:tavLst>
                                        <p:tav tm="0">
                                          <p:val>
                                            <p:strVal val="#ppt_w+.3"/>
                                          </p:val>
                                        </p:tav>
                                        <p:tav tm="100000">
                                          <p:val>
                                            <p:strVal val="#ppt_w"/>
                                          </p:val>
                                        </p:tav>
                                      </p:tavLst>
                                    </p:anim>
                                    <p:anim calcmode="lin" valueType="num">
                                      <p:cBhvr>
                                        <p:cTn id="21" dur="750" fill="hold"/>
                                        <p:tgtEl>
                                          <p:spTgt spid="9"/>
                                        </p:tgtEl>
                                        <p:attrNameLst>
                                          <p:attrName>ppt_h</p:attrName>
                                        </p:attrNameLst>
                                      </p:cBhvr>
                                      <p:tavLst>
                                        <p:tav tm="0">
                                          <p:val>
                                            <p:strVal val="#ppt_h"/>
                                          </p:val>
                                        </p:tav>
                                        <p:tav tm="100000">
                                          <p:val>
                                            <p:strVal val="#ppt_h"/>
                                          </p:val>
                                        </p:tav>
                                      </p:tavLst>
                                    </p:anim>
                                    <p:animEffect transition="in" filter="fade">
                                      <p:cBhvr>
                                        <p:cTn id="2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0" grpId="0" bldLvl="0" animBg="1"/>
      <p:bldP spid="51"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695324" y="1328430"/>
            <a:ext cx="10801351" cy="521970"/>
          </a:xfrm>
          <a:prstGeom prst="rect">
            <a:avLst/>
          </a:prstGeom>
          <a:noFill/>
        </p:spPr>
        <p:txBody>
          <a:bodyPr wrap="square" rtlCol="0">
            <a:spAutoFit/>
          </a:bodyPr>
          <a:lstStyle/>
          <a:p>
            <a:r>
              <a:rPr lang="en-US" altLang="zh-CN" sz="2800" b="1" dirty="0" smtClean="0">
                <a:latin typeface="微软雅黑" panose="020B0503020204020204" pitchFamily="34" charset="-122"/>
              </a:rPr>
              <a:t>1.</a:t>
            </a:r>
            <a:r>
              <a:rPr lang="zh-CN" altLang="en-US" sz="2800" b="1" dirty="0" smtClean="0">
                <a:latin typeface="微软雅黑" panose="020B0503020204020204" pitchFamily="34" charset="-122"/>
              </a:rPr>
              <a:t>国内外相关研究综述</a:t>
            </a:r>
            <a:endParaRPr lang="zh-CN" altLang="en-US" sz="2800" b="1" dirty="0" smtClean="0">
              <a:latin typeface="微软雅黑" panose="020B0503020204020204" pitchFamily="34" charset="-122"/>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10" name="椭圆 9"/>
          <p:cNvSpPr/>
          <p:nvPr/>
        </p:nvSpPr>
        <p:spPr>
          <a:xfrm>
            <a:off x="3937362" y="1950629"/>
            <a:ext cx="857704" cy="8577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latin typeface="+mn-ea"/>
              </a:rPr>
              <a:t>01</a:t>
            </a:r>
            <a:endParaRPr lang="zh-CN" altLang="en-US" sz="2400" b="1" dirty="0">
              <a:latin typeface="+mn-ea"/>
            </a:endParaRPr>
          </a:p>
        </p:txBody>
      </p:sp>
      <p:grpSp>
        <p:nvGrpSpPr>
          <p:cNvPr id="2" name="组合 1"/>
          <p:cNvGrpSpPr/>
          <p:nvPr/>
        </p:nvGrpSpPr>
        <p:grpSpPr>
          <a:xfrm>
            <a:off x="1553391" y="1850387"/>
            <a:ext cx="9943284" cy="958383"/>
            <a:chOff x="1553391" y="1614025"/>
            <a:chExt cx="9943284" cy="958383"/>
          </a:xfrm>
        </p:grpSpPr>
        <p:sp>
          <p:nvSpPr>
            <p:cNvPr id="17" name="矩形 16"/>
            <p:cNvSpPr/>
            <p:nvPr/>
          </p:nvSpPr>
          <p:spPr>
            <a:xfrm>
              <a:off x="1596571" y="1614025"/>
              <a:ext cx="9900104" cy="437515"/>
            </a:xfrm>
            <a:prstGeom prst="rect">
              <a:avLst/>
            </a:prstGeom>
          </p:spPr>
          <p:txBody>
            <a:bodyPr wrap="square">
              <a:spAutoFit/>
            </a:bodyPr>
            <a:lstStyle/>
            <a:p>
              <a:pPr>
                <a:lnSpc>
                  <a:spcPct val="125000"/>
                </a:lnSpc>
              </a:pPr>
              <a:endParaRPr lang="en-US" altLang="zh-CN" dirty="0">
                <a:latin typeface="+mn-ea"/>
              </a:endParaRPr>
            </a:p>
          </p:txBody>
        </p:sp>
        <p:sp>
          <p:nvSpPr>
            <p:cNvPr id="18" name="矩形 17"/>
            <p:cNvSpPr/>
            <p:nvPr/>
          </p:nvSpPr>
          <p:spPr>
            <a:xfrm>
              <a:off x="1553391" y="1865653"/>
              <a:ext cx="9900104" cy="706755"/>
            </a:xfrm>
            <a:prstGeom prst="rect">
              <a:avLst/>
            </a:prstGeom>
          </p:spPr>
          <p:txBody>
            <a:bodyPr wrap="square">
              <a:spAutoFit/>
            </a:bodyPr>
            <a:lstStyle/>
            <a:p>
              <a:pPr algn="ctr">
                <a:buClrTx/>
                <a:buSzTx/>
                <a:buFontTx/>
              </a:pPr>
              <a:r>
                <a:rPr lang="zh-CN" altLang="en-US" sz="4000" b="1" dirty="0">
                  <a:solidFill>
                    <a:schemeClr val="accent1"/>
                  </a:solidFill>
                  <a:latin typeface="+mn-ea"/>
                  <a:sym typeface="+mn-ea"/>
                </a:rPr>
                <a:t>国内研究现状</a:t>
              </a:r>
              <a:endParaRPr lang="zh-CN" altLang="en-US" sz="4000" b="1" dirty="0" smtClean="0">
                <a:solidFill>
                  <a:schemeClr val="accent5"/>
                </a:solidFill>
                <a:latin typeface="+mn-ea"/>
                <a:sym typeface="+mn-ea"/>
              </a:endParaRPr>
            </a:p>
          </p:txBody>
        </p:sp>
      </p:grpSp>
      <p:sp>
        <p:nvSpPr>
          <p:cNvPr id="13" name="椭圆 12"/>
          <p:cNvSpPr/>
          <p:nvPr/>
        </p:nvSpPr>
        <p:spPr>
          <a:xfrm>
            <a:off x="3937362" y="3480570"/>
            <a:ext cx="857704" cy="8577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latin typeface="+mn-ea"/>
              </a:rPr>
              <a:t>02</a:t>
            </a:r>
            <a:endParaRPr lang="zh-CN" altLang="en-US" sz="2400" b="1" dirty="0">
              <a:latin typeface="+mn-ea"/>
            </a:endParaRPr>
          </a:p>
        </p:txBody>
      </p:sp>
      <p:grpSp>
        <p:nvGrpSpPr>
          <p:cNvPr id="21" name="组合 20"/>
          <p:cNvGrpSpPr/>
          <p:nvPr/>
        </p:nvGrpSpPr>
        <p:grpSpPr>
          <a:xfrm>
            <a:off x="1553391" y="3555756"/>
            <a:ext cx="9943284" cy="706755"/>
            <a:chOff x="1553391" y="1193188"/>
            <a:chExt cx="9943284" cy="706755"/>
          </a:xfrm>
        </p:grpSpPr>
        <p:sp>
          <p:nvSpPr>
            <p:cNvPr id="22" name="矩形 21"/>
            <p:cNvSpPr/>
            <p:nvPr/>
          </p:nvSpPr>
          <p:spPr>
            <a:xfrm>
              <a:off x="1596571" y="1193655"/>
              <a:ext cx="9900104" cy="437515"/>
            </a:xfrm>
            <a:prstGeom prst="rect">
              <a:avLst/>
            </a:prstGeom>
          </p:spPr>
          <p:txBody>
            <a:bodyPr wrap="square">
              <a:spAutoFit/>
            </a:bodyPr>
            <a:lstStyle/>
            <a:p>
              <a:pPr>
                <a:lnSpc>
                  <a:spcPct val="125000"/>
                </a:lnSpc>
              </a:pPr>
              <a:endParaRPr lang="en-US" altLang="zh-CN" dirty="0">
                <a:latin typeface="+mn-ea"/>
              </a:endParaRPr>
            </a:p>
          </p:txBody>
        </p:sp>
        <p:sp>
          <p:nvSpPr>
            <p:cNvPr id="23" name="矩形 22"/>
            <p:cNvSpPr/>
            <p:nvPr/>
          </p:nvSpPr>
          <p:spPr>
            <a:xfrm>
              <a:off x="1553391" y="1193188"/>
              <a:ext cx="9900104" cy="706755"/>
            </a:xfrm>
            <a:prstGeom prst="rect">
              <a:avLst/>
            </a:prstGeom>
          </p:spPr>
          <p:txBody>
            <a:bodyPr wrap="square">
              <a:spAutoFit/>
            </a:bodyPr>
            <a:lstStyle/>
            <a:p>
              <a:pPr algn="ctr"/>
              <a:r>
                <a:rPr lang="zh-CN" altLang="en-US" sz="4000" b="1" dirty="0">
                  <a:solidFill>
                    <a:schemeClr val="accent1"/>
                  </a:solidFill>
                  <a:latin typeface="+mn-ea"/>
                </a:rPr>
                <a:t>国外研究现状</a:t>
              </a:r>
              <a:endParaRPr lang="zh-CN" altLang="en-US" sz="4000" b="1" dirty="0">
                <a:solidFill>
                  <a:schemeClr val="accent1"/>
                </a:solidFill>
                <a:latin typeface="+mn-ea"/>
              </a:endParaRPr>
            </a:p>
          </p:txBody>
        </p:sp>
      </p:grpSp>
      <p:sp>
        <p:nvSpPr>
          <p:cNvPr id="3" name="文本框 2"/>
          <p:cNvSpPr txBox="1"/>
          <p:nvPr/>
        </p:nvSpPr>
        <p:spPr>
          <a:xfrm>
            <a:off x="738504" y="4938405"/>
            <a:ext cx="10801351" cy="521970"/>
          </a:xfrm>
          <a:prstGeom prst="rect">
            <a:avLst/>
          </a:prstGeom>
          <a:noFill/>
        </p:spPr>
        <p:txBody>
          <a:bodyPr wrap="square" rtlCol="0">
            <a:spAutoFit/>
          </a:bodyPr>
          <a:p>
            <a:r>
              <a:rPr lang="en-US" altLang="zh-CN" sz="2800" b="1" dirty="0" smtClean="0">
                <a:latin typeface="微软雅黑" panose="020B0503020204020204" pitchFamily="34" charset="-122"/>
              </a:rPr>
              <a:t>2.</a:t>
            </a:r>
            <a:r>
              <a:rPr lang="zh-CN" altLang="en-US" sz="2800" b="1" dirty="0" smtClean="0">
                <a:latin typeface="微软雅黑" panose="020B0503020204020204" pitchFamily="34" charset="-122"/>
              </a:rPr>
              <a:t>本课题可能的创新之处</a:t>
            </a:r>
            <a:endParaRPr lang="zh-CN" altLang="en-US" sz="2800" b="1" dirty="0" smtClean="0">
              <a:latin typeface="微软雅黑" panose="020B0503020204020204" pitchFamily="34" charset="-122"/>
            </a:endParaRPr>
          </a:p>
        </p:txBody>
      </p:sp>
      <p:sp>
        <p:nvSpPr>
          <p:cNvPr id="6" name="文本框 5"/>
          <p:cNvSpPr txBox="1"/>
          <p:nvPr/>
        </p:nvSpPr>
        <p:spPr>
          <a:xfrm>
            <a:off x="738504" y="220355"/>
            <a:ext cx="10801351" cy="521970"/>
          </a:xfrm>
          <a:prstGeom prst="rect">
            <a:avLst/>
          </a:prstGeom>
          <a:noFill/>
        </p:spPr>
        <p:txBody>
          <a:bodyPr wrap="square" rtlCol="0">
            <a:spAutoFit/>
          </a:bodyPr>
          <a:p>
            <a:r>
              <a:rPr lang="zh-CN" altLang="en-US" sz="2800" b="1" dirty="0" smtClean="0">
                <a:latin typeface="微软雅黑" panose="020B0503020204020204" pitchFamily="34" charset="-122"/>
              </a:rPr>
              <a:t>借鉴与创新</a:t>
            </a:r>
            <a:endParaRPr lang="zh-CN" altLang="en-US" sz="2800" b="1" dirty="0" smtClean="0">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2" presetClass="entr" presetSubtype="2" fill="hold" nodeType="withEffect" p14:presetBounceEnd="30000">
                                      <p:stCondLst>
                                        <p:cond delay="300"/>
                                      </p:stCondLst>
                                      <p:childTnLst>
                                        <p:set>
                                          <p:cBhvr>
                                            <p:cTn id="16" dur="1" fill="hold">
                                              <p:stCondLst>
                                                <p:cond delay="0"/>
                                              </p:stCondLst>
                                            </p:cTn>
                                            <p:tgtEl>
                                              <p:spTgt spid="2"/>
                                            </p:tgtEl>
                                            <p:attrNameLst>
                                              <p:attrName>style.visibility</p:attrName>
                                            </p:attrNameLst>
                                          </p:cBhvr>
                                          <p:to>
                                            <p:strVal val="visible"/>
                                          </p:to>
                                        </p:set>
                                        <p:anim calcmode="lin" valueType="num" p14:bounceEnd="30000">
                                          <p:cBhvr additive="base">
                                            <p:cTn id="17" dur="500" fill="hold"/>
                                            <p:tgtEl>
                                              <p:spTgt spid="2"/>
                                            </p:tgtEl>
                                            <p:attrNameLst>
                                              <p:attrName>ppt_x</p:attrName>
                                            </p:attrNameLst>
                                          </p:cBhvr>
                                          <p:tavLst>
                                            <p:tav tm="0">
                                              <p:val>
                                                <p:strVal val="1+#ppt_w/2"/>
                                              </p:val>
                                            </p:tav>
                                            <p:tav tm="100000">
                                              <p:val>
                                                <p:strVal val="#ppt_x"/>
                                              </p:val>
                                            </p:tav>
                                          </p:tavLst>
                                        </p:anim>
                                        <p:anim calcmode="lin" valueType="num" p14:bounceEnd="30000">
                                          <p:cBhvr additive="base">
                                            <p:cTn id="18" dur="50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14:presetBounceEnd="30000">
                                      <p:stCondLst>
                                        <p:cond delay="600"/>
                                      </p:stCondLst>
                                      <p:childTnLst>
                                        <p:set>
                                          <p:cBhvr>
                                            <p:cTn id="20" dur="1" fill="hold">
                                              <p:stCondLst>
                                                <p:cond delay="0"/>
                                              </p:stCondLst>
                                            </p:cTn>
                                            <p:tgtEl>
                                              <p:spTgt spid="21"/>
                                            </p:tgtEl>
                                            <p:attrNameLst>
                                              <p:attrName>style.visibility</p:attrName>
                                            </p:attrNameLst>
                                          </p:cBhvr>
                                          <p:to>
                                            <p:strVal val="visible"/>
                                          </p:to>
                                        </p:set>
                                        <p:anim calcmode="lin" valueType="num" p14:bounceEnd="30000">
                                          <p:cBhvr additive="base">
                                            <p:cTn id="21" dur="500" fill="hold"/>
                                            <p:tgtEl>
                                              <p:spTgt spid="21"/>
                                            </p:tgtEl>
                                            <p:attrNameLst>
                                              <p:attrName>ppt_x</p:attrName>
                                            </p:attrNameLst>
                                          </p:cBhvr>
                                          <p:tavLst>
                                            <p:tav tm="0">
                                              <p:val>
                                                <p:strVal val="1+#ppt_w/2"/>
                                              </p:val>
                                            </p:tav>
                                            <p:tav tm="100000">
                                              <p:val>
                                                <p:strVal val="#ppt_x"/>
                                              </p:val>
                                            </p:tav>
                                          </p:tavLst>
                                        </p:anim>
                                        <p:anim calcmode="lin" valueType="num" p14:bounceEnd="30000">
                                          <p:cBhvr additive="base">
                                            <p:cTn id="2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3"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2" presetClass="entr" presetSubtype="2" fill="hold" nodeType="withEffect">
                                      <p:stCondLst>
                                        <p:cond delay="30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1+#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60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1+#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3" grpId="0" bldLvl="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2177143" y="1259175"/>
            <a:ext cx="7837714" cy="4338320"/>
          </a:xfrm>
          <a:prstGeom prst="rect">
            <a:avLst/>
          </a:prstGeom>
          <a:noFill/>
          <a:ln>
            <a:noFill/>
          </a:ln>
        </p:spPr>
        <p:txBody>
          <a:bodyPr wrap="square" rtlCol="0">
            <a:spAutoFit/>
          </a:bodyPr>
          <a:lstStyle/>
          <a:p>
            <a:pPr algn="ctr"/>
            <a:r>
              <a:rPr lang="en-US" altLang="zh-CN" sz="13800" b="1" dirty="0" smtClean="0">
                <a:solidFill>
                  <a:schemeClr val="tx1">
                    <a:lumMod val="50000"/>
                    <a:lumOff val="50000"/>
                    <a:alpha val="23000"/>
                  </a:schemeClr>
                </a:solidFill>
                <a:latin typeface="微软雅黑" panose="020B0503020204020204" pitchFamily="34" charset="-122"/>
                <a:ea typeface="微软雅黑" panose="020B0503020204020204" pitchFamily="34" charset="-122"/>
              </a:rPr>
              <a:t>PART</a:t>
            </a:r>
            <a:endParaRPr lang="en-US" altLang="zh-CN" sz="13800" b="1" dirty="0" smtClean="0">
              <a:solidFill>
                <a:schemeClr val="tx1">
                  <a:lumMod val="50000"/>
                  <a:lumOff val="50000"/>
                  <a:alpha val="23000"/>
                </a:schemeClr>
              </a:solidFill>
              <a:latin typeface="微软雅黑" panose="020B0503020204020204" pitchFamily="34" charset="-122"/>
              <a:ea typeface="微软雅黑" panose="020B0503020204020204" pitchFamily="34" charset="-122"/>
            </a:endParaRPr>
          </a:p>
          <a:p>
            <a:pPr algn="ctr"/>
            <a:r>
              <a:rPr lang="en-US" altLang="zh-CN" sz="13800" b="1" dirty="0" smtClean="0">
                <a:solidFill>
                  <a:schemeClr val="tx1">
                    <a:lumMod val="50000"/>
                    <a:lumOff val="50000"/>
                    <a:alpha val="23000"/>
                  </a:schemeClr>
                </a:solidFill>
                <a:latin typeface="微软雅黑" panose="020B0503020204020204" pitchFamily="34" charset="-122"/>
                <a:ea typeface="微软雅黑" panose="020B0503020204020204" pitchFamily="34" charset="-122"/>
              </a:rPr>
              <a:t>FIVE</a:t>
            </a:r>
            <a:endParaRPr lang="en-US" altLang="zh-CN" sz="13800" b="1" dirty="0" smtClean="0">
              <a:solidFill>
                <a:schemeClr val="tx1">
                  <a:lumMod val="50000"/>
                  <a:lumOff val="50000"/>
                  <a:alpha val="23000"/>
                </a:schemeClr>
              </a:solidFill>
              <a:latin typeface="微软雅黑" panose="020B0503020204020204" pitchFamily="34" charset="-122"/>
              <a:ea typeface="微软雅黑" panose="020B0503020204020204" pitchFamily="34" charset="-122"/>
            </a:endParaRPr>
          </a:p>
        </p:txBody>
      </p:sp>
      <p:sp>
        <p:nvSpPr>
          <p:cNvPr id="50" name="矩形 49"/>
          <p:cNvSpPr/>
          <p:nvPr/>
        </p:nvSpPr>
        <p:spPr>
          <a:xfrm>
            <a:off x="-1" y="0"/>
            <a:ext cx="32162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8975725" y="0"/>
            <a:ext cx="32162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216910" y="2518410"/>
            <a:ext cx="5759450" cy="1474470"/>
            <a:chOff x="4887549" y="1124584"/>
            <a:chExt cx="2416902" cy="2416902"/>
          </a:xfrm>
        </p:grpSpPr>
        <p:sp>
          <p:nvSpPr>
            <p:cNvPr id="47" name="文本框 46"/>
            <p:cNvSpPr txBox="1"/>
            <p:nvPr/>
          </p:nvSpPr>
          <p:spPr>
            <a:xfrm>
              <a:off x="4887549" y="1124748"/>
              <a:ext cx="2416902" cy="1965164"/>
            </a:xfrm>
            <a:prstGeom prst="rect">
              <a:avLst/>
            </a:prstGeom>
            <a:noFill/>
            <a:ln>
              <a:noFill/>
            </a:ln>
          </p:spPr>
          <p:txBody>
            <a:bodyPr wrap="square" rtlCol="0">
              <a:spAutoFit/>
            </a:bodyPr>
            <a:lstStyle/>
            <a:p>
              <a:pPr algn="ctr"/>
              <a:r>
                <a:rPr lang="zh-CN" altLang="en-US" sz="7200" b="1" dirty="0" smtClean="0">
                  <a:solidFill>
                    <a:schemeClr val="accent1"/>
                  </a:solidFill>
                  <a:latin typeface="微软雅黑" panose="020B0503020204020204" pitchFamily="34" charset="-122"/>
                  <a:ea typeface="微软雅黑" panose="020B0503020204020204" pitchFamily="34" charset="-122"/>
                </a:rPr>
                <a:t>思路与方法</a:t>
              </a:r>
              <a:endParaRPr lang="zh-CN" altLang="en-US" sz="7200" b="1" dirty="0" smtClean="0">
                <a:solidFill>
                  <a:schemeClr val="accent1"/>
                </a:solidFill>
                <a:latin typeface="微软雅黑" panose="020B0503020204020204" pitchFamily="34" charset="-122"/>
                <a:ea typeface="微软雅黑" panose="020B0503020204020204" pitchFamily="34" charset="-122"/>
              </a:endParaRPr>
            </a:p>
          </p:txBody>
        </p:sp>
        <p:sp>
          <p:nvSpPr>
            <p:cNvPr id="2" name="矩形 1"/>
            <p:cNvSpPr/>
            <p:nvPr/>
          </p:nvSpPr>
          <p:spPr>
            <a:xfrm>
              <a:off x="4887549" y="1124584"/>
              <a:ext cx="2416902" cy="241690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right)">
                                      <p:cBhvr>
                                        <p:cTn id="10" dur="500"/>
                                        <p:tgtEl>
                                          <p:spTgt spid="51"/>
                                        </p:tgtEl>
                                      </p:cBhvr>
                                    </p:animEffect>
                                  </p:childTnLst>
                                </p:cTn>
                              </p:par>
                              <p:par>
                                <p:cTn id="11" presetID="53" presetClass="entr" presetSubtype="16" fill="hold" nodeType="withEffect">
                                  <p:stCondLst>
                                    <p:cond delay="40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6" presetClass="emph" presetSubtype="0" autoRev="1" fill="hold" nodeType="withEffect">
                                  <p:stCondLst>
                                    <p:cond delay="800"/>
                                  </p:stCondLst>
                                  <p:childTnLst>
                                    <p:animScale>
                                      <p:cBhvr>
                                        <p:cTn id="17" dur="250" fill="hold"/>
                                        <p:tgtEl>
                                          <p:spTgt spid="3"/>
                                        </p:tgtEl>
                                      </p:cBhvr>
                                      <p:by x="115000" y="115000"/>
                                    </p:animScale>
                                  </p:childTnLst>
                                </p:cTn>
                              </p:par>
                              <p:par>
                                <p:cTn id="18" presetID="50" presetClass="entr" presetSubtype="0" decel="100000" fill="hold" grpId="0" nodeType="withEffect">
                                  <p:stCondLst>
                                    <p:cond delay="1200"/>
                                  </p:stCondLst>
                                  <p:iterate type="lt">
                                    <p:tmPct val="10000"/>
                                  </p:iterate>
                                  <p:childTnLst>
                                    <p:set>
                                      <p:cBhvr>
                                        <p:cTn id="19" dur="1" fill="hold">
                                          <p:stCondLst>
                                            <p:cond delay="0"/>
                                          </p:stCondLst>
                                        </p:cTn>
                                        <p:tgtEl>
                                          <p:spTgt spid="9"/>
                                        </p:tgtEl>
                                        <p:attrNameLst>
                                          <p:attrName>style.visibility</p:attrName>
                                        </p:attrNameLst>
                                      </p:cBhvr>
                                      <p:to>
                                        <p:strVal val="visible"/>
                                      </p:to>
                                    </p:set>
                                    <p:anim calcmode="lin" valueType="num">
                                      <p:cBhvr>
                                        <p:cTn id="20" dur="750" fill="hold"/>
                                        <p:tgtEl>
                                          <p:spTgt spid="9"/>
                                        </p:tgtEl>
                                        <p:attrNameLst>
                                          <p:attrName>ppt_w</p:attrName>
                                        </p:attrNameLst>
                                      </p:cBhvr>
                                      <p:tavLst>
                                        <p:tav tm="0">
                                          <p:val>
                                            <p:strVal val="#ppt_w+.3"/>
                                          </p:val>
                                        </p:tav>
                                        <p:tav tm="100000">
                                          <p:val>
                                            <p:strVal val="#ppt_w"/>
                                          </p:val>
                                        </p:tav>
                                      </p:tavLst>
                                    </p:anim>
                                    <p:anim calcmode="lin" valueType="num">
                                      <p:cBhvr>
                                        <p:cTn id="21" dur="750" fill="hold"/>
                                        <p:tgtEl>
                                          <p:spTgt spid="9"/>
                                        </p:tgtEl>
                                        <p:attrNameLst>
                                          <p:attrName>ppt_h</p:attrName>
                                        </p:attrNameLst>
                                      </p:cBhvr>
                                      <p:tavLst>
                                        <p:tav tm="0">
                                          <p:val>
                                            <p:strVal val="#ppt_h"/>
                                          </p:val>
                                        </p:tav>
                                        <p:tav tm="100000">
                                          <p:val>
                                            <p:strVal val="#ppt_h"/>
                                          </p:val>
                                        </p:tav>
                                      </p:tavLst>
                                    </p:anim>
                                    <p:animEffect transition="in" filter="fade">
                                      <p:cBhvr>
                                        <p:cTn id="2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0" grpId="0" bldLvl="0" animBg="1"/>
      <p:bldP spid="5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09143" y="3725150"/>
            <a:ext cx="10787532" cy="2044654"/>
            <a:chOff x="709143" y="3725150"/>
            <a:chExt cx="10787532" cy="2044654"/>
          </a:xfrm>
        </p:grpSpPr>
        <p:sp>
          <p:nvSpPr>
            <p:cNvPr id="16" name="矩形 15"/>
            <p:cNvSpPr/>
            <p:nvPr/>
          </p:nvSpPr>
          <p:spPr>
            <a:xfrm>
              <a:off x="9128789" y="3725150"/>
              <a:ext cx="2367886" cy="2044654"/>
            </a:xfrm>
            <a:prstGeom prst="rect">
              <a:avLst/>
            </a:prstGeom>
            <a:solidFill>
              <a:schemeClr val="accent1"/>
            </a:solidFill>
            <a:ln w="25400" cap="flat" cmpd="sng" algn="ctr">
              <a:noFill/>
              <a:prstDash val="solid"/>
            </a:ln>
            <a:effectLst/>
          </p:spPr>
          <p:txBody>
            <a:bodyPr rtlCol="0" anchor="ctr"/>
            <a:lstStyle/>
            <a:p>
              <a:pPr algn="ctr" defTabSz="609600"/>
              <a:endParaRPr lang="zh-CN" altLang="en-US" sz="3200" kern="0">
                <a:solidFill>
                  <a:srgbClr val="FFFFFF"/>
                </a:solidFill>
                <a:latin typeface="Century Gothic" panose="020B0502020202020204"/>
                <a:ea typeface="微软雅黑" panose="020B0503020204020204" pitchFamily="34" charset="-122"/>
              </a:endParaRPr>
            </a:p>
          </p:txBody>
        </p:sp>
        <p:sp>
          <p:nvSpPr>
            <p:cNvPr id="18" name="梯形 17"/>
            <p:cNvSpPr/>
            <p:nvPr/>
          </p:nvSpPr>
          <p:spPr>
            <a:xfrm rot="16200000" flipH="1">
              <a:off x="7794056" y="4435071"/>
              <a:ext cx="2044654" cy="624812"/>
            </a:xfrm>
            <a:prstGeom prst="trapezoid">
              <a:avLst>
                <a:gd name="adj" fmla="val 27685"/>
              </a:avLst>
            </a:prstGeom>
            <a:solidFill>
              <a:schemeClr val="accent1">
                <a:lumMod val="75000"/>
              </a:schemeClr>
            </a:solidFill>
            <a:ln w="25400" cap="flat" cmpd="sng" algn="ctr">
              <a:noFill/>
              <a:prstDash val="solid"/>
            </a:ln>
            <a:effectLst/>
          </p:spPr>
          <p:txBody>
            <a:bodyPr rtlCol="0" anchor="ctr"/>
            <a:lstStyle/>
            <a:p>
              <a:pPr marL="0" marR="0" lvl="0" indent="0" algn="ctr" defTabSz="6096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smtClean="0">
                <a:ln>
                  <a:noFill/>
                </a:ln>
                <a:solidFill>
                  <a:srgbClr val="FFFFFF"/>
                </a:solidFill>
                <a:effectLst/>
                <a:uLnTx/>
                <a:uFillTx/>
                <a:latin typeface="Century Gothic" panose="020B0502020202020204"/>
                <a:ea typeface="微软雅黑" panose="020B0503020204020204" pitchFamily="34" charset="-122"/>
              </a:endParaRPr>
            </a:p>
          </p:txBody>
        </p:sp>
        <p:sp>
          <p:nvSpPr>
            <p:cNvPr id="19" name="矩形 18"/>
            <p:cNvSpPr/>
            <p:nvPr/>
          </p:nvSpPr>
          <p:spPr>
            <a:xfrm>
              <a:off x="709143" y="3895876"/>
              <a:ext cx="7794834" cy="1703203"/>
            </a:xfrm>
            <a:prstGeom prst="rect">
              <a:avLst/>
            </a:prstGeom>
            <a:solidFill>
              <a:schemeClr val="accent1"/>
            </a:solidFill>
            <a:ln w="25400" cap="flat" cmpd="sng" algn="ctr">
              <a:noFill/>
              <a:prstDash val="solid"/>
            </a:ln>
            <a:effectLst/>
          </p:spPr>
          <p:txBody>
            <a:bodyPr rtlCol="0" anchor="ctr"/>
            <a:lstStyle/>
            <a:p>
              <a:pPr algn="ctr" defTabSz="609600"/>
              <a:endParaRPr lang="zh-CN" altLang="en-US" sz="3200" kern="0">
                <a:solidFill>
                  <a:srgbClr val="FFFFFF"/>
                </a:solidFill>
                <a:latin typeface="Century Gothic" panose="020B0502020202020204"/>
                <a:ea typeface="微软雅黑" panose="020B0503020204020204" pitchFamily="34" charset="-122"/>
              </a:endParaRPr>
            </a:p>
          </p:txBody>
        </p:sp>
      </p:grpSp>
      <p:sp>
        <p:nvSpPr>
          <p:cNvPr id="11" name="文本框 10"/>
          <p:cNvSpPr txBox="1"/>
          <p:nvPr/>
        </p:nvSpPr>
        <p:spPr>
          <a:xfrm>
            <a:off x="695324" y="287665"/>
            <a:ext cx="10801351" cy="521970"/>
          </a:xfrm>
          <a:prstGeom prst="rect">
            <a:avLst/>
          </a:prstGeom>
          <a:noFill/>
        </p:spPr>
        <p:txBody>
          <a:bodyPr wrap="square" rtlCol="0">
            <a:spAutoFit/>
          </a:bodyPr>
          <a:lstStyle/>
          <a:p>
            <a:r>
              <a:rPr lang="zh-CN" altLang="en-US" sz="2800" b="1" dirty="0">
                <a:latin typeface="微软雅黑" panose="020B0503020204020204" pitchFamily="34" charset="-122"/>
              </a:rPr>
              <a:t>思路与方法</a:t>
            </a:r>
            <a:endParaRPr lang="zh-CN" altLang="en-US" sz="2800" b="1" dirty="0">
              <a:latin typeface="微软雅黑" panose="020B0503020204020204" pitchFamily="34" charset="-122"/>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grpSp>
        <p:nvGrpSpPr>
          <p:cNvPr id="2" name="组合 1"/>
          <p:cNvGrpSpPr/>
          <p:nvPr/>
        </p:nvGrpSpPr>
        <p:grpSpPr>
          <a:xfrm>
            <a:off x="709143" y="1159284"/>
            <a:ext cx="10787532" cy="2044654"/>
            <a:chOff x="709143" y="1159284"/>
            <a:chExt cx="10787532" cy="2044654"/>
          </a:xfrm>
        </p:grpSpPr>
        <p:sp>
          <p:nvSpPr>
            <p:cNvPr id="6" name="矩形 5"/>
            <p:cNvSpPr/>
            <p:nvPr/>
          </p:nvSpPr>
          <p:spPr>
            <a:xfrm>
              <a:off x="709143" y="1159284"/>
              <a:ext cx="2367886" cy="2044654"/>
            </a:xfrm>
            <a:prstGeom prst="rect">
              <a:avLst/>
            </a:prstGeom>
            <a:solidFill>
              <a:schemeClr val="accent1"/>
            </a:solidFill>
            <a:ln w="25400" cap="flat" cmpd="sng" algn="ctr">
              <a:noFill/>
              <a:prstDash val="solid"/>
            </a:ln>
            <a:effectLst/>
          </p:spPr>
          <p:txBody>
            <a:bodyPr rtlCol="0" anchor="ctr"/>
            <a:lstStyle/>
            <a:p>
              <a:pPr algn="ctr" defTabSz="609600"/>
              <a:endParaRPr lang="zh-CN" altLang="en-US" sz="3200" kern="0">
                <a:solidFill>
                  <a:srgbClr val="FFFFFF"/>
                </a:solidFill>
                <a:latin typeface="Century Gothic" panose="020B0502020202020204"/>
                <a:ea typeface="微软雅黑" panose="020B0503020204020204" pitchFamily="34" charset="-122"/>
              </a:endParaRPr>
            </a:p>
          </p:txBody>
        </p:sp>
        <p:sp>
          <p:nvSpPr>
            <p:cNvPr id="9" name="矩形 8"/>
            <p:cNvSpPr/>
            <p:nvPr/>
          </p:nvSpPr>
          <p:spPr>
            <a:xfrm>
              <a:off x="3701841" y="1332097"/>
              <a:ext cx="7794834" cy="1703203"/>
            </a:xfrm>
            <a:prstGeom prst="rect">
              <a:avLst/>
            </a:prstGeom>
            <a:solidFill>
              <a:schemeClr val="accent1"/>
            </a:solidFill>
            <a:ln w="25400" cap="flat" cmpd="sng" algn="ctr">
              <a:noFill/>
              <a:prstDash val="solid"/>
            </a:ln>
            <a:effectLst/>
          </p:spPr>
          <p:txBody>
            <a:bodyPr rtlCol="0" anchor="ctr"/>
            <a:lstStyle/>
            <a:p>
              <a:pPr algn="ctr" defTabSz="609600"/>
              <a:endParaRPr lang="zh-CN" altLang="en-US" sz="3200" kern="0">
                <a:solidFill>
                  <a:srgbClr val="FFFFFF"/>
                </a:solidFill>
                <a:latin typeface="Century Gothic" panose="020B0502020202020204"/>
                <a:ea typeface="微软雅黑" panose="020B0503020204020204" pitchFamily="34" charset="-122"/>
              </a:endParaRPr>
            </a:p>
          </p:txBody>
        </p:sp>
        <p:sp>
          <p:nvSpPr>
            <p:cNvPr id="10" name="梯形 9"/>
            <p:cNvSpPr/>
            <p:nvPr/>
          </p:nvSpPr>
          <p:spPr>
            <a:xfrm rot="5400000">
              <a:off x="2367108" y="1869205"/>
              <a:ext cx="2044654" cy="624812"/>
            </a:xfrm>
            <a:prstGeom prst="trapezoid">
              <a:avLst>
                <a:gd name="adj" fmla="val 27685"/>
              </a:avLst>
            </a:prstGeom>
            <a:solidFill>
              <a:schemeClr val="accent1">
                <a:lumMod val="75000"/>
              </a:schemeClr>
            </a:solidFill>
            <a:ln w="25400" cap="flat" cmpd="sng" algn="ctr">
              <a:noFill/>
              <a:prstDash val="solid"/>
            </a:ln>
            <a:effectLst/>
          </p:spPr>
          <p:txBody>
            <a:bodyPr rtlCol="0" anchor="ctr"/>
            <a:lstStyle/>
            <a:p>
              <a:pPr marL="0" marR="0" lvl="0" indent="0" algn="ctr" defTabSz="6096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smtClean="0">
                <a:ln>
                  <a:noFill/>
                </a:ln>
                <a:solidFill>
                  <a:srgbClr val="FFFFFF"/>
                </a:solidFill>
                <a:effectLst/>
                <a:uLnTx/>
                <a:uFillTx/>
                <a:latin typeface="Century Gothic" panose="020B0502020202020204"/>
                <a:ea typeface="微软雅黑" panose="020B0503020204020204" pitchFamily="34" charset="-122"/>
              </a:endParaRPr>
            </a:p>
          </p:txBody>
        </p:sp>
      </p:grpSp>
      <p:sp>
        <p:nvSpPr>
          <p:cNvPr id="14" name="矩形 13"/>
          <p:cNvSpPr/>
          <p:nvPr/>
        </p:nvSpPr>
        <p:spPr>
          <a:xfrm>
            <a:off x="601345" y="1713230"/>
            <a:ext cx="2583180" cy="645160"/>
          </a:xfrm>
          <a:prstGeom prst="rect">
            <a:avLst/>
          </a:prstGeom>
        </p:spPr>
        <p:txBody>
          <a:bodyPr wrap="square">
            <a:spAutoFit/>
          </a:bodyPr>
          <a:lstStyle/>
          <a:p>
            <a:pPr algn="ctr"/>
            <a:r>
              <a:rPr lang="zh-CN" altLang="en-US" sz="3600" b="1" dirty="0" smtClean="0">
                <a:solidFill>
                  <a:schemeClr val="bg1"/>
                </a:solidFill>
                <a:latin typeface="+mn-ea"/>
              </a:rPr>
              <a:t>1.基本思路</a:t>
            </a:r>
            <a:endParaRPr lang="zh-CN" altLang="en-US" sz="3600" b="1" dirty="0" smtClean="0">
              <a:solidFill>
                <a:schemeClr val="bg1"/>
              </a:solidFill>
              <a:latin typeface="+mn-ea"/>
            </a:endParaRPr>
          </a:p>
        </p:txBody>
      </p:sp>
      <p:sp>
        <p:nvSpPr>
          <p:cNvPr id="7" name="矩形 6"/>
          <p:cNvSpPr/>
          <p:nvPr/>
        </p:nvSpPr>
        <p:spPr>
          <a:xfrm>
            <a:off x="3701841" y="1445034"/>
            <a:ext cx="7794834" cy="1476375"/>
          </a:xfrm>
          <a:prstGeom prst="rect">
            <a:avLst/>
          </a:prstGeom>
        </p:spPr>
        <p:txBody>
          <a:bodyPr wrap="square">
            <a:spAutoFit/>
          </a:bodyPr>
          <a:lstStyle/>
          <a:p>
            <a:pPr>
              <a:lnSpc>
                <a:spcPct val="150000"/>
              </a:lnSpc>
            </a:pPr>
            <a:r>
              <a:rPr lang="zh-CN" altLang="en-US" sz="2000" dirty="0" smtClean="0">
                <a:solidFill>
                  <a:schemeClr val="bg1"/>
                </a:solidFill>
                <a:latin typeface="+mn-ea"/>
              </a:rPr>
              <a:t>本课题围绕课题研究内容，遵循“分析问题、提出课题——研究问题、确立方案——解决问题、研究与实践——反馈效果、总结成果、推广”这样的科学研究思路展开研究。</a:t>
            </a:r>
            <a:endParaRPr lang="zh-CN" altLang="en-US" sz="2000" dirty="0" smtClean="0">
              <a:solidFill>
                <a:schemeClr val="bg1"/>
              </a:solidFill>
              <a:latin typeface="+mn-ea"/>
            </a:endParaRPr>
          </a:p>
        </p:txBody>
      </p:sp>
      <p:sp>
        <p:nvSpPr>
          <p:cNvPr id="17" name="矩形 16"/>
          <p:cNvSpPr/>
          <p:nvPr/>
        </p:nvSpPr>
        <p:spPr>
          <a:xfrm>
            <a:off x="8881745" y="4312920"/>
            <a:ext cx="2614930" cy="645160"/>
          </a:xfrm>
          <a:prstGeom prst="rect">
            <a:avLst/>
          </a:prstGeom>
        </p:spPr>
        <p:txBody>
          <a:bodyPr wrap="square">
            <a:spAutoFit/>
          </a:bodyPr>
          <a:lstStyle/>
          <a:p>
            <a:pPr algn="ctr"/>
            <a:r>
              <a:rPr lang="zh-CN" altLang="en-US" sz="3600" b="1" dirty="0">
                <a:solidFill>
                  <a:schemeClr val="bg1"/>
                </a:solidFill>
                <a:latin typeface="+mn-ea"/>
              </a:rPr>
              <a:t>2.研究方法</a:t>
            </a:r>
            <a:endParaRPr lang="zh-CN" altLang="en-US" sz="3600" b="1" dirty="0">
              <a:solidFill>
                <a:schemeClr val="bg1"/>
              </a:solidFill>
              <a:latin typeface="+mn-ea"/>
            </a:endParaRPr>
          </a:p>
        </p:txBody>
      </p:sp>
      <p:sp>
        <p:nvSpPr>
          <p:cNvPr id="20" name="矩形 19"/>
          <p:cNvSpPr/>
          <p:nvPr/>
        </p:nvSpPr>
        <p:spPr>
          <a:xfrm>
            <a:off x="709143" y="4036000"/>
            <a:ext cx="7794834" cy="1198880"/>
          </a:xfrm>
          <a:prstGeom prst="rect">
            <a:avLst/>
          </a:prstGeom>
        </p:spPr>
        <p:txBody>
          <a:bodyPr wrap="square">
            <a:spAutoFit/>
          </a:bodyPr>
          <a:lstStyle/>
          <a:p>
            <a:pPr algn="ctr">
              <a:lnSpc>
                <a:spcPct val="150000"/>
              </a:lnSpc>
            </a:pPr>
            <a:r>
              <a:rPr lang="zh-CN" altLang="en-US" sz="2400" dirty="0">
                <a:solidFill>
                  <a:schemeClr val="bg1"/>
                </a:solidFill>
                <a:latin typeface="+mn-ea"/>
              </a:rPr>
              <a:t>（1）文献研究法（2）行动研究法</a:t>
            </a:r>
            <a:endParaRPr lang="zh-CN" altLang="en-US" sz="2400" dirty="0">
              <a:solidFill>
                <a:schemeClr val="bg1"/>
              </a:solidFill>
              <a:latin typeface="+mn-ea"/>
            </a:endParaRPr>
          </a:p>
          <a:p>
            <a:pPr algn="ctr">
              <a:lnSpc>
                <a:spcPct val="150000"/>
              </a:lnSpc>
            </a:pPr>
            <a:r>
              <a:rPr lang="zh-CN" altLang="en-US" sz="2400" dirty="0">
                <a:solidFill>
                  <a:schemeClr val="bg1"/>
                </a:solidFill>
                <a:latin typeface="+mn-ea"/>
              </a:rPr>
              <a:t>（3）个案研究法（4）经验总结法</a:t>
            </a:r>
            <a:endParaRPr lang="zh-CN" altLang="en-US" sz="2400" dirty="0">
              <a:solidFill>
                <a:schemeClr val="bg1"/>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2" fill="hold" nodeType="withEffect">
                                  <p:stCondLst>
                                    <p:cond delay="30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par>
                                <p:cTn id="11" presetID="53" presetClass="entr" presetSubtype="16" fill="hold" grpId="0" nodeType="withEffect">
                                  <p:stCondLst>
                                    <p:cond delay="60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par>
                                <p:cTn id="16" presetID="53" presetClass="entr" presetSubtype="16" fill="hold" grpId="0" nodeType="withEffect">
                                  <p:stCondLst>
                                    <p:cond delay="90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par>
                                <p:cTn id="21" presetID="53" presetClass="entr" presetSubtype="16" fill="hold" grpId="0" nodeType="withEffect">
                                  <p:stCondLst>
                                    <p:cond delay="120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150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17"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2177143" y="1259175"/>
            <a:ext cx="7837714" cy="4338320"/>
          </a:xfrm>
          <a:prstGeom prst="rect">
            <a:avLst/>
          </a:prstGeom>
          <a:noFill/>
          <a:ln>
            <a:noFill/>
          </a:ln>
        </p:spPr>
        <p:txBody>
          <a:bodyPr wrap="square" rtlCol="0">
            <a:spAutoFit/>
          </a:bodyPr>
          <a:lstStyle/>
          <a:p>
            <a:pPr algn="ctr"/>
            <a:r>
              <a:rPr lang="en-US" altLang="zh-CN" sz="13800" b="1" dirty="0" smtClean="0">
                <a:solidFill>
                  <a:schemeClr val="tx1">
                    <a:lumMod val="50000"/>
                    <a:lumOff val="50000"/>
                    <a:alpha val="23000"/>
                  </a:schemeClr>
                </a:solidFill>
                <a:latin typeface="微软雅黑" panose="020B0503020204020204" pitchFamily="34" charset="-122"/>
                <a:ea typeface="微软雅黑" panose="020B0503020204020204" pitchFamily="34" charset="-122"/>
              </a:rPr>
              <a:t>PART</a:t>
            </a:r>
            <a:endParaRPr lang="en-US" altLang="zh-CN" sz="13800" b="1" dirty="0" smtClean="0">
              <a:solidFill>
                <a:schemeClr val="tx1">
                  <a:lumMod val="50000"/>
                  <a:lumOff val="50000"/>
                  <a:alpha val="23000"/>
                </a:schemeClr>
              </a:solidFill>
              <a:latin typeface="微软雅黑" panose="020B0503020204020204" pitchFamily="34" charset="-122"/>
              <a:ea typeface="微软雅黑" panose="020B0503020204020204" pitchFamily="34" charset="-122"/>
            </a:endParaRPr>
          </a:p>
          <a:p>
            <a:pPr algn="ctr"/>
            <a:r>
              <a:rPr lang="en-US" altLang="zh-CN" sz="13800" b="1" dirty="0" smtClean="0">
                <a:solidFill>
                  <a:schemeClr val="tx1">
                    <a:lumMod val="50000"/>
                    <a:lumOff val="50000"/>
                    <a:alpha val="23000"/>
                  </a:schemeClr>
                </a:solidFill>
                <a:latin typeface="微软雅黑" panose="020B0503020204020204" pitchFamily="34" charset="-122"/>
                <a:ea typeface="微软雅黑" panose="020B0503020204020204" pitchFamily="34" charset="-122"/>
              </a:rPr>
              <a:t>SIX</a:t>
            </a:r>
            <a:endParaRPr lang="en-US" altLang="zh-CN" sz="13800" b="1" dirty="0" smtClean="0">
              <a:solidFill>
                <a:schemeClr val="tx1">
                  <a:lumMod val="50000"/>
                  <a:lumOff val="50000"/>
                  <a:alpha val="23000"/>
                </a:schemeClr>
              </a:solidFill>
              <a:latin typeface="微软雅黑" panose="020B0503020204020204" pitchFamily="34" charset="-122"/>
              <a:ea typeface="微软雅黑" panose="020B0503020204020204" pitchFamily="34" charset="-122"/>
            </a:endParaRPr>
          </a:p>
        </p:txBody>
      </p:sp>
      <p:sp>
        <p:nvSpPr>
          <p:cNvPr id="50" name="矩形 49"/>
          <p:cNvSpPr/>
          <p:nvPr/>
        </p:nvSpPr>
        <p:spPr>
          <a:xfrm>
            <a:off x="-1" y="0"/>
            <a:ext cx="32162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8975725" y="0"/>
            <a:ext cx="32162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216910" y="2518410"/>
            <a:ext cx="5759450" cy="1474470"/>
            <a:chOff x="4887549" y="1124584"/>
            <a:chExt cx="2416902" cy="2416902"/>
          </a:xfrm>
        </p:grpSpPr>
        <p:sp>
          <p:nvSpPr>
            <p:cNvPr id="47" name="文本框 46"/>
            <p:cNvSpPr txBox="1"/>
            <p:nvPr/>
          </p:nvSpPr>
          <p:spPr>
            <a:xfrm>
              <a:off x="4887549" y="1124748"/>
              <a:ext cx="2416902" cy="1965164"/>
            </a:xfrm>
            <a:prstGeom prst="rect">
              <a:avLst/>
            </a:prstGeom>
            <a:noFill/>
            <a:ln>
              <a:noFill/>
            </a:ln>
          </p:spPr>
          <p:txBody>
            <a:bodyPr wrap="square" rtlCol="0">
              <a:spAutoFit/>
            </a:bodyPr>
            <a:lstStyle/>
            <a:p>
              <a:pPr algn="ctr"/>
              <a:r>
                <a:rPr lang="zh-CN" altLang="en-US" sz="7200" b="1" dirty="0" smtClean="0">
                  <a:solidFill>
                    <a:schemeClr val="accent1"/>
                  </a:solidFill>
                  <a:latin typeface="微软雅黑" panose="020B0503020204020204" pitchFamily="34" charset="-122"/>
                  <a:ea typeface="微软雅黑" panose="020B0503020204020204" pitchFamily="34" charset="-122"/>
                </a:rPr>
                <a:t>过程与计划</a:t>
              </a:r>
              <a:endParaRPr lang="zh-CN" altLang="en-US" sz="7200" b="1" dirty="0" smtClean="0">
                <a:solidFill>
                  <a:schemeClr val="accent1"/>
                </a:solidFill>
                <a:latin typeface="微软雅黑" panose="020B0503020204020204" pitchFamily="34" charset="-122"/>
                <a:ea typeface="微软雅黑" panose="020B0503020204020204" pitchFamily="34" charset="-122"/>
              </a:endParaRPr>
            </a:p>
          </p:txBody>
        </p:sp>
        <p:sp>
          <p:nvSpPr>
            <p:cNvPr id="2" name="矩形 1"/>
            <p:cNvSpPr/>
            <p:nvPr/>
          </p:nvSpPr>
          <p:spPr>
            <a:xfrm>
              <a:off x="4887549" y="1124584"/>
              <a:ext cx="2416902" cy="241690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right)">
                                      <p:cBhvr>
                                        <p:cTn id="10" dur="500"/>
                                        <p:tgtEl>
                                          <p:spTgt spid="51"/>
                                        </p:tgtEl>
                                      </p:cBhvr>
                                    </p:animEffect>
                                  </p:childTnLst>
                                </p:cTn>
                              </p:par>
                              <p:par>
                                <p:cTn id="11" presetID="53" presetClass="entr" presetSubtype="16" fill="hold" nodeType="withEffect">
                                  <p:stCondLst>
                                    <p:cond delay="40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6" presetClass="emph" presetSubtype="0" autoRev="1" fill="hold" nodeType="withEffect">
                                  <p:stCondLst>
                                    <p:cond delay="800"/>
                                  </p:stCondLst>
                                  <p:childTnLst>
                                    <p:animScale>
                                      <p:cBhvr>
                                        <p:cTn id="17" dur="250" fill="hold"/>
                                        <p:tgtEl>
                                          <p:spTgt spid="3"/>
                                        </p:tgtEl>
                                      </p:cBhvr>
                                      <p:by x="115000" y="115000"/>
                                    </p:animScale>
                                  </p:childTnLst>
                                </p:cTn>
                              </p:par>
                              <p:par>
                                <p:cTn id="18" presetID="50" presetClass="entr" presetSubtype="0" decel="100000" fill="hold" grpId="0" nodeType="withEffect">
                                  <p:stCondLst>
                                    <p:cond delay="1200"/>
                                  </p:stCondLst>
                                  <p:iterate type="lt">
                                    <p:tmPct val="10000"/>
                                  </p:iterate>
                                  <p:childTnLst>
                                    <p:set>
                                      <p:cBhvr>
                                        <p:cTn id="19" dur="1" fill="hold">
                                          <p:stCondLst>
                                            <p:cond delay="0"/>
                                          </p:stCondLst>
                                        </p:cTn>
                                        <p:tgtEl>
                                          <p:spTgt spid="9"/>
                                        </p:tgtEl>
                                        <p:attrNameLst>
                                          <p:attrName>style.visibility</p:attrName>
                                        </p:attrNameLst>
                                      </p:cBhvr>
                                      <p:to>
                                        <p:strVal val="visible"/>
                                      </p:to>
                                    </p:set>
                                    <p:anim calcmode="lin" valueType="num">
                                      <p:cBhvr>
                                        <p:cTn id="20" dur="750" fill="hold"/>
                                        <p:tgtEl>
                                          <p:spTgt spid="9"/>
                                        </p:tgtEl>
                                        <p:attrNameLst>
                                          <p:attrName>ppt_w</p:attrName>
                                        </p:attrNameLst>
                                      </p:cBhvr>
                                      <p:tavLst>
                                        <p:tav tm="0">
                                          <p:val>
                                            <p:strVal val="#ppt_w+.3"/>
                                          </p:val>
                                        </p:tav>
                                        <p:tav tm="100000">
                                          <p:val>
                                            <p:strVal val="#ppt_w"/>
                                          </p:val>
                                        </p:tav>
                                      </p:tavLst>
                                    </p:anim>
                                    <p:anim calcmode="lin" valueType="num">
                                      <p:cBhvr>
                                        <p:cTn id="21" dur="750" fill="hold"/>
                                        <p:tgtEl>
                                          <p:spTgt spid="9"/>
                                        </p:tgtEl>
                                        <p:attrNameLst>
                                          <p:attrName>ppt_h</p:attrName>
                                        </p:attrNameLst>
                                      </p:cBhvr>
                                      <p:tavLst>
                                        <p:tav tm="0">
                                          <p:val>
                                            <p:strVal val="#ppt_h"/>
                                          </p:val>
                                        </p:tav>
                                        <p:tav tm="100000">
                                          <p:val>
                                            <p:strVal val="#ppt_h"/>
                                          </p:val>
                                        </p:tav>
                                      </p:tavLst>
                                    </p:anim>
                                    <p:animEffect transition="in" filter="fade">
                                      <p:cBhvr>
                                        <p:cTn id="2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0" grpId="0" bldLvl="0" animBg="1"/>
      <p:bldP spid="51"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695324" y="287665"/>
            <a:ext cx="10801351" cy="521970"/>
          </a:xfrm>
          <a:prstGeom prst="rect">
            <a:avLst/>
          </a:prstGeom>
          <a:noFill/>
        </p:spPr>
        <p:txBody>
          <a:bodyPr wrap="square" rtlCol="0">
            <a:spAutoFit/>
          </a:bodyPr>
          <a:lstStyle/>
          <a:p>
            <a:r>
              <a:rPr lang="zh-CN" altLang="en-US" sz="2800" b="1" dirty="0">
                <a:latin typeface="微软雅黑" panose="020B0503020204020204" pitchFamily="34" charset="-122"/>
              </a:rPr>
              <a:t>过程与计划</a:t>
            </a:r>
            <a:endParaRPr lang="zh-CN" altLang="en-US" sz="2800" b="1" dirty="0">
              <a:latin typeface="微软雅黑" panose="020B0503020204020204" pitchFamily="34" charset="-122"/>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7" name="矩形 6"/>
          <p:cNvSpPr/>
          <p:nvPr/>
        </p:nvSpPr>
        <p:spPr>
          <a:xfrm>
            <a:off x="0" y="3235861"/>
            <a:ext cx="12192000" cy="60959"/>
          </a:xfrm>
          <a:prstGeom prst="rect">
            <a:avLst/>
          </a:prstGeom>
          <a:solidFill>
            <a:srgbClr val="29303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椭圆 7"/>
          <p:cNvSpPr/>
          <p:nvPr/>
        </p:nvSpPr>
        <p:spPr>
          <a:xfrm>
            <a:off x="1398943" y="3070166"/>
            <a:ext cx="363836" cy="363836"/>
          </a:xfrm>
          <a:prstGeom prst="ellipse">
            <a:avLst/>
          </a:prstGeom>
          <a:solidFill>
            <a:srgbClr val="0053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椭圆 8"/>
          <p:cNvSpPr/>
          <p:nvPr/>
        </p:nvSpPr>
        <p:spPr>
          <a:xfrm>
            <a:off x="3838651" y="3070166"/>
            <a:ext cx="363836" cy="363836"/>
          </a:xfrm>
          <a:prstGeom prst="ellipse">
            <a:avLst/>
          </a:prstGeom>
          <a:solidFill>
            <a:srgbClr val="4040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椭圆 9"/>
          <p:cNvSpPr/>
          <p:nvPr/>
        </p:nvSpPr>
        <p:spPr>
          <a:xfrm>
            <a:off x="6278359" y="3070166"/>
            <a:ext cx="363836" cy="363836"/>
          </a:xfrm>
          <a:prstGeom prst="ellipse">
            <a:avLst/>
          </a:prstGeom>
          <a:solidFill>
            <a:srgbClr val="0053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椭圆 11"/>
          <p:cNvSpPr/>
          <p:nvPr/>
        </p:nvSpPr>
        <p:spPr>
          <a:xfrm>
            <a:off x="8718067" y="3070166"/>
            <a:ext cx="363836" cy="363836"/>
          </a:xfrm>
          <a:prstGeom prst="ellipse">
            <a:avLst/>
          </a:prstGeom>
          <a:solidFill>
            <a:srgbClr val="4040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b="1">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 name="组合 2"/>
          <p:cNvGrpSpPr/>
          <p:nvPr/>
        </p:nvGrpSpPr>
        <p:grpSpPr>
          <a:xfrm>
            <a:off x="1050836" y="3820884"/>
            <a:ext cx="3115714" cy="1805472"/>
            <a:chOff x="1050836" y="3820884"/>
            <a:chExt cx="3115714" cy="1805472"/>
          </a:xfrm>
        </p:grpSpPr>
        <p:sp>
          <p:nvSpPr>
            <p:cNvPr id="19" name="矩形 9"/>
            <p:cNvSpPr/>
            <p:nvPr/>
          </p:nvSpPr>
          <p:spPr>
            <a:xfrm>
              <a:off x="1050836" y="3820884"/>
              <a:ext cx="3115714" cy="1805472"/>
            </a:xfrm>
            <a:custGeom>
              <a:avLst/>
              <a:gdLst/>
              <a:ahLst/>
              <a:cxnLst/>
              <a:rect l="l" t="t" r="r" b="b"/>
              <a:pathLst>
                <a:path w="2141035" h="1354104">
                  <a:moveTo>
                    <a:pt x="388870" y="0"/>
                  </a:moveTo>
                  <a:lnTo>
                    <a:pt x="483871" y="115465"/>
                  </a:lnTo>
                  <a:lnTo>
                    <a:pt x="2141035" y="115465"/>
                  </a:lnTo>
                  <a:lnTo>
                    <a:pt x="2141035" y="1354104"/>
                  </a:lnTo>
                  <a:lnTo>
                    <a:pt x="0" y="1354104"/>
                  </a:lnTo>
                  <a:lnTo>
                    <a:pt x="0" y="115465"/>
                  </a:lnTo>
                  <a:lnTo>
                    <a:pt x="293869" y="115465"/>
                  </a:lnTo>
                  <a:close/>
                </a:path>
              </a:pathLst>
            </a:custGeom>
            <a:solidFill>
              <a:schemeClr val="accent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p:nvSpPr>
          <p:spPr>
            <a:xfrm>
              <a:off x="1451078" y="4462741"/>
              <a:ext cx="2316480" cy="521970"/>
            </a:xfrm>
            <a:prstGeom prst="rect">
              <a:avLst/>
            </a:prstGeom>
          </p:spPr>
          <p:txBody>
            <a:bodyPr wrap="none">
              <a:spAutoFit/>
            </a:bodyPr>
            <a:lstStyle/>
            <a:p>
              <a:pPr algn="l"/>
              <a:r>
                <a:rPr lang="zh-CN" altLang="en-US" sz="28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课题准备阶段</a:t>
              </a:r>
              <a:endParaRPr lang="zh-CN" altLang="en-US" sz="28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33" name="文本框 32"/>
          <p:cNvSpPr txBox="1"/>
          <p:nvPr/>
        </p:nvSpPr>
        <p:spPr>
          <a:xfrm>
            <a:off x="879820" y="2608029"/>
            <a:ext cx="1402080" cy="460375"/>
          </a:xfrm>
          <a:prstGeom prst="rect">
            <a:avLst/>
          </a:prstGeom>
          <a:noFill/>
        </p:spPr>
        <p:txBody>
          <a:bodyPr wrap="none" rtlCol="0">
            <a:spAutoFit/>
          </a:bodyPr>
          <a:lstStyle/>
          <a:p>
            <a:pPr algn="ctr"/>
            <a:r>
              <a:rPr kumimoji="1" lang="zh-CN" altLang="en-US" sz="2400" b="1" dirty="0" smtClean="0">
                <a:solidFill>
                  <a:schemeClr val="accent1"/>
                </a:solidFill>
                <a:latin typeface="+mn-ea"/>
              </a:rPr>
              <a:t>第一阶段</a:t>
            </a:r>
            <a:endParaRPr kumimoji="1" lang="zh-CN" altLang="en-US" sz="2400" b="1" dirty="0">
              <a:solidFill>
                <a:schemeClr val="accent1"/>
              </a:solidFill>
              <a:latin typeface="+mn-ea"/>
            </a:endParaRPr>
          </a:p>
        </p:txBody>
      </p:sp>
      <p:sp>
        <p:nvSpPr>
          <p:cNvPr id="34" name="文本框 33"/>
          <p:cNvSpPr txBox="1"/>
          <p:nvPr/>
        </p:nvSpPr>
        <p:spPr>
          <a:xfrm>
            <a:off x="3328955" y="3429668"/>
            <a:ext cx="1402080" cy="460375"/>
          </a:xfrm>
          <a:prstGeom prst="rect">
            <a:avLst/>
          </a:prstGeom>
          <a:noFill/>
        </p:spPr>
        <p:txBody>
          <a:bodyPr wrap="none" rtlCol="0">
            <a:spAutoFit/>
          </a:bodyPr>
          <a:lstStyle>
            <a:defPPr>
              <a:defRPr lang="zh-CN"/>
            </a:defPPr>
            <a:lvl1pPr algn="ctr">
              <a:defRPr kumimoji="1" sz="2400" b="1">
                <a:solidFill>
                  <a:schemeClr val="accent1"/>
                </a:solidFill>
                <a:latin typeface="+mn-ea"/>
              </a:defRPr>
            </a:lvl1pPr>
          </a:lstStyle>
          <a:p>
            <a:r>
              <a:rPr lang="zh-CN" altLang="en-US" dirty="0" smtClean="0">
                <a:solidFill>
                  <a:srgbClr val="404040"/>
                </a:solidFill>
              </a:rPr>
              <a:t>第二阶段</a:t>
            </a:r>
            <a:endParaRPr lang="zh-CN" altLang="en-US" dirty="0">
              <a:solidFill>
                <a:srgbClr val="404040"/>
              </a:solidFill>
            </a:endParaRPr>
          </a:p>
        </p:txBody>
      </p:sp>
      <p:sp>
        <p:nvSpPr>
          <p:cNvPr id="35" name="文本框 34"/>
          <p:cNvSpPr txBox="1"/>
          <p:nvPr/>
        </p:nvSpPr>
        <p:spPr>
          <a:xfrm>
            <a:off x="5759238" y="2608029"/>
            <a:ext cx="1402080" cy="460375"/>
          </a:xfrm>
          <a:prstGeom prst="rect">
            <a:avLst/>
          </a:prstGeom>
          <a:noFill/>
        </p:spPr>
        <p:txBody>
          <a:bodyPr wrap="none" rtlCol="0">
            <a:spAutoFit/>
          </a:bodyPr>
          <a:lstStyle>
            <a:defPPr>
              <a:defRPr lang="zh-CN"/>
            </a:defPPr>
            <a:lvl1pPr algn="ctr">
              <a:defRPr kumimoji="1" sz="2400" b="1">
                <a:solidFill>
                  <a:schemeClr val="accent1"/>
                </a:solidFill>
                <a:latin typeface="+mn-ea"/>
              </a:defRPr>
            </a:lvl1pPr>
          </a:lstStyle>
          <a:p>
            <a:r>
              <a:rPr lang="zh-CN" altLang="en-US" dirty="0" smtClean="0"/>
              <a:t>第三阶段</a:t>
            </a:r>
            <a:endParaRPr lang="zh-CN" altLang="en-US" dirty="0"/>
          </a:p>
        </p:txBody>
      </p:sp>
      <p:sp>
        <p:nvSpPr>
          <p:cNvPr id="36" name="文本框 35"/>
          <p:cNvSpPr txBox="1"/>
          <p:nvPr/>
        </p:nvSpPr>
        <p:spPr>
          <a:xfrm>
            <a:off x="8198945" y="3429668"/>
            <a:ext cx="1402080" cy="460375"/>
          </a:xfrm>
          <a:prstGeom prst="rect">
            <a:avLst/>
          </a:prstGeom>
          <a:noFill/>
        </p:spPr>
        <p:txBody>
          <a:bodyPr wrap="none" rtlCol="0">
            <a:spAutoFit/>
          </a:bodyPr>
          <a:lstStyle>
            <a:defPPr>
              <a:defRPr lang="zh-CN"/>
            </a:defPPr>
            <a:lvl1pPr algn="ctr">
              <a:defRPr kumimoji="1" sz="2400" b="1">
                <a:solidFill>
                  <a:schemeClr val="accent1"/>
                </a:solidFill>
                <a:latin typeface="+mn-ea"/>
              </a:defRPr>
            </a:lvl1pPr>
          </a:lstStyle>
          <a:p>
            <a:r>
              <a:rPr lang="zh-CN" altLang="en-US" dirty="0" smtClean="0">
                <a:solidFill>
                  <a:srgbClr val="404040"/>
                </a:solidFill>
              </a:rPr>
              <a:t>第四阶段</a:t>
            </a:r>
            <a:endParaRPr lang="zh-CN" altLang="en-US" dirty="0">
              <a:solidFill>
                <a:srgbClr val="404040"/>
              </a:solidFill>
            </a:endParaRPr>
          </a:p>
        </p:txBody>
      </p:sp>
      <p:grpSp>
        <p:nvGrpSpPr>
          <p:cNvPr id="2" name="组合 1"/>
          <p:cNvGrpSpPr/>
          <p:nvPr/>
        </p:nvGrpSpPr>
        <p:grpSpPr>
          <a:xfrm>
            <a:off x="3521602" y="948168"/>
            <a:ext cx="3115714" cy="1805472"/>
            <a:chOff x="3521602" y="948168"/>
            <a:chExt cx="3115714" cy="1805472"/>
          </a:xfrm>
        </p:grpSpPr>
        <p:sp>
          <p:nvSpPr>
            <p:cNvPr id="14" name="矩形 9"/>
            <p:cNvSpPr/>
            <p:nvPr/>
          </p:nvSpPr>
          <p:spPr>
            <a:xfrm flipV="1">
              <a:off x="3521602" y="948168"/>
              <a:ext cx="3115714" cy="1805472"/>
            </a:xfrm>
            <a:custGeom>
              <a:avLst/>
              <a:gdLst/>
              <a:ahLst/>
              <a:cxnLst/>
              <a:rect l="l" t="t" r="r" b="b"/>
              <a:pathLst>
                <a:path w="2141035" h="1354104">
                  <a:moveTo>
                    <a:pt x="388870" y="0"/>
                  </a:moveTo>
                  <a:lnTo>
                    <a:pt x="483871" y="115465"/>
                  </a:lnTo>
                  <a:lnTo>
                    <a:pt x="2141035" y="115465"/>
                  </a:lnTo>
                  <a:lnTo>
                    <a:pt x="2141035" y="1354104"/>
                  </a:lnTo>
                  <a:lnTo>
                    <a:pt x="0" y="1354104"/>
                  </a:lnTo>
                  <a:lnTo>
                    <a:pt x="0" y="115465"/>
                  </a:lnTo>
                  <a:lnTo>
                    <a:pt x="293869" y="115465"/>
                  </a:lnTo>
                  <a:close/>
                </a:path>
              </a:pathLst>
            </a:custGeom>
            <a:solidFill>
              <a:srgbClr val="40404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0" name="矩形 39"/>
            <p:cNvSpPr/>
            <p:nvPr/>
          </p:nvSpPr>
          <p:spPr>
            <a:xfrm>
              <a:off x="3921209" y="1448420"/>
              <a:ext cx="2316480" cy="521970"/>
            </a:xfrm>
            <a:prstGeom prst="rect">
              <a:avLst/>
            </a:prstGeom>
          </p:spPr>
          <p:txBody>
            <a:bodyPr wrap="none">
              <a:spAutoFit/>
            </a:bodyPr>
            <a:lstStyle/>
            <a:p>
              <a:r>
                <a:rPr lang="zh-CN" altLang="en-US" sz="2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文献研究阶段</a:t>
              </a:r>
              <a:endParaRPr lang="zh-CN" altLang="en-US" sz="2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5" name="组合 4"/>
          <p:cNvGrpSpPr/>
          <p:nvPr/>
        </p:nvGrpSpPr>
        <p:grpSpPr>
          <a:xfrm>
            <a:off x="5936246" y="3820884"/>
            <a:ext cx="3115714" cy="1805472"/>
            <a:chOff x="5936246" y="3820884"/>
            <a:chExt cx="3115714" cy="1805472"/>
          </a:xfrm>
        </p:grpSpPr>
        <p:sp>
          <p:nvSpPr>
            <p:cNvPr id="24" name="矩形 9"/>
            <p:cNvSpPr/>
            <p:nvPr/>
          </p:nvSpPr>
          <p:spPr>
            <a:xfrm>
              <a:off x="5936246" y="3820884"/>
              <a:ext cx="3115714" cy="1805472"/>
            </a:xfrm>
            <a:custGeom>
              <a:avLst/>
              <a:gdLst/>
              <a:ahLst/>
              <a:cxnLst/>
              <a:rect l="l" t="t" r="r" b="b"/>
              <a:pathLst>
                <a:path w="2141035" h="1354104">
                  <a:moveTo>
                    <a:pt x="388870" y="0"/>
                  </a:moveTo>
                  <a:lnTo>
                    <a:pt x="483871" y="115465"/>
                  </a:lnTo>
                  <a:lnTo>
                    <a:pt x="2141035" y="115465"/>
                  </a:lnTo>
                  <a:lnTo>
                    <a:pt x="2141035" y="1354104"/>
                  </a:lnTo>
                  <a:lnTo>
                    <a:pt x="0" y="1354104"/>
                  </a:lnTo>
                  <a:lnTo>
                    <a:pt x="0" y="115465"/>
                  </a:lnTo>
                  <a:lnTo>
                    <a:pt x="293869" y="115465"/>
                  </a:lnTo>
                  <a:close/>
                </a:path>
              </a:pathLst>
            </a:custGeom>
            <a:solidFill>
              <a:schemeClr val="accent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3" name="矩形 42"/>
            <p:cNvSpPr/>
            <p:nvPr/>
          </p:nvSpPr>
          <p:spPr>
            <a:xfrm>
              <a:off x="6401258" y="4462741"/>
              <a:ext cx="2316480" cy="521970"/>
            </a:xfrm>
            <a:prstGeom prst="rect">
              <a:avLst/>
            </a:prstGeom>
          </p:spPr>
          <p:txBody>
            <a:bodyPr wrap="none">
              <a:spAutoFit/>
            </a:bodyPr>
            <a:lstStyle/>
            <a:p>
              <a:r>
                <a:rPr lang="zh-CN" altLang="en-US" sz="2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实践研究阶段</a:t>
              </a:r>
              <a:endParaRPr lang="zh-CN" altLang="en-US" sz="2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6" name="组合 5"/>
          <p:cNvGrpSpPr/>
          <p:nvPr/>
        </p:nvGrpSpPr>
        <p:grpSpPr>
          <a:xfrm>
            <a:off x="8384701" y="948168"/>
            <a:ext cx="3115714" cy="1805472"/>
            <a:chOff x="8384701" y="948168"/>
            <a:chExt cx="3115714" cy="1805472"/>
          </a:xfrm>
        </p:grpSpPr>
        <p:sp>
          <p:nvSpPr>
            <p:cNvPr id="29" name="矩形 9"/>
            <p:cNvSpPr/>
            <p:nvPr/>
          </p:nvSpPr>
          <p:spPr>
            <a:xfrm flipV="1">
              <a:off x="8384701" y="948168"/>
              <a:ext cx="3115714" cy="1805472"/>
            </a:xfrm>
            <a:custGeom>
              <a:avLst/>
              <a:gdLst/>
              <a:ahLst/>
              <a:cxnLst/>
              <a:rect l="l" t="t" r="r" b="b"/>
              <a:pathLst>
                <a:path w="2141035" h="1354104">
                  <a:moveTo>
                    <a:pt x="388870" y="0"/>
                  </a:moveTo>
                  <a:lnTo>
                    <a:pt x="483871" y="115465"/>
                  </a:lnTo>
                  <a:lnTo>
                    <a:pt x="2141035" y="115465"/>
                  </a:lnTo>
                  <a:lnTo>
                    <a:pt x="2141035" y="1354104"/>
                  </a:lnTo>
                  <a:lnTo>
                    <a:pt x="0" y="1354104"/>
                  </a:lnTo>
                  <a:lnTo>
                    <a:pt x="0" y="115465"/>
                  </a:lnTo>
                  <a:lnTo>
                    <a:pt x="293869" y="115465"/>
                  </a:lnTo>
                  <a:close/>
                </a:path>
              </a:pathLst>
            </a:custGeom>
            <a:solidFill>
              <a:srgbClr val="40404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6" name="矩形 45"/>
            <p:cNvSpPr/>
            <p:nvPr/>
          </p:nvSpPr>
          <p:spPr>
            <a:xfrm>
              <a:off x="8784308" y="1448420"/>
              <a:ext cx="2316480" cy="521970"/>
            </a:xfrm>
            <a:prstGeom prst="rect">
              <a:avLst/>
            </a:prstGeom>
          </p:spPr>
          <p:txBody>
            <a:bodyPr wrap="none">
              <a:spAutoFit/>
            </a:bodyPr>
            <a:lstStyle/>
            <a:p>
              <a:r>
                <a:rPr lang="zh-CN" altLang="en-US" sz="28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经验总结阶段</a:t>
              </a:r>
              <a:endParaRPr lang="zh-CN" altLang="en-US" sz="2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par>
                                <p:cTn id="28" presetID="12" presetClass="entr" presetSubtype="4" fill="hold" grpId="0" nodeType="withEffect">
                                  <p:stCondLst>
                                    <p:cond delay="30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p:tgtEl>
                                          <p:spTgt spid="33"/>
                                        </p:tgtEl>
                                        <p:attrNameLst>
                                          <p:attrName>ppt_y</p:attrName>
                                        </p:attrNameLst>
                                      </p:cBhvr>
                                      <p:tavLst>
                                        <p:tav tm="0">
                                          <p:val>
                                            <p:strVal val="#ppt_y+#ppt_h*1.125000"/>
                                          </p:val>
                                        </p:tav>
                                        <p:tav tm="100000">
                                          <p:val>
                                            <p:strVal val="#ppt_y"/>
                                          </p:val>
                                        </p:tav>
                                      </p:tavLst>
                                    </p:anim>
                                    <p:animEffect transition="in" filter="wipe(up)">
                                      <p:cBhvr>
                                        <p:cTn id="31" dur="500"/>
                                        <p:tgtEl>
                                          <p:spTgt spid="33"/>
                                        </p:tgtEl>
                                      </p:cBhvr>
                                    </p:animEffect>
                                  </p:childTnLst>
                                </p:cTn>
                              </p:par>
                              <p:par>
                                <p:cTn id="32" presetID="12" presetClass="entr" presetSubtype="1" fill="hold" grpId="0" nodeType="withEffect">
                                  <p:stCondLst>
                                    <p:cond delay="60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p:tgtEl>
                                          <p:spTgt spid="34"/>
                                        </p:tgtEl>
                                        <p:attrNameLst>
                                          <p:attrName>ppt_y</p:attrName>
                                        </p:attrNameLst>
                                      </p:cBhvr>
                                      <p:tavLst>
                                        <p:tav tm="0">
                                          <p:val>
                                            <p:strVal val="#ppt_y-#ppt_h*1.125000"/>
                                          </p:val>
                                        </p:tav>
                                        <p:tav tm="100000">
                                          <p:val>
                                            <p:strVal val="#ppt_y"/>
                                          </p:val>
                                        </p:tav>
                                      </p:tavLst>
                                    </p:anim>
                                    <p:animEffect transition="in" filter="wipe(down)">
                                      <p:cBhvr>
                                        <p:cTn id="35" dur="500"/>
                                        <p:tgtEl>
                                          <p:spTgt spid="34"/>
                                        </p:tgtEl>
                                      </p:cBhvr>
                                    </p:animEffect>
                                  </p:childTnLst>
                                </p:cTn>
                              </p:par>
                              <p:par>
                                <p:cTn id="36" presetID="12" presetClass="entr" presetSubtype="4" fill="hold" grpId="0" nodeType="withEffect">
                                  <p:stCondLst>
                                    <p:cond delay="90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p:tgtEl>
                                          <p:spTgt spid="35"/>
                                        </p:tgtEl>
                                        <p:attrNameLst>
                                          <p:attrName>ppt_y</p:attrName>
                                        </p:attrNameLst>
                                      </p:cBhvr>
                                      <p:tavLst>
                                        <p:tav tm="0">
                                          <p:val>
                                            <p:strVal val="#ppt_y+#ppt_h*1.125000"/>
                                          </p:val>
                                        </p:tav>
                                        <p:tav tm="100000">
                                          <p:val>
                                            <p:strVal val="#ppt_y"/>
                                          </p:val>
                                        </p:tav>
                                      </p:tavLst>
                                    </p:anim>
                                    <p:animEffect transition="in" filter="wipe(up)">
                                      <p:cBhvr>
                                        <p:cTn id="39" dur="500"/>
                                        <p:tgtEl>
                                          <p:spTgt spid="35"/>
                                        </p:tgtEl>
                                      </p:cBhvr>
                                    </p:animEffect>
                                  </p:childTnLst>
                                </p:cTn>
                              </p:par>
                              <p:par>
                                <p:cTn id="40" presetID="12" presetClass="entr" presetSubtype="1" fill="hold" grpId="0" nodeType="withEffect">
                                  <p:stCondLst>
                                    <p:cond delay="1200"/>
                                  </p:stCondLst>
                                  <p:childTnLst>
                                    <p:set>
                                      <p:cBhvr>
                                        <p:cTn id="41" dur="1" fill="hold">
                                          <p:stCondLst>
                                            <p:cond delay="0"/>
                                          </p:stCondLst>
                                        </p:cTn>
                                        <p:tgtEl>
                                          <p:spTgt spid="36"/>
                                        </p:tgtEl>
                                        <p:attrNameLst>
                                          <p:attrName>style.visibility</p:attrName>
                                        </p:attrNameLst>
                                      </p:cBhvr>
                                      <p:to>
                                        <p:strVal val="visible"/>
                                      </p:to>
                                    </p:set>
                                    <p:anim calcmode="lin" valueType="num">
                                      <p:cBhvr additive="base">
                                        <p:cTn id="42" dur="500"/>
                                        <p:tgtEl>
                                          <p:spTgt spid="36"/>
                                        </p:tgtEl>
                                        <p:attrNameLst>
                                          <p:attrName>ppt_y</p:attrName>
                                        </p:attrNameLst>
                                      </p:cBhvr>
                                      <p:tavLst>
                                        <p:tav tm="0">
                                          <p:val>
                                            <p:strVal val="#ppt_y-#ppt_h*1.125000"/>
                                          </p:val>
                                        </p:tav>
                                        <p:tav tm="100000">
                                          <p:val>
                                            <p:strVal val="#ppt_y"/>
                                          </p:val>
                                        </p:tav>
                                      </p:tavLst>
                                    </p:anim>
                                    <p:animEffect transition="in" filter="wipe(down)">
                                      <p:cBhvr>
                                        <p:cTn id="43" dur="500"/>
                                        <p:tgtEl>
                                          <p:spTgt spid="36"/>
                                        </p:tgtEl>
                                      </p:cBhvr>
                                    </p:animEffect>
                                  </p:childTnLst>
                                </p:cTn>
                              </p:par>
                              <p:par>
                                <p:cTn id="44" presetID="12" presetClass="entr" presetSubtype="1" fill="hold" nodeType="withEffect">
                                  <p:stCondLst>
                                    <p:cond delay="300"/>
                                  </p:stCondLst>
                                  <p:childTnLst>
                                    <p:set>
                                      <p:cBhvr>
                                        <p:cTn id="45" dur="1" fill="hold">
                                          <p:stCondLst>
                                            <p:cond delay="0"/>
                                          </p:stCondLst>
                                        </p:cTn>
                                        <p:tgtEl>
                                          <p:spTgt spid="3"/>
                                        </p:tgtEl>
                                        <p:attrNameLst>
                                          <p:attrName>style.visibility</p:attrName>
                                        </p:attrNameLst>
                                      </p:cBhvr>
                                      <p:to>
                                        <p:strVal val="visible"/>
                                      </p:to>
                                    </p:set>
                                    <p:anim calcmode="lin" valueType="num">
                                      <p:cBhvr additive="base">
                                        <p:cTn id="46" dur="500"/>
                                        <p:tgtEl>
                                          <p:spTgt spid="3"/>
                                        </p:tgtEl>
                                        <p:attrNameLst>
                                          <p:attrName>ppt_y</p:attrName>
                                        </p:attrNameLst>
                                      </p:cBhvr>
                                      <p:tavLst>
                                        <p:tav tm="0">
                                          <p:val>
                                            <p:strVal val="#ppt_y-#ppt_h*1.125000"/>
                                          </p:val>
                                        </p:tav>
                                        <p:tav tm="100000">
                                          <p:val>
                                            <p:strVal val="#ppt_y"/>
                                          </p:val>
                                        </p:tav>
                                      </p:tavLst>
                                    </p:anim>
                                    <p:animEffect transition="in" filter="wipe(down)">
                                      <p:cBhvr>
                                        <p:cTn id="47" dur="500"/>
                                        <p:tgtEl>
                                          <p:spTgt spid="3"/>
                                        </p:tgtEl>
                                      </p:cBhvr>
                                    </p:animEffect>
                                  </p:childTnLst>
                                </p:cTn>
                              </p:par>
                              <p:par>
                                <p:cTn id="48" presetID="12" presetClass="entr" presetSubtype="4" fill="hold" nodeType="withEffect">
                                  <p:stCondLst>
                                    <p:cond delay="60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500"/>
                                        <p:tgtEl>
                                          <p:spTgt spid="2"/>
                                        </p:tgtEl>
                                        <p:attrNameLst>
                                          <p:attrName>ppt_y</p:attrName>
                                        </p:attrNameLst>
                                      </p:cBhvr>
                                      <p:tavLst>
                                        <p:tav tm="0">
                                          <p:val>
                                            <p:strVal val="#ppt_y+#ppt_h*1.125000"/>
                                          </p:val>
                                        </p:tav>
                                        <p:tav tm="100000">
                                          <p:val>
                                            <p:strVal val="#ppt_y"/>
                                          </p:val>
                                        </p:tav>
                                      </p:tavLst>
                                    </p:anim>
                                    <p:animEffect transition="in" filter="wipe(up)">
                                      <p:cBhvr>
                                        <p:cTn id="51" dur="500"/>
                                        <p:tgtEl>
                                          <p:spTgt spid="2"/>
                                        </p:tgtEl>
                                      </p:cBhvr>
                                    </p:animEffect>
                                  </p:childTnLst>
                                </p:cTn>
                              </p:par>
                              <p:par>
                                <p:cTn id="52" presetID="12" presetClass="entr" presetSubtype="1" fill="hold" nodeType="withEffect">
                                  <p:stCondLst>
                                    <p:cond delay="900"/>
                                  </p:stCondLst>
                                  <p:childTnLst>
                                    <p:set>
                                      <p:cBhvr>
                                        <p:cTn id="53" dur="1" fill="hold">
                                          <p:stCondLst>
                                            <p:cond delay="0"/>
                                          </p:stCondLst>
                                        </p:cTn>
                                        <p:tgtEl>
                                          <p:spTgt spid="5"/>
                                        </p:tgtEl>
                                        <p:attrNameLst>
                                          <p:attrName>style.visibility</p:attrName>
                                        </p:attrNameLst>
                                      </p:cBhvr>
                                      <p:to>
                                        <p:strVal val="visible"/>
                                      </p:to>
                                    </p:set>
                                    <p:anim calcmode="lin" valueType="num">
                                      <p:cBhvr additive="base">
                                        <p:cTn id="54" dur="500"/>
                                        <p:tgtEl>
                                          <p:spTgt spid="5"/>
                                        </p:tgtEl>
                                        <p:attrNameLst>
                                          <p:attrName>ppt_y</p:attrName>
                                        </p:attrNameLst>
                                      </p:cBhvr>
                                      <p:tavLst>
                                        <p:tav tm="0">
                                          <p:val>
                                            <p:strVal val="#ppt_y-#ppt_h*1.125000"/>
                                          </p:val>
                                        </p:tav>
                                        <p:tav tm="100000">
                                          <p:val>
                                            <p:strVal val="#ppt_y"/>
                                          </p:val>
                                        </p:tav>
                                      </p:tavLst>
                                    </p:anim>
                                    <p:animEffect transition="in" filter="wipe(down)">
                                      <p:cBhvr>
                                        <p:cTn id="55" dur="500"/>
                                        <p:tgtEl>
                                          <p:spTgt spid="5"/>
                                        </p:tgtEl>
                                      </p:cBhvr>
                                    </p:animEffect>
                                  </p:childTnLst>
                                </p:cTn>
                              </p:par>
                              <p:par>
                                <p:cTn id="56" presetID="12" presetClass="entr" presetSubtype="4" fill="hold" nodeType="withEffect">
                                  <p:stCondLst>
                                    <p:cond delay="1200"/>
                                  </p:stCondLst>
                                  <p:childTnLst>
                                    <p:set>
                                      <p:cBhvr>
                                        <p:cTn id="57" dur="1" fill="hold">
                                          <p:stCondLst>
                                            <p:cond delay="0"/>
                                          </p:stCondLst>
                                        </p:cTn>
                                        <p:tgtEl>
                                          <p:spTgt spid="6"/>
                                        </p:tgtEl>
                                        <p:attrNameLst>
                                          <p:attrName>style.visibility</p:attrName>
                                        </p:attrNameLst>
                                      </p:cBhvr>
                                      <p:to>
                                        <p:strVal val="visible"/>
                                      </p:to>
                                    </p:set>
                                    <p:anim calcmode="lin" valueType="num">
                                      <p:cBhvr additive="base">
                                        <p:cTn id="58" dur="500"/>
                                        <p:tgtEl>
                                          <p:spTgt spid="6"/>
                                        </p:tgtEl>
                                        <p:attrNameLst>
                                          <p:attrName>ppt_y</p:attrName>
                                        </p:attrNameLst>
                                      </p:cBhvr>
                                      <p:tavLst>
                                        <p:tav tm="0">
                                          <p:val>
                                            <p:strVal val="#ppt_y+#ppt_h*1.125000"/>
                                          </p:val>
                                        </p:tav>
                                        <p:tav tm="100000">
                                          <p:val>
                                            <p:strVal val="#ppt_y"/>
                                          </p:val>
                                        </p:tav>
                                      </p:tavLst>
                                    </p:anim>
                                    <p:animEffect transition="in" filter="wipe(up)">
                                      <p:cBhvr>
                                        <p:cTn id="5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33" grpId="0"/>
      <p:bldP spid="34" grpId="0"/>
      <p:bldP spid="35"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2177143" y="1259175"/>
            <a:ext cx="7837714" cy="4338320"/>
          </a:xfrm>
          <a:prstGeom prst="rect">
            <a:avLst/>
          </a:prstGeom>
          <a:noFill/>
          <a:ln>
            <a:noFill/>
          </a:ln>
        </p:spPr>
        <p:txBody>
          <a:bodyPr wrap="square" rtlCol="0">
            <a:spAutoFit/>
          </a:bodyPr>
          <a:lstStyle/>
          <a:p>
            <a:pPr algn="ctr"/>
            <a:r>
              <a:rPr lang="en-US" altLang="zh-CN" sz="13800" b="1" dirty="0" smtClean="0">
                <a:solidFill>
                  <a:schemeClr val="tx1">
                    <a:lumMod val="50000"/>
                    <a:lumOff val="50000"/>
                    <a:alpha val="23000"/>
                  </a:schemeClr>
                </a:solidFill>
                <a:latin typeface="微软雅黑" panose="020B0503020204020204" pitchFamily="34" charset="-122"/>
                <a:ea typeface="微软雅黑" panose="020B0503020204020204" pitchFamily="34" charset="-122"/>
              </a:rPr>
              <a:t>PART</a:t>
            </a:r>
            <a:endParaRPr lang="en-US" altLang="zh-CN" sz="13800" b="1" dirty="0" smtClean="0">
              <a:solidFill>
                <a:schemeClr val="tx1">
                  <a:lumMod val="50000"/>
                  <a:lumOff val="50000"/>
                  <a:alpha val="23000"/>
                </a:schemeClr>
              </a:solidFill>
              <a:latin typeface="微软雅黑" panose="020B0503020204020204" pitchFamily="34" charset="-122"/>
              <a:ea typeface="微软雅黑" panose="020B0503020204020204" pitchFamily="34" charset="-122"/>
            </a:endParaRPr>
          </a:p>
          <a:p>
            <a:pPr algn="ctr"/>
            <a:r>
              <a:rPr lang="en-US" altLang="zh-CN" sz="13800" b="1" dirty="0" smtClean="0">
                <a:solidFill>
                  <a:schemeClr val="tx1">
                    <a:lumMod val="50000"/>
                    <a:lumOff val="50000"/>
                    <a:alpha val="23000"/>
                  </a:schemeClr>
                </a:solidFill>
                <a:latin typeface="微软雅黑" panose="020B0503020204020204" pitchFamily="34" charset="-122"/>
                <a:ea typeface="微软雅黑" panose="020B0503020204020204" pitchFamily="34" charset="-122"/>
              </a:rPr>
              <a:t>SEVEN</a:t>
            </a:r>
            <a:endParaRPr lang="en-US" altLang="zh-CN" sz="13800" b="1" dirty="0" smtClean="0">
              <a:solidFill>
                <a:schemeClr val="tx1">
                  <a:lumMod val="50000"/>
                  <a:lumOff val="50000"/>
                  <a:alpha val="23000"/>
                </a:schemeClr>
              </a:solidFill>
              <a:latin typeface="微软雅黑" panose="020B0503020204020204" pitchFamily="34" charset="-122"/>
              <a:ea typeface="微软雅黑" panose="020B0503020204020204" pitchFamily="34" charset="-122"/>
            </a:endParaRPr>
          </a:p>
        </p:txBody>
      </p:sp>
      <p:sp>
        <p:nvSpPr>
          <p:cNvPr id="50" name="矩形 49"/>
          <p:cNvSpPr/>
          <p:nvPr/>
        </p:nvSpPr>
        <p:spPr>
          <a:xfrm>
            <a:off x="-1" y="0"/>
            <a:ext cx="32162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8975725" y="0"/>
            <a:ext cx="32162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216910" y="2518410"/>
            <a:ext cx="5759450" cy="1474470"/>
            <a:chOff x="4887549" y="1124584"/>
            <a:chExt cx="2416902" cy="2416902"/>
          </a:xfrm>
        </p:grpSpPr>
        <p:sp>
          <p:nvSpPr>
            <p:cNvPr id="47" name="文本框 46"/>
            <p:cNvSpPr txBox="1"/>
            <p:nvPr/>
          </p:nvSpPr>
          <p:spPr>
            <a:xfrm>
              <a:off x="4887549" y="1124748"/>
              <a:ext cx="2416902" cy="1965164"/>
            </a:xfrm>
            <a:prstGeom prst="rect">
              <a:avLst/>
            </a:prstGeom>
            <a:noFill/>
            <a:ln>
              <a:noFill/>
            </a:ln>
          </p:spPr>
          <p:txBody>
            <a:bodyPr wrap="square" rtlCol="0">
              <a:spAutoFit/>
            </a:bodyPr>
            <a:lstStyle/>
            <a:p>
              <a:pPr algn="ctr"/>
              <a:r>
                <a:rPr lang="zh-CN" altLang="en-US" sz="7200" b="1" dirty="0" smtClean="0">
                  <a:solidFill>
                    <a:schemeClr val="accent1"/>
                  </a:solidFill>
                  <a:latin typeface="微软雅黑" panose="020B0503020204020204" pitchFamily="34" charset="-122"/>
                  <a:ea typeface="微软雅黑" panose="020B0503020204020204" pitchFamily="34" charset="-122"/>
                </a:rPr>
                <a:t>前段工作</a:t>
              </a:r>
              <a:endParaRPr lang="zh-CN" altLang="en-US" sz="7200" b="1" dirty="0" smtClean="0">
                <a:solidFill>
                  <a:schemeClr val="accent1"/>
                </a:solidFill>
                <a:latin typeface="微软雅黑" panose="020B0503020204020204" pitchFamily="34" charset="-122"/>
                <a:ea typeface="微软雅黑" panose="020B0503020204020204" pitchFamily="34" charset="-122"/>
              </a:endParaRPr>
            </a:p>
          </p:txBody>
        </p:sp>
        <p:sp>
          <p:nvSpPr>
            <p:cNvPr id="2" name="矩形 1"/>
            <p:cNvSpPr/>
            <p:nvPr/>
          </p:nvSpPr>
          <p:spPr>
            <a:xfrm>
              <a:off x="4887549" y="1124584"/>
              <a:ext cx="2416902" cy="241690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right)">
                                      <p:cBhvr>
                                        <p:cTn id="10" dur="500"/>
                                        <p:tgtEl>
                                          <p:spTgt spid="51"/>
                                        </p:tgtEl>
                                      </p:cBhvr>
                                    </p:animEffect>
                                  </p:childTnLst>
                                </p:cTn>
                              </p:par>
                              <p:par>
                                <p:cTn id="11" presetID="53" presetClass="entr" presetSubtype="16" fill="hold" nodeType="withEffect">
                                  <p:stCondLst>
                                    <p:cond delay="40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6" presetClass="emph" presetSubtype="0" autoRev="1" fill="hold" nodeType="withEffect">
                                  <p:stCondLst>
                                    <p:cond delay="800"/>
                                  </p:stCondLst>
                                  <p:childTnLst>
                                    <p:animScale>
                                      <p:cBhvr>
                                        <p:cTn id="17" dur="250" fill="hold"/>
                                        <p:tgtEl>
                                          <p:spTgt spid="3"/>
                                        </p:tgtEl>
                                      </p:cBhvr>
                                      <p:by x="115000" y="115000"/>
                                    </p:animScale>
                                  </p:childTnLst>
                                </p:cTn>
                              </p:par>
                              <p:par>
                                <p:cTn id="18" presetID="50" presetClass="entr" presetSubtype="0" decel="100000" fill="hold" grpId="0" nodeType="withEffect">
                                  <p:stCondLst>
                                    <p:cond delay="1200"/>
                                  </p:stCondLst>
                                  <p:iterate type="lt">
                                    <p:tmPct val="10000"/>
                                  </p:iterate>
                                  <p:childTnLst>
                                    <p:set>
                                      <p:cBhvr>
                                        <p:cTn id="19" dur="1" fill="hold">
                                          <p:stCondLst>
                                            <p:cond delay="0"/>
                                          </p:stCondLst>
                                        </p:cTn>
                                        <p:tgtEl>
                                          <p:spTgt spid="9"/>
                                        </p:tgtEl>
                                        <p:attrNameLst>
                                          <p:attrName>style.visibility</p:attrName>
                                        </p:attrNameLst>
                                      </p:cBhvr>
                                      <p:to>
                                        <p:strVal val="visible"/>
                                      </p:to>
                                    </p:set>
                                    <p:anim calcmode="lin" valueType="num">
                                      <p:cBhvr>
                                        <p:cTn id="20" dur="750" fill="hold"/>
                                        <p:tgtEl>
                                          <p:spTgt spid="9"/>
                                        </p:tgtEl>
                                        <p:attrNameLst>
                                          <p:attrName>ppt_w</p:attrName>
                                        </p:attrNameLst>
                                      </p:cBhvr>
                                      <p:tavLst>
                                        <p:tav tm="0">
                                          <p:val>
                                            <p:strVal val="#ppt_w+.3"/>
                                          </p:val>
                                        </p:tav>
                                        <p:tav tm="100000">
                                          <p:val>
                                            <p:strVal val="#ppt_w"/>
                                          </p:val>
                                        </p:tav>
                                      </p:tavLst>
                                    </p:anim>
                                    <p:anim calcmode="lin" valueType="num">
                                      <p:cBhvr>
                                        <p:cTn id="21" dur="750" fill="hold"/>
                                        <p:tgtEl>
                                          <p:spTgt spid="9"/>
                                        </p:tgtEl>
                                        <p:attrNameLst>
                                          <p:attrName>ppt_h</p:attrName>
                                        </p:attrNameLst>
                                      </p:cBhvr>
                                      <p:tavLst>
                                        <p:tav tm="0">
                                          <p:val>
                                            <p:strVal val="#ppt_h"/>
                                          </p:val>
                                        </p:tav>
                                        <p:tav tm="100000">
                                          <p:val>
                                            <p:strVal val="#ppt_h"/>
                                          </p:val>
                                        </p:tav>
                                      </p:tavLst>
                                    </p:anim>
                                    <p:animEffect transition="in" filter="fade">
                                      <p:cBhvr>
                                        <p:cTn id="2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0" grpId="0" bldLvl="0" animBg="1"/>
      <p:bldP spid="51"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695324" y="287665"/>
            <a:ext cx="10801351" cy="521970"/>
          </a:xfrm>
          <a:prstGeom prst="rect">
            <a:avLst/>
          </a:prstGeom>
          <a:noFill/>
        </p:spPr>
        <p:txBody>
          <a:bodyPr wrap="square" rtlCol="0">
            <a:spAutoFit/>
          </a:bodyPr>
          <a:lstStyle/>
          <a:p>
            <a:r>
              <a:rPr lang="zh-CN" altLang="en-US" sz="2800" b="1" dirty="0">
                <a:latin typeface="微软雅黑" panose="020B0503020204020204" pitchFamily="34" charset="-122"/>
              </a:rPr>
              <a:t>前段工作</a:t>
            </a:r>
            <a:endParaRPr lang="zh-CN" altLang="en-US" sz="2800" b="1" dirty="0">
              <a:latin typeface="微软雅黑" panose="020B0503020204020204" pitchFamily="34" charset="-122"/>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grpSp>
        <p:nvGrpSpPr>
          <p:cNvPr id="6" name="组合 5"/>
          <p:cNvGrpSpPr/>
          <p:nvPr/>
        </p:nvGrpSpPr>
        <p:grpSpPr>
          <a:xfrm>
            <a:off x="0" y="4045470"/>
            <a:ext cx="12192672" cy="1532163"/>
            <a:chOff x="0" y="4045470"/>
            <a:chExt cx="12192672" cy="1532163"/>
          </a:xfrm>
        </p:grpSpPr>
        <p:sp>
          <p:nvSpPr>
            <p:cNvPr id="9" name="矩形 8"/>
            <p:cNvSpPr/>
            <p:nvPr/>
          </p:nvSpPr>
          <p:spPr>
            <a:xfrm>
              <a:off x="0" y="4331997"/>
              <a:ext cx="1441349" cy="124563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13" name="矩形 12"/>
            <p:cNvSpPr/>
            <p:nvPr/>
          </p:nvSpPr>
          <p:spPr>
            <a:xfrm>
              <a:off x="2207273" y="4045470"/>
              <a:ext cx="9985399" cy="88822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16" name="矩形 11"/>
            <p:cNvSpPr/>
            <p:nvPr/>
          </p:nvSpPr>
          <p:spPr>
            <a:xfrm flipV="1">
              <a:off x="1427357" y="4047376"/>
              <a:ext cx="779916" cy="1530257"/>
            </a:xfrm>
            <a:custGeom>
              <a:avLst/>
              <a:gdLst>
                <a:gd name="connsiteX0" fmla="*/ 0 w 1826176"/>
                <a:gd name="connsiteY0" fmla="*/ 0 h 934227"/>
                <a:gd name="connsiteX1" fmla="*/ 1826176 w 1826176"/>
                <a:gd name="connsiteY1" fmla="*/ 0 h 934227"/>
                <a:gd name="connsiteX2" fmla="*/ 1826176 w 1826176"/>
                <a:gd name="connsiteY2" fmla="*/ 934227 h 934227"/>
                <a:gd name="connsiteX3" fmla="*/ 0 w 1826176"/>
                <a:gd name="connsiteY3" fmla="*/ 934227 h 934227"/>
                <a:gd name="connsiteX4" fmla="*/ 0 w 1826176"/>
                <a:gd name="connsiteY4" fmla="*/ 0 h 934227"/>
                <a:gd name="connsiteX0-1" fmla="*/ 0 w 1826176"/>
                <a:gd name="connsiteY0-2" fmla="*/ 0 h 1133668"/>
                <a:gd name="connsiteX1-3" fmla="*/ 1826176 w 1826176"/>
                <a:gd name="connsiteY1-4" fmla="*/ 0 h 1133668"/>
                <a:gd name="connsiteX2-5" fmla="*/ 556249 w 1826176"/>
                <a:gd name="connsiteY2-6" fmla="*/ 1133668 h 1133668"/>
                <a:gd name="connsiteX3-7" fmla="*/ 0 w 1826176"/>
                <a:gd name="connsiteY3-8" fmla="*/ 934227 h 1133668"/>
                <a:gd name="connsiteX4-9" fmla="*/ 0 w 1826176"/>
                <a:gd name="connsiteY4-10" fmla="*/ 0 h 1133668"/>
                <a:gd name="connsiteX0-11" fmla="*/ 0 w 556249"/>
                <a:gd name="connsiteY0-12" fmla="*/ 0 h 1133668"/>
                <a:gd name="connsiteX1-13" fmla="*/ 524763 w 556249"/>
                <a:gd name="connsiteY1-14" fmla="*/ 461865 h 1133668"/>
                <a:gd name="connsiteX2-15" fmla="*/ 556249 w 556249"/>
                <a:gd name="connsiteY2-16" fmla="*/ 1133668 h 1133668"/>
                <a:gd name="connsiteX3-17" fmla="*/ 0 w 556249"/>
                <a:gd name="connsiteY3-18" fmla="*/ 934227 h 1133668"/>
                <a:gd name="connsiteX4-19" fmla="*/ 0 w 556249"/>
                <a:gd name="connsiteY4-20" fmla="*/ 0 h 1133668"/>
                <a:gd name="connsiteX0-21" fmla="*/ 0 w 598230"/>
                <a:gd name="connsiteY0-22" fmla="*/ 0 h 1133668"/>
                <a:gd name="connsiteX1-23" fmla="*/ 598230 w 598230"/>
                <a:gd name="connsiteY1-24" fmla="*/ 493356 h 1133668"/>
                <a:gd name="connsiteX2-25" fmla="*/ 556249 w 598230"/>
                <a:gd name="connsiteY2-26" fmla="*/ 1133668 h 1133668"/>
                <a:gd name="connsiteX3-27" fmla="*/ 0 w 598230"/>
                <a:gd name="connsiteY3-28" fmla="*/ 934227 h 1133668"/>
                <a:gd name="connsiteX4-29" fmla="*/ 0 w 598230"/>
                <a:gd name="connsiteY4-30" fmla="*/ 0 h 1133668"/>
                <a:gd name="connsiteX0-31" fmla="*/ 0 w 608726"/>
                <a:gd name="connsiteY0-32" fmla="*/ 0 h 1154661"/>
                <a:gd name="connsiteX1-33" fmla="*/ 598230 w 608726"/>
                <a:gd name="connsiteY1-34" fmla="*/ 493356 h 1154661"/>
                <a:gd name="connsiteX2-35" fmla="*/ 608726 w 608726"/>
                <a:gd name="connsiteY2-36" fmla="*/ 1154661 h 1154661"/>
                <a:gd name="connsiteX3-37" fmla="*/ 0 w 608726"/>
                <a:gd name="connsiteY3-38" fmla="*/ 934227 h 1154661"/>
                <a:gd name="connsiteX4-39" fmla="*/ 0 w 608726"/>
                <a:gd name="connsiteY4-40" fmla="*/ 0 h 1154661"/>
                <a:gd name="connsiteX0-41" fmla="*/ 0 w 598230"/>
                <a:gd name="connsiteY0-42" fmla="*/ 0 h 1144165"/>
                <a:gd name="connsiteX1-43" fmla="*/ 598230 w 598230"/>
                <a:gd name="connsiteY1-44" fmla="*/ 493356 h 1144165"/>
                <a:gd name="connsiteX2-45" fmla="*/ 577240 w 598230"/>
                <a:gd name="connsiteY2-46" fmla="*/ 1144165 h 1144165"/>
                <a:gd name="connsiteX3-47" fmla="*/ 0 w 598230"/>
                <a:gd name="connsiteY3-48" fmla="*/ 934227 h 1144165"/>
                <a:gd name="connsiteX4-49" fmla="*/ 0 w 598230"/>
                <a:gd name="connsiteY4-50" fmla="*/ 0 h 1144165"/>
                <a:gd name="connsiteX0-51" fmla="*/ 0 w 577240"/>
                <a:gd name="connsiteY0-52" fmla="*/ 0 h 1144165"/>
                <a:gd name="connsiteX1-53" fmla="*/ 559424 w 577240"/>
                <a:gd name="connsiteY1-54" fmla="*/ 493356 h 1144165"/>
                <a:gd name="connsiteX2-55" fmla="*/ 577240 w 577240"/>
                <a:gd name="connsiteY2-56" fmla="*/ 1144165 h 1144165"/>
                <a:gd name="connsiteX3-57" fmla="*/ 0 w 577240"/>
                <a:gd name="connsiteY3-58" fmla="*/ 934227 h 1144165"/>
                <a:gd name="connsiteX4-59" fmla="*/ 0 w 577240"/>
                <a:gd name="connsiteY4-60" fmla="*/ 0 h 1144165"/>
                <a:gd name="connsiteX0-61" fmla="*/ 0 w 584118"/>
                <a:gd name="connsiteY0-62" fmla="*/ 0 h 1144165"/>
                <a:gd name="connsiteX1-63" fmla="*/ 584118 w 584118"/>
                <a:gd name="connsiteY1-64" fmla="*/ 486300 h 1144165"/>
                <a:gd name="connsiteX2-65" fmla="*/ 577240 w 584118"/>
                <a:gd name="connsiteY2-66" fmla="*/ 1144165 h 1144165"/>
                <a:gd name="connsiteX3-67" fmla="*/ 0 w 584118"/>
                <a:gd name="connsiteY3-68" fmla="*/ 934227 h 1144165"/>
                <a:gd name="connsiteX4-69" fmla="*/ 0 w 584118"/>
                <a:gd name="connsiteY4-70" fmla="*/ 0 h 1144165"/>
                <a:gd name="connsiteX0-71" fmla="*/ 0 w 584937"/>
                <a:gd name="connsiteY0-72" fmla="*/ 0 h 1147693"/>
                <a:gd name="connsiteX1-73" fmla="*/ 584118 w 584937"/>
                <a:gd name="connsiteY1-74" fmla="*/ 486300 h 1147693"/>
                <a:gd name="connsiteX2-75" fmla="*/ 584295 w 584937"/>
                <a:gd name="connsiteY2-76" fmla="*/ 1147693 h 1147693"/>
                <a:gd name="connsiteX3-77" fmla="*/ 0 w 584937"/>
                <a:gd name="connsiteY3-78" fmla="*/ 934227 h 1147693"/>
                <a:gd name="connsiteX4-79" fmla="*/ 0 w 584937"/>
                <a:gd name="connsiteY4-80" fmla="*/ 0 h 11476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84937" h="1147693">
                  <a:moveTo>
                    <a:pt x="0" y="0"/>
                  </a:moveTo>
                  <a:lnTo>
                    <a:pt x="584118" y="486300"/>
                  </a:lnTo>
                  <a:cubicBezTo>
                    <a:pt x="581825" y="705588"/>
                    <a:pt x="586588" y="928405"/>
                    <a:pt x="584295" y="1147693"/>
                  </a:cubicBezTo>
                  <a:lnTo>
                    <a:pt x="0" y="934227"/>
                  </a:lnTo>
                  <a:lnTo>
                    <a:pt x="0" y="0"/>
                  </a:lnTo>
                  <a:close/>
                </a:path>
              </a:pathLst>
            </a:cu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19" name="文本框 18"/>
            <p:cNvSpPr txBox="1"/>
            <p:nvPr/>
          </p:nvSpPr>
          <p:spPr>
            <a:xfrm>
              <a:off x="203363" y="4461769"/>
              <a:ext cx="950901" cy="913007"/>
            </a:xfrm>
            <a:prstGeom prst="rect">
              <a:avLst/>
            </a:prstGeom>
            <a:noFill/>
          </p:spPr>
          <p:txBody>
            <a:bodyPr wrap="none" rtlCol="0">
              <a:spAutoFit/>
            </a:bodyPr>
            <a:lstStyle/>
            <a:p>
              <a:r>
                <a:rPr kumimoji="1" lang="en-US" altLang="zh-CN" sz="5335" b="1" dirty="0">
                  <a:solidFill>
                    <a:srgbClr val="FFFFFF"/>
                  </a:solidFill>
                </a:rPr>
                <a:t>03</a:t>
              </a:r>
              <a:endParaRPr kumimoji="1" lang="zh-CN" altLang="en-US" sz="5335" b="1" dirty="0">
                <a:solidFill>
                  <a:srgbClr val="FFFFFF"/>
                </a:solidFill>
              </a:endParaRPr>
            </a:p>
          </p:txBody>
        </p:sp>
      </p:grpSp>
      <p:grpSp>
        <p:nvGrpSpPr>
          <p:cNvPr id="3" name="组合 2"/>
          <p:cNvGrpSpPr/>
          <p:nvPr/>
        </p:nvGrpSpPr>
        <p:grpSpPr>
          <a:xfrm>
            <a:off x="0" y="1343867"/>
            <a:ext cx="12193270" cy="1532165"/>
            <a:chOff x="0" y="1343867"/>
            <a:chExt cx="12193270" cy="1532165"/>
          </a:xfrm>
        </p:grpSpPr>
        <p:sp>
          <p:nvSpPr>
            <p:cNvPr id="7" name="矩形 6"/>
            <p:cNvSpPr/>
            <p:nvPr/>
          </p:nvSpPr>
          <p:spPr>
            <a:xfrm>
              <a:off x="0" y="1343867"/>
              <a:ext cx="1441349" cy="1245636"/>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10" name="矩形 9"/>
            <p:cNvSpPr/>
            <p:nvPr/>
          </p:nvSpPr>
          <p:spPr>
            <a:xfrm>
              <a:off x="2213304" y="1987809"/>
              <a:ext cx="9978697" cy="888223"/>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14" name="矩形 11"/>
            <p:cNvSpPr/>
            <p:nvPr/>
          </p:nvSpPr>
          <p:spPr>
            <a:xfrm>
              <a:off x="1436362" y="1343869"/>
              <a:ext cx="779916" cy="1530257"/>
            </a:xfrm>
            <a:custGeom>
              <a:avLst/>
              <a:gdLst>
                <a:gd name="connsiteX0" fmla="*/ 0 w 1826176"/>
                <a:gd name="connsiteY0" fmla="*/ 0 h 934227"/>
                <a:gd name="connsiteX1" fmla="*/ 1826176 w 1826176"/>
                <a:gd name="connsiteY1" fmla="*/ 0 h 934227"/>
                <a:gd name="connsiteX2" fmla="*/ 1826176 w 1826176"/>
                <a:gd name="connsiteY2" fmla="*/ 934227 h 934227"/>
                <a:gd name="connsiteX3" fmla="*/ 0 w 1826176"/>
                <a:gd name="connsiteY3" fmla="*/ 934227 h 934227"/>
                <a:gd name="connsiteX4" fmla="*/ 0 w 1826176"/>
                <a:gd name="connsiteY4" fmla="*/ 0 h 934227"/>
                <a:gd name="connsiteX0-1" fmla="*/ 0 w 1826176"/>
                <a:gd name="connsiteY0-2" fmla="*/ 0 h 1133668"/>
                <a:gd name="connsiteX1-3" fmla="*/ 1826176 w 1826176"/>
                <a:gd name="connsiteY1-4" fmla="*/ 0 h 1133668"/>
                <a:gd name="connsiteX2-5" fmla="*/ 556249 w 1826176"/>
                <a:gd name="connsiteY2-6" fmla="*/ 1133668 h 1133668"/>
                <a:gd name="connsiteX3-7" fmla="*/ 0 w 1826176"/>
                <a:gd name="connsiteY3-8" fmla="*/ 934227 h 1133668"/>
                <a:gd name="connsiteX4-9" fmla="*/ 0 w 1826176"/>
                <a:gd name="connsiteY4-10" fmla="*/ 0 h 1133668"/>
                <a:gd name="connsiteX0-11" fmla="*/ 0 w 556249"/>
                <a:gd name="connsiteY0-12" fmla="*/ 0 h 1133668"/>
                <a:gd name="connsiteX1-13" fmla="*/ 524763 w 556249"/>
                <a:gd name="connsiteY1-14" fmla="*/ 461865 h 1133668"/>
                <a:gd name="connsiteX2-15" fmla="*/ 556249 w 556249"/>
                <a:gd name="connsiteY2-16" fmla="*/ 1133668 h 1133668"/>
                <a:gd name="connsiteX3-17" fmla="*/ 0 w 556249"/>
                <a:gd name="connsiteY3-18" fmla="*/ 934227 h 1133668"/>
                <a:gd name="connsiteX4-19" fmla="*/ 0 w 556249"/>
                <a:gd name="connsiteY4-20" fmla="*/ 0 h 1133668"/>
                <a:gd name="connsiteX0-21" fmla="*/ 0 w 598230"/>
                <a:gd name="connsiteY0-22" fmla="*/ 0 h 1133668"/>
                <a:gd name="connsiteX1-23" fmla="*/ 598230 w 598230"/>
                <a:gd name="connsiteY1-24" fmla="*/ 493356 h 1133668"/>
                <a:gd name="connsiteX2-25" fmla="*/ 556249 w 598230"/>
                <a:gd name="connsiteY2-26" fmla="*/ 1133668 h 1133668"/>
                <a:gd name="connsiteX3-27" fmla="*/ 0 w 598230"/>
                <a:gd name="connsiteY3-28" fmla="*/ 934227 h 1133668"/>
                <a:gd name="connsiteX4-29" fmla="*/ 0 w 598230"/>
                <a:gd name="connsiteY4-30" fmla="*/ 0 h 1133668"/>
                <a:gd name="connsiteX0-31" fmla="*/ 0 w 608726"/>
                <a:gd name="connsiteY0-32" fmla="*/ 0 h 1154661"/>
                <a:gd name="connsiteX1-33" fmla="*/ 598230 w 608726"/>
                <a:gd name="connsiteY1-34" fmla="*/ 493356 h 1154661"/>
                <a:gd name="connsiteX2-35" fmla="*/ 608726 w 608726"/>
                <a:gd name="connsiteY2-36" fmla="*/ 1154661 h 1154661"/>
                <a:gd name="connsiteX3-37" fmla="*/ 0 w 608726"/>
                <a:gd name="connsiteY3-38" fmla="*/ 934227 h 1154661"/>
                <a:gd name="connsiteX4-39" fmla="*/ 0 w 608726"/>
                <a:gd name="connsiteY4-40" fmla="*/ 0 h 1154661"/>
                <a:gd name="connsiteX0-41" fmla="*/ 0 w 598230"/>
                <a:gd name="connsiteY0-42" fmla="*/ 0 h 1144165"/>
                <a:gd name="connsiteX1-43" fmla="*/ 598230 w 598230"/>
                <a:gd name="connsiteY1-44" fmla="*/ 493356 h 1144165"/>
                <a:gd name="connsiteX2-45" fmla="*/ 577240 w 598230"/>
                <a:gd name="connsiteY2-46" fmla="*/ 1144165 h 1144165"/>
                <a:gd name="connsiteX3-47" fmla="*/ 0 w 598230"/>
                <a:gd name="connsiteY3-48" fmla="*/ 934227 h 1144165"/>
                <a:gd name="connsiteX4-49" fmla="*/ 0 w 598230"/>
                <a:gd name="connsiteY4-50" fmla="*/ 0 h 1144165"/>
                <a:gd name="connsiteX0-51" fmla="*/ 0 w 577240"/>
                <a:gd name="connsiteY0-52" fmla="*/ 0 h 1144165"/>
                <a:gd name="connsiteX1-53" fmla="*/ 559424 w 577240"/>
                <a:gd name="connsiteY1-54" fmla="*/ 493356 h 1144165"/>
                <a:gd name="connsiteX2-55" fmla="*/ 577240 w 577240"/>
                <a:gd name="connsiteY2-56" fmla="*/ 1144165 h 1144165"/>
                <a:gd name="connsiteX3-57" fmla="*/ 0 w 577240"/>
                <a:gd name="connsiteY3-58" fmla="*/ 934227 h 1144165"/>
                <a:gd name="connsiteX4-59" fmla="*/ 0 w 577240"/>
                <a:gd name="connsiteY4-60" fmla="*/ 0 h 1144165"/>
                <a:gd name="connsiteX0-61" fmla="*/ 0 w 584118"/>
                <a:gd name="connsiteY0-62" fmla="*/ 0 h 1144165"/>
                <a:gd name="connsiteX1-63" fmla="*/ 584118 w 584118"/>
                <a:gd name="connsiteY1-64" fmla="*/ 486300 h 1144165"/>
                <a:gd name="connsiteX2-65" fmla="*/ 577240 w 584118"/>
                <a:gd name="connsiteY2-66" fmla="*/ 1144165 h 1144165"/>
                <a:gd name="connsiteX3-67" fmla="*/ 0 w 584118"/>
                <a:gd name="connsiteY3-68" fmla="*/ 934227 h 1144165"/>
                <a:gd name="connsiteX4-69" fmla="*/ 0 w 584118"/>
                <a:gd name="connsiteY4-70" fmla="*/ 0 h 1144165"/>
                <a:gd name="connsiteX0-71" fmla="*/ 0 w 584937"/>
                <a:gd name="connsiteY0-72" fmla="*/ 0 h 1147693"/>
                <a:gd name="connsiteX1-73" fmla="*/ 584118 w 584937"/>
                <a:gd name="connsiteY1-74" fmla="*/ 486300 h 1147693"/>
                <a:gd name="connsiteX2-75" fmla="*/ 584295 w 584937"/>
                <a:gd name="connsiteY2-76" fmla="*/ 1147693 h 1147693"/>
                <a:gd name="connsiteX3-77" fmla="*/ 0 w 584937"/>
                <a:gd name="connsiteY3-78" fmla="*/ 934227 h 1147693"/>
                <a:gd name="connsiteX4-79" fmla="*/ 0 w 584937"/>
                <a:gd name="connsiteY4-80" fmla="*/ 0 h 11476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84937" h="1147693">
                  <a:moveTo>
                    <a:pt x="0" y="0"/>
                  </a:moveTo>
                  <a:lnTo>
                    <a:pt x="584118" y="486300"/>
                  </a:lnTo>
                  <a:cubicBezTo>
                    <a:pt x="581825" y="705588"/>
                    <a:pt x="586588" y="928405"/>
                    <a:pt x="584295" y="1147693"/>
                  </a:cubicBezTo>
                  <a:lnTo>
                    <a:pt x="0" y="934227"/>
                  </a:lnTo>
                  <a:lnTo>
                    <a:pt x="0" y="0"/>
                  </a:lnTo>
                  <a:close/>
                </a:path>
              </a:pathLst>
            </a:cu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17" name="文本框 16"/>
            <p:cNvSpPr txBox="1"/>
            <p:nvPr/>
          </p:nvSpPr>
          <p:spPr>
            <a:xfrm>
              <a:off x="203363" y="1515885"/>
              <a:ext cx="950901" cy="913007"/>
            </a:xfrm>
            <a:prstGeom prst="rect">
              <a:avLst/>
            </a:prstGeom>
            <a:noFill/>
          </p:spPr>
          <p:txBody>
            <a:bodyPr wrap="none" rtlCol="0">
              <a:spAutoFit/>
            </a:bodyPr>
            <a:lstStyle/>
            <a:p>
              <a:r>
                <a:rPr kumimoji="1" lang="en-US" altLang="zh-CN" sz="5335" b="1" dirty="0">
                  <a:solidFill>
                    <a:srgbClr val="FFFFFF"/>
                  </a:solidFill>
                </a:rPr>
                <a:t>01</a:t>
              </a:r>
              <a:endParaRPr kumimoji="1" lang="zh-CN" altLang="en-US" sz="5335" b="1" dirty="0">
                <a:solidFill>
                  <a:srgbClr val="FFFFFF"/>
                </a:solidFill>
              </a:endParaRPr>
            </a:p>
          </p:txBody>
        </p:sp>
        <p:sp>
          <p:nvSpPr>
            <p:cNvPr id="20" name="矩形 19"/>
            <p:cNvSpPr/>
            <p:nvPr/>
          </p:nvSpPr>
          <p:spPr>
            <a:xfrm>
              <a:off x="2058670" y="2145872"/>
              <a:ext cx="10134600" cy="570865"/>
            </a:xfrm>
            <a:prstGeom prst="rect">
              <a:avLst/>
            </a:prstGeom>
          </p:spPr>
          <p:txBody>
            <a:bodyPr wrap="square">
              <a:spAutoFit/>
            </a:bodyPr>
            <a:lstStyle/>
            <a:p>
              <a:pPr>
                <a:lnSpc>
                  <a:spcPct val="130000"/>
                </a:lnSpc>
              </a:pPr>
              <a:r>
                <a:rPr sz="2400" b="1" dirty="0" smtClean="0">
                  <a:solidFill>
                    <a:srgbClr val="FFFFFF"/>
                  </a:solidFill>
                  <a:latin typeface="微软雅黑" panose="020B0503020204020204" pitchFamily="34" charset="-122"/>
                </a:rPr>
                <a:t>成立课题研究小组，撰写并修改完善本课题研究方案，形成正式研究方案。</a:t>
              </a:r>
              <a:endParaRPr sz="2400" b="1" dirty="0" smtClean="0">
                <a:solidFill>
                  <a:srgbClr val="FFFFFF"/>
                </a:solidFill>
                <a:latin typeface="微软雅黑" panose="020B0503020204020204" pitchFamily="34" charset="-122"/>
              </a:endParaRPr>
            </a:p>
          </p:txBody>
        </p:sp>
      </p:grpSp>
      <p:grpSp>
        <p:nvGrpSpPr>
          <p:cNvPr id="5" name="组合 4"/>
          <p:cNvGrpSpPr/>
          <p:nvPr/>
        </p:nvGrpSpPr>
        <p:grpSpPr>
          <a:xfrm>
            <a:off x="0" y="2757455"/>
            <a:ext cx="12192001" cy="1952013"/>
            <a:chOff x="0" y="2757455"/>
            <a:chExt cx="12192001" cy="1952013"/>
          </a:xfrm>
        </p:grpSpPr>
        <p:sp>
          <p:nvSpPr>
            <p:cNvPr id="8" name="矩形 7"/>
            <p:cNvSpPr/>
            <p:nvPr/>
          </p:nvSpPr>
          <p:spPr>
            <a:xfrm>
              <a:off x="0" y="2757455"/>
              <a:ext cx="1441349" cy="1245636"/>
            </a:xfrm>
            <a:prstGeom prst="rect">
              <a:avLst/>
            </a:prstGeom>
            <a:solidFill>
              <a:schemeClr val="tx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12" name="矩形 11"/>
            <p:cNvSpPr/>
            <p:nvPr/>
          </p:nvSpPr>
          <p:spPr>
            <a:xfrm>
              <a:off x="2213304" y="3016639"/>
              <a:ext cx="9978697" cy="888223"/>
            </a:xfrm>
            <a:prstGeom prst="rect">
              <a:avLst/>
            </a:prstGeom>
            <a:solidFill>
              <a:schemeClr val="tx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15" name="矩形 13"/>
            <p:cNvSpPr/>
            <p:nvPr/>
          </p:nvSpPr>
          <p:spPr>
            <a:xfrm>
              <a:off x="1436361" y="2757455"/>
              <a:ext cx="784905" cy="1245636"/>
            </a:xfrm>
            <a:custGeom>
              <a:avLst/>
              <a:gdLst>
                <a:gd name="connsiteX0" fmla="*/ 0 w 1826176"/>
                <a:gd name="connsiteY0" fmla="*/ 0 h 934227"/>
                <a:gd name="connsiteX1" fmla="*/ 1826176 w 1826176"/>
                <a:gd name="connsiteY1" fmla="*/ 0 h 934227"/>
                <a:gd name="connsiteX2" fmla="*/ 1826176 w 1826176"/>
                <a:gd name="connsiteY2" fmla="*/ 934227 h 934227"/>
                <a:gd name="connsiteX3" fmla="*/ 0 w 1826176"/>
                <a:gd name="connsiteY3" fmla="*/ 934227 h 934227"/>
                <a:gd name="connsiteX4" fmla="*/ 0 w 1826176"/>
                <a:gd name="connsiteY4" fmla="*/ 0 h 934227"/>
                <a:gd name="connsiteX0-1" fmla="*/ 0 w 1826176"/>
                <a:gd name="connsiteY0-2" fmla="*/ 0 h 934227"/>
                <a:gd name="connsiteX1-3" fmla="*/ 546455 w 1826176"/>
                <a:gd name="connsiteY1-4" fmla="*/ 230621 h 934227"/>
                <a:gd name="connsiteX2-5" fmla="*/ 1826176 w 1826176"/>
                <a:gd name="connsiteY2-6" fmla="*/ 934227 h 934227"/>
                <a:gd name="connsiteX3-7" fmla="*/ 0 w 1826176"/>
                <a:gd name="connsiteY3-8" fmla="*/ 934227 h 934227"/>
                <a:gd name="connsiteX4-9" fmla="*/ 0 w 1826176"/>
                <a:gd name="connsiteY4-10" fmla="*/ 0 h 934227"/>
                <a:gd name="connsiteX0-11" fmla="*/ 0 w 546455"/>
                <a:gd name="connsiteY0-12" fmla="*/ 0 h 934227"/>
                <a:gd name="connsiteX1-13" fmla="*/ 546455 w 546455"/>
                <a:gd name="connsiteY1-14" fmla="*/ 230621 h 934227"/>
                <a:gd name="connsiteX2-15" fmla="*/ 367813 w 546455"/>
                <a:gd name="connsiteY2-16" fmla="*/ 716599 h 934227"/>
                <a:gd name="connsiteX3-17" fmla="*/ 0 w 546455"/>
                <a:gd name="connsiteY3-18" fmla="*/ 934227 h 934227"/>
                <a:gd name="connsiteX4-19" fmla="*/ 0 w 546455"/>
                <a:gd name="connsiteY4-20" fmla="*/ 0 h 934227"/>
                <a:gd name="connsiteX0-21" fmla="*/ 0 w 585431"/>
                <a:gd name="connsiteY0-22" fmla="*/ 0 h 934227"/>
                <a:gd name="connsiteX1-23" fmla="*/ 546455 w 585431"/>
                <a:gd name="connsiteY1-24" fmla="*/ 230621 h 934227"/>
                <a:gd name="connsiteX2-25" fmla="*/ 585431 w 585431"/>
                <a:gd name="connsiteY2-26" fmla="*/ 856271 h 934227"/>
                <a:gd name="connsiteX3-27" fmla="*/ 0 w 585431"/>
                <a:gd name="connsiteY3-28" fmla="*/ 934227 h 934227"/>
                <a:gd name="connsiteX4-29" fmla="*/ 0 w 585431"/>
                <a:gd name="connsiteY4-30" fmla="*/ 0 h 934227"/>
                <a:gd name="connsiteX0-31" fmla="*/ 0 w 585431"/>
                <a:gd name="connsiteY0-32" fmla="*/ 0 h 934227"/>
                <a:gd name="connsiteX1-33" fmla="*/ 585431 w 585431"/>
                <a:gd name="connsiteY1-34" fmla="*/ 204636 h 934227"/>
                <a:gd name="connsiteX2-35" fmla="*/ 585431 w 585431"/>
                <a:gd name="connsiteY2-36" fmla="*/ 856271 h 934227"/>
                <a:gd name="connsiteX3-37" fmla="*/ 0 w 585431"/>
                <a:gd name="connsiteY3-38" fmla="*/ 934227 h 934227"/>
                <a:gd name="connsiteX4-39" fmla="*/ 0 w 585431"/>
                <a:gd name="connsiteY4-40" fmla="*/ 0 h 934227"/>
                <a:gd name="connsiteX0-41" fmla="*/ 0 w 588679"/>
                <a:gd name="connsiteY0-42" fmla="*/ 0 h 934227"/>
                <a:gd name="connsiteX1-43" fmla="*/ 588679 w 588679"/>
                <a:gd name="connsiteY1-44" fmla="*/ 194891 h 934227"/>
                <a:gd name="connsiteX2-45" fmla="*/ 585431 w 588679"/>
                <a:gd name="connsiteY2-46" fmla="*/ 856271 h 934227"/>
                <a:gd name="connsiteX3-47" fmla="*/ 0 w 588679"/>
                <a:gd name="connsiteY3-48" fmla="*/ 934227 h 934227"/>
                <a:gd name="connsiteX4-49" fmla="*/ 0 w 588679"/>
                <a:gd name="connsiteY4-50" fmla="*/ 0 h 9342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88679" h="934227">
                  <a:moveTo>
                    <a:pt x="0" y="0"/>
                  </a:moveTo>
                  <a:lnTo>
                    <a:pt x="588679" y="194891"/>
                  </a:lnTo>
                  <a:cubicBezTo>
                    <a:pt x="587596" y="415351"/>
                    <a:pt x="586514" y="635811"/>
                    <a:pt x="585431" y="856271"/>
                  </a:cubicBezTo>
                  <a:lnTo>
                    <a:pt x="0" y="934227"/>
                  </a:lnTo>
                  <a:lnTo>
                    <a:pt x="0" y="0"/>
                  </a:lnTo>
                  <a:close/>
                </a:path>
              </a:pathLst>
            </a:cu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18" name="文本框 17"/>
            <p:cNvSpPr txBox="1"/>
            <p:nvPr/>
          </p:nvSpPr>
          <p:spPr>
            <a:xfrm>
              <a:off x="203363" y="2932015"/>
              <a:ext cx="950901" cy="913007"/>
            </a:xfrm>
            <a:prstGeom prst="rect">
              <a:avLst/>
            </a:prstGeom>
            <a:noFill/>
          </p:spPr>
          <p:txBody>
            <a:bodyPr wrap="none" rtlCol="0">
              <a:spAutoFit/>
            </a:bodyPr>
            <a:lstStyle/>
            <a:p>
              <a:r>
                <a:rPr kumimoji="1" lang="en-US" altLang="zh-CN" sz="5335" b="1" dirty="0">
                  <a:solidFill>
                    <a:srgbClr val="FFFFFF"/>
                  </a:solidFill>
                </a:rPr>
                <a:t>02</a:t>
              </a:r>
              <a:endParaRPr kumimoji="1" lang="zh-CN" altLang="en-US" sz="5335" b="1" dirty="0">
                <a:solidFill>
                  <a:srgbClr val="FFFFFF"/>
                </a:solidFill>
              </a:endParaRPr>
            </a:p>
          </p:txBody>
        </p:sp>
        <p:sp>
          <p:nvSpPr>
            <p:cNvPr id="21" name="矩形 20"/>
            <p:cNvSpPr/>
            <p:nvPr/>
          </p:nvSpPr>
          <p:spPr>
            <a:xfrm>
              <a:off x="2719518" y="3132596"/>
              <a:ext cx="8937223" cy="570865"/>
            </a:xfrm>
            <a:prstGeom prst="rect">
              <a:avLst/>
            </a:prstGeom>
          </p:spPr>
          <p:txBody>
            <a:bodyPr wrap="square">
              <a:spAutoFit/>
            </a:bodyPr>
            <a:lstStyle/>
            <a:p>
              <a:pPr>
                <a:lnSpc>
                  <a:spcPct val="130000"/>
                </a:lnSpc>
              </a:pPr>
              <a:r>
                <a:rPr sz="2400" b="1" dirty="0">
                  <a:solidFill>
                    <a:srgbClr val="FFFFFF"/>
                  </a:solidFill>
                  <a:latin typeface="微软雅黑" panose="020B0503020204020204" pitchFamily="34" charset="-122"/>
                </a:rPr>
                <a:t>调查研究、学习大量与小学英语学困生、帮扶策略等有关的理论</a:t>
              </a:r>
              <a:r>
                <a:rPr lang="zh-CN" sz="2400" b="1" dirty="0">
                  <a:solidFill>
                    <a:srgbClr val="FFFFFF"/>
                  </a:solidFill>
                  <a:latin typeface="微软雅黑" panose="020B0503020204020204" pitchFamily="34" charset="-122"/>
                </a:rPr>
                <a:t>。</a:t>
              </a:r>
              <a:endParaRPr lang="zh-CN" sz="2400" b="1" dirty="0">
                <a:solidFill>
                  <a:srgbClr val="FFFFFF"/>
                </a:solidFill>
                <a:latin typeface="微软雅黑" panose="020B0503020204020204" pitchFamily="34" charset="-122"/>
              </a:endParaRPr>
            </a:p>
          </p:txBody>
        </p:sp>
        <p:sp>
          <p:nvSpPr>
            <p:cNvPr id="22" name="矩形 21"/>
            <p:cNvSpPr/>
            <p:nvPr/>
          </p:nvSpPr>
          <p:spPr>
            <a:xfrm>
              <a:off x="2719518" y="4138603"/>
              <a:ext cx="8937223" cy="570865"/>
            </a:xfrm>
            <a:prstGeom prst="rect">
              <a:avLst/>
            </a:prstGeom>
          </p:spPr>
          <p:txBody>
            <a:bodyPr wrap="square">
              <a:spAutoFit/>
            </a:bodyPr>
            <a:lstStyle/>
            <a:p>
              <a:pPr>
                <a:lnSpc>
                  <a:spcPct val="130000"/>
                </a:lnSpc>
              </a:pPr>
              <a:r>
                <a:rPr sz="2400" b="1" dirty="0">
                  <a:solidFill>
                    <a:srgbClr val="FFFFFF"/>
                  </a:solidFill>
                  <a:latin typeface="微软雅黑" panose="020B0503020204020204" pitchFamily="34" charset="-122"/>
                </a:rPr>
                <a:t>完成学校目前学生英语学习情况的现状调查，撰写调查报告</a:t>
              </a:r>
              <a:r>
                <a:rPr lang="zh-CN" sz="2400" b="1" dirty="0">
                  <a:solidFill>
                    <a:srgbClr val="FFFFFF"/>
                  </a:solidFill>
                  <a:latin typeface="微软雅黑" panose="020B0503020204020204" pitchFamily="34" charset="-122"/>
                </a:rPr>
                <a:t>。</a:t>
              </a:r>
              <a:endParaRPr lang="zh-CN" sz="2400" b="1" dirty="0">
                <a:solidFill>
                  <a:srgbClr val="FFFFFF"/>
                </a:solidFill>
                <a:latin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3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nodeType="withEffect">
                                  <p:stCondLst>
                                    <p:cond delay="60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695324" y="287665"/>
            <a:ext cx="10801351" cy="521970"/>
          </a:xfrm>
          <a:prstGeom prst="rect">
            <a:avLst/>
          </a:prstGeom>
          <a:noFill/>
        </p:spPr>
        <p:txBody>
          <a:bodyPr wrap="square" rtlCol="0">
            <a:spAutoFit/>
          </a:bodyPr>
          <a:lstStyle/>
          <a:p>
            <a:r>
              <a:rPr lang="zh-CN" altLang="en-US" sz="2800" b="1" dirty="0">
                <a:latin typeface="微软雅黑" panose="020B0503020204020204" pitchFamily="34" charset="-122"/>
              </a:rPr>
              <a:t>调查问卷</a:t>
            </a:r>
            <a:endParaRPr lang="zh-CN" altLang="en-US" sz="2800" b="1" dirty="0">
              <a:latin typeface="微软雅黑" panose="020B0503020204020204" pitchFamily="34" charset="-122"/>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pic>
        <p:nvPicPr>
          <p:cNvPr id="2" name="图片 1"/>
          <p:cNvPicPr>
            <a:picLocks noChangeAspect="1"/>
          </p:cNvPicPr>
          <p:nvPr/>
        </p:nvPicPr>
        <p:blipFill>
          <a:blip r:embed="rId1"/>
          <a:srcRect r="2721"/>
          <a:stretch>
            <a:fillRect/>
          </a:stretch>
        </p:blipFill>
        <p:spPr>
          <a:xfrm>
            <a:off x="2268855" y="287655"/>
            <a:ext cx="7672070" cy="639445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695324" y="287665"/>
            <a:ext cx="10801351" cy="521970"/>
          </a:xfrm>
          <a:prstGeom prst="rect">
            <a:avLst/>
          </a:prstGeom>
          <a:noFill/>
        </p:spPr>
        <p:txBody>
          <a:bodyPr wrap="square" rtlCol="0">
            <a:spAutoFit/>
          </a:bodyPr>
          <a:lstStyle/>
          <a:p>
            <a:r>
              <a:rPr lang="zh-CN" altLang="en-US" sz="2800" b="1" dirty="0">
                <a:latin typeface="微软雅黑" panose="020B0503020204020204" pitchFamily="34" charset="-122"/>
              </a:rPr>
              <a:t>问卷统计</a:t>
            </a:r>
            <a:endParaRPr lang="zh-CN" altLang="en-US" sz="2800" b="1" dirty="0">
              <a:latin typeface="微软雅黑" panose="020B0503020204020204" pitchFamily="34" charset="-122"/>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pic>
        <p:nvPicPr>
          <p:cNvPr id="28" name="图片 27" descr="IMG_6330"/>
          <p:cNvPicPr>
            <a:picLocks noChangeAspect="1"/>
          </p:cNvPicPr>
          <p:nvPr/>
        </p:nvPicPr>
        <p:blipFill>
          <a:blip r:embed="rId1"/>
          <a:srcRect t="9635" b="30486"/>
          <a:stretch>
            <a:fillRect/>
          </a:stretch>
        </p:blipFill>
        <p:spPr>
          <a:xfrm>
            <a:off x="469265" y="809625"/>
            <a:ext cx="5789930" cy="5927725"/>
          </a:xfrm>
          <a:prstGeom prst="rect">
            <a:avLst/>
          </a:prstGeom>
        </p:spPr>
      </p:pic>
      <p:pic>
        <p:nvPicPr>
          <p:cNvPr id="29" name="图片 28" descr="IMG_6331"/>
          <p:cNvPicPr>
            <a:picLocks noChangeAspect="1"/>
          </p:cNvPicPr>
          <p:nvPr/>
        </p:nvPicPr>
        <p:blipFill>
          <a:blip r:embed="rId2"/>
          <a:srcRect t="18161" b="21191"/>
          <a:stretch>
            <a:fillRect/>
          </a:stretch>
        </p:blipFill>
        <p:spPr>
          <a:xfrm>
            <a:off x="5236210" y="1479550"/>
            <a:ext cx="5902960" cy="52578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 y="0"/>
            <a:ext cx="32162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896086" y="2593674"/>
            <a:ext cx="2320188" cy="1015663"/>
          </a:xfrm>
          <a:prstGeom prst="rect">
            <a:avLst/>
          </a:prstGeom>
          <a:noFill/>
        </p:spPr>
        <p:txBody>
          <a:bodyPr wrap="square" rtlCol="0">
            <a:spAutoFit/>
          </a:bodyPr>
          <a:lstStyle/>
          <a:p>
            <a:pPr algn="r"/>
            <a:r>
              <a:rPr lang="zh-CN" altLang="en-US" sz="6000" b="1" dirty="0" smtClean="0">
                <a:solidFill>
                  <a:schemeClr val="bg1"/>
                </a:solidFill>
                <a:effectLst/>
                <a:latin typeface="微软雅黑" panose="020B0503020204020204" pitchFamily="34" charset="-122"/>
                <a:ea typeface="微软雅黑" panose="020B0503020204020204" pitchFamily="34" charset="-122"/>
              </a:rPr>
              <a:t>目录</a:t>
            </a:r>
            <a:endParaRPr lang="zh-CN" altLang="en-US" sz="6000" b="1" dirty="0" smtClean="0">
              <a:solidFill>
                <a:schemeClr val="bg1"/>
              </a:solidFill>
              <a:effectLst/>
              <a:latin typeface="微软雅黑" panose="020B0503020204020204" pitchFamily="34" charset="-122"/>
              <a:ea typeface="微软雅黑" panose="020B0503020204020204" pitchFamily="34" charset="-122"/>
            </a:endParaRPr>
          </a:p>
        </p:txBody>
      </p:sp>
      <p:sp>
        <p:nvSpPr>
          <p:cNvPr id="8" name="文本框 7"/>
          <p:cNvSpPr txBox="1"/>
          <p:nvPr/>
        </p:nvSpPr>
        <p:spPr>
          <a:xfrm>
            <a:off x="-1" y="3556441"/>
            <a:ext cx="3225297" cy="707886"/>
          </a:xfrm>
          <a:prstGeom prst="rect">
            <a:avLst/>
          </a:prstGeom>
          <a:noFill/>
        </p:spPr>
        <p:txBody>
          <a:bodyPr wrap="square" rtlCol="0">
            <a:spAutoFit/>
          </a:bodyPr>
          <a:lstStyle/>
          <a:p>
            <a:pPr algn="r"/>
            <a:r>
              <a:rPr lang="en-US" altLang="zh-CN" sz="4000" b="1" dirty="0" smtClean="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rPr>
              <a:t>CONTENTS</a:t>
            </a:r>
            <a:endParaRPr lang="zh-CN" altLang="en-US" sz="4000" b="1" dirty="0" smtClean="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70" name="组合 69"/>
          <p:cNvGrpSpPr/>
          <p:nvPr/>
        </p:nvGrpSpPr>
        <p:grpSpPr>
          <a:xfrm>
            <a:off x="3909356" y="1447290"/>
            <a:ext cx="3398314" cy="828000"/>
            <a:chOff x="3909356" y="1685526"/>
            <a:chExt cx="3398314" cy="828000"/>
          </a:xfrm>
        </p:grpSpPr>
        <p:sp>
          <p:nvSpPr>
            <p:cNvPr id="19" name="文本框 18"/>
            <p:cNvSpPr txBox="1"/>
            <p:nvPr/>
          </p:nvSpPr>
          <p:spPr>
            <a:xfrm>
              <a:off x="4912812" y="1790124"/>
              <a:ext cx="2394858" cy="583565"/>
            </a:xfrm>
            <a:prstGeom prst="rect">
              <a:avLst/>
            </a:prstGeom>
            <a:noFill/>
          </p:spPr>
          <p:txBody>
            <a:bodyPr wrap="square" rtlCol="0">
              <a:spAutoFit/>
            </a:bodyPr>
            <a:lstStyle/>
            <a:p>
              <a:r>
                <a:rPr lang="zh-CN" altLang="en-US" sz="3200" b="1" dirty="0">
                  <a:latin typeface="微软雅黑" panose="020B0503020204020204" pitchFamily="34" charset="-122"/>
                </a:rPr>
                <a:t>概念及界定</a:t>
              </a:r>
              <a:endParaRPr lang="zh-CN" altLang="en-US" sz="3200" b="1" dirty="0">
                <a:latin typeface="微软雅黑" panose="020B0503020204020204" pitchFamily="34" charset="-122"/>
              </a:endParaRPr>
            </a:p>
          </p:txBody>
        </p:sp>
        <p:grpSp>
          <p:nvGrpSpPr>
            <p:cNvPr id="69" name="组合 68"/>
            <p:cNvGrpSpPr/>
            <p:nvPr/>
          </p:nvGrpSpPr>
          <p:grpSpPr>
            <a:xfrm>
              <a:off x="3909356" y="1685526"/>
              <a:ext cx="828000" cy="828000"/>
              <a:chOff x="3909356" y="1685526"/>
              <a:chExt cx="828000" cy="828000"/>
            </a:xfrm>
          </p:grpSpPr>
          <p:sp>
            <p:nvSpPr>
              <p:cNvPr id="17" name="文本框 16"/>
              <p:cNvSpPr txBox="1"/>
              <p:nvPr/>
            </p:nvSpPr>
            <p:spPr>
              <a:xfrm>
                <a:off x="3909356" y="1745583"/>
                <a:ext cx="828000" cy="707886"/>
              </a:xfrm>
              <a:prstGeom prst="rect">
                <a:avLst/>
              </a:prstGeom>
              <a:noFill/>
              <a:ln>
                <a:noFill/>
              </a:ln>
            </p:spPr>
            <p:txBody>
              <a:bodyPr wrap="square" rtlCol="0">
                <a:spAutoFit/>
              </a:bodyPr>
              <a:lstStyle/>
              <a:p>
                <a:pPr algn="ctr"/>
                <a:r>
                  <a:rPr lang="en-US" altLang="zh-CN" sz="4000" b="1" dirty="0" smtClean="0">
                    <a:solidFill>
                      <a:schemeClr val="accent1"/>
                    </a:solidFill>
                    <a:latin typeface="微软雅黑" panose="020B0503020204020204" pitchFamily="34" charset="-122"/>
                    <a:ea typeface="微软雅黑" panose="020B0503020204020204" pitchFamily="34" charset="-122"/>
                  </a:rPr>
                  <a:t>01</a:t>
                </a:r>
                <a:endParaRPr lang="en-US" altLang="zh-CN" sz="4000" b="1" dirty="0" smtClean="0">
                  <a:solidFill>
                    <a:schemeClr val="accent1"/>
                  </a:solidFill>
                  <a:latin typeface="微软雅黑" panose="020B0503020204020204" pitchFamily="34" charset="-122"/>
                  <a:ea typeface="微软雅黑" panose="020B0503020204020204" pitchFamily="34" charset="-122"/>
                </a:endParaRPr>
              </a:p>
            </p:txBody>
          </p:sp>
          <p:sp>
            <p:nvSpPr>
              <p:cNvPr id="32" name="矩形 31"/>
              <p:cNvSpPr/>
              <p:nvPr/>
            </p:nvSpPr>
            <p:spPr>
              <a:xfrm>
                <a:off x="3909356" y="1685526"/>
                <a:ext cx="828000" cy="82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1" name="组合 70"/>
          <p:cNvGrpSpPr/>
          <p:nvPr/>
        </p:nvGrpSpPr>
        <p:grpSpPr>
          <a:xfrm>
            <a:off x="8098970" y="1430196"/>
            <a:ext cx="3416755" cy="828000"/>
            <a:chOff x="8098970" y="1685526"/>
            <a:chExt cx="3416755" cy="828000"/>
          </a:xfrm>
        </p:grpSpPr>
        <p:sp>
          <p:nvSpPr>
            <p:cNvPr id="13" name="文本框 12"/>
            <p:cNvSpPr txBox="1"/>
            <p:nvPr/>
          </p:nvSpPr>
          <p:spPr>
            <a:xfrm>
              <a:off x="9120867" y="1762768"/>
              <a:ext cx="2394858" cy="583565"/>
            </a:xfrm>
            <a:prstGeom prst="rect">
              <a:avLst/>
            </a:prstGeom>
            <a:noFill/>
          </p:spPr>
          <p:txBody>
            <a:bodyPr wrap="square" rtlCol="0">
              <a:spAutoFit/>
            </a:bodyPr>
            <a:lstStyle/>
            <a:p>
              <a:r>
                <a:rPr lang="zh-CN" altLang="en-US" sz="3200" b="1" dirty="0">
                  <a:latin typeface="微软雅黑" panose="020B0503020204020204" pitchFamily="34" charset="-122"/>
                </a:rPr>
                <a:t>背景与价值</a:t>
              </a:r>
              <a:endParaRPr lang="zh-CN" altLang="en-US" sz="3200" b="1" dirty="0">
                <a:latin typeface="微软雅黑" panose="020B0503020204020204" pitchFamily="34" charset="-122"/>
              </a:endParaRPr>
            </a:p>
          </p:txBody>
        </p:sp>
        <p:grpSp>
          <p:nvGrpSpPr>
            <p:cNvPr id="64" name="组合 63"/>
            <p:cNvGrpSpPr/>
            <p:nvPr/>
          </p:nvGrpSpPr>
          <p:grpSpPr>
            <a:xfrm>
              <a:off x="8098970" y="1685526"/>
              <a:ext cx="899886" cy="828000"/>
              <a:chOff x="8098970" y="1685526"/>
              <a:chExt cx="899886" cy="828000"/>
            </a:xfrm>
          </p:grpSpPr>
          <p:sp>
            <p:nvSpPr>
              <p:cNvPr id="11" name="文本框 10"/>
              <p:cNvSpPr txBox="1"/>
              <p:nvPr/>
            </p:nvSpPr>
            <p:spPr>
              <a:xfrm>
                <a:off x="8098970" y="1714806"/>
                <a:ext cx="899886" cy="769441"/>
              </a:xfrm>
              <a:prstGeom prst="rect">
                <a:avLst/>
              </a:prstGeom>
              <a:noFill/>
            </p:spPr>
            <p:txBody>
              <a:bodyPr wrap="square" rtlCol="0">
                <a:spAutoFit/>
              </a:bodyPr>
              <a:lstStyle/>
              <a:p>
                <a:pPr algn="ctr"/>
                <a:r>
                  <a:rPr lang="en-US" altLang="zh-CN" sz="4400" b="1" dirty="0" smtClean="0">
                    <a:solidFill>
                      <a:schemeClr val="accent1"/>
                    </a:solidFill>
                    <a:latin typeface="微软雅黑" panose="020B0503020204020204" pitchFamily="34" charset="-122"/>
                    <a:ea typeface="微软雅黑" panose="020B0503020204020204" pitchFamily="34" charset="-122"/>
                  </a:rPr>
                  <a:t>02</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33" name="矩形 32"/>
              <p:cNvSpPr/>
              <p:nvPr/>
            </p:nvSpPr>
            <p:spPr>
              <a:xfrm>
                <a:off x="8134913" y="1685526"/>
                <a:ext cx="828000" cy="82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4" name="组合 73"/>
          <p:cNvGrpSpPr/>
          <p:nvPr/>
        </p:nvGrpSpPr>
        <p:grpSpPr>
          <a:xfrm>
            <a:off x="8098970" y="4584414"/>
            <a:ext cx="3416755" cy="828000"/>
            <a:chOff x="8098970" y="4753058"/>
            <a:chExt cx="3416755" cy="828000"/>
          </a:xfrm>
        </p:grpSpPr>
        <p:sp>
          <p:nvSpPr>
            <p:cNvPr id="29" name="文本框 28"/>
            <p:cNvSpPr txBox="1"/>
            <p:nvPr/>
          </p:nvSpPr>
          <p:spPr>
            <a:xfrm>
              <a:off x="9120867" y="4875385"/>
              <a:ext cx="2394858" cy="583565"/>
            </a:xfrm>
            <a:prstGeom prst="rect">
              <a:avLst/>
            </a:prstGeom>
            <a:noFill/>
          </p:spPr>
          <p:txBody>
            <a:bodyPr wrap="square" rtlCol="0">
              <a:spAutoFit/>
            </a:bodyPr>
            <a:lstStyle/>
            <a:p>
              <a:r>
                <a:rPr lang="zh-CN" altLang="en-US" sz="3200" b="1" dirty="0" smtClean="0">
                  <a:latin typeface="微软雅黑" panose="020B0503020204020204" pitchFamily="34" charset="-122"/>
                </a:rPr>
                <a:t>过程与计划</a:t>
              </a:r>
              <a:endParaRPr lang="zh-CN" altLang="en-US" sz="3200" b="1" dirty="0" smtClean="0">
                <a:latin typeface="微软雅黑" panose="020B0503020204020204" pitchFamily="34" charset="-122"/>
              </a:endParaRPr>
            </a:p>
          </p:txBody>
        </p:sp>
        <p:grpSp>
          <p:nvGrpSpPr>
            <p:cNvPr id="66" name="组合 65"/>
            <p:cNvGrpSpPr/>
            <p:nvPr/>
          </p:nvGrpSpPr>
          <p:grpSpPr>
            <a:xfrm>
              <a:off x="8098970" y="4753058"/>
              <a:ext cx="899886" cy="828000"/>
              <a:chOff x="8098970" y="4753058"/>
              <a:chExt cx="899886" cy="828000"/>
            </a:xfrm>
          </p:grpSpPr>
          <p:sp>
            <p:nvSpPr>
              <p:cNvPr id="27" name="文本框 26"/>
              <p:cNvSpPr txBox="1"/>
              <p:nvPr/>
            </p:nvSpPr>
            <p:spPr>
              <a:xfrm>
                <a:off x="8098970" y="4782338"/>
                <a:ext cx="899886" cy="769441"/>
              </a:xfrm>
              <a:prstGeom prst="rect">
                <a:avLst/>
              </a:prstGeom>
              <a:noFill/>
            </p:spPr>
            <p:txBody>
              <a:bodyPr wrap="square" rtlCol="0">
                <a:spAutoFit/>
              </a:bodyPr>
              <a:lstStyle/>
              <a:p>
                <a:pPr algn="ctr"/>
                <a:r>
                  <a:rPr lang="en-US" altLang="zh-CN" sz="4400" b="1" dirty="0" smtClean="0">
                    <a:solidFill>
                      <a:schemeClr val="accent1"/>
                    </a:solidFill>
                    <a:latin typeface="微软雅黑" panose="020B0503020204020204" pitchFamily="34" charset="-122"/>
                    <a:ea typeface="微软雅黑" panose="020B0503020204020204" pitchFamily="34" charset="-122"/>
                  </a:rPr>
                  <a:t>06</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35" name="矩形 34"/>
              <p:cNvSpPr/>
              <p:nvPr/>
            </p:nvSpPr>
            <p:spPr>
              <a:xfrm>
                <a:off x="8134913" y="4753058"/>
                <a:ext cx="828000" cy="82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3" name="组合 72"/>
          <p:cNvGrpSpPr/>
          <p:nvPr/>
        </p:nvGrpSpPr>
        <p:grpSpPr>
          <a:xfrm>
            <a:off x="3873413" y="3016704"/>
            <a:ext cx="3434257" cy="828000"/>
            <a:chOff x="3873413" y="3203903"/>
            <a:chExt cx="3434257" cy="828000"/>
          </a:xfrm>
        </p:grpSpPr>
        <p:sp>
          <p:nvSpPr>
            <p:cNvPr id="55" name="文本框 54"/>
            <p:cNvSpPr txBox="1"/>
            <p:nvPr/>
          </p:nvSpPr>
          <p:spPr>
            <a:xfrm>
              <a:off x="4912812" y="3317191"/>
              <a:ext cx="2394858" cy="583565"/>
            </a:xfrm>
            <a:prstGeom prst="rect">
              <a:avLst/>
            </a:prstGeom>
            <a:noFill/>
          </p:spPr>
          <p:txBody>
            <a:bodyPr wrap="square" rtlCol="0">
              <a:spAutoFit/>
            </a:bodyPr>
            <a:lstStyle/>
            <a:p>
              <a:r>
                <a:rPr lang="zh-CN" altLang="en-US" sz="3200" b="1" dirty="0">
                  <a:latin typeface="微软雅黑" panose="020B0503020204020204" pitchFamily="34" charset="-122"/>
                </a:rPr>
                <a:t>目标与内容</a:t>
              </a:r>
              <a:endParaRPr lang="zh-CN" altLang="en-US" sz="3200" b="1" dirty="0">
                <a:latin typeface="微软雅黑" panose="020B0503020204020204" pitchFamily="34" charset="-122"/>
              </a:endParaRPr>
            </a:p>
          </p:txBody>
        </p:sp>
        <p:grpSp>
          <p:nvGrpSpPr>
            <p:cNvPr id="68" name="组合 67"/>
            <p:cNvGrpSpPr/>
            <p:nvPr/>
          </p:nvGrpSpPr>
          <p:grpSpPr>
            <a:xfrm>
              <a:off x="3873413" y="3203903"/>
              <a:ext cx="899886" cy="828000"/>
              <a:chOff x="3873413" y="3203903"/>
              <a:chExt cx="899886" cy="828000"/>
            </a:xfrm>
          </p:grpSpPr>
          <p:sp>
            <p:nvSpPr>
              <p:cNvPr id="57" name="文本框 56"/>
              <p:cNvSpPr txBox="1"/>
              <p:nvPr/>
            </p:nvSpPr>
            <p:spPr>
              <a:xfrm>
                <a:off x="3873413" y="3233183"/>
                <a:ext cx="899886" cy="769441"/>
              </a:xfrm>
              <a:prstGeom prst="rect">
                <a:avLst/>
              </a:prstGeom>
              <a:noFill/>
            </p:spPr>
            <p:txBody>
              <a:bodyPr wrap="square" rtlCol="0">
                <a:spAutoFit/>
              </a:bodyPr>
              <a:lstStyle/>
              <a:p>
                <a:pPr algn="ctr"/>
                <a:r>
                  <a:rPr lang="en-US" altLang="zh-CN" sz="4400" b="1" dirty="0" smtClean="0">
                    <a:solidFill>
                      <a:schemeClr val="accent1"/>
                    </a:solidFill>
                    <a:latin typeface="微软雅黑" panose="020B0503020204020204" pitchFamily="34" charset="-122"/>
                    <a:ea typeface="微软雅黑" panose="020B0503020204020204" pitchFamily="34" charset="-122"/>
                  </a:rPr>
                  <a:t>03</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58" name="矩形 57"/>
              <p:cNvSpPr/>
              <p:nvPr/>
            </p:nvSpPr>
            <p:spPr>
              <a:xfrm>
                <a:off x="3909356" y="3203903"/>
                <a:ext cx="828000" cy="82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2" name="组合 71"/>
          <p:cNvGrpSpPr/>
          <p:nvPr/>
        </p:nvGrpSpPr>
        <p:grpSpPr>
          <a:xfrm>
            <a:off x="8098970" y="3007305"/>
            <a:ext cx="3416755" cy="828000"/>
            <a:chOff x="8098970" y="3203903"/>
            <a:chExt cx="3416755" cy="828000"/>
          </a:xfrm>
        </p:grpSpPr>
        <p:sp>
          <p:nvSpPr>
            <p:cNvPr id="60" name="文本框 59"/>
            <p:cNvSpPr txBox="1"/>
            <p:nvPr/>
          </p:nvSpPr>
          <p:spPr>
            <a:xfrm>
              <a:off x="9120867" y="3325595"/>
              <a:ext cx="2394858" cy="583565"/>
            </a:xfrm>
            <a:prstGeom prst="rect">
              <a:avLst/>
            </a:prstGeom>
            <a:noFill/>
          </p:spPr>
          <p:txBody>
            <a:bodyPr wrap="square" rtlCol="0">
              <a:spAutoFit/>
            </a:bodyPr>
            <a:lstStyle/>
            <a:p>
              <a:r>
                <a:rPr lang="zh-CN" altLang="en-US" sz="3200" b="1" dirty="0">
                  <a:latin typeface="微软雅黑" panose="020B0503020204020204" pitchFamily="34" charset="-122"/>
                </a:rPr>
                <a:t>借鉴与创新</a:t>
              </a:r>
              <a:endParaRPr lang="zh-CN" altLang="en-US" sz="3200" b="1" dirty="0">
                <a:latin typeface="微软雅黑" panose="020B0503020204020204" pitchFamily="34" charset="-122"/>
              </a:endParaRPr>
            </a:p>
          </p:txBody>
        </p:sp>
        <p:grpSp>
          <p:nvGrpSpPr>
            <p:cNvPr id="65" name="组合 64"/>
            <p:cNvGrpSpPr/>
            <p:nvPr/>
          </p:nvGrpSpPr>
          <p:grpSpPr>
            <a:xfrm>
              <a:off x="8098970" y="3203903"/>
              <a:ext cx="899886" cy="828000"/>
              <a:chOff x="8098970" y="3203903"/>
              <a:chExt cx="899886" cy="828000"/>
            </a:xfrm>
          </p:grpSpPr>
          <p:sp>
            <p:nvSpPr>
              <p:cNvPr id="62" name="文本框 61"/>
              <p:cNvSpPr txBox="1"/>
              <p:nvPr/>
            </p:nvSpPr>
            <p:spPr>
              <a:xfrm>
                <a:off x="8098970" y="3233183"/>
                <a:ext cx="899886" cy="769441"/>
              </a:xfrm>
              <a:prstGeom prst="rect">
                <a:avLst/>
              </a:prstGeom>
              <a:noFill/>
            </p:spPr>
            <p:txBody>
              <a:bodyPr wrap="square" rtlCol="0">
                <a:spAutoFit/>
              </a:bodyPr>
              <a:lstStyle/>
              <a:p>
                <a:pPr algn="ctr"/>
                <a:r>
                  <a:rPr lang="en-US" altLang="zh-CN" sz="4400" b="1" dirty="0" smtClean="0">
                    <a:solidFill>
                      <a:schemeClr val="accent1"/>
                    </a:solidFill>
                    <a:latin typeface="微软雅黑" panose="020B0503020204020204" pitchFamily="34" charset="-122"/>
                    <a:ea typeface="微软雅黑" panose="020B0503020204020204" pitchFamily="34" charset="-122"/>
                  </a:rPr>
                  <a:t>04</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63" name="矩形 62"/>
              <p:cNvSpPr/>
              <p:nvPr/>
            </p:nvSpPr>
            <p:spPr>
              <a:xfrm>
                <a:off x="8134913" y="3203903"/>
                <a:ext cx="828000" cy="82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 name="组合 1"/>
          <p:cNvGrpSpPr/>
          <p:nvPr/>
        </p:nvGrpSpPr>
        <p:grpSpPr>
          <a:xfrm>
            <a:off x="3873413" y="4613624"/>
            <a:ext cx="3419652" cy="828000"/>
            <a:chOff x="3873413" y="4753058"/>
            <a:chExt cx="3419652" cy="828000"/>
          </a:xfrm>
        </p:grpSpPr>
        <p:sp>
          <p:nvSpPr>
            <p:cNvPr id="3" name="文本框 2"/>
            <p:cNvSpPr txBox="1"/>
            <p:nvPr/>
          </p:nvSpPr>
          <p:spPr>
            <a:xfrm>
              <a:off x="4898207" y="4875236"/>
              <a:ext cx="2394858" cy="583565"/>
            </a:xfrm>
            <a:prstGeom prst="rect">
              <a:avLst/>
            </a:prstGeom>
            <a:noFill/>
          </p:spPr>
          <p:txBody>
            <a:bodyPr wrap="square" rtlCol="0">
              <a:spAutoFit/>
            </a:bodyPr>
            <a:p>
              <a:r>
                <a:rPr lang="zh-CN" altLang="en-US" sz="3200" b="1" dirty="0" smtClean="0">
                  <a:latin typeface="微软雅黑" panose="020B0503020204020204" pitchFamily="34" charset="-122"/>
                </a:rPr>
                <a:t>思路与方法</a:t>
              </a:r>
              <a:endParaRPr lang="zh-CN" altLang="en-US" sz="3200" b="1" dirty="0" smtClean="0">
                <a:latin typeface="微软雅黑" panose="020B0503020204020204" pitchFamily="34" charset="-122"/>
              </a:endParaRPr>
            </a:p>
          </p:txBody>
        </p:sp>
        <p:grpSp>
          <p:nvGrpSpPr>
            <p:cNvPr id="4" name="组合 3"/>
            <p:cNvGrpSpPr/>
            <p:nvPr/>
          </p:nvGrpSpPr>
          <p:grpSpPr>
            <a:xfrm>
              <a:off x="3873413" y="4753058"/>
              <a:ext cx="899886" cy="828000"/>
              <a:chOff x="3873413" y="4753058"/>
              <a:chExt cx="899886" cy="828000"/>
            </a:xfrm>
          </p:grpSpPr>
          <p:sp>
            <p:nvSpPr>
              <p:cNvPr id="5" name="文本框 4"/>
              <p:cNvSpPr txBox="1"/>
              <p:nvPr/>
            </p:nvSpPr>
            <p:spPr>
              <a:xfrm>
                <a:off x="3873413" y="4782338"/>
                <a:ext cx="899886" cy="769441"/>
              </a:xfrm>
              <a:prstGeom prst="rect">
                <a:avLst/>
              </a:prstGeom>
              <a:noFill/>
            </p:spPr>
            <p:txBody>
              <a:bodyPr wrap="square" rtlCol="0">
                <a:spAutoFit/>
              </a:bodyPr>
              <a:p>
                <a:pPr algn="ctr"/>
                <a:r>
                  <a:rPr lang="en-US" altLang="zh-CN" sz="4400" b="1" dirty="0" smtClean="0">
                    <a:solidFill>
                      <a:schemeClr val="accent1"/>
                    </a:solidFill>
                    <a:latin typeface="微软雅黑" panose="020B0503020204020204" pitchFamily="34" charset="-122"/>
                    <a:ea typeface="微软雅黑" panose="020B0503020204020204" pitchFamily="34" charset="-122"/>
                  </a:rPr>
                  <a:t>05</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9" name="矩形 8"/>
              <p:cNvSpPr/>
              <p:nvPr/>
            </p:nvSpPr>
            <p:spPr>
              <a:xfrm>
                <a:off x="3909356" y="4753058"/>
                <a:ext cx="828000" cy="82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 presetClass="entr" presetSubtype="2" fill="hold" nodeType="withEffect" p14:presetBounceEnd="40000">
                                      <p:stCondLst>
                                        <p:cond delay="300"/>
                                      </p:stCondLst>
                                      <p:childTnLst>
                                        <p:set>
                                          <p:cBhvr>
                                            <p:cTn id="9" dur="1" fill="hold">
                                              <p:stCondLst>
                                                <p:cond delay="0"/>
                                              </p:stCondLst>
                                            </p:cTn>
                                            <p:tgtEl>
                                              <p:spTgt spid="70"/>
                                            </p:tgtEl>
                                            <p:attrNameLst>
                                              <p:attrName>style.visibility</p:attrName>
                                            </p:attrNameLst>
                                          </p:cBhvr>
                                          <p:to>
                                            <p:strVal val="visible"/>
                                          </p:to>
                                        </p:set>
                                        <p:anim calcmode="lin" valueType="num" p14:bounceEnd="40000">
                                          <p:cBhvr additive="base">
                                            <p:cTn id="10" dur="500" fill="hold"/>
                                            <p:tgtEl>
                                              <p:spTgt spid="70"/>
                                            </p:tgtEl>
                                            <p:attrNameLst>
                                              <p:attrName>ppt_x</p:attrName>
                                            </p:attrNameLst>
                                          </p:cBhvr>
                                          <p:tavLst>
                                            <p:tav tm="0">
                                              <p:val>
                                                <p:strVal val="1+#ppt_w/2"/>
                                              </p:val>
                                            </p:tav>
                                            <p:tav tm="100000">
                                              <p:val>
                                                <p:strVal val="#ppt_x"/>
                                              </p:val>
                                            </p:tav>
                                          </p:tavLst>
                                        </p:anim>
                                        <p:anim calcmode="lin" valueType="num" p14:bounceEnd="40000">
                                          <p:cBhvr additive="base">
                                            <p:cTn id="11" dur="500" fill="hold"/>
                                            <p:tgtEl>
                                              <p:spTgt spid="70"/>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14:presetBounceEnd="40000">
                                      <p:stCondLst>
                                        <p:cond delay="600"/>
                                      </p:stCondLst>
                                      <p:childTnLst>
                                        <p:set>
                                          <p:cBhvr>
                                            <p:cTn id="13" dur="1" fill="hold">
                                              <p:stCondLst>
                                                <p:cond delay="0"/>
                                              </p:stCondLst>
                                            </p:cTn>
                                            <p:tgtEl>
                                              <p:spTgt spid="71"/>
                                            </p:tgtEl>
                                            <p:attrNameLst>
                                              <p:attrName>style.visibility</p:attrName>
                                            </p:attrNameLst>
                                          </p:cBhvr>
                                          <p:to>
                                            <p:strVal val="visible"/>
                                          </p:to>
                                        </p:set>
                                        <p:anim calcmode="lin" valueType="num" p14:bounceEnd="40000">
                                          <p:cBhvr additive="base">
                                            <p:cTn id="14" dur="500" fill="hold"/>
                                            <p:tgtEl>
                                              <p:spTgt spid="71"/>
                                            </p:tgtEl>
                                            <p:attrNameLst>
                                              <p:attrName>ppt_x</p:attrName>
                                            </p:attrNameLst>
                                          </p:cBhvr>
                                          <p:tavLst>
                                            <p:tav tm="0">
                                              <p:val>
                                                <p:strVal val="1+#ppt_w/2"/>
                                              </p:val>
                                            </p:tav>
                                            <p:tav tm="100000">
                                              <p:val>
                                                <p:strVal val="#ppt_x"/>
                                              </p:val>
                                            </p:tav>
                                          </p:tavLst>
                                        </p:anim>
                                        <p:anim calcmode="lin" valueType="num" p14:bounceEnd="40000">
                                          <p:cBhvr additive="base">
                                            <p:cTn id="15" dur="500" fill="hold"/>
                                            <p:tgtEl>
                                              <p:spTgt spid="71"/>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14:presetBounceEnd="40000">
                                      <p:stCondLst>
                                        <p:cond delay="900"/>
                                      </p:stCondLst>
                                      <p:childTnLst>
                                        <p:set>
                                          <p:cBhvr>
                                            <p:cTn id="17" dur="1" fill="hold">
                                              <p:stCondLst>
                                                <p:cond delay="0"/>
                                              </p:stCondLst>
                                            </p:cTn>
                                            <p:tgtEl>
                                              <p:spTgt spid="73"/>
                                            </p:tgtEl>
                                            <p:attrNameLst>
                                              <p:attrName>style.visibility</p:attrName>
                                            </p:attrNameLst>
                                          </p:cBhvr>
                                          <p:to>
                                            <p:strVal val="visible"/>
                                          </p:to>
                                        </p:set>
                                        <p:anim calcmode="lin" valueType="num" p14:bounceEnd="40000">
                                          <p:cBhvr additive="base">
                                            <p:cTn id="18" dur="500" fill="hold"/>
                                            <p:tgtEl>
                                              <p:spTgt spid="73"/>
                                            </p:tgtEl>
                                            <p:attrNameLst>
                                              <p:attrName>ppt_x</p:attrName>
                                            </p:attrNameLst>
                                          </p:cBhvr>
                                          <p:tavLst>
                                            <p:tav tm="0">
                                              <p:val>
                                                <p:strVal val="1+#ppt_w/2"/>
                                              </p:val>
                                            </p:tav>
                                            <p:tav tm="100000">
                                              <p:val>
                                                <p:strVal val="#ppt_x"/>
                                              </p:val>
                                            </p:tav>
                                          </p:tavLst>
                                        </p:anim>
                                        <p:anim calcmode="lin" valueType="num" p14:bounceEnd="40000">
                                          <p:cBhvr additive="base">
                                            <p:cTn id="19" dur="500" fill="hold"/>
                                            <p:tgtEl>
                                              <p:spTgt spid="73"/>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14:presetBounceEnd="40000">
                                      <p:stCondLst>
                                        <p:cond delay="1200"/>
                                      </p:stCondLst>
                                      <p:childTnLst>
                                        <p:set>
                                          <p:cBhvr>
                                            <p:cTn id="21" dur="1" fill="hold">
                                              <p:stCondLst>
                                                <p:cond delay="0"/>
                                              </p:stCondLst>
                                            </p:cTn>
                                            <p:tgtEl>
                                              <p:spTgt spid="72"/>
                                            </p:tgtEl>
                                            <p:attrNameLst>
                                              <p:attrName>style.visibility</p:attrName>
                                            </p:attrNameLst>
                                          </p:cBhvr>
                                          <p:to>
                                            <p:strVal val="visible"/>
                                          </p:to>
                                        </p:set>
                                        <p:anim calcmode="lin" valueType="num" p14:bounceEnd="40000">
                                          <p:cBhvr additive="base">
                                            <p:cTn id="22" dur="500" fill="hold"/>
                                            <p:tgtEl>
                                              <p:spTgt spid="72"/>
                                            </p:tgtEl>
                                            <p:attrNameLst>
                                              <p:attrName>ppt_x</p:attrName>
                                            </p:attrNameLst>
                                          </p:cBhvr>
                                          <p:tavLst>
                                            <p:tav tm="0">
                                              <p:val>
                                                <p:strVal val="1+#ppt_w/2"/>
                                              </p:val>
                                            </p:tav>
                                            <p:tav tm="100000">
                                              <p:val>
                                                <p:strVal val="#ppt_x"/>
                                              </p:val>
                                            </p:tav>
                                          </p:tavLst>
                                        </p:anim>
                                        <p:anim calcmode="lin" valueType="num" p14:bounceEnd="40000">
                                          <p:cBhvr additive="base">
                                            <p:cTn id="23" dur="500" fill="hold"/>
                                            <p:tgtEl>
                                              <p:spTgt spid="7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14:presetBounceEnd="40000">
                                      <p:stCondLst>
                                        <p:cond delay="1800"/>
                                      </p:stCondLst>
                                      <p:childTnLst>
                                        <p:set>
                                          <p:cBhvr>
                                            <p:cTn id="25" dur="1" fill="hold">
                                              <p:stCondLst>
                                                <p:cond delay="0"/>
                                              </p:stCondLst>
                                            </p:cTn>
                                            <p:tgtEl>
                                              <p:spTgt spid="74"/>
                                            </p:tgtEl>
                                            <p:attrNameLst>
                                              <p:attrName>style.visibility</p:attrName>
                                            </p:attrNameLst>
                                          </p:cBhvr>
                                          <p:to>
                                            <p:strVal val="visible"/>
                                          </p:to>
                                        </p:set>
                                        <p:anim calcmode="lin" valueType="num" p14:bounceEnd="40000">
                                          <p:cBhvr additive="base">
                                            <p:cTn id="26" dur="500" fill="hold"/>
                                            <p:tgtEl>
                                              <p:spTgt spid="74"/>
                                            </p:tgtEl>
                                            <p:attrNameLst>
                                              <p:attrName>ppt_x</p:attrName>
                                            </p:attrNameLst>
                                          </p:cBhvr>
                                          <p:tavLst>
                                            <p:tav tm="0">
                                              <p:val>
                                                <p:strVal val="1+#ppt_w/2"/>
                                              </p:val>
                                            </p:tav>
                                            <p:tav tm="100000">
                                              <p:val>
                                                <p:strVal val="#ppt_x"/>
                                              </p:val>
                                            </p:tav>
                                          </p:tavLst>
                                        </p:anim>
                                        <p:anim calcmode="lin" valueType="num" p14:bounceEnd="40000">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 presetClass="entr" presetSubtype="2" fill="hold" nodeType="withEffect">
                                      <p:stCondLst>
                                        <p:cond delay="300"/>
                                      </p:stCondLst>
                                      <p:childTnLst>
                                        <p:set>
                                          <p:cBhvr>
                                            <p:cTn id="9" dur="1" fill="hold">
                                              <p:stCondLst>
                                                <p:cond delay="0"/>
                                              </p:stCondLst>
                                            </p:cTn>
                                            <p:tgtEl>
                                              <p:spTgt spid="70"/>
                                            </p:tgtEl>
                                            <p:attrNameLst>
                                              <p:attrName>style.visibility</p:attrName>
                                            </p:attrNameLst>
                                          </p:cBhvr>
                                          <p:to>
                                            <p:strVal val="visible"/>
                                          </p:to>
                                        </p:set>
                                        <p:anim calcmode="lin" valueType="num">
                                          <p:cBhvr additive="base">
                                            <p:cTn id="10" dur="500" fill="hold"/>
                                            <p:tgtEl>
                                              <p:spTgt spid="70"/>
                                            </p:tgtEl>
                                            <p:attrNameLst>
                                              <p:attrName>ppt_x</p:attrName>
                                            </p:attrNameLst>
                                          </p:cBhvr>
                                          <p:tavLst>
                                            <p:tav tm="0">
                                              <p:val>
                                                <p:strVal val="1+#ppt_w/2"/>
                                              </p:val>
                                            </p:tav>
                                            <p:tav tm="100000">
                                              <p:val>
                                                <p:strVal val="#ppt_x"/>
                                              </p:val>
                                            </p:tav>
                                          </p:tavLst>
                                        </p:anim>
                                        <p:anim calcmode="lin" valueType="num">
                                          <p:cBhvr additive="base">
                                            <p:cTn id="11" dur="500" fill="hold"/>
                                            <p:tgtEl>
                                              <p:spTgt spid="70"/>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600"/>
                                      </p:stCondLst>
                                      <p:childTnLst>
                                        <p:set>
                                          <p:cBhvr>
                                            <p:cTn id="13" dur="1" fill="hold">
                                              <p:stCondLst>
                                                <p:cond delay="0"/>
                                              </p:stCondLst>
                                            </p:cTn>
                                            <p:tgtEl>
                                              <p:spTgt spid="71"/>
                                            </p:tgtEl>
                                            <p:attrNameLst>
                                              <p:attrName>style.visibility</p:attrName>
                                            </p:attrNameLst>
                                          </p:cBhvr>
                                          <p:to>
                                            <p:strVal val="visible"/>
                                          </p:to>
                                        </p:set>
                                        <p:anim calcmode="lin" valueType="num">
                                          <p:cBhvr additive="base">
                                            <p:cTn id="14" dur="500" fill="hold"/>
                                            <p:tgtEl>
                                              <p:spTgt spid="71"/>
                                            </p:tgtEl>
                                            <p:attrNameLst>
                                              <p:attrName>ppt_x</p:attrName>
                                            </p:attrNameLst>
                                          </p:cBhvr>
                                          <p:tavLst>
                                            <p:tav tm="0">
                                              <p:val>
                                                <p:strVal val="1+#ppt_w/2"/>
                                              </p:val>
                                            </p:tav>
                                            <p:tav tm="100000">
                                              <p:val>
                                                <p:strVal val="#ppt_x"/>
                                              </p:val>
                                            </p:tav>
                                          </p:tavLst>
                                        </p:anim>
                                        <p:anim calcmode="lin" valueType="num">
                                          <p:cBhvr additive="base">
                                            <p:cTn id="15" dur="500" fill="hold"/>
                                            <p:tgtEl>
                                              <p:spTgt spid="71"/>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900"/>
                                      </p:stCondLst>
                                      <p:childTnLst>
                                        <p:set>
                                          <p:cBhvr>
                                            <p:cTn id="17" dur="1" fill="hold">
                                              <p:stCondLst>
                                                <p:cond delay="0"/>
                                              </p:stCondLst>
                                            </p:cTn>
                                            <p:tgtEl>
                                              <p:spTgt spid="73"/>
                                            </p:tgtEl>
                                            <p:attrNameLst>
                                              <p:attrName>style.visibility</p:attrName>
                                            </p:attrNameLst>
                                          </p:cBhvr>
                                          <p:to>
                                            <p:strVal val="visible"/>
                                          </p:to>
                                        </p:set>
                                        <p:anim calcmode="lin" valueType="num">
                                          <p:cBhvr additive="base">
                                            <p:cTn id="18" dur="500" fill="hold"/>
                                            <p:tgtEl>
                                              <p:spTgt spid="73"/>
                                            </p:tgtEl>
                                            <p:attrNameLst>
                                              <p:attrName>ppt_x</p:attrName>
                                            </p:attrNameLst>
                                          </p:cBhvr>
                                          <p:tavLst>
                                            <p:tav tm="0">
                                              <p:val>
                                                <p:strVal val="1+#ppt_w/2"/>
                                              </p:val>
                                            </p:tav>
                                            <p:tav tm="100000">
                                              <p:val>
                                                <p:strVal val="#ppt_x"/>
                                              </p:val>
                                            </p:tav>
                                          </p:tavLst>
                                        </p:anim>
                                        <p:anim calcmode="lin" valueType="num">
                                          <p:cBhvr additive="base">
                                            <p:cTn id="19" dur="500" fill="hold"/>
                                            <p:tgtEl>
                                              <p:spTgt spid="73"/>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1200"/>
                                      </p:stCondLst>
                                      <p:childTnLst>
                                        <p:set>
                                          <p:cBhvr>
                                            <p:cTn id="21" dur="1" fill="hold">
                                              <p:stCondLst>
                                                <p:cond delay="0"/>
                                              </p:stCondLst>
                                            </p:cTn>
                                            <p:tgtEl>
                                              <p:spTgt spid="72"/>
                                            </p:tgtEl>
                                            <p:attrNameLst>
                                              <p:attrName>style.visibility</p:attrName>
                                            </p:attrNameLst>
                                          </p:cBhvr>
                                          <p:to>
                                            <p:strVal val="visible"/>
                                          </p:to>
                                        </p:set>
                                        <p:anim calcmode="lin" valueType="num">
                                          <p:cBhvr additive="base">
                                            <p:cTn id="22" dur="500" fill="hold"/>
                                            <p:tgtEl>
                                              <p:spTgt spid="72"/>
                                            </p:tgtEl>
                                            <p:attrNameLst>
                                              <p:attrName>ppt_x</p:attrName>
                                            </p:attrNameLst>
                                          </p:cBhvr>
                                          <p:tavLst>
                                            <p:tav tm="0">
                                              <p:val>
                                                <p:strVal val="1+#ppt_w/2"/>
                                              </p:val>
                                            </p:tav>
                                            <p:tav tm="100000">
                                              <p:val>
                                                <p:strVal val="#ppt_x"/>
                                              </p:val>
                                            </p:tav>
                                          </p:tavLst>
                                        </p:anim>
                                        <p:anim calcmode="lin" valueType="num">
                                          <p:cBhvr additive="base">
                                            <p:cTn id="23" dur="500" fill="hold"/>
                                            <p:tgtEl>
                                              <p:spTgt spid="7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180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695324" y="287665"/>
            <a:ext cx="10801351" cy="521970"/>
          </a:xfrm>
          <a:prstGeom prst="rect">
            <a:avLst/>
          </a:prstGeom>
          <a:noFill/>
        </p:spPr>
        <p:txBody>
          <a:bodyPr wrap="square" rtlCol="0">
            <a:spAutoFit/>
          </a:bodyPr>
          <a:lstStyle/>
          <a:p>
            <a:r>
              <a:rPr lang="zh-CN" altLang="en-US" sz="2800" b="1" dirty="0">
                <a:latin typeface="微软雅黑" panose="020B0503020204020204" pitchFamily="34" charset="-122"/>
              </a:rPr>
              <a:t>调查报告</a:t>
            </a:r>
            <a:endParaRPr lang="zh-CN" altLang="en-US" sz="2800" b="1" dirty="0">
              <a:latin typeface="微软雅黑" panose="020B0503020204020204" pitchFamily="34" charset="-122"/>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pic>
        <p:nvPicPr>
          <p:cNvPr id="26" name="图片 25" descr="IMG_6332"/>
          <p:cNvPicPr>
            <a:picLocks noChangeAspect="1"/>
          </p:cNvPicPr>
          <p:nvPr/>
        </p:nvPicPr>
        <p:blipFill>
          <a:blip r:embed="rId1"/>
          <a:srcRect t="9703" b="34703"/>
          <a:stretch>
            <a:fillRect/>
          </a:stretch>
        </p:blipFill>
        <p:spPr>
          <a:xfrm>
            <a:off x="5796915" y="809625"/>
            <a:ext cx="5407025" cy="5920105"/>
          </a:xfrm>
          <a:prstGeom prst="rect">
            <a:avLst/>
          </a:prstGeom>
        </p:spPr>
      </p:pic>
      <p:pic>
        <p:nvPicPr>
          <p:cNvPr id="27" name="图片 26" descr="IMG_6333"/>
          <p:cNvPicPr>
            <a:picLocks noChangeAspect="1"/>
          </p:cNvPicPr>
          <p:nvPr/>
        </p:nvPicPr>
        <p:blipFill>
          <a:blip r:embed="rId2"/>
          <a:srcRect t="5784" b="47351"/>
          <a:stretch>
            <a:fillRect/>
          </a:stretch>
        </p:blipFill>
        <p:spPr>
          <a:xfrm>
            <a:off x="130810" y="1085215"/>
            <a:ext cx="6162040" cy="549148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2177143" y="1259175"/>
            <a:ext cx="7837714" cy="4338320"/>
          </a:xfrm>
          <a:prstGeom prst="rect">
            <a:avLst/>
          </a:prstGeom>
          <a:noFill/>
          <a:ln>
            <a:noFill/>
          </a:ln>
        </p:spPr>
        <p:txBody>
          <a:bodyPr wrap="square" rtlCol="0">
            <a:spAutoFit/>
          </a:bodyPr>
          <a:lstStyle/>
          <a:p>
            <a:pPr algn="ctr"/>
            <a:r>
              <a:rPr lang="en-US" altLang="zh-CN" sz="13800" b="1" dirty="0" smtClean="0">
                <a:solidFill>
                  <a:schemeClr val="tx1">
                    <a:lumMod val="50000"/>
                    <a:lumOff val="50000"/>
                    <a:alpha val="23000"/>
                  </a:schemeClr>
                </a:solidFill>
                <a:latin typeface="微软雅黑" panose="020B0503020204020204" pitchFamily="34" charset="-122"/>
                <a:ea typeface="微软雅黑" panose="020B0503020204020204" pitchFamily="34" charset="-122"/>
              </a:rPr>
              <a:t>PART</a:t>
            </a:r>
            <a:endParaRPr lang="en-US" altLang="zh-CN" sz="13800" b="1" dirty="0" smtClean="0">
              <a:solidFill>
                <a:schemeClr val="tx1">
                  <a:lumMod val="50000"/>
                  <a:lumOff val="50000"/>
                  <a:alpha val="23000"/>
                </a:schemeClr>
              </a:solidFill>
              <a:latin typeface="微软雅黑" panose="020B0503020204020204" pitchFamily="34" charset="-122"/>
              <a:ea typeface="微软雅黑" panose="020B0503020204020204" pitchFamily="34" charset="-122"/>
            </a:endParaRPr>
          </a:p>
          <a:p>
            <a:pPr algn="ctr"/>
            <a:r>
              <a:rPr lang="en-US" altLang="zh-CN" sz="13800" b="1" dirty="0" smtClean="0">
                <a:solidFill>
                  <a:schemeClr val="tx1">
                    <a:lumMod val="50000"/>
                    <a:lumOff val="50000"/>
                    <a:alpha val="23000"/>
                  </a:schemeClr>
                </a:solidFill>
                <a:latin typeface="微软雅黑" panose="020B0503020204020204" pitchFamily="34" charset="-122"/>
                <a:ea typeface="微软雅黑" panose="020B0503020204020204" pitchFamily="34" charset="-122"/>
              </a:rPr>
              <a:t>EIGHT</a:t>
            </a:r>
            <a:endParaRPr lang="en-US" altLang="zh-CN" sz="13800" b="1" dirty="0" smtClean="0">
              <a:solidFill>
                <a:schemeClr val="tx1">
                  <a:lumMod val="50000"/>
                  <a:lumOff val="50000"/>
                  <a:alpha val="23000"/>
                </a:schemeClr>
              </a:solidFill>
              <a:latin typeface="微软雅黑" panose="020B0503020204020204" pitchFamily="34" charset="-122"/>
              <a:ea typeface="微软雅黑" panose="020B0503020204020204" pitchFamily="34" charset="-122"/>
            </a:endParaRPr>
          </a:p>
        </p:txBody>
      </p:sp>
      <p:sp>
        <p:nvSpPr>
          <p:cNvPr id="50" name="矩形 49"/>
          <p:cNvSpPr/>
          <p:nvPr/>
        </p:nvSpPr>
        <p:spPr>
          <a:xfrm>
            <a:off x="-1" y="0"/>
            <a:ext cx="32162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8975725" y="0"/>
            <a:ext cx="32162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216910" y="2518410"/>
            <a:ext cx="5759450" cy="1474470"/>
            <a:chOff x="4887549" y="1124584"/>
            <a:chExt cx="2416902" cy="2416902"/>
          </a:xfrm>
        </p:grpSpPr>
        <p:sp>
          <p:nvSpPr>
            <p:cNvPr id="47" name="文本框 46"/>
            <p:cNvSpPr txBox="1"/>
            <p:nvPr/>
          </p:nvSpPr>
          <p:spPr>
            <a:xfrm>
              <a:off x="4887549" y="1124748"/>
              <a:ext cx="2416902" cy="1965164"/>
            </a:xfrm>
            <a:prstGeom prst="rect">
              <a:avLst/>
            </a:prstGeom>
            <a:noFill/>
            <a:ln>
              <a:noFill/>
            </a:ln>
          </p:spPr>
          <p:txBody>
            <a:bodyPr wrap="square" rtlCol="0">
              <a:spAutoFit/>
            </a:bodyPr>
            <a:lstStyle/>
            <a:p>
              <a:pPr algn="ctr"/>
              <a:r>
                <a:rPr lang="zh-CN" altLang="en-US" sz="7200" b="1" dirty="0" smtClean="0">
                  <a:solidFill>
                    <a:schemeClr val="accent1"/>
                  </a:solidFill>
                  <a:latin typeface="微软雅黑" panose="020B0503020204020204" pitchFamily="34" charset="-122"/>
                  <a:ea typeface="微软雅黑" panose="020B0503020204020204" pitchFamily="34" charset="-122"/>
                </a:rPr>
                <a:t>下步打算</a:t>
              </a:r>
              <a:endParaRPr lang="zh-CN" altLang="en-US" sz="7200" b="1" dirty="0" smtClean="0">
                <a:solidFill>
                  <a:schemeClr val="accent1"/>
                </a:solidFill>
                <a:latin typeface="微软雅黑" panose="020B0503020204020204" pitchFamily="34" charset="-122"/>
                <a:ea typeface="微软雅黑" panose="020B0503020204020204" pitchFamily="34" charset="-122"/>
              </a:endParaRPr>
            </a:p>
          </p:txBody>
        </p:sp>
        <p:sp>
          <p:nvSpPr>
            <p:cNvPr id="2" name="矩形 1"/>
            <p:cNvSpPr/>
            <p:nvPr/>
          </p:nvSpPr>
          <p:spPr>
            <a:xfrm>
              <a:off x="4887549" y="1124584"/>
              <a:ext cx="2416902" cy="241690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right)">
                                      <p:cBhvr>
                                        <p:cTn id="10" dur="500"/>
                                        <p:tgtEl>
                                          <p:spTgt spid="51"/>
                                        </p:tgtEl>
                                      </p:cBhvr>
                                    </p:animEffect>
                                  </p:childTnLst>
                                </p:cTn>
                              </p:par>
                              <p:par>
                                <p:cTn id="11" presetID="53" presetClass="entr" presetSubtype="16" fill="hold" nodeType="withEffect">
                                  <p:stCondLst>
                                    <p:cond delay="40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6" presetClass="emph" presetSubtype="0" autoRev="1" fill="hold" nodeType="withEffect">
                                  <p:stCondLst>
                                    <p:cond delay="800"/>
                                  </p:stCondLst>
                                  <p:childTnLst>
                                    <p:animScale>
                                      <p:cBhvr>
                                        <p:cTn id="17" dur="250" fill="hold"/>
                                        <p:tgtEl>
                                          <p:spTgt spid="3"/>
                                        </p:tgtEl>
                                      </p:cBhvr>
                                      <p:by x="115000" y="115000"/>
                                    </p:animScale>
                                  </p:childTnLst>
                                </p:cTn>
                              </p:par>
                              <p:par>
                                <p:cTn id="18" presetID="50" presetClass="entr" presetSubtype="0" decel="100000" fill="hold" grpId="0" nodeType="withEffect">
                                  <p:stCondLst>
                                    <p:cond delay="1200"/>
                                  </p:stCondLst>
                                  <p:iterate type="lt">
                                    <p:tmPct val="10000"/>
                                  </p:iterate>
                                  <p:childTnLst>
                                    <p:set>
                                      <p:cBhvr>
                                        <p:cTn id="19" dur="1" fill="hold">
                                          <p:stCondLst>
                                            <p:cond delay="0"/>
                                          </p:stCondLst>
                                        </p:cTn>
                                        <p:tgtEl>
                                          <p:spTgt spid="9"/>
                                        </p:tgtEl>
                                        <p:attrNameLst>
                                          <p:attrName>style.visibility</p:attrName>
                                        </p:attrNameLst>
                                      </p:cBhvr>
                                      <p:to>
                                        <p:strVal val="visible"/>
                                      </p:to>
                                    </p:set>
                                    <p:anim calcmode="lin" valueType="num">
                                      <p:cBhvr>
                                        <p:cTn id="20" dur="750" fill="hold"/>
                                        <p:tgtEl>
                                          <p:spTgt spid="9"/>
                                        </p:tgtEl>
                                        <p:attrNameLst>
                                          <p:attrName>ppt_w</p:attrName>
                                        </p:attrNameLst>
                                      </p:cBhvr>
                                      <p:tavLst>
                                        <p:tav tm="0">
                                          <p:val>
                                            <p:strVal val="#ppt_w+.3"/>
                                          </p:val>
                                        </p:tav>
                                        <p:tav tm="100000">
                                          <p:val>
                                            <p:strVal val="#ppt_w"/>
                                          </p:val>
                                        </p:tav>
                                      </p:tavLst>
                                    </p:anim>
                                    <p:anim calcmode="lin" valueType="num">
                                      <p:cBhvr>
                                        <p:cTn id="21" dur="750" fill="hold"/>
                                        <p:tgtEl>
                                          <p:spTgt spid="9"/>
                                        </p:tgtEl>
                                        <p:attrNameLst>
                                          <p:attrName>ppt_h</p:attrName>
                                        </p:attrNameLst>
                                      </p:cBhvr>
                                      <p:tavLst>
                                        <p:tav tm="0">
                                          <p:val>
                                            <p:strVal val="#ppt_h"/>
                                          </p:val>
                                        </p:tav>
                                        <p:tav tm="100000">
                                          <p:val>
                                            <p:strVal val="#ppt_h"/>
                                          </p:val>
                                        </p:tav>
                                      </p:tavLst>
                                    </p:anim>
                                    <p:animEffect transition="in" filter="fade">
                                      <p:cBhvr>
                                        <p:cTn id="2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0" grpId="0" bldLvl="0" animBg="1"/>
      <p:bldP spid="51"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695324" y="287665"/>
            <a:ext cx="10801351" cy="521970"/>
          </a:xfrm>
          <a:prstGeom prst="rect">
            <a:avLst/>
          </a:prstGeom>
          <a:noFill/>
        </p:spPr>
        <p:txBody>
          <a:bodyPr wrap="square" rtlCol="0">
            <a:spAutoFit/>
          </a:bodyPr>
          <a:lstStyle/>
          <a:p>
            <a:r>
              <a:rPr lang="zh-CN" altLang="en-US" sz="2800" b="1" dirty="0">
                <a:latin typeface="微软雅黑" panose="020B0503020204020204" pitchFamily="34" charset="-122"/>
              </a:rPr>
              <a:t>下步打算</a:t>
            </a:r>
            <a:endParaRPr lang="zh-CN" altLang="en-US" sz="2800" b="1" dirty="0">
              <a:latin typeface="微软雅黑" panose="020B0503020204020204" pitchFamily="34" charset="-122"/>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grpSp>
        <p:nvGrpSpPr>
          <p:cNvPr id="3" name="组合 2"/>
          <p:cNvGrpSpPr/>
          <p:nvPr/>
        </p:nvGrpSpPr>
        <p:grpSpPr>
          <a:xfrm>
            <a:off x="1339816" y="1202635"/>
            <a:ext cx="1987826" cy="1987826"/>
            <a:chOff x="1457739" y="1828800"/>
            <a:chExt cx="1987826" cy="1987826"/>
          </a:xfrm>
        </p:grpSpPr>
        <p:sp>
          <p:nvSpPr>
            <p:cNvPr id="2" name="椭圆 1"/>
            <p:cNvSpPr/>
            <p:nvPr/>
          </p:nvSpPr>
          <p:spPr>
            <a:xfrm>
              <a:off x="1537252" y="1908313"/>
              <a:ext cx="1828800" cy="1828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smtClean="0">
                  <a:latin typeface="+mn-ea"/>
                </a:rPr>
                <a:t>01</a:t>
              </a:r>
              <a:endParaRPr lang="zh-CN" altLang="en-US" sz="6000" b="1" dirty="0">
                <a:latin typeface="+mn-ea"/>
              </a:endParaRPr>
            </a:p>
          </p:txBody>
        </p:sp>
        <p:sp>
          <p:nvSpPr>
            <p:cNvPr id="6" name="椭圆 5"/>
            <p:cNvSpPr/>
            <p:nvPr/>
          </p:nvSpPr>
          <p:spPr>
            <a:xfrm>
              <a:off x="1457739" y="1828800"/>
              <a:ext cx="1987826" cy="198782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5102088" y="1202635"/>
            <a:ext cx="1987826" cy="1987826"/>
            <a:chOff x="1457739" y="1828800"/>
            <a:chExt cx="1987826" cy="1987826"/>
          </a:xfrm>
        </p:grpSpPr>
        <p:sp>
          <p:nvSpPr>
            <p:cNvPr id="9" name="椭圆 8"/>
            <p:cNvSpPr/>
            <p:nvPr/>
          </p:nvSpPr>
          <p:spPr>
            <a:xfrm>
              <a:off x="1537252" y="1908313"/>
              <a:ext cx="1828800" cy="1828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smtClean="0">
                  <a:latin typeface="+mn-ea"/>
                </a:rPr>
                <a:t>02</a:t>
              </a:r>
              <a:endParaRPr lang="zh-CN" altLang="en-US" sz="6000" b="1" dirty="0">
                <a:latin typeface="+mn-ea"/>
              </a:endParaRPr>
            </a:p>
          </p:txBody>
        </p:sp>
        <p:sp>
          <p:nvSpPr>
            <p:cNvPr id="10" name="椭圆 9"/>
            <p:cNvSpPr/>
            <p:nvPr/>
          </p:nvSpPr>
          <p:spPr>
            <a:xfrm>
              <a:off x="1457739" y="1828800"/>
              <a:ext cx="1987826" cy="198782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8864359" y="1202635"/>
            <a:ext cx="1987826" cy="1987826"/>
            <a:chOff x="1457739" y="1828800"/>
            <a:chExt cx="1987826" cy="1987826"/>
          </a:xfrm>
        </p:grpSpPr>
        <p:sp>
          <p:nvSpPr>
            <p:cNvPr id="13" name="椭圆 12"/>
            <p:cNvSpPr/>
            <p:nvPr/>
          </p:nvSpPr>
          <p:spPr>
            <a:xfrm>
              <a:off x="1537252" y="1908313"/>
              <a:ext cx="1828800" cy="1828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smtClean="0">
                  <a:latin typeface="+mn-ea"/>
                </a:rPr>
                <a:t>03</a:t>
              </a:r>
              <a:endParaRPr lang="zh-CN" altLang="en-US" sz="6000" b="1" dirty="0">
                <a:latin typeface="+mn-ea"/>
              </a:endParaRPr>
            </a:p>
          </p:txBody>
        </p:sp>
        <p:sp>
          <p:nvSpPr>
            <p:cNvPr id="14" name="椭圆 13"/>
            <p:cNvSpPr/>
            <p:nvPr/>
          </p:nvSpPr>
          <p:spPr>
            <a:xfrm>
              <a:off x="1457739" y="1828800"/>
              <a:ext cx="1987826" cy="198782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826770" y="3444240"/>
            <a:ext cx="3063240" cy="521970"/>
          </a:xfrm>
          <a:prstGeom prst="rect">
            <a:avLst/>
          </a:prstGeom>
        </p:spPr>
        <p:txBody>
          <a:bodyPr wrap="square">
            <a:spAutoFit/>
          </a:bodyPr>
          <a:lstStyle/>
          <a:p>
            <a:pPr algn="ctr"/>
            <a:r>
              <a:rPr lang="zh-CN" altLang="en-US" sz="2800" b="1" dirty="0" smtClean="0">
                <a:solidFill>
                  <a:schemeClr val="accent1"/>
                </a:solidFill>
                <a:latin typeface="+mn-ea"/>
              </a:rPr>
              <a:t>理论学习有厚度</a:t>
            </a:r>
            <a:endParaRPr lang="zh-CN" altLang="en-US" sz="2800" b="1" dirty="0" smtClean="0">
              <a:solidFill>
                <a:schemeClr val="accent1"/>
              </a:solidFill>
              <a:latin typeface="+mn-ea"/>
            </a:endParaRPr>
          </a:p>
        </p:txBody>
      </p:sp>
      <p:sp>
        <p:nvSpPr>
          <p:cNvPr id="18" name="矩形 17"/>
          <p:cNvSpPr/>
          <p:nvPr/>
        </p:nvSpPr>
        <p:spPr>
          <a:xfrm>
            <a:off x="4745625" y="3444549"/>
            <a:ext cx="2700750" cy="521970"/>
          </a:xfrm>
          <a:prstGeom prst="rect">
            <a:avLst/>
          </a:prstGeom>
        </p:spPr>
        <p:txBody>
          <a:bodyPr wrap="square">
            <a:spAutoFit/>
          </a:bodyPr>
          <a:lstStyle/>
          <a:p>
            <a:pPr algn="ctr"/>
            <a:r>
              <a:rPr lang="zh-CN" altLang="en-US" sz="2800" b="1" dirty="0" smtClean="0">
                <a:solidFill>
                  <a:schemeClr val="accent1"/>
                </a:solidFill>
                <a:latin typeface="+mn-ea"/>
              </a:rPr>
              <a:t>工作职责有深度</a:t>
            </a:r>
            <a:endParaRPr lang="zh-CN" altLang="en-US" sz="2800" b="1" dirty="0" smtClean="0">
              <a:solidFill>
                <a:schemeClr val="accent1"/>
              </a:solidFill>
              <a:latin typeface="+mn-ea"/>
            </a:endParaRPr>
          </a:p>
        </p:txBody>
      </p:sp>
      <p:sp>
        <p:nvSpPr>
          <p:cNvPr id="19" name="矩形 18"/>
          <p:cNvSpPr/>
          <p:nvPr/>
        </p:nvSpPr>
        <p:spPr>
          <a:xfrm>
            <a:off x="8507730" y="3444240"/>
            <a:ext cx="2700020" cy="521970"/>
          </a:xfrm>
          <a:prstGeom prst="rect">
            <a:avLst/>
          </a:prstGeom>
        </p:spPr>
        <p:txBody>
          <a:bodyPr wrap="square">
            <a:spAutoFit/>
          </a:bodyPr>
          <a:lstStyle/>
          <a:p>
            <a:pPr algn="ctr"/>
            <a:r>
              <a:rPr lang="zh-CN" altLang="en-US" sz="2800" b="1" dirty="0" smtClean="0">
                <a:solidFill>
                  <a:schemeClr val="accent1"/>
                </a:solidFill>
                <a:latin typeface="+mn-ea"/>
              </a:rPr>
              <a:t>研究范围有广度</a:t>
            </a:r>
            <a:endParaRPr lang="zh-CN" altLang="en-US" sz="2800" b="1" dirty="0" smtClean="0">
              <a:solidFill>
                <a:schemeClr val="accent1"/>
              </a:solidFill>
              <a:latin typeface="+mn-ea"/>
            </a:endParaRPr>
          </a:p>
        </p:txBody>
      </p:sp>
      <p:sp>
        <p:nvSpPr>
          <p:cNvPr id="20" name="矩形 19"/>
          <p:cNvSpPr/>
          <p:nvPr/>
        </p:nvSpPr>
        <p:spPr>
          <a:xfrm>
            <a:off x="983354" y="4083157"/>
            <a:ext cx="2700750" cy="2399665"/>
          </a:xfrm>
          <a:prstGeom prst="rect">
            <a:avLst/>
          </a:prstGeom>
        </p:spPr>
        <p:txBody>
          <a:bodyPr wrap="square">
            <a:spAutoFit/>
          </a:bodyPr>
          <a:lstStyle/>
          <a:p>
            <a:pPr algn="ctr">
              <a:lnSpc>
                <a:spcPct val="125000"/>
              </a:lnSpc>
            </a:pPr>
            <a:r>
              <a:rPr lang="zh-CN" altLang="en-US" sz="2400" dirty="0" smtClean="0">
                <a:latin typeface="+mn-ea"/>
              </a:rPr>
              <a:t>继续学习相关文献资料，有选择地借鉴与吸收，并与教学实践相结合，指导课题研究。</a:t>
            </a:r>
            <a:endParaRPr lang="zh-CN" altLang="en-US" sz="2400" dirty="0" smtClean="0">
              <a:latin typeface="+mn-ea"/>
            </a:endParaRPr>
          </a:p>
        </p:txBody>
      </p:sp>
      <p:sp>
        <p:nvSpPr>
          <p:cNvPr id="21" name="矩形 20"/>
          <p:cNvSpPr/>
          <p:nvPr/>
        </p:nvSpPr>
        <p:spPr>
          <a:xfrm>
            <a:off x="4234180" y="4083050"/>
            <a:ext cx="3724275" cy="2399665"/>
          </a:xfrm>
          <a:prstGeom prst="rect">
            <a:avLst/>
          </a:prstGeom>
        </p:spPr>
        <p:txBody>
          <a:bodyPr wrap="square">
            <a:spAutoFit/>
          </a:bodyPr>
          <a:lstStyle/>
          <a:p>
            <a:pPr algn="ctr">
              <a:lnSpc>
                <a:spcPct val="125000"/>
              </a:lnSpc>
            </a:pPr>
            <a:r>
              <a:rPr lang="zh-CN" altLang="en-US" sz="2400" dirty="0">
                <a:latin typeface="+mn-ea"/>
              </a:rPr>
              <a:t>根据本课题的研究内容和计划，进一步明确核心组成员的研究任务和工作职责，做到分工合理，任务明确，责任到位。</a:t>
            </a:r>
            <a:endParaRPr lang="zh-CN" altLang="en-US" sz="2400" dirty="0">
              <a:latin typeface="+mn-ea"/>
            </a:endParaRPr>
          </a:p>
        </p:txBody>
      </p:sp>
      <p:sp>
        <p:nvSpPr>
          <p:cNvPr id="22" name="矩形 21"/>
          <p:cNvSpPr/>
          <p:nvPr/>
        </p:nvSpPr>
        <p:spPr>
          <a:xfrm>
            <a:off x="8156575" y="4083050"/>
            <a:ext cx="3629025" cy="1938020"/>
          </a:xfrm>
          <a:prstGeom prst="rect">
            <a:avLst/>
          </a:prstGeom>
        </p:spPr>
        <p:txBody>
          <a:bodyPr wrap="square">
            <a:spAutoFit/>
          </a:bodyPr>
          <a:lstStyle/>
          <a:p>
            <a:pPr algn="ctr">
              <a:lnSpc>
                <a:spcPct val="125000"/>
              </a:lnSpc>
            </a:pPr>
            <a:r>
              <a:rPr lang="zh-CN" altLang="en-US" sz="2400" dirty="0">
                <a:latin typeface="+mn-ea"/>
              </a:rPr>
              <a:t>围绕课题研究重点，开展多个层面、多种形式的研讨活动，做好过程性资料的积累、分析等工作。</a:t>
            </a:r>
            <a:endParaRPr lang="zh-CN" altLang="en-US" sz="2400"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30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60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12" presetClass="entr" presetSubtype="4" fill="hold" grpId="0" nodeType="withEffect">
                                  <p:stCondLst>
                                    <p:cond delay="90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p:tgtEl>
                                          <p:spTgt spid="17"/>
                                        </p:tgtEl>
                                        <p:attrNameLst>
                                          <p:attrName>ppt_y</p:attrName>
                                        </p:attrNameLst>
                                      </p:cBhvr>
                                      <p:tavLst>
                                        <p:tav tm="0">
                                          <p:val>
                                            <p:strVal val="#ppt_y+#ppt_h*1.125000"/>
                                          </p:val>
                                        </p:tav>
                                        <p:tav tm="100000">
                                          <p:val>
                                            <p:strVal val="#ppt_y"/>
                                          </p:val>
                                        </p:tav>
                                      </p:tavLst>
                                    </p:anim>
                                    <p:animEffect transition="in" filter="wipe(up)">
                                      <p:cBhvr>
                                        <p:cTn id="23" dur="500"/>
                                        <p:tgtEl>
                                          <p:spTgt spid="17"/>
                                        </p:tgtEl>
                                      </p:cBhvr>
                                    </p:animEffect>
                                  </p:childTnLst>
                                </p:cTn>
                              </p:par>
                              <p:par>
                                <p:cTn id="24" presetID="12" presetClass="entr" presetSubtype="1" fill="hold" grpId="0" nodeType="withEffect">
                                  <p:stCondLst>
                                    <p:cond delay="90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p:tgtEl>
                                          <p:spTgt spid="20"/>
                                        </p:tgtEl>
                                        <p:attrNameLst>
                                          <p:attrName>ppt_y</p:attrName>
                                        </p:attrNameLst>
                                      </p:cBhvr>
                                      <p:tavLst>
                                        <p:tav tm="0">
                                          <p:val>
                                            <p:strVal val="#ppt_y-#ppt_h*1.125000"/>
                                          </p:val>
                                        </p:tav>
                                        <p:tav tm="100000">
                                          <p:val>
                                            <p:strVal val="#ppt_y"/>
                                          </p:val>
                                        </p:tav>
                                      </p:tavLst>
                                    </p:anim>
                                    <p:animEffect transition="in" filter="wipe(down)">
                                      <p:cBhvr>
                                        <p:cTn id="27" dur="500"/>
                                        <p:tgtEl>
                                          <p:spTgt spid="20"/>
                                        </p:tgtEl>
                                      </p:cBhvr>
                                    </p:animEffect>
                                  </p:childTnLst>
                                </p:cTn>
                              </p:par>
                              <p:par>
                                <p:cTn id="28" presetID="12" presetClass="entr" presetSubtype="4" fill="hold" grpId="0" nodeType="withEffect">
                                  <p:stCondLst>
                                    <p:cond delay="120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p:tgtEl>
                                          <p:spTgt spid="18"/>
                                        </p:tgtEl>
                                        <p:attrNameLst>
                                          <p:attrName>ppt_y</p:attrName>
                                        </p:attrNameLst>
                                      </p:cBhvr>
                                      <p:tavLst>
                                        <p:tav tm="0">
                                          <p:val>
                                            <p:strVal val="#ppt_y+#ppt_h*1.125000"/>
                                          </p:val>
                                        </p:tav>
                                        <p:tav tm="100000">
                                          <p:val>
                                            <p:strVal val="#ppt_y"/>
                                          </p:val>
                                        </p:tav>
                                      </p:tavLst>
                                    </p:anim>
                                    <p:animEffect transition="in" filter="wipe(up)">
                                      <p:cBhvr>
                                        <p:cTn id="31" dur="500"/>
                                        <p:tgtEl>
                                          <p:spTgt spid="18"/>
                                        </p:tgtEl>
                                      </p:cBhvr>
                                    </p:animEffect>
                                  </p:childTnLst>
                                </p:cTn>
                              </p:par>
                              <p:par>
                                <p:cTn id="32" presetID="12" presetClass="entr" presetSubtype="1" fill="hold" grpId="0" nodeType="withEffect">
                                  <p:stCondLst>
                                    <p:cond delay="120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p:tgtEl>
                                          <p:spTgt spid="21"/>
                                        </p:tgtEl>
                                        <p:attrNameLst>
                                          <p:attrName>ppt_y</p:attrName>
                                        </p:attrNameLst>
                                      </p:cBhvr>
                                      <p:tavLst>
                                        <p:tav tm="0">
                                          <p:val>
                                            <p:strVal val="#ppt_y-#ppt_h*1.125000"/>
                                          </p:val>
                                        </p:tav>
                                        <p:tav tm="100000">
                                          <p:val>
                                            <p:strVal val="#ppt_y"/>
                                          </p:val>
                                        </p:tav>
                                      </p:tavLst>
                                    </p:anim>
                                    <p:animEffect transition="in" filter="wipe(down)">
                                      <p:cBhvr>
                                        <p:cTn id="35" dur="500"/>
                                        <p:tgtEl>
                                          <p:spTgt spid="21"/>
                                        </p:tgtEl>
                                      </p:cBhvr>
                                    </p:animEffect>
                                  </p:childTnLst>
                                </p:cTn>
                              </p:par>
                              <p:par>
                                <p:cTn id="36" presetID="12" presetClass="entr" presetSubtype="4" fill="hold" grpId="0" nodeType="withEffect">
                                  <p:stCondLst>
                                    <p:cond delay="150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p:tgtEl>
                                          <p:spTgt spid="19"/>
                                        </p:tgtEl>
                                        <p:attrNameLst>
                                          <p:attrName>ppt_y</p:attrName>
                                        </p:attrNameLst>
                                      </p:cBhvr>
                                      <p:tavLst>
                                        <p:tav tm="0">
                                          <p:val>
                                            <p:strVal val="#ppt_y+#ppt_h*1.125000"/>
                                          </p:val>
                                        </p:tav>
                                        <p:tav tm="100000">
                                          <p:val>
                                            <p:strVal val="#ppt_y"/>
                                          </p:val>
                                        </p:tav>
                                      </p:tavLst>
                                    </p:anim>
                                    <p:animEffect transition="in" filter="wipe(up)">
                                      <p:cBhvr>
                                        <p:cTn id="39" dur="500"/>
                                        <p:tgtEl>
                                          <p:spTgt spid="19"/>
                                        </p:tgtEl>
                                      </p:cBhvr>
                                    </p:animEffect>
                                  </p:childTnLst>
                                </p:cTn>
                              </p:par>
                              <p:par>
                                <p:cTn id="40" presetID="12" presetClass="entr" presetSubtype="1" fill="hold" grpId="0" nodeType="withEffect">
                                  <p:stCondLst>
                                    <p:cond delay="150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p:tgtEl>
                                          <p:spTgt spid="22"/>
                                        </p:tgtEl>
                                        <p:attrNameLst>
                                          <p:attrName>ppt_y</p:attrName>
                                        </p:attrNameLst>
                                      </p:cBhvr>
                                      <p:tavLst>
                                        <p:tav tm="0">
                                          <p:val>
                                            <p:strVal val="#ppt_y-#ppt_h*1.125000"/>
                                          </p:val>
                                        </p:tav>
                                        <p:tav tm="100000">
                                          <p:val>
                                            <p:strVal val="#ppt_y"/>
                                          </p:val>
                                        </p:tav>
                                      </p:tavLst>
                                    </p:anim>
                                    <p:animEffect transition="in" filter="wipe(down)">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95325" y="549275"/>
            <a:ext cx="10801350" cy="5759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695326" y="2705725"/>
            <a:ext cx="10801350" cy="1446550"/>
          </a:xfrm>
          <a:prstGeom prst="rect">
            <a:avLst/>
          </a:prstGeom>
          <a:noFill/>
        </p:spPr>
        <p:txBody>
          <a:bodyPr wrap="square" rtlCol="0">
            <a:spAutoFit/>
          </a:bodyPr>
          <a:lstStyle/>
          <a:p>
            <a:pPr algn="ctr"/>
            <a:r>
              <a:rPr lang="en-US" altLang="zh-CN" sz="8800" b="1" dirty="0" smtClean="0">
                <a:solidFill>
                  <a:schemeClr val="bg1"/>
                </a:solidFill>
              </a:rPr>
              <a:t>THANKS</a:t>
            </a:r>
            <a:endParaRPr lang="zh-CN" altLang="en-US" sz="8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strVal val="#ppt_w+.3"/>
                                          </p:val>
                                        </p:tav>
                                        <p:tav tm="100000">
                                          <p:val>
                                            <p:strVal val="#ppt_w"/>
                                          </p:val>
                                        </p:tav>
                                      </p:tavLst>
                                    </p:anim>
                                    <p:anim calcmode="lin" valueType="num">
                                      <p:cBhvr>
                                        <p:cTn id="8" dur="750" fill="hold"/>
                                        <p:tgtEl>
                                          <p:spTgt spid="8"/>
                                        </p:tgtEl>
                                        <p:attrNameLst>
                                          <p:attrName>ppt_h</p:attrName>
                                        </p:attrNameLst>
                                      </p:cBhvr>
                                      <p:tavLst>
                                        <p:tav tm="0">
                                          <p:val>
                                            <p:strVal val="#ppt_h"/>
                                          </p:val>
                                        </p:tav>
                                        <p:tav tm="100000">
                                          <p:val>
                                            <p:strVal val="#ppt_h"/>
                                          </p:val>
                                        </p:tav>
                                      </p:tavLst>
                                    </p:anim>
                                    <p:animEffect transition="in" filter="fade">
                                      <p:cBhvr>
                                        <p:cTn id="9" dur="750"/>
                                        <p:tgtEl>
                                          <p:spTgt spid="8"/>
                                        </p:tgtEl>
                                      </p:cBhvr>
                                    </p:animEffect>
                                  </p:childTnLst>
                                </p:cTn>
                              </p:par>
                              <p:par>
                                <p:cTn id="10" presetID="53" presetClass="entr" presetSubtype="16" fill="hold" grpId="0" nodeType="withEffect">
                                  <p:stCondLst>
                                    <p:cond delay="40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6" presetClass="emph" presetSubtype="0" autoRev="1" fill="hold" grpId="1" nodeType="withEffect">
                                  <p:stCondLst>
                                    <p:cond delay="800"/>
                                  </p:stCondLst>
                                  <p:childTnLst>
                                    <p:animScale>
                                      <p:cBhvr>
                                        <p:cTn id="16" dur="250" fill="hold"/>
                                        <p:tgtEl>
                                          <p:spTgt spid="10"/>
                                        </p:tgtEl>
                                      </p:cBhvr>
                                      <p:by x="115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2177143" y="1259175"/>
            <a:ext cx="7837714" cy="4339650"/>
          </a:xfrm>
          <a:prstGeom prst="rect">
            <a:avLst/>
          </a:prstGeom>
          <a:noFill/>
          <a:ln>
            <a:noFill/>
          </a:ln>
        </p:spPr>
        <p:txBody>
          <a:bodyPr wrap="square" rtlCol="0">
            <a:spAutoFit/>
          </a:bodyPr>
          <a:lstStyle/>
          <a:p>
            <a:pPr algn="ctr"/>
            <a:r>
              <a:rPr lang="en-US" altLang="zh-CN" sz="13800" b="1" dirty="0" smtClean="0">
                <a:solidFill>
                  <a:schemeClr val="tx1">
                    <a:lumMod val="50000"/>
                    <a:lumOff val="50000"/>
                    <a:alpha val="23000"/>
                  </a:schemeClr>
                </a:solidFill>
                <a:latin typeface="微软雅黑" panose="020B0503020204020204" pitchFamily="34" charset="-122"/>
                <a:ea typeface="微软雅黑" panose="020B0503020204020204" pitchFamily="34" charset="-122"/>
              </a:rPr>
              <a:t>PART</a:t>
            </a:r>
            <a:endParaRPr lang="en-US" altLang="zh-CN" sz="13800" b="1" dirty="0" smtClean="0">
              <a:solidFill>
                <a:schemeClr val="tx1">
                  <a:lumMod val="50000"/>
                  <a:lumOff val="50000"/>
                  <a:alpha val="23000"/>
                </a:schemeClr>
              </a:solidFill>
              <a:latin typeface="微软雅黑" panose="020B0503020204020204" pitchFamily="34" charset="-122"/>
              <a:ea typeface="微软雅黑" panose="020B0503020204020204" pitchFamily="34" charset="-122"/>
            </a:endParaRPr>
          </a:p>
          <a:p>
            <a:pPr algn="ctr"/>
            <a:r>
              <a:rPr lang="en-US" altLang="zh-CN" sz="13800" b="1" dirty="0" smtClean="0">
                <a:solidFill>
                  <a:schemeClr val="tx1">
                    <a:lumMod val="50000"/>
                    <a:lumOff val="50000"/>
                    <a:alpha val="23000"/>
                  </a:schemeClr>
                </a:solidFill>
                <a:latin typeface="微软雅黑" panose="020B0503020204020204" pitchFamily="34" charset="-122"/>
                <a:ea typeface="微软雅黑" panose="020B0503020204020204" pitchFamily="34" charset="-122"/>
              </a:rPr>
              <a:t>ONE</a:t>
            </a:r>
            <a:endParaRPr lang="en-US" altLang="zh-CN" sz="13800" b="1" dirty="0" smtClean="0">
              <a:solidFill>
                <a:schemeClr val="tx1">
                  <a:lumMod val="50000"/>
                  <a:lumOff val="50000"/>
                  <a:alpha val="23000"/>
                </a:schemeClr>
              </a:solidFill>
              <a:latin typeface="微软雅黑" panose="020B0503020204020204" pitchFamily="34" charset="-122"/>
              <a:ea typeface="微软雅黑" panose="020B0503020204020204" pitchFamily="34" charset="-122"/>
            </a:endParaRPr>
          </a:p>
        </p:txBody>
      </p:sp>
      <p:sp>
        <p:nvSpPr>
          <p:cNvPr id="50" name="矩形 49"/>
          <p:cNvSpPr/>
          <p:nvPr/>
        </p:nvSpPr>
        <p:spPr>
          <a:xfrm>
            <a:off x="-1" y="0"/>
            <a:ext cx="32162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8975725" y="0"/>
            <a:ext cx="32162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216910" y="2518410"/>
            <a:ext cx="5759450" cy="1474470"/>
            <a:chOff x="4887549" y="1124584"/>
            <a:chExt cx="2416902" cy="2416902"/>
          </a:xfrm>
        </p:grpSpPr>
        <p:sp>
          <p:nvSpPr>
            <p:cNvPr id="47" name="文本框 46"/>
            <p:cNvSpPr txBox="1"/>
            <p:nvPr/>
          </p:nvSpPr>
          <p:spPr>
            <a:xfrm>
              <a:off x="4887549" y="1124748"/>
              <a:ext cx="2416902" cy="1965164"/>
            </a:xfrm>
            <a:prstGeom prst="rect">
              <a:avLst/>
            </a:prstGeom>
            <a:noFill/>
            <a:ln>
              <a:noFill/>
            </a:ln>
          </p:spPr>
          <p:txBody>
            <a:bodyPr wrap="square" rtlCol="0">
              <a:spAutoFit/>
            </a:bodyPr>
            <a:lstStyle/>
            <a:p>
              <a:pPr algn="ctr"/>
              <a:r>
                <a:rPr lang="zh-CN" altLang="en-US" sz="7200" b="1" dirty="0">
                  <a:solidFill>
                    <a:schemeClr val="accent1"/>
                  </a:solidFill>
                  <a:latin typeface="微软雅黑" panose="020B0503020204020204" pitchFamily="34" charset="-122"/>
                  <a:sym typeface="+mn-ea"/>
                </a:rPr>
                <a:t>概念及界定</a:t>
              </a:r>
              <a:endParaRPr lang="zh-CN" altLang="en-US" sz="7200" b="1" dirty="0" smtClean="0">
                <a:solidFill>
                  <a:schemeClr val="accent1"/>
                </a:solidFill>
                <a:latin typeface="微软雅黑" panose="020B0503020204020204" pitchFamily="34" charset="-122"/>
                <a:ea typeface="微软雅黑" panose="020B0503020204020204" pitchFamily="34" charset="-122"/>
                <a:sym typeface="+mn-ea"/>
              </a:endParaRPr>
            </a:p>
          </p:txBody>
        </p:sp>
        <p:sp>
          <p:nvSpPr>
            <p:cNvPr id="2" name="矩形 1"/>
            <p:cNvSpPr/>
            <p:nvPr/>
          </p:nvSpPr>
          <p:spPr>
            <a:xfrm>
              <a:off x="4887549" y="1124584"/>
              <a:ext cx="2416902" cy="241690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right)">
                                      <p:cBhvr>
                                        <p:cTn id="10" dur="500"/>
                                        <p:tgtEl>
                                          <p:spTgt spid="51"/>
                                        </p:tgtEl>
                                      </p:cBhvr>
                                    </p:animEffect>
                                  </p:childTnLst>
                                </p:cTn>
                              </p:par>
                              <p:par>
                                <p:cTn id="11" presetID="53" presetClass="entr" presetSubtype="16" fill="hold" nodeType="withEffect">
                                  <p:stCondLst>
                                    <p:cond delay="40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6" presetClass="emph" presetSubtype="0" autoRev="1" fill="hold" nodeType="withEffect">
                                  <p:stCondLst>
                                    <p:cond delay="800"/>
                                  </p:stCondLst>
                                  <p:childTnLst>
                                    <p:animScale>
                                      <p:cBhvr>
                                        <p:cTn id="17" dur="250" fill="hold"/>
                                        <p:tgtEl>
                                          <p:spTgt spid="3"/>
                                        </p:tgtEl>
                                      </p:cBhvr>
                                      <p:by x="115000" y="115000"/>
                                    </p:animScale>
                                  </p:childTnLst>
                                </p:cTn>
                              </p:par>
                              <p:par>
                                <p:cTn id="18" presetID="50" presetClass="entr" presetSubtype="0" decel="100000" fill="hold" grpId="0" nodeType="withEffect">
                                  <p:stCondLst>
                                    <p:cond delay="1200"/>
                                  </p:stCondLst>
                                  <p:iterate type="lt">
                                    <p:tmPct val="10000"/>
                                  </p:iterate>
                                  <p:childTnLst>
                                    <p:set>
                                      <p:cBhvr>
                                        <p:cTn id="19" dur="1" fill="hold">
                                          <p:stCondLst>
                                            <p:cond delay="0"/>
                                          </p:stCondLst>
                                        </p:cTn>
                                        <p:tgtEl>
                                          <p:spTgt spid="9"/>
                                        </p:tgtEl>
                                        <p:attrNameLst>
                                          <p:attrName>style.visibility</p:attrName>
                                        </p:attrNameLst>
                                      </p:cBhvr>
                                      <p:to>
                                        <p:strVal val="visible"/>
                                      </p:to>
                                    </p:set>
                                    <p:anim calcmode="lin" valueType="num">
                                      <p:cBhvr>
                                        <p:cTn id="20" dur="750" fill="hold"/>
                                        <p:tgtEl>
                                          <p:spTgt spid="9"/>
                                        </p:tgtEl>
                                        <p:attrNameLst>
                                          <p:attrName>ppt_w</p:attrName>
                                        </p:attrNameLst>
                                      </p:cBhvr>
                                      <p:tavLst>
                                        <p:tav tm="0">
                                          <p:val>
                                            <p:strVal val="#ppt_w+.3"/>
                                          </p:val>
                                        </p:tav>
                                        <p:tav tm="100000">
                                          <p:val>
                                            <p:strVal val="#ppt_w"/>
                                          </p:val>
                                        </p:tav>
                                      </p:tavLst>
                                    </p:anim>
                                    <p:anim calcmode="lin" valueType="num">
                                      <p:cBhvr>
                                        <p:cTn id="21" dur="750" fill="hold"/>
                                        <p:tgtEl>
                                          <p:spTgt spid="9"/>
                                        </p:tgtEl>
                                        <p:attrNameLst>
                                          <p:attrName>ppt_h</p:attrName>
                                        </p:attrNameLst>
                                      </p:cBhvr>
                                      <p:tavLst>
                                        <p:tav tm="0">
                                          <p:val>
                                            <p:strVal val="#ppt_h"/>
                                          </p:val>
                                        </p:tav>
                                        <p:tav tm="100000">
                                          <p:val>
                                            <p:strVal val="#ppt_h"/>
                                          </p:val>
                                        </p:tav>
                                      </p:tavLst>
                                    </p:anim>
                                    <p:animEffect transition="in" filter="fade">
                                      <p:cBhvr>
                                        <p:cTn id="2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0" grpId="0" animBg="1"/>
      <p:bldP spid="5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695324" y="287665"/>
            <a:ext cx="5400675" cy="521970"/>
          </a:xfrm>
          <a:prstGeom prst="rect">
            <a:avLst/>
          </a:prstGeom>
          <a:noFill/>
        </p:spPr>
        <p:txBody>
          <a:bodyPr wrap="square" rtlCol="0">
            <a:spAutoFit/>
          </a:bodyPr>
          <a:lstStyle/>
          <a:p>
            <a:r>
              <a:rPr lang="zh-CN" altLang="en-US" sz="2800" b="1" dirty="0">
                <a:latin typeface="微软雅黑" panose="020B0503020204020204" pitchFamily="34" charset="-122"/>
              </a:rPr>
              <a:t>概念及界定</a:t>
            </a:r>
            <a:endParaRPr lang="zh-CN" altLang="en-US" sz="2800" b="1" dirty="0">
              <a:latin typeface="微软雅黑" panose="020B0503020204020204" pitchFamily="34" charset="-122"/>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8" name="椭圆 7"/>
          <p:cNvSpPr/>
          <p:nvPr/>
        </p:nvSpPr>
        <p:spPr>
          <a:xfrm>
            <a:off x="695325" y="937492"/>
            <a:ext cx="1164418" cy="1164418"/>
          </a:xfrm>
          <a:prstGeom prst="ellips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latin typeface="+mn-ea"/>
              </a:rPr>
              <a:t>01</a:t>
            </a:r>
            <a:endParaRPr lang="zh-CN" altLang="en-US" sz="4000" b="1" dirty="0">
              <a:latin typeface="+mn-ea"/>
            </a:endParaRPr>
          </a:p>
        </p:txBody>
      </p:sp>
      <p:sp>
        <p:nvSpPr>
          <p:cNvPr id="9" name="文本框 8"/>
          <p:cNvSpPr txBox="1"/>
          <p:nvPr/>
        </p:nvSpPr>
        <p:spPr>
          <a:xfrm>
            <a:off x="1859743" y="1227314"/>
            <a:ext cx="5400675" cy="583565"/>
          </a:xfrm>
          <a:prstGeom prst="rect">
            <a:avLst/>
          </a:prstGeom>
          <a:noFill/>
        </p:spPr>
        <p:txBody>
          <a:bodyPr wrap="square" rtlCol="0">
            <a:spAutoFit/>
          </a:bodyPr>
          <a:lstStyle/>
          <a:p>
            <a:r>
              <a:rPr lang="zh-CN" altLang="en-US" sz="3200" b="1" dirty="0" smtClean="0">
                <a:solidFill>
                  <a:schemeClr val="accent1"/>
                </a:solidFill>
                <a:latin typeface="微软雅黑" panose="020B0503020204020204" pitchFamily="34" charset="-122"/>
              </a:rPr>
              <a:t>学困生</a:t>
            </a:r>
            <a:endParaRPr lang="zh-CN" altLang="en-US" sz="3200" b="1" dirty="0" smtClean="0">
              <a:solidFill>
                <a:schemeClr val="accent1"/>
              </a:solidFill>
              <a:latin typeface="微软雅黑" panose="020B0503020204020204" pitchFamily="34" charset="-122"/>
            </a:endParaRPr>
          </a:p>
        </p:txBody>
      </p:sp>
      <p:grpSp>
        <p:nvGrpSpPr>
          <p:cNvPr id="3" name="组合 2"/>
          <p:cNvGrpSpPr/>
          <p:nvPr/>
        </p:nvGrpSpPr>
        <p:grpSpPr>
          <a:xfrm>
            <a:off x="1859743" y="2101275"/>
            <a:ext cx="9636932" cy="1327090"/>
            <a:chOff x="1859743" y="2101275"/>
            <a:chExt cx="9636932" cy="1327090"/>
          </a:xfrm>
        </p:grpSpPr>
        <p:sp>
          <p:nvSpPr>
            <p:cNvPr id="2" name="矩形 1"/>
            <p:cNvSpPr/>
            <p:nvPr/>
          </p:nvSpPr>
          <p:spPr>
            <a:xfrm>
              <a:off x="1859743" y="2101275"/>
              <a:ext cx="9636932" cy="1327090"/>
            </a:xfrm>
            <a:prstGeom prst="rect">
              <a:avLst/>
            </a:prstGeom>
            <a:solidFill>
              <a:srgbClr val="ECEC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859744" y="2257624"/>
              <a:ext cx="9636930" cy="1014730"/>
            </a:xfrm>
            <a:prstGeom prst="rect">
              <a:avLst/>
            </a:prstGeom>
          </p:spPr>
          <p:txBody>
            <a:bodyPr wrap="square">
              <a:spAutoFit/>
            </a:bodyPr>
            <a:lstStyle/>
            <a:p>
              <a:pPr>
                <a:lnSpc>
                  <a:spcPct val="150000"/>
                </a:lnSpc>
              </a:pPr>
              <a:r>
                <a:rPr lang="zh-CN" altLang="en-US" sz="2000" dirty="0" smtClean="0"/>
                <a:t>学困生是指在一个班集体中学习目标不明确、学习习惯、道德品质等方面表现都不尽如人意、学习困难、成绩较差的学生。</a:t>
              </a:r>
              <a:endParaRPr lang="zh-CN" altLang="en-US" sz="2000" dirty="0" smtClean="0"/>
            </a:p>
          </p:txBody>
        </p:sp>
      </p:grpSp>
      <p:sp>
        <p:nvSpPr>
          <p:cNvPr id="14" name="椭圆 13"/>
          <p:cNvSpPr/>
          <p:nvPr/>
        </p:nvSpPr>
        <p:spPr>
          <a:xfrm>
            <a:off x="695325" y="3601339"/>
            <a:ext cx="1164418" cy="1164418"/>
          </a:xfrm>
          <a:prstGeom prst="ellips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smtClean="0">
                <a:latin typeface="+mn-ea"/>
              </a:rPr>
              <a:t>02</a:t>
            </a:r>
            <a:endParaRPr lang="zh-CN" altLang="en-US" sz="4000" b="1" dirty="0">
              <a:latin typeface="+mn-ea"/>
            </a:endParaRPr>
          </a:p>
        </p:txBody>
      </p:sp>
      <p:sp>
        <p:nvSpPr>
          <p:cNvPr id="15" name="文本框 14"/>
          <p:cNvSpPr txBox="1"/>
          <p:nvPr/>
        </p:nvSpPr>
        <p:spPr>
          <a:xfrm>
            <a:off x="1859743" y="3891161"/>
            <a:ext cx="5400675" cy="583565"/>
          </a:xfrm>
          <a:prstGeom prst="rect">
            <a:avLst/>
          </a:prstGeom>
          <a:noFill/>
        </p:spPr>
        <p:txBody>
          <a:bodyPr wrap="square" rtlCol="0">
            <a:spAutoFit/>
          </a:bodyPr>
          <a:lstStyle/>
          <a:p>
            <a:r>
              <a:rPr lang="zh-CN" altLang="en-US" sz="3200" b="1" dirty="0">
                <a:solidFill>
                  <a:schemeClr val="accent1"/>
                </a:solidFill>
                <a:latin typeface="微软雅黑" panose="020B0503020204020204" pitchFamily="34" charset="-122"/>
              </a:rPr>
              <a:t>帮扶策略</a:t>
            </a:r>
            <a:endParaRPr lang="zh-CN" altLang="en-US" sz="3200" b="1" dirty="0">
              <a:solidFill>
                <a:schemeClr val="accent1"/>
              </a:solidFill>
              <a:latin typeface="微软雅黑" panose="020B0503020204020204" pitchFamily="34" charset="-122"/>
            </a:endParaRPr>
          </a:p>
        </p:txBody>
      </p:sp>
      <p:grpSp>
        <p:nvGrpSpPr>
          <p:cNvPr id="6" name="组合 5"/>
          <p:cNvGrpSpPr/>
          <p:nvPr/>
        </p:nvGrpSpPr>
        <p:grpSpPr>
          <a:xfrm>
            <a:off x="1859743" y="4765757"/>
            <a:ext cx="9636932" cy="1327090"/>
            <a:chOff x="1859743" y="4765757"/>
            <a:chExt cx="9636932" cy="1327090"/>
          </a:xfrm>
        </p:grpSpPr>
        <p:sp>
          <p:nvSpPr>
            <p:cNvPr id="16" name="矩形 15"/>
            <p:cNvSpPr/>
            <p:nvPr/>
          </p:nvSpPr>
          <p:spPr>
            <a:xfrm>
              <a:off x="1859743" y="4765757"/>
              <a:ext cx="9636932" cy="1327090"/>
            </a:xfrm>
            <a:prstGeom prst="rect">
              <a:avLst/>
            </a:prstGeom>
            <a:solidFill>
              <a:srgbClr val="ECEC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859744" y="5152611"/>
              <a:ext cx="9636930" cy="553085"/>
            </a:xfrm>
            <a:prstGeom prst="rect">
              <a:avLst/>
            </a:prstGeom>
          </p:spPr>
          <p:txBody>
            <a:bodyPr wrap="square">
              <a:spAutoFit/>
            </a:bodyPr>
            <a:lstStyle/>
            <a:p>
              <a:pPr algn="l">
                <a:lnSpc>
                  <a:spcPct val="150000"/>
                </a:lnSpc>
                <a:buClrTx/>
                <a:buSzTx/>
                <a:buFontTx/>
              </a:pPr>
              <a:r>
                <a:rPr lang="zh-CN" altLang="en-US" sz="2000" dirty="0" smtClean="0"/>
                <a:t>帮扶策略是指在转化小学英语学困生工作中研究比较系统有效的行为和方式、方法。</a:t>
              </a:r>
              <a:endParaRPr lang="zh-CN" altLang="en-US" sz="2000" dirty="0" smtClean="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2" presetClass="entr" presetSubtype="8" fill="hold" grpId="0" nodeType="withEffect">
                                  <p:stCondLst>
                                    <p:cond delay="30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22" presetClass="entr" presetSubtype="8" fill="hold" nodeType="withEffect">
                                  <p:stCondLst>
                                    <p:cond delay="60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53" presetClass="entr" presetSubtype="16" fill="hold" grpId="0" nodeType="withEffect">
                                  <p:stCondLst>
                                    <p:cond delay="90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par>
                                <p:cTn id="21" presetID="22" presetClass="entr" presetSubtype="8" fill="hold" grpId="0" nodeType="withEffect">
                                  <p:stCondLst>
                                    <p:cond delay="120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par>
                                <p:cTn id="24" presetID="22" presetClass="entr" presetSubtype="8" fill="hold" nodeType="withEffect">
                                  <p:stCondLst>
                                    <p:cond delay="150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4"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2177143" y="1259175"/>
            <a:ext cx="7837714" cy="4338320"/>
          </a:xfrm>
          <a:prstGeom prst="rect">
            <a:avLst/>
          </a:prstGeom>
          <a:noFill/>
          <a:ln>
            <a:noFill/>
          </a:ln>
        </p:spPr>
        <p:txBody>
          <a:bodyPr wrap="square" rtlCol="0">
            <a:spAutoFit/>
          </a:bodyPr>
          <a:lstStyle/>
          <a:p>
            <a:pPr algn="ctr"/>
            <a:r>
              <a:rPr lang="en-US" altLang="zh-CN" sz="13800" b="1" dirty="0" smtClean="0">
                <a:solidFill>
                  <a:schemeClr val="tx1">
                    <a:lumMod val="50000"/>
                    <a:lumOff val="50000"/>
                    <a:alpha val="23000"/>
                  </a:schemeClr>
                </a:solidFill>
                <a:latin typeface="微软雅黑" panose="020B0503020204020204" pitchFamily="34" charset="-122"/>
                <a:ea typeface="微软雅黑" panose="020B0503020204020204" pitchFamily="34" charset="-122"/>
              </a:rPr>
              <a:t>PART</a:t>
            </a:r>
            <a:endParaRPr lang="en-US" altLang="zh-CN" sz="13800" b="1" dirty="0" smtClean="0">
              <a:solidFill>
                <a:schemeClr val="tx1">
                  <a:lumMod val="50000"/>
                  <a:lumOff val="50000"/>
                  <a:alpha val="23000"/>
                </a:schemeClr>
              </a:solidFill>
              <a:latin typeface="微软雅黑" panose="020B0503020204020204" pitchFamily="34" charset="-122"/>
              <a:ea typeface="微软雅黑" panose="020B0503020204020204" pitchFamily="34" charset="-122"/>
            </a:endParaRPr>
          </a:p>
          <a:p>
            <a:pPr algn="ctr"/>
            <a:r>
              <a:rPr lang="en-US" altLang="zh-CN" sz="13800" b="1" dirty="0" smtClean="0">
                <a:solidFill>
                  <a:schemeClr val="tx1">
                    <a:lumMod val="50000"/>
                    <a:lumOff val="50000"/>
                    <a:alpha val="23000"/>
                  </a:schemeClr>
                </a:solidFill>
                <a:latin typeface="微软雅黑" panose="020B0503020204020204" pitchFamily="34" charset="-122"/>
                <a:ea typeface="微软雅黑" panose="020B0503020204020204" pitchFamily="34" charset="-122"/>
              </a:rPr>
              <a:t>TWO</a:t>
            </a:r>
            <a:endParaRPr lang="en-US" altLang="zh-CN" sz="13800" b="1" dirty="0" smtClean="0">
              <a:solidFill>
                <a:schemeClr val="tx1">
                  <a:lumMod val="50000"/>
                  <a:lumOff val="50000"/>
                  <a:alpha val="23000"/>
                </a:schemeClr>
              </a:solidFill>
              <a:latin typeface="微软雅黑" panose="020B0503020204020204" pitchFamily="34" charset="-122"/>
              <a:ea typeface="微软雅黑" panose="020B0503020204020204" pitchFamily="34" charset="-122"/>
            </a:endParaRPr>
          </a:p>
        </p:txBody>
      </p:sp>
      <p:sp>
        <p:nvSpPr>
          <p:cNvPr id="50" name="矩形 49"/>
          <p:cNvSpPr/>
          <p:nvPr/>
        </p:nvSpPr>
        <p:spPr>
          <a:xfrm>
            <a:off x="-1" y="0"/>
            <a:ext cx="32162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8975725" y="0"/>
            <a:ext cx="32162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216910" y="2518410"/>
            <a:ext cx="5759450" cy="1474470"/>
            <a:chOff x="4887549" y="1124584"/>
            <a:chExt cx="2416902" cy="2416902"/>
          </a:xfrm>
        </p:grpSpPr>
        <p:sp>
          <p:nvSpPr>
            <p:cNvPr id="47" name="文本框 46"/>
            <p:cNvSpPr txBox="1"/>
            <p:nvPr/>
          </p:nvSpPr>
          <p:spPr>
            <a:xfrm>
              <a:off x="4887549" y="1124748"/>
              <a:ext cx="2416902" cy="1965164"/>
            </a:xfrm>
            <a:prstGeom prst="rect">
              <a:avLst/>
            </a:prstGeom>
            <a:noFill/>
            <a:ln>
              <a:noFill/>
            </a:ln>
          </p:spPr>
          <p:txBody>
            <a:bodyPr wrap="square" rtlCol="0">
              <a:spAutoFit/>
            </a:bodyPr>
            <a:lstStyle/>
            <a:p>
              <a:pPr algn="ctr"/>
              <a:r>
                <a:rPr lang="zh-CN" altLang="en-US" sz="7200" b="1" dirty="0" smtClean="0">
                  <a:solidFill>
                    <a:schemeClr val="accent1"/>
                  </a:solidFill>
                  <a:latin typeface="微软雅黑" panose="020B0503020204020204" pitchFamily="34" charset="-122"/>
                  <a:ea typeface="微软雅黑" panose="020B0503020204020204" pitchFamily="34" charset="-122"/>
                </a:rPr>
                <a:t>背景与价值</a:t>
              </a:r>
              <a:endParaRPr lang="zh-CN" altLang="en-US" sz="7200" b="1" dirty="0" smtClean="0">
                <a:solidFill>
                  <a:schemeClr val="accent1"/>
                </a:solidFill>
                <a:latin typeface="微软雅黑" panose="020B0503020204020204" pitchFamily="34" charset="-122"/>
                <a:ea typeface="微软雅黑" panose="020B0503020204020204" pitchFamily="34" charset="-122"/>
              </a:endParaRPr>
            </a:p>
          </p:txBody>
        </p:sp>
        <p:sp>
          <p:nvSpPr>
            <p:cNvPr id="2" name="矩形 1"/>
            <p:cNvSpPr/>
            <p:nvPr/>
          </p:nvSpPr>
          <p:spPr>
            <a:xfrm>
              <a:off x="4887549" y="1124584"/>
              <a:ext cx="2416902" cy="241690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right)">
                                      <p:cBhvr>
                                        <p:cTn id="10" dur="500"/>
                                        <p:tgtEl>
                                          <p:spTgt spid="51"/>
                                        </p:tgtEl>
                                      </p:cBhvr>
                                    </p:animEffect>
                                  </p:childTnLst>
                                </p:cTn>
                              </p:par>
                              <p:par>
                                <p:cTn id="11" presetID="53" presetClass="entr" presetSubtype="16" fill="hold" nodeType="withEffect">
                                  <p:stCondLst>
                                    <p:cond delay="40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6" presetClass="emph" presetSubtype="0" autoRev="1" fill="hold" nodeType="withEffect">
                                  <p:stCondLst>
                                    <p:cond delay="800"/>
                                  </p:stCondLst>
                                  <p:childTnLst>
                                    <p:animScale>
                                      <p:cBhvr>
                                        <p:cTn id="17" dur="250" fill="hold"/>
                                        <p:tgtEl>
                                          <p:spTgt spid="3"/>
                                        </p:tgtEl>
                                      </p:cBhvr>
                                      <p:by x="115000" y="115000"/>
                                    </p:animScale>
                                  </p:childTnLst>
                                </p:cTn>
                              </p:par>
                              <p:par>
                                <p:cTn id="18" presetID="50" presetClass="entr" presetSubtype="0" decel="100000" fill="hold" grpId="0" nodeType="withEffect">
                                  <p:stCondLst>
                                    <p:cond delay="1200"/>
                                  </p:stCondLst>
                                  <p:iterate type="lt">
                                    <p:tmPct val="10000"/>
                                  </p:iterate>
                                  <p:childTnLst>
                                    <p:set>
                                      <p:cBhvr>
                                        <p:cTn id="19" dur="1" fill="hold">
                                          <p:stCondLst>
                                            <p:cond delay="0"/>
                                          </p:stCondLst>
                                        </p:cTn>
                                        <p:tgtEl>
                                          <p:spTgt spid="9"/>
                                        </p:tgtEl>
                                        <p:attrNameLst>
                                          <p:attrName>style.visibility</p:attrName>
                                        </p:attrNameLst>
                                      </p:cBhvr>
                                      <p:to>
                                        <p:strVal val="visible"/>
                                      </p:to>
                                    </p:set>
                                    <p:anim calcmode="lin" valueType="num">
                                      <p:cBhvr>
                                        <p:cTn id="20" dur="750" fill="hold"/>
                                        <p:tgtEl>
                                          <p:spTgt spid="9"/>
                                        </p:tgtEl>
                                        <p:attrNameLst>
                                          <p:attrName>ppt_w</p:attrName>
                                        </p:attrNameLst>
                                      </p:cBhvr>
                                      <p:tavLst>
                                        <p:tav tm="0">
                                          <p:val>
                                            <p:strVal val="#ppt_w+.3"/>
                                          </p:val>
                                        </p:tav>
                                        <p:tav tm="100000">
                                          <p:val>
                                            <p:strVal val="#ppt_w"/>
                                          </p:val>
                                        </p:tav>
                                      </p:tavLst>
                                    </p:anim>
                                    <p:anim calcmode="lin" valueType="num">
                                      <p:cBhvr>
                                        <p:cTn id="21" dur="750" fill="hold"/>
                                        <p:tgtEl>
                                          <p:spTgt spid="9"/>
                                        </p:tgtEl>
                                        <p:attrNameLst>
                                          <p:attrName>ppt_h</p:attrName>
                                        </p:attrNameLst>
                                      </p:cBhvr>
                                      <p:tavLst>
                                        <p:tav tm="0">
                                          <p:val>
                                            <p:strVal val="#ppt_h"/>
                                          </p:val>
                                        </p:tav>
                                        <p:tav tm="100000">
                                          <p:val>
                                            <p:strVal val="#ppt_h"/>
                                          </p:val>
                                        </p:tav>
                                      </p:tavLst>
                                    </p:anim>
                                    <p:animEffect transition="in" filter="fade">
                                      <p:cBhvr>
                                        <p:cTn id="2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0" grpId="0" bldLvl="0" animBg="1"/>
      <p:bldP spid="5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695324" y="287665"/>
            <a:ext cx="10801351" cy="523220"/>
          </a:xfrm>
          <a:prstGeom prst="rect">
            <a:avLst/>
          </a:prstGeom>
          <a:noFill/>
        </p:spPr>
        <p:txBody>
          <a:bodyPr wrap="square" rtlCol="0">
            <a:spAutoFit/>
          </a:bodyPr>
          <a:lstStyle/>
          <a:p>
            <a:r>
              <a:rPr lang="zh-CN" altLang="en-US" sz="2800" b="1" dirty="0">
                <a:latin typeface="微软雅黑" panose="020B0503020204020204" pitchFamily="34" charset="-122"/>
              </a:rPr>
              <a:t>理论研究</a:t>
            </a:r>
            <a:endParaRPr lang="zh-CN" altLang="en-US" sz="2800" b="1" dirty="0">
              <a:latin typeface="微软雅黑" panose="020B0503020204020204" pitchFamily="34" charset="-122"/>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grpSp>
        <p:nvGrpSpPr>
          <p:cNvPr id="2" name="组合 1"/>
          <p:cNvGrpSpPr/>
          <p:nvPr/>
        </p:nvGrpSpPr>
        <p:grpSpPr>
          <a:xfrm>
            <a:off x="695325" y="1013859"/>
            <a:ext cx="10814504" cy="461665"/>
            <a:chOff x="695325" y="1013859"/>
            <a:chExt cx="10814504" cy="461665"/>
          </a:xfrm>
        </p:grpSpPr>
        <p:sp>
          <p:nvSpPr>
            <p:cNvPr id="7" name="矩形 6"/>
            <p:cNvSpPr/>
            <p:nvPr/>
          </p:nvSpPr>
          <p:spPr>
            <a:xfrm>
              <a:off x="695325" y="1013859"/>
              <a:ext cx="1402080" cy="460375"/>
            </a:xfrm>
            <a:prstGeom prst="rect">
              <a:avLst/>
            </a:prstGeom>
            <a:solidFill>
              <a:schemeClr val="accent1"/>
            </a:solidFill>
          </p:spPr>
          <p:txBody>
            <a:bodyPr wrap="none">
              <a:spAutoFit/>
            </a:bodyPr>
            <a:lstStyle/>
            <a:p>
              <a:pPr algn="l"/>
              <a:r>
                <a:rPr lang="zh-CN" altLang="en-US" sz="2400" b="1" dirty="0" smtClean="0">
                  <a:solidFill>
                    <a:schemeClr val="bg1"/>
                  </a:solidFill>
                </a:rPr>
                <a:t>研究背景</a:t>
              </a:r>
              <a:endParaRPr lang="zh-CN" altLang="en-US" sz="2400" b="1" dirty="0" smtClean="0">
                <a:solidFill>
                  <a:schemeClr val="bg1"/>
                </a:solidFill>
              </a:endParaRPr>
            </a:p>
          </p:txBody>
        </p:sp>
        <p:cxnSp>
          <p:nvCxnSpPr>
            <p:cNvPr id="3" name="直接连接符 2"/>
            <p:cNvCxnSpPr/>
            <p:nvPr/>
          </p:nvCxnSpPr>
          <p:spPr>
            <a:xfrm>
              <a:off x="695325" y="1475524"/>
              <a:ext cx="1081450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 name="矩形 7"/>
          <p:cNvSpPr/>
          <p:nvPr/>
        </p:nvSpPr>
        <p:spPr>
          <a:xfrm>
            <a:off x="695325" y="1475524"/>
            <a:ext cx="10801350" cy="1630045"/>
          </a:xfrm>
          <a:prstGeom prst="rect">
            <a:avLst/>
          </a:prstGeom>
        </p:spPr>
        <p:txBody>
          <a:bodyPr wrap="square">
            <a:spAutoFit/>
          </a:bodyPr>
          <a:lstStyle/>
          <a:p>
            <a:pPr marL="285750" indent="-285750">
              <a:lnSpc>
                <a:spcPct val="125000"/>
              </a:lnSpc>
              <a:buFont typeface="Wingdings" panose="05000000000000000000" pitchFamily="2" charset="2"/>
              <a:buChar char="n"/>
            </a:pPr>
            <a:r>
              <a:rPr lang="zh-CN" altLang="en-US" sz="2000" dirty="0">
                <a:latin typeface="+mn-ea"/>
              </a:rPr>
              <a:t>当前摆在小学英语教师（特别在农村）面前的一个重大问题就是如何去帮助一部分英语学习困难的学生，教师首先要分析其困难产生的原因，综合分析，主要可以分为学生本身的智力因素、兴趣爱好、性格因素、学习态度、学习方法等原因及外部的学校教学状况、家庭重视程度、社会学习氛围等多方面的原因造成。</a:t>
            </a:r>
            <a:endParaRPr lang="zh-CN" altLang="en-US" sz="2000" dirty="0">
              <a:latin typeface="+mn-ea"/>
            </a:endParaRPr>
          </a:p>
        </p:txBody>
      </p:sp>
      <p:grpSp>
        <p:nvGrpSpPr>
          <p:cNvPr id="5" name="组合 4"/>
          <p:cNvGrpSpPr/>
          <p:nvPr/>
        </p:nvGrpSpPr>
        <p:grpSpPr>
          <a:xfrm>
            <a:off x="695325" y="3800392"/>
            <a:ext cx="10814504" cy="461665"/>
            <a:chOff x="695325" y="3800392"/>
            <a:chExt cx="10814504" cy="461665"/>
          </a:xfrm>
        </p:grpSpPr>
        <p:sp>
          <p:nvSpPr>
            <p:cNvPr id="10" name="矩形 9"/>
            <p:cNvSpPr/>
            <p:nvPr/>
          </p:nvSpPr>
          <p:spPr>
            <a:xfrm>
              <a:off x="695325" y="3800392"/>
              <a:ext cx="1402080" cy="460375"/>
            </a:xfrm>
            <a:prstGeom prst="rect">
              <a:avLst/>
            </a:prstGeom>
            <a:solidFill>
              <a:schemeClr val="accent1"/>
            </a:solidFill>
          </p:spPr>
          <p:txBody>
            <a:bodyPr wrap="none">
              <a:spAutoFit/>
            </a:bodyPr>
            <a:lstStyle/>
            <a:p>
              <a:pPr algn="l"/>
              <a:r>
                <a:rPr lang="zh-CN" altLang="en-US" sz="2400" b="1" dirty="0">
                  <a:solidFill>
                    <a:schemeClr val="bg1"/>
                  </a:solidFill>
                </a:rPr>
                <a:t>研究价值</a:t>
              </a:r>
              <a:endParaRPr lang="zh-CN" altLang="en-US" sz="2400" b="1" dirty="0">
                <a:solidFill>
                  <a:schemeClr val="bg1"/>
                </a:solidFill>
              </a:endParaRPr>
            </a:p>
          </p:txBody>
        </p:sp>
        <p:cxnSp>
          <p:nvCxnSpPr>
            <p:cNvPr id="12" name="直接连接符 11"/>
            <p:cNvCxnSpPr/>
            <p:nvPr/>
          </p:nvCxnSpPr>
          <p:spPr>
            <a:xfrm>
              <a:off x="695325" y="4262057"/>
              <a:ext cx="1081450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 name="矩形 12"/>
          <p:cNvSpPr/>
          <p:nvPr/>
        </p:nvSpPr>
        <p:spPr>
          <a:xfrm>
            <a:off x="695325" y="4262057"/>
            <a:ext cx="10801350" cy="2399665"/>
          </a:xfrm>
          <a:prstGeom prst="rect">
            <a:avLst/>
          </a:prstGeom>
        </p:spPr>
        <p:txBody>
          <a:bodyPr wrap="square">
            <a:spAutoFit/>
          </a:bodyPr>
          <a:lstStyle/>
          <a:p>
            <a:pPr marL="285750" indent="-285750">
              <a:lnSpc>
                <a:spcPct val="125000"/>
              </a:lnSpc>
              <a:buFont typeface="Wingdings" panose="05000000000000000000" pitchFamily="2" charset="2"/>
              <a:buChar char="n"/>
            </a:pPr>
            <a:r>
              <a:rPr lang="zh-CN" altLang="en-US" sz="2000" dirty="0">
                <a:latin typeface="+mn-ea"/>
              </a:rPr>
              <a:t>从现有的学生学习状况出发，根据不同层次的学生的学习行为、学习现象和学习效果进行分析研究，探究各类学生学习障碍的形成过程与原因，寻求抑止学习分化、促进有效学习、强化学习效果、提高学生整体水平的良策，是本课题的研究宗旨。同时，也能为改革农村小学英语教学提供可靠的参考依据，更有针对性地调整农村小学英语教学的策略，从而有效地提高小学英语教学质量，为社会培养和输送优秀的外语人才打下基础。因此，本课题的研究对学生的发展有着重要而深远的意义。</a:t>
            </a:r>
            <a:endParaRPr lang="zh-CN" altLang="en-US" sz="2000"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30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nodeType="withEffect">
                                  <p:stCondLst>
                                    <p:cond delay="9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grpId="0" nodeType="withEffect">
                                  <p:stCondLst>
                                    <p:cond delay="120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2177143" y="1259175"/>
            <a:ext cx="7837714" cy="4338320"/>
          </a:xfrm>
          <a:prstGeom prst="rect">
            <a:avLst/>
          </a:prstGeom>
          <a:noFill/>
          <a:ln>
            <a:noFill/>
          </a:ln>
        </p:spPr>
        <p:txBody>
          <a:bodyPr wrap="square" rtlCol="0">
            <a:spAutoFit/>
          </a:bodyPr>
          <a:lstStyle/>
          <a:p>
            <a:pPr algn="ctr"/>
            <a:r>
              <a:rPr lang="en-US" altLang="zh-CN" sz="13800" b="1" dirty="0" smtClean="0">
                <a:solidFill>
                  <a:schemeClr val="tx1">
                    <a:lumMod val="50000"/>
                    <a:lumOff val="50000"/>
                    <a:alpha val="23000"/>
                  </a:schemeClr>
                </a:solidFill>
                <a:latin typeface="微软雅黑" panose="020B0503020204020204" pitchFamily="34" charset="-122"/>
                <a:ea typeface="微软雅黑" panose="020B0503020204020204" pitchFamily="34" charset="-122"/>
              </a:rPr>
              <a:t>PART</a:t>
            </a:r>
            <a:endParaRPr lang="en-US" altLang="zh-CN" sz="13800" b="1" dirty="0" smtClean="0">
              <a:solidFill>
                <a:schemeClr val="tx1">
                  <a:lumMod val="50000"/>
                  <a:lumOff val="50000"/>
                  <a:alpha val="23000"/>
                </a:schemeClr>
              </a:solidFill>
              <a:latin typeface="微软雅黑" panose="020B0503020204020204" pitchFamily="34" charset="-122"/>
              <a:ea typeface="微软雅黑" panose="020B0503020204020204" pitchFamily="34" charset="-122"/>
            </a:endParaRPr>
          </a:p>
          <a:p>
            <a:pPr algn="ctr"/>
            <a:r>
              <a:rPr lang="en-US" altLang="zh-CN" sz="13800" b="1" dirty="0" smtClean="0">
                <a:solidFill>
                  <a:schemeClr val="tx1">
                    <a:lumMod val="50000"/>
                    <a:lumOff val="50000"/>
                    <a:alpha val="23000"/>
                  </a:schemeClr>
                </a:solidFill>
                <a:latin typeface="微软雅黑" panose="020B0503020204020204" pitchFamily="34" charset="-122"/>
                <a:ea typeface="微软雅黑" panose="020B0503020204020204" pitchFamily="34" charset="-122"/>
              </a:rPr>
              <a:t>THREE</a:t>
            </a:r>
            <a:endParaRPr lang="en-US" altLang="zh-CN" sz="13800" b="1" dirty="0" smtClean="0">
              <a:solidFill>
                <a:schemeClr val="tx1">
                  <a:lumMod val="50000"/>
                  <a:lumOff val="50000"/>
                  <a:alpha val="23000"/>
                </a:schemeClr>
              </a:solidFill>
              <a:latin typeface="微软雅黑" panose="020B0503020204020204" pitchFamily="34" charset="-122"/>
              <a:ea typeface="微软雅黑" panose="020B0503020204020204" pitchFamily="34" charset="-122"/>
            </a:endParaRPr>
          </a:p>
        </p:txBody>
      </p:sp>
      <p:sp>
        <p:nvSpPr>
          <p:cNvPr id="50" name="矩形 49"/>
          <p:cNvSpPr/>
          <p:nvPr/>
        </p:nvSpPr>
        <p:spPr>
          <a:xfrm>
            <a:off x="-1" y="0"/>
            <a:ext cx="32162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8975725" y="0"/>
            <a:ext cx="32162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216910" y="2518410"/>
            <a:ext cx="5759450" cy="1474470"/>
            <a:chOff x="4887549" y="1124584"/>
            <a:chExt cx="2416902" cy="2416902"/>
          </a:xfrm>
        </p:grpSpPr>
        <p:sp>
          <p:nvSpPr>
            <p:cNvPr id="47" name="文本框 46"/>
            <p:cNvSpPr txBox="1"/>
            <p:nvPr/>
          </p:nvSpPr>
          <p:spPr>
            <a:xfrm>
              <a:off x="4887549" y="1124748"/>
              <a:ext cx="2416902" cy="1965164"/>
            </a:xfrm>
            <a:prstGeom prst="rect">
              <a:avLst/>
            </a:prstGeom>
            <a:noFill/>
            <a:ln>
              <a:noFill/>
            </a:ln>
          </p:spPr>
          <p:txBody>
            <a:bodyPr wrap="square" rtlCol="0">
              <a:spAutoFit/>
            </a:bodyPr>
            <a:lstStyle/>
            <a:p>
              <a:pPr algn="ctr"/>
              <a:r>
                <a:rPr lang="zh-CN" altLang="en-US" sz="7200" b="1" dirty="0" smtClean="0">
                  <a:solidFill>
                    <a:schemeClr val="accent1"/>
                  </a:solidFill>
                  <a:latin typeface="微软雅黑" panose="020B0503020204020204" pitchFamily="34" charset="-122"/>
                  <a:ea typeface="微软雅黑" panose="020B0503020204020204" pitchFamily="34" charset="-122"/>
                </a:rPr>
                <a:t>目标与内容</a:t>
              </a:r>
              <a:endParaRPr lang="zh-CN" altLang="en-US" sz="7200" b="1" dirty="0" smtClean="0">
                <a:solidFill>
                  <a:schemeClr val="accent1"/>
                </a:solidFill>
                <a:latin typeface="微软雅黑" panose="020B0503020204020204" pitchFamily="34" charset="-122"/>
                <a:ea typeface="微软雅黑" panose="020B0503020204020204" pitchFamily="34" charset="-122"/>
              </a:endParaRPr>
            </a:p>
          </p:txBody>
        </p:sp>
        <p:sp>
          <p:nvSpPr>
            <p:cNvPr id="2" name="矩形 1"/>
            <p:cNvSpPr/>
            <p:nvPr/>
          </p:nvSpPr>
          <p:spPr>
            <a:xfrm>
              <a:off x="4887549" y="1124584"/>
              <a:ext cx="2416902" cy="241690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right)">
                                      <p:cBhvr>
                                        <p:cTn id="10" dur="500"/>
                                        <p:tgtEl>
                                          <p:spTgt spid="51"/>
                                        </p:tgtEl>
                                      </p:cBhvr>
                                    </p:animEffect>
                                  </p:childTnLst>
                                </p:cTn>
                              </p:par>
                              <p:par>
                                <p:cTn id="11" presetID="53" presetClass="entr" presetSubtype="16" fill="hold" nodeType="withEffect">
                                  <p:stCondLst>
                                    <p:cond delay="40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6" presetClass="emph" presetSubtype="0" autoRev="1" fill="hold" nodeType="withEffect">
                                  <p:stCondLst>
                                    <p:cond delay="800"/>
                                  </p:stCondLst>
                                  <p:childTnLst>
                                    <p:animScale>
                                      <p:cBhvr>
                                        <p:cTn id="17" dur="250" fill="hold"/>
                                        <p:tgtEl>
                                          <p:spTgt spid="3"/>
                                        </p:tgtEl>
                                      </p:cBhvr>
                                      <p:by x="115000" y="115000"/>
                                    </p:animScale>
                                  </p:childTnLst>
                                </p:cTn>
                              </p:par>
                              <p:par>
                                <p:cTn id="18" presetID="50" presetClass="entr" presetSubtype="0" decel="100000" fill="hold" grpId="0" nodeType="withEffect">
                                  <p:stCondLst>
                                    <p:cond delay="1200"/>
                                  </p:stCondLst>
                                  <p:iterate type="lt">
                                    <p:tmPct val="10000"/>
                                  </p:iterate>
                                  <p:childTnLst>
                                    <p:set>
                                      <p:cBhvr>
                                        <p:cTn id="19" dur="1" fill="hold">
                                          <p:stCondLst>
                                            <p:cond delay="0"/>
                                          </p:stCondLst>
                                        </p:cTn>
                                        <p:tgtEl>
                                          <p:spTgt spid="9"/>
                                        </p:tgtEl>
                                        <p:attrNameLst>
                                          <p:attrName>style.visibility</p:attrName>
                                        </p:attrNameLst>
                                      </p:cBhvr>
                                      <p:to>
                                        <p:strVal val="visible"/>
                                      </p:to>
                                    </p:set>
                                    <p:anim calcmode="lin" valueType="num">
                                      <p:cBhvr>
                                        <p:cTn id="20" dur="750" fill="hold"/>
                                        <p:tgtEl>
                                          <p:spTgt spid="9"/>
                                        </p:tgtEl>
                                        <p:attrNameLst>
                                          <p:attrName>ppt_w</p:attrName>
                                        </p:attrNameLst>
                                      </p:cBhvr>
                                      <p:tavLst>
                                        <p:tav tm="0">
                                          <p:val>
                                            <p:strVal val="#ppt_w+.3"/>
                                          </p:val>
                                        </p:tav>
                                        <p:tav tm="100000">
                                          <p:val>
                                            <p:strVal val="#ppt_w"/>
                                          </p:val>
                                        </p:tav>
                                      </p:tavLst>
                                    </p:anim>
                                    <p:anim calcmode="lin" valueType="num">
                                      <p:cBhvr>
                                        <p:cTn id="21" dur="750" fill="hold"/>
                                        <p:tgtEl>
                                          <p:spTgt spid="9"/>
                                        </p:tgtEl>
                                        <p:attrNameLst>
                                          <p:attrName>ppt_h</p:attrName>
                                        </p:attrNameLst>
                                      </p:cBhvr>
                                      <p:tavLst>
                                        <p:tav tm="0">
                                          <p:val>
                                            <p:strVal val="#ppt_h"/>
                                          </p:val>
                                        </p:tav>
                                        <p:tav tm="100000">
                                          <p:val>
                                            <p:strVal val="#ppt_h"/>
                                          </p:val>
                                        </p:tav>
                                      </p:tavLst>
                                    </p:anim>
                                    <p:animEffect transition="in" filter="fade">
                                      <p:cBhvr>
                                        <p:cTn id="2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0" grpId="0" bldLvl="0" animBg="1"/>
      <p:bldP spid="51"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695324" y="287665"/>
            <a:ext cx="5400675" cy="521970"/>
          </a:xfrm>
          <a:prstGeom prst="rect">
            <a:avLst/>
          </a:prstGeom>
          <a:noFill/>
        </p:spPr>
        <p:txBody>
          <a:bodyPr wrap="square" rtlCol="0">
            <a:spAutoFit/>
          </a:bodyPr>
          <a:lstStyle/>
          <a:p>
            <a:r>
              <a:rPr lang="zh-CN" altLang="en-US" sz="2800" b="1" dirty="0">
                <a:latin typeface="微软雅黑" panose="020B0503020204020204" pitchFamily="34" charset="-122"/>
              </a:rPr>
              <a:t>研究目标</a:t>
            </a:r>
            <a:endParaRPr lang="zh-CN" altLang="en-US" sz="2800" b="1" dirty="0">
              <a:latin typeface="微软雅黑" panose="020B0503020204020204" pitchFamily="34" charset="-122"/>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20" name="文本框 19"/>
          <p:cNvSpPr txBox="1"/>
          <p:nvPr/>
        </p:nvSpPr>
        <p:spPr>
          <a:xfrm>
            <a:off x="187960" y="3848100"/>
            <a:ext cx="1981200" cy="1938020"/>
          </a:xfrm>
          <a:prstGeom prst="rect">
            <a:avLst/>
          </a:prstGeom>
          <a:noFill/>
        </p:spPr>
        <p:txBody>
          <a:bodyPr wrap="square" rtlCol="0">
            <a:spAutoFit/>
          </a:bodyPr>
          <a:lstStyle/>
          <a:p>
            <a:pPr algn="ctr"/>
            <a:r>
              <a:rPr lang="zh-CN" altLang="en-US" sz="2400" b="1" dirty="0" smtClean="0">
                <a:solidFill>
                  <a:schemeClr val="accent1"/>
                </a:solidFill>
                <a:latin typeface="Times New Roman" panose="02020603050405020304" pitchFamily="18" charset="0"/>
                <a:cs typeface="Times New Roman" panose="02020603050405020304" pitchFamily="18" charset="0"/>
              </a:rPr>
              <a:t>通过本课题研究，提高效率，形成相关的理论体系。</a:t>
            </a:r>
            <a:endParaRPr lang="zh-CN" altLang="en-US" sz="2400" b="1" dirty="0" smtClean="0">
              <a:solidFill>
                <a:schemeClr val="accent1"/>
              </a:solidFill>
              <a:latin typeface="Times New Roman" panose="02020603050405020304" pitchFamily="18" charset="0"/>
              <a:cs typeface="Times New Roman" panose="02020603050405020304" pitchFamily="18" charset="0"/>
            </a:endParaRPr>
          </a:p>
        </p:txBody>
      </p:sp>
      <p:sp>
        <p:nvSpPr>
          <p:cNvPr id="21" name="文本框 20"/>
          <p:cNvSpPr txBox="1"/>
          <p:nvPr/>
        </p:nvSpPr>
        <p:spPr>
          <a:xfrm>
            <a:off x="2523490" y="3848100"/>
            <a:ext cx="1743710" cy="1938020"/>
          </a:xfrm>
          <a:prstGeom prst="rect">
            <a:avLst/>
          </a:prstGeom>
          <a:noFill/>
        </p:spPr>
        <p:txBody>
          <a:bodyPr wrap="square" rtlCol="0">
            <a:spAutoFit/>
          </a:bodyPr>
          <a:lstStyle/>
          <a:p>
            <a:pPr algn="ctr"/>
            <a:r>
              <a:rPr lang="zh-CN" altLang="en-US" sz="2400" b="1" dirty="0">
                <a:solidFill>
                  <a:schemeClr val="accent1"/>
                </a:solidFill>
                <a:latin typeface="Times New Roman" panose="02020603050405020304" pitchFamily="18" charset="0"/>
                <a:cs typeface="Times New Roman" panose="02020603050405020304" pitchFamily="18" charset="0"/>
              </a:rPr>
              <a:t>通过本课题研究，注重反思，形成良好的科研氛围。</a:t>
            </a:r>
            <a:endParaRPr lang="zh-CN" altLang="en-US" sz="2400" b="1" dirty="0">
              <a:solidFill>
                <a:schemeClr val="accent1"/>
              </a:solidFill>
              <a:latin typeface="Times New Roman" panose="02020603050405020304" pitchFamily="18" charset="0"/>
              <a:cs typeface="Times New Roman" panose="02020603050405020304" pitchFamily="18" charset="0"/>
            </a:endParaRPr>
          </a:p>
        </p:txBody>
      </p:sp>
      <p:sp>
        <p:nvSpPr>
          <p:cNvPr id="22" name="文本框 21"/>
          <p:cNvSpPr txBox="1"/>
          <p:nvPr/>
        </p:nvSpPr>
        <p:spPr>
          <a:xfrm>
            <a:off x="5027930" y="3848100"/>
            <a:ext cx="1910715" cy="1938020"/>
          </a:xfrm>
          <a:prstGeom prst="rect">
            <a:avLst/>
          </a:prstGeom>
          <a:noFill/>
        </p:spPr>
        <p:txBody>
          <a:bodyPr wrap="square" rtlCol="0">
            <a:spAutoFit/>
          </a:bodyPr>
          <a:lstStyle/>
          <a:p>
            <a:pPr algn="ctr"/>
            <a:r>
              <a:rPr lang="zh-CN" altLang="en-US" sz="2400" b="1" dirty="0">
                <a:solidFill>
                  <a:schemeClr val="accent1"/>
                </a:solidFill>
                <a:latin typeface="Times New Roman" panose="02020603050405020304" pitchFamily="18" charset="0"/>
                <a:cs typeface="Times New Roman" panose="02020603050405020304" pitchFamily="18" charset="0"/>
              </a:rPr>
              <a:t>通过本课题研究，激发兴趣，形成有效的学习方法。</a:t>
            </a:r>
            <a:endParaRPr lang="zh-CN" altLang="en-US" sz="2400" b="1" dirty="0">
              <a:solidFill>
                <a:schemeClr val="accent1"/>
              </a:solidFill>
              <a:latin typeface="Times New Roman" panose="02020603050405020304" pitchFamily="18" charset="0"/>
              <a:cs typeface="Times New Roman" panose="02020603050405020304" pitchFamily="18" charset="0"/>
            </a:endParaRPr>
          </a:p>
        </p:txBody>
      </p:sp>
      <p:sp>
        <p:nvSpPr>
          <p:cNvPr id="23" name="文本框 22"/>
          <p:cNvSpPr txBox="1"/>
          <p:nvPr/>
        </p:nvSpPr>
        <p:spPr>
          <a:xfrm>
            <a:off x="7602855" y="3947160"/>
            <a:ext cx="2022475" cy="1568450"/>
          </a:xfrm>
          <a:prstGeom prst="rect">
            <a:avLst/>
          </a:prstGeom>
          <a:noFill/>
        </p:spPr>
        <p:txBody>
          <a:bodyPr wrap="square" rtlCol="0">
            <a:spAutoFit/>
          </a:bodyPr>
          <a:lstStyle/>
          <a:p>
            <a:pPr algn="ctr"/>
            <a:r>
              <a:rPr lang="zh-CN" altLang="en-US" sz="2400" b="1" dirty="0">
                <a:solidFill>
                  <a:schemeClr val="accent1"/>
                </a:solidFill>
                <a:latin typeface="Times New Roman" panose="02020603050405020304" pitchFamily="18" charset="0"/>
                <a:cs typeface="Times New Roman" panose="02020603050405020304" pitchFamily="18" charset="0"/>
              </a:rPr>
              <a:t>通过本课题研究，家校共育，形成主要的对策措施。</a:t>
            </a:r>
            <a:endParaRPr lang="zh-CN" altLang="en-US" sz="2400" b="1" dirty="0">
              <a:solidFill>
                <a:schemeClr val="accent1"/>
              </a:solidFill>
              <a:latin typeface="Times New Roman" panose="02020603050405020304" pitchFamily="18" charset="0"/>
              <a:cs typeface="Times New Roman" panose="02020603050405020304" pitchFamily="18" charset="0"/>
            </a:endParaRPr>
          </a:p>
        </p:txBody>
      </p:sp>
      <p:sp>
        <p:nvSpPr>
          <p:cNvPr id="24" name="同心圆 23"/>
          <p:cNvSpPr/>
          <p:nvPr/>
        </p:nvSpPr>
        <p:spPr>
          <a:xfrm>
            <a:off x="188018" y="1411923"/>
            <a:ext cx="1981200" cy="1981200"/>
          </a:xfrm>
          <a:prstGeom prst="donut">
            <a:avLst>
              <a:gd name="adj" fmla="val 4503"/>
            </a:avLst>
          </a:prstGeom>
          <a:solidFill>
            <a:srgbClr val="3C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空心弧 24"/>
          <p:cNvSpPr/>
          <p:nvPr/>
        </p:nvSpPr>
        <p:spPr>
          <a:xfrm rot="10800000" flipV="1">
            <a:off x="110230" y="1334135"/>
            <a:ext cx="2136776" cy="2136776"/>
          </a:xfrm>
          <a:prstGeom prst="blockArc">
            <a:avLst>
              <a:gd name="adj1" fmla="val 10800000"/>
              <a:gd name="adj2" fmla="val 16200000"/>
              <a:gd name="adj3" fmla="val 123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文本框 25"/>
          <p:cNvSpPr txBox="1"/>
          <p:nvPr/>
        </p:nvSpPr>
        <p:spPr>
          <a:xfrm>
            <a:off x="146735" y="1987024"/>
            <a:ext cx="2063766" cy="829945"/>
          </a:xfrm>
          <a:prstGeom prst="rect">
            <a:avLst/>
          </a:prstGeom>
          <a:noFill/>
        </p:spPr>
        <p:txBody>
          <a:bodyPr wrap="square" rtlCol="0">
            <a:spAutoFit/>
          </a:bodyPr>
          <a:lstStyle/>
          <a:p>
            <a:pPr algn="ctr"/>
            <a:r>
              <a:rPr lang="en-US" altLang="zh-CN" sz="4800" b="1" dirty="0" smtClean="0">
                <a:solidFill>
                  <a:schemeClr val="accent1"/>
                </a:solidFill>
                <a:latin typeface="Times New Roman" panose="02020603050405020304" pitchFamily="18" charset="0"/>
                <a:cs typeface="Times New Roman" panose="02020603050405020304" pitchFamily="18" charset="0"/>
              </a:rPr>
              <a:t>1</a:t>
            </a:r>
            <a:endParaRPr lang="zh-CN" altLang="en-US" sz="4000" b="1" dirty="0">
              <a:solidFill>
                <a:schemeClr val="accent1"/>
              </a:solidFill>
              <a:latin typeface="Times New Roman" panose="02020603050405020304" pitchFamily="18" charset="0"/>
              <a:cs typeface="Times New Roman" panose="02020603050405020304" pitchFamily="18" charset="0"/>
            </a:endParaRPr>
          </a:p>
        </p:txBody>
      </p:sp>
      <p:sp>
        <p:nvSpPr>
          <p:cNvPr id="27" name="同心圆 26"/>
          <p:cNvSpPr/>
          <p:nvPr/>
        </p:nvSpPr>
        <p:spPr>
          <a:xfrm>
            <a:off x="2404976" y="1412558"/>
            <a:ext cx="1981200" cy="1981200"/>
          </a:xfrm>
          <a:prstGeom prst="donut">
            <a:avLst>
              <a:gd name="adj" fmla="val 4503"/>
            </a:avLst>
          </a:prstGeom>
          <a:solidFill>
            <a:srgbClr val="3C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空心弧 27"/>
          <p:cNvSpPr/>
          <p:nvPr/>
        </p:nvSpPr>
        <p:spPr>
          <a:xfrm rot="10800000" flipV="1">
            <a:off x="2491653" y="1335405"/>
            <a:ext cx="2136776" cy="2136776"/>
          </a:xfrm>
          <a:prstGeom prst="blockArc">
            <a:avLst>
              <a:gd name="adj1" fmla="val 5400000"/>
              <a:gd name="adj2" fmla="val 16200000"/>
              <a:gd name="adj3" fmla="val 123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文本框 28"/>
          <p:cNvSpPr txBox="1"/>
          <p:nvPr/>
        </p:nvSpPr>
        <p:spPr>
          <a:xfrm>
            <a:off x="2363693" y="1987659"/>
            <a:ext cx="2063766" cy="829945"/>
          </a:xfrm>
          <a:prstGeom prst="rect">
            <a:avLst/>
          </a:prstGeom>
          <a:noFill/>
        </p:spPr>
        <p:txBody>
          <a:bodyPr wrap="square" rtlCol="0">
            <a:spAutoFit/>
          </a:bodyPr>
          <a:lstStyle/>
          <a:p>
            <a:pPr algn="ctr"/>
            <a:r>
              <a:rPr lang="en-US" altLang="zh-CN" sz="4800" b="1" dirty="0" smtClean="0">
                <a:solidFill>
                  <a:schemeClr val="accent1"/>
                </a:solidFill>
                <a:latin typeface="Times New Roman" panose="02020603050405020304" pitchFamily="18" charset="0"/>
                <a:cs typeface="Times New Roman" panose="02020603050405020304" pitchFamily="18" charset="0"/>
              </a:rPr>
              <a:t>2</a:t>
            </a:r>
            <a:endParaRPr lang="zh-CN" altLang="en-US" sz="4000" b="1" dirty="0">
              <a:solidFill>
                <a:schemeClr val="accent1"/>
              </a:solidFill>
              <a:latin typeface="Times New Roman" panose="02020603050405020304" pitchFamily="18" charset="0"/>
              <a:cs typeface="Times New Roman" panose="02020603050405020304" pitchFamily="18" charset="0"/>
            </a:endParaRPr>
          </a:p>
        </p:txBody>
      </p:sp>
      <p:sp>
        <p:nvSpPr>
          <p:cNvPr id="30" name="同心圆 29"/>
          <p:cNvSpPr/>
          <p:nvPr/>
        </p:nvSpPr>
        <p:spPr>
          <a:xfrm>
            <a:off x="5105804" y="1334453"/>
            <a:ext cx="1981200" cy="1981200"/>
          </a:xfrm>
          <a:prstGeom prst="donut">
            <a:avLst>
              <a:gd name="adj" fmla="val 4503"/>
            </a:avLst>
          </a:prstGeom>
          <a:solidFill>
            <a:srgbClr val="3C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空心弧 30"/>
          <p:cNvSpPr/>
          <p:nvPr/>
        </p:nvSpPr>
        <p:spPr>
          <a:xfrm rot="10800000" flipV="1">
            <a:off x="5028016" y="1256665"/>
            <a:ext cx="2136776" cy="2136776"/>
          </a:xfrm>
          <a:prstGeom prst="blockArc">
            <a:avLst>
              <a:gd name="adj1" fmla="val 0"/>
              <a:gd name="adj2" fmla="val 16200000"/>
              <a:gd name="adj3" fmla="val 123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文本框 31"/>
          <p:cNvSpPr txBox="1"/>
          <p:nvPr/>
        </p:nvSpPr>
        <p:spPr>
          <a:xfrm>
            <a:off x="5064521" y="1909554"/>
            <a:ext cx="2063766" cy="829945"/>
          </a:xfrm>
          <a:prstGeom prst="rect">
            <a:avLst/>
          </a:prstGeom>
          <a:noFill/>
        </p:spPr>
        <p:txBody>
          <a:bodyPr wrap="square" rtlCol="0">
            <a:spAutoFit/>
          </a:bodyPr>
          <a:lstStyle/>
          <a:p>
            <a:pPr algn="ctr"/>
            <a:r>
              <a:rPr lang="en-US" altLang="zh-CN" sz="4800" b="1" dirty="0" smtClean="0">
                <a:solidFill>
                  <a:schemeClr val="accent1"/>
                </a:solidFill>
                <a:latin typeface="Times New Roman" panose="02020603050405020304" pitchFamily="18" charset="0"/>
                <a:cs typeface="Times New Roman" panose="02020603050405020304" pitchFamily="18" charset="0"/>
              </a:rPr>
              <a:t>3</a:t>
            </a:r>
            <a:endParaRPr lang="zh-CN" altLang="en-US" sz="4000" b="1" dirty="0">
              <a:solidFill>
                <a:schemeClr val="accent1"/>
              </a:solidFill>
              <a:latin typeface="Times New Roman" panose="02020603050405020304" pitchFamily="18" charset="0"/>
              <a:cs typeface="Times New Roman" panose="02020603050405020304" pitchFamily="18" charset="0"/>
            </a:endParaRPr>
          </a:p>
        </p:txBody>
      </p:sp>
      <p:sp>
        <p:nvSpPr>
          <p:cNvPr id="33" name="同心圆 32"/>
          <p:cNvSpPr/>
          <p:nvPr/>
        </p:nvSpPr>
        <p:spPr>
          <a:xfrm>
            <a:off x="7602797" y="1334453"/>
            <a:ext cx="1981200" cy="1981200"/>
          </a:xfrm>
          <a:prstGeom prst="donut">
            <a:avLst>
              <a:gd name="adj" fmla="val 4503"/>
            </a:avLst>
          </a:prstGeom>
          <a:solidFill>
            <a:srgbClr val="3C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空心弧 33"/>
          <p:cNvSpPr/>
          <p:nvPr/>
        </p:nvSpPr>
        <p:spPr>
          <a:xfrm rot="10800000" flipV="1">
            <a:off x="7525009" y="1257300"/>
            <a:ext cx="2136776" cy="2136776"/>
          </a:xfrm>
          <a:prstGeom prst="blockArc">
            <a:avLst>
              <a:gd name="adj1" fmla="val 18360000"/>
              <a:gd name="adj2" fmla="val 16200000"/>
              <a:gd name="adj3" fmla="val 123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文本框 34"/>
          <p:cNvSpPr txBox="1"/>
          <p:nvPr/>
        </p:nvSpPr>
        <p:spPr>
          <a:xfrm>
            <a:off x="7561514" y="1909554"/>
            <a:ext cx="2063766" cy="706755"/>
          </a:xfrm>
          <a:prstGeom prst="rect">
            <a:avLst/>
          </a:prstGeom>
          <a:noFill/>
        </p:spPr>
        <p:txBody>
          <a:bodyPr wrap="square" rtlCol="0">
            <a:spAutoFit/>
          </a:bodyPr>
          <a:lstStyle/>
          <a:p>
            <a:pPr algn="ctr"/>
            <a:r>
              <a:rPr lang="en-US" altLang="zh-CN" sz="4000" b="1" dirty="0">
                <a:solidFill>
                  <a:schemeClr val="accent1"/>
                </a:solidFill>
                <a:latin typeface="Times New Roman" panose="02020603050405020304" pitchFamily="18" charset="0"/>
                <a:cs typeface="Times New Roman" panose="02020603050405020304" pitchFamily="18" charset="0"/>
              </a:rPr>
              <a:t>4</a:t>
            </a:r>
            <a:endParaRPr lang="en-US" altLang="zh-CN" sz="4000" b="1" dirty="0">
              <a:solidFill>
                <a:schemeClr val="accent1"/>
              </a:solidFill>
              <a:latin typeface="Times New Roman" panose="02020603050405020304" pitchFamily="18" charset="0"/>
              <a:cs typeface="Times New Roman" panose="02020603050405020304" pitchFamily="18" charset="0"/>
            </a:endParaRPr>
          </a:p>
        </p:txBody>
      </p:sp>
      <p:sp>
        <p:nvSpPr>
          <p:cNvPr id="3" name="同心圆 2"/>
          <p:cNvSpPr/>
          <p:nvPr/>
        </p:nvSpPr>
        <p:spPr>
          <a:xfrm>
            <a:off x="10012622" y="1333818"/>
            <a:ext cx="1981200" cy="1981200"/>
          </a:xfrm>
          <a:prstGeom prst="donut">
            <a:avLst>
              <a:gd name="adj" fmla="val 4503"/>
            </a:avLst>
          </a:prstGeom>
          <a:solidFill>
            <a:srgbClr val="3C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空心弧 4"/>
          <p:cNvSpPr/>
          <p:nvPr/>
        </p:nvSpPr>
        <p:spPr>
          <a:xfrm rot="10800000" flipV="1">
            <a:off x="9934834" y="1256030"/>
            <a:ext cx="2136776" cy="2136776"/>
          </a:xfrm>
          <a:prstGeom prst="blockArc">
            <a:avLst>
              <a:gd name="adj1" fmla="val 19584615"/>
              <a:gd name="adj2" fmla="val 19325726"/>
              <a:gd name="adj3" fmla="val 382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6" name="文本框 5"/>
          <p:cNvSpPr txBox="1"/>
          <p:nvPr/>
        </p:nvSpPr>
        <p:spPr>
          <a:xfrm>
            <a:off x="9971339" y="1908919"/>
            <a:ext cx="2063766" cy="829945"/>
          </a:xfrm>
          <a:prstGeom prst="rect">
            <a:avLst/>
          </a:prstGeom>
          <a:noFill/>
        </p:spPr>
        <p:txBody>
          <a:bodyPr wrap="square" rtlCol="0">
            <a:spAutoFit/>
          </a:bodyPr>
          <a:p>
            <a:pPr algn="ctr"/>
            <a:r>
              <a:rPr lang="en-US" altLang="zh-CN" sz="4800" b="1" dirty="0" smtClean="0">
                <a:solidFill>
                  <a:schemeClr val="accent1"/>
                </a:solidFill>
                <a:latin typeface="Times New Roman" panose="02020603050405020304" pitchFamily="18" charset="0"/>
                <a:cs typeface="Times New Roman" panose="02020603050405020304" pitchFamily="18" charset="0"/>
              </a:rPr>
              <a:t>5</a:t>
            </a:r>
            <a:endParaRPr lang="zh-CN" altLang="en-US" sz="4000" b="1" dirty="0">
              <a:solidFill>
                <a:schemeClr val="accent1"/>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10012680" y="3947160"/>
            <a:ext cx="2022475" cy="1568450"/>
          </a:xfrm>
          <a:prstGeom prst="rect">
            <a:avLst/>
          </a:prstGeom>
          <a:noFill/>
        </p:spPr>
        <p:txBody>
          <a:bodyPr wrap="square" rtlCol="0">
            <a:spAutoFit/>
          </a:bodyPr>
          <a:p>
            <a:pPr algn="ctr"/>
            <a:r>
              <a:rPr lang="zh-CN" altLang="en-US" sz="2400" b="1" dirty="0">
                <a:solidFill>
                  <a:schemeClr val="accent1"/>
                </a:solidFill>
                <a:latin typeface="Times New Roman" panose="02020603050405020304" pitchFamily="18" charset="0"/>
                <a:cs typeface="Times New Roman" panose="02020603050405020304" pitchFamily="18" charset="0"/>
              </a:rPr>
              <a:t>通过本课题研究，健康发展，形成多元的评价体系。</a:t>
            </a:r>
            <a:endParaRPr lang="zh-CN" altLang="en-US" sz="2400" b="1" dirty="0">
              <a:solidFill>
                <a:schemeClr val="accent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grpId="0" nodeType="withEffect">
                                  <p:stCondLst>
                                    <p:cond delay="30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53" presetClass="entr" presetSubtype="16" fill="hold" grpId="0" nodeType="withEffect">
                                  <p:stCondLst>
                                    <p:cond delay="60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par>
                                <p:cTn id="20" presetID="53" presetClass="entr" presetSubtype="16" fill="hold" grpId="0" nodeType="withEffect">
                                  <p:stCondLst>
                                    <p:cond delay="90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animEffect transition="in" filter="fade">
                                      <p:cBhvr>
                                        <p:cTn id="24" dur="500"/>
                                        <p:tgtEl>
                                          <p:spTgt spid="33"/>
                                        </p:tgtEl>
                                      </p:cBhvr>
                                    </p:animEffect>
                                  </p:childTnLst>
                                </p:cTn>
                              </p:par>
                              <p:par>
                                <p:cTn id="25" presetID="10" presetClass="entr" presetSubtype="0" fill="hold" grpId="0" nodeType="withEffect">
                                  <p:stCondLst>
                                    <p:cond delay="120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150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grpId="0" nodeType="withEffect">
                                  <p:stCondLst>
                                    <p:cond delay="180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grpId="0" nodeType="withEffect">
                                  <p:stCondLst>
                                    <p:cond delay="210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par>
                                <p:cTn id="37" presetID="53" presetClass="entr" presetSubtype="16" fill="hold" grpId="0" nodeType="withEffect">
                                  <p:stCondLst>
                                    <p:cond delay="240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par>
                                <p:cTn id="42" presetID="32" presetClass="emph" presetSubtype="0" fill="hold" grpId="1" nodeType="withEffect">
                                  <p:stCondLst>
                                    <p:cond delay="2400"/>
                                  </p:stCondLst>
                                  <p:childTnLst>
                                    <p:animRot by="120000">
                                      <p:cBhvr>
                                        <p:cTn id="43" dur="50" fill="hold">
                                          <p:stCondLst>
                                            <p:cond delay="0"/>
                                          </p:stCondLst>
                                        </p:cTn>
                                        <p:tgtEl>
                                          <p:spTgt spid="25"/>
                                        </p:tgtEl>
                                        <p:attrNameLst>
                                          <p:attrName>r</p:attrName>
                                        </p:attrNameLst>
                                      </p:cBhvr>
                                    </p:animRot>
                                    <p:animRot by="-240000">
                                      <p:cBhvr>
                                        <p:cTn id="44" dur="100" fill="hold">
                                          <p:stCondLst>
                                            <p:cond delay="100"/>
                                          </p:stCondLst>
                                        </p:cTn>
                                        <p:tgtEl>
                                          <p:spTgt spid="25"/>
                                        </p:tgtEl>
                                        <p:attrNameLst>
                                          <p:attrName>r</p:attrName>
                                        </p:attrNameLst>
                                      </p:cBhvr>
                                    </p:animRot>
                                    <p:animRot by="240000">
                                      <p:cBhvr>
                                        <p:cTn id="45" dur="100" fill="hold">
                                          <p:stCondLst>
                                            <p:cond delay="200"/>
                                          </p:stCondLst>
                                        </p:cTn>
                                        <p:tgtEl>
                                          <p:spTgt spid="25"/>
                                        </p:tgtEl>
                                        <p:attrNameLst>
                                          <p:attrName>r</p:attrName>
                                        </p:attrNameLst>
                                      </p:cBhvr>
                                    </p:animRot>
                                    <p:animRot by="-240000">
                                      <p:cBhvr>
                                        <p:cTn id="46" dur="100" fill="hold">
                                          <p:stCondLst>
                                            <p:cond delay="300"/>
                                          </p:stCondLst>
                                        </p:cTn>
                                        <p:tgtEl>
                                          <p:spTgt spid="25"/>
                                        </p:tgtEl>
                                        <p:attrNameLst>
                                          <p:attrName>r</p:attrName>
                                        </p:attrNameLst>
                                      </p:cBhvr>
                                    </p:animRot>
                                    <p:animRot by="120000">
                                      <p:cBhvr>
                                        <p:cTn id="47" dur="100" fill="hold">
                                          <p:stCondLst>
                                            <p:cond delay="400"/>
                                          </p:stCondLst>
                                        </p:cTn>
                                        <p:tgtEl>
                                          <p:spTgt spid="25"/>
                                        </p:tgtEl>
                                        <p:attrNameLst>
                                          <p:attrName>r</p:attrName>
                                        </p:attrNameLst>
                                      </p:cBhvr>
                                    </p:animRot>
                                  </p:childTnLst>
                                </p:cTn>
                              </p:par>
                              <p:par>
                                <p:cTn id="48" presetID="32" presetClass="emph" presetSubtype="0" fill="hold" grpId="1" nodeType="withEffect">
                                  <p:stCondLst>
                                    <p:cond delay="2400"/>
                                  </p:stCondLst>
                                  <p:childTnLst>
                                    <p:animRot by="120000">
                                      <p:cBhvr>
                                        <p:cTn id="49" dur="50" fill="hold">
                                          <p:stCondLst>
                                            <p:cond delay="0"/>
                                          </p:stCondLst>
                                        </p:cTn>
                                        <p:tgtEl>
                                          <p:spTgt spid="28"/>
                                        </p:tgtEl>
                                        <p:attrNameLst>
                                          <p:attrName>r</p:attrName>
                                        </p:attrNameLst>
                                      </p:cBhvr>
                                    </p:animRot>
                                    <p:animRot by="-240000">
                                      <p:cBhvr>
                                        <p:cTn id="50" dur="100" fill="hold">
                                          <p:stCondLst>
                                            <p:cond delay="100"/>
                                          </p:stCondLst>
                                        </p:cTn>
                                        <p:tgtEl>
                                          <p:spTgt spid="28"/>
                                        </p:tgtEl>
                                        <p:attrNameLst>
                                          <p:attrName>r</p:attrName>
                                        </p:attrNameLst>
                                      </p:cBhvr>
                                    </p:animRot>
                                    <p:animRot by="240000">
                                      <p:cBhvr>
                                        <p:cTn id="51" dur="100" fill="hold">
                                          <p:stCondLst>
                                            <p:cond delay="200"/>
                                          </p:stCondLst>
                                        </p:cTn>
                                        <p:tgtEl>
                                          <p:spTgt spid="28"/>
                                        </p:tgtEl>
                                        <p:attrNameLst>
                                          <p:attrName>r</p:attrName>
                                        </p:attrNameLst>
                                      </p:cBhvr>
                                    </p:animRot>
                                    <p:animRot by="-240000">
                                      <p:cBhvr>
                                        <p:cTn id="52" dur="100" fill="hold">
                                          <p:stCondLst>
                                            <p:cond delay="300"/>
                                          </p:stCondLst>
                                        </p:cTn>
                                        <p:tgtEl>
                                          <p:spTgt spid="28"/>
                                        </p:tgtEl>
                                        <p:attrNameLst>
                                          <p:attrName>r</p:attrName>
                                        </p:attrNameLst>
                                      </p:cBhvr>
                                    </p:animRot>
                                    <p:animRot by="120000">
                                      <p:cBhvr>
                                        <p:cTn id="53" dur="100" fill="hold">
                                          <p:stCondLst>
                                            <p:cond delay="400"/>
                                          </p:stCondLst>
                                        </p:cTn>
                                        <p:tgtEl>
                                          <p:spTgt spid="28"/>
                                        </p:tgtEl>
                                        <p:attrNameLst>
                                          <p:attrName>r</p:attrName>
                                        </p:attrNameLst>
                                      </p:cBhvr>
                                    </p:animRot>
                                  </p:childTnLst>
                                </p:cTn>
                              </p:par>
                              <p:par>
                                <p:cTn id="54" presetID="32" presetClass="emph" presetSubtype="0" fill="hold" grpId="1" nodeType="withEffect">
                                  <p:stCondLst>
                                    <p:cond delay="2400"/>
                                  </p:stCondLst>
                                  <p:childTnLst>
                                    <p:animRot by="120000">
                                      <p:cBhvr>
                                        <p:cTn id="55" dur="50" fill="hold">
                                          <p:stCondLst>
                                            <p:cond delay="0"/>
                                          </p:stCondLst>
                                        </p:cTn>
                                        <p:tgtEl>
                                          <p:spTgt spid="31"/>
                                        </p:tgtEl>
                                        <p:attrNameLst>
                                          <p:attrName>r</p:attrName>
                                        </p:attrNameLst>
                                      </p:cBhvr>
                                    </p:animRot>
                                    <p:animRot by="-240000">
                                      <p:cBhvr>
                                        <p:cTn id="56" dur="100" fill="hold">
                                          <p:stCondLst>
                                            <p:cond delay="100"/>
                                          </p:stCondLst>
                                        </p:cTn>
                                        <p:tgtEl>
                                          <p:spTgt spid="31"/>
                                        </p:tgtEl>
                                        <p:attrNameLst>
                                          <p:attrName>r</p:attrName>
                                        </p:attrNameLst>
                                      </p:cBhvr>
                                    </p:animRot>
                                    <p:animRot by="240000">
                                      <p:cBhvr>
                                        <p:cTn id="57" dur="100" fill="hold">
                                          <p:stCondLst>
                                            <p:cond delay="200"/>
                                          </p:stCondLst>
                                        </p:cTn>
                                        <p:tgtEl>
                                          <p:spTgt spid="31"/>
                                        </p:tgtEl>
                                        <p:attrNameLst>
                                          <p:attrName>r</p:attrName>
                                        </p:attrNameLst>
                                      </p:cBhvr>
                                    </p:animRot>
                                    <p:animRot by="-240000">
                                      <p:cBhvr>
                                        <p:cTn id="58" dur="100" fill="hold">
                                          <p:stCondLst>
                                            <p:cond delay="300"/>
                                          </p:stCondLst>
                                        </p:cTn>
                                        <p:tgtEl>
                                          <p:spTgt spid="31"/>
                                        </p:tgtEl>
                                        <p:attrNameLst>
                                          <p:attrName>r</p:attrName>
                                        </p:attrNameLst>
                                      </p:cBhvr>
                                    </p:animRot>
                                    <p:animRot by="120000">
                                      <p:cBhvr>
                                        <p:cTn id="59" dur="100" fill="hold">
                                          <p:stCondLst>
                                            <p:cond delay="400"/>
                                          </p:stCondLst>
                                        </p:cTn>
                                        <p:tgtEl>
                                          <p:spTgt spid="31"/>
                                        </p:tgtEl>
                                        <p:attrNameLst>
                                          <p:attrName>r</p:attrName>
                                        </p:attrNameLst>
                                      </p:cBhvr>
                                    </p:animRot>
                                  </p:childTnLst>
                                </p:cTn>
                              </p:par>
                              <p:par>
                                <p:cTn id="60" presetID="32" presetClass="emph" presetSubtype="0" fill="hold" grpId="1" nodeType="withEffect">
                                  <p:stCondLst>
                                    <p:cond delay="2400"/>
                                  </p:stCondLst>
                                  <p:childTnLst>
                                    <p:animRot by="120000">
                                      <p:cBhvr>
                                        <p:cTn id="61" dur="50" fill="hold">
                                          <p:stCondLst>
                                            <p:cond delay="0"/>
                                          </p:stCondLst>
                                        </p:cTn>
                                        <p:tgtEl>
                                          <p:spTgt spid="34"/>
                                        </p:tgtEl>
                                        <p:attrNameLst>
                                          <p:attrName>r</p:attrName>
                                        </p:attrNameLst>
                                      </p:cBhvr>
                                    </p:animRot>
                                    <p:animRot by="-240000">
                                      <p:cBhvr>
                                        <p:cTn id="62" dur="100" fill="hold">
                                          <p:stCondLst>
                                            <p:cond delay="100"/>
                                          </p:stCondLst>
                                        </p:cTn>
                                        <p:tgtEl>
                                          <p:spTgt spid="34"/>
                                        </p:tgtEl>
                                        <p:attrNameLst>
                                          <p:attrName>r</p:attrName>
                                        </p:attrNameLst>
                                      </p:cBhvr>
                                    </p:animRot>
                                    <p:animRot by="240000">
                                      <p:cBhvr>
                                        <p:cTn id="63" dur="100" fill="hold">
                                          <p:stCondLst>
                                            <p:cond delay="200"/>
                                          </p:stCondLst>
                                        </p:cTn>
                                        <p:tgtEl>
                                          <p:spTgt spid="34"/>
                                        </p:tgtEl>
                                        <p:attrNameLst>
                                          <p:attrName>r</p:attrName>
                                        </p:attrNameLst>
                                      </p:cBhvr>
                                    </p:animRot>
                                    <p:animRot by="-240000">
                                      <p:cBhvr>
                                        <p:cTn id="64" dur="100" fill="hold">
                                          <p:stCondLst>
                                            <p:cond delay="300"/>
                                          </p:stCondLst>
                                        </p:cTn>
                                        <p:tgtEl>
                                          <p:spTgt spid="34"/>
                                        </p:tgtEl>
                                        <p:attrNameLst>
                                          <p:attrName>r</p:attrName>
                                        </p:attrNameLst>
                                      </p:cBhvr>
                                    </p:animRot>
                                    <p:animRot by="120000">
                                      <p:cBhvr>
                                        <p:cTn id="65" dur="100" fill="hold">
                                          <p:stCondLst>
                                            <p:cond delay="400"/>
                                          </p:stCondLst>
                                        </p:cTn>
                                        <p:tgtEl>
                                          <p:spTgt spid="34"/>
                                        </p:tgtEl>
                                        <p:attrNameLst>
                                          <p:attrName>r</p:attrName>
                                        </p:attrNameLst>
                                      </p:cBhvr>
                                    </p:animRot>
                                  </p:childTnLst>
                                </p:cTn>
                              </p:par>
                              <p:par>
                                <p:cTn id="66" presetID="53" presetClass="entr" presetSubtype="16" fill="hold" grpId="0" nodeType="withEffect">
                                  <p:stCondLst>
                                    <p:cond delay="270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par>
                                <p:cTn id="71" presetID="53" presetClass="entr" presetSubtype="16" fill="hold" grpId="0" nodeType="withEffect">
                                  <p:stCondLst>
                                    <p:cond delay="3000"/>
                                  </p:stCondLst>
                                  <p:childTnLst>
                                    <p:set>
                                      <p:cBhvr>
                                        <p:cTn id="72" dur="1" fill="hold">
                                          <p:stCondLst>
                                            <p:cond delay="0"/>
                                          </p:stCondLst>
                                        </p:cTn>
                                        <p:tgtEl>
                                          <p:spTgt spid="32"/>
                                        </p:tgtEl>
                                        <p:attrNameLst>
                                          <p:attrName>style.visibility</p:attrName>
                                        </p:attrNameLst>
                                      </p:cBhvr>
                                      <p:to>
                                        <p:strVal val="visible"/>
                                      </p:to>
                                    </p:set>
                                    <p:anim calcmode="lin" valueType="num">
                                      <p:cBhvr>
                                        <p:cTn id="73" dur="500" fill="hold"/>
                                        <p:tgtEl>
                                          <p:spTgt spid="32"/>
                                        </p:tgtEl>
                                        <p:attrNameLst>
                                          <p:attrName>ppt_w</p:attrName>
                                        </p:attrNameLst>
                                      </p:cBhvr>
                                      <p:tavLst>
                                        <p:tav tm="0">
                                          <p:val>
                                            <p:fltVal val="0"/>
                                          </p:val>
                                        </p:tav>
                                        <p:tav tm="100000">
                                          <p:val>
                                            <p:strVal val="#ppt_w"/>
                                          </p:val>
                                        </p:tav>
                                      </p:tavLst>
                                    </p:anim>
                                    <p:anim calcmode="lin" valueType="num">
                                      <p:cBhvr>
                                        <p:cTn id="74" dur="500" fill="hold"/>
                                        <p:tgtEl>
                                          <p:spTgt spid="32"/>
                                        </p:tgtEl>
                                        <p:attrNameLst>
                                          <p:attrName>ppt_h</p:attrName>
                                        </p:attrNameLst>
                                      </p:cBhvr>
                                      <p:tavLst>
                                        <p:tav tm="0">
                                          <p:val>
                                            <p:fltVal val="0"/>
                                          </p:val>
                                        </p:tav>
                                        <p:tav tm="100000">
                                          <p:val>
                                            <p:strVal val="#ppt_h"/>
                                          </p:val>
                                        </p:tav>
                                      </p:tavLst>
                                    </p:anim>
                                    <p:animEffect transition="in" filter="fade">
                                      <p:cBhvr>
                                        <p:cTn id="75" dur="500"/>
                                        <p:tgtEl>
                                          <p:spTgt spid="32"/>
                                        </p:tgtEl>
                                      </p:cBhvr>
                                    </p:animEffect>
                                  </p:childTnLst>
                                </p:cTn>
                              </p:par>
                              <p:par>
                                <p:cTn id="76" presetID="53" presetClass="entr" presetSubtype="16" fill="hold" grpId="0" nodeType="withEffect">
                                  <p:stCondLst>
                                    <p:cond delay="330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par>
                                <p:cTn id="81" presetID="12" presetClass="entr" presetSubtype="4" fill="hold" grpId="0" nodeType="withEffect">
                                  <p:stCondLst>
                                    <p:cond delay="360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p:tgtEl>
                                          <p:spTgt spid="20"/>
                                        </p:tgtEl>
                                        <p:attrNameLst>
                                          <p:attrName>ppt_y</p:attrName>
                                        </p:attrNameLst>
                                      </p:cBhvr>
                                      <p:tavLst>
                                        <p:tav tm="0">
                                          <p:val>
                                            <p:strVal val="#ppt_y+#ppt_h*1.125000"/>
                                          </p:val>
                                        </p:tav>
                                        <p:tav tm="100000">
                                          <p:val>
                                            <p:strVal val="#ppt_y"/>
                                          </p:val>
                                        </p:tav>
                                      </p:tavLst>
                                    </p:anim>
                                    <p:animEffect transition="in" filter="wipe(up)">
                                      <p:cBhvr>
                                        <p:cTn id="84" dur="500"/>
                                        <p:tgtEl>
                                          <p:spTgt spid="20"/>
                                        </p:tgtEl>
                                      </p:cBhvr>
                                    </p:animEffect>
                                  </p:childTnLst>
                                </p:cTn>
                              </p:par>
                              <p:par>
                                <p:cTn id="85" presetID="12" presetClass="entr" presetSubtype="4" fill="hold" grpId="0" nodeType="withEffect">
                                  <p:stCondLst>
                                    <p:cond delay="390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p:tgtEl>
                                          <p:spTgt spid="21"/>
                                        </p:tgtEl>
                                        <p:attrNameLst>
                                          <p:attrName>ppt_y</p:attrName>
                                        </p:attrNameLst>
                                      </p:cBhvr>
                                      <p:tavLst>
                                        <p:tav tm="0">
                                          <p:val>
                                            <p:strVal val="#ppt_y+#ppt_h*1.125000"/>
                                          </p:val>
                                        </p:tav>
                                        <p:tav tm="100000">
                                          <p:val>
                                            <p:strVal val="#ppt_y"/>
                                          </p:val>
                                        </p:tav>
                                      </p:tavLst>
                                    </p:anim>
                                    <p:animEffect transition="in" filter="wipe(up)">
                                      <p:cBhvr>
                                        <p:cTn id="88" dur="500"/>
                                        <p:tgtEl>
                                          <p:spTgt spid="21"/>
                                        </p:tgtEl>
                                      </p:cBhvr>
                                    </p:animEffect>
                                  </p:childTnLst>
                                </p:cTn>
                              </p:par>
                              <p:par>
                                <p:cTn id="89" presetID="12" presetClass="entr" presetSubtype="4" fill="hold" grpId="0" nodeType="withEffect">
                                  <p:stCondLst>
                                    <p:cond delay="420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p:tgtEl>
                                          <p:spTgt spid="22"/>
                                        </p:tgtEl>
                                        <p:attrNameLst>
                                          <p:attrName>ppt_y</p:attrName>
                                        </p:attrNameLst>
                                      </p:cBhvr>
                                      <p:tavLst>
                                        <p:tav tm="0">
                                          <p:val>
                                            <p:strVal val="#ppt_y+#ppt_h*1.125000"/>
                                          </p:val>
                                        </p:tav>
                                        <p:tav tm="100000">
                                          <p:val>
                                            <p:strVal val="#ppt_y"/>
                                          </p:val>
                                        </p:tav>
                                      </p:tavLst>
                                    </p:anim>
                                    <p:animEffect transition="in" filter="wipe(up)">
                                      <p:cBhvr>
                                        <p:cTn id="92" dur="500"/>
                                        <p:tgtEl>
                                          <p:spTgt spid="22"/>
                                        </p:tgtEl>
                                      </p:cBhvr>
                                    </p:animEffect>
                                  </p:childTnLst>
                                </p:cTn>
                              </p:par>
                              <p:par>
                                <p:cTn id="93" presetID="12" presetClass="entr" presetSubtype="4" fill="hold" grpId="0" nodeType="withEffect">
                                  <p:stCondLst>
                                    <p:cond delay="4500"/>
                                  </p:stCondLst>
                                  <p:childTnLst>
                                    <p:set>
                                      <p:cBhvr>
                                        <p:cTn id="94" dur="1" fill="hold">
                                          <p:stCondLst>
                                            <p:cond delay="0"/>
                                          </p:stCondLst>
                                        </p:cTn>
                                        <p:tgtEl>
                                          <p:spTgt spid="23"/>
                                        </p:tgtEl>
                                        <p:attrNameLst>
                                          <p:attrName>style.visibility</p:attrName>
                                        </p:attrNameLst>
                                      </p:cBhvr>
                                      <p:to>
                                        <p:strVal val="visible"/>
                                      </p:to>
                                    </p:set>
                                    <p:anim calcmode="lin" valueType="num">
                                      <p:cBhvr additive="base">
                                        <p:cTn id="95" dur="500"/>
                                        <p:tgtEl>
                                          <p:spTgt spid="23"/>
                                        </p:tgtEl>
                                        <p:attrNameLst>
                                          <p:attrName>ppt_y</p:attrName>
                                        </p:attrNameLst>
                                      </p:cBhvr>
                                      <p:tavLst>
                                        <p:tav tm="0">
                                          <p:val>
                                            <p:strVal val="#ppt_y+#ppt_h*1.125000"/>
                                          </p:val>
                                        </p:tav>
                                        <p:tav tm="100000">
                                          <p:val>
                                            <p:strVal val="#ppt_y"/>
                                          </p:val>
                                        </p:tav>
                                      </p:tavLst>
                                    </p:anim>
                                    <p:animEffect transition="in" filter="wipe(up)">
                                      <p:cBhvr>
                                        <p:cTn id="96" dur="500"/>
                                        <p:tgtEl>
                                          <p:spTgt spid="23"/>
                                        </p:tgtEl>
                                      </p:cBhvr>
                                    </p:animEffect>
                                  </p:childTnLst>
                                </p:cTn>
                              </p:par>
                              <p:par>
                                <p:cTn id="97" presetID="53" presetClass="entr" presetSubtype="16" fill="hold" grpId="0" nodeType="withEffect">
                                  <p:stCondLst>
                                    <p:cond delay="900"/>
                                  </p:stCondLst>
                                  <p:childTnLst>
                                    <p:set>
                                      <p:cBhvr>
                                        <p:cTn id="98" dur="1" fill="hold">
                                          <p:stCondLst>
                                            <p:cond delay="0"/>
                                          </p:stCondLst>
                                        </p:cTn>
                                        <p:tgtEl>
                                          <p:spTgt spid="3"/>
                                        </p:tgtEl>
                                        <p:attrNameLst>
                                          <p:attrName>style.visibility</p:attrName>
                                        </p:attrNameLst>
                                      </p:cBhvr>
                                      <p:to>
                                        <p:strVal val="visible"/>
                                      </p:to>
                                    </p:set>
                                    <p:anim calcmode="lin" valueType="num">
                                      <p:cBhvr>
                                        <p:cTn id="99" dur="500" fill="hold"/>
                                        <p:tgtEl>
                                          <p:spTgt spid="3"/>
                                        </p:tgtEl>
                                        <p:attrNameLst>
                                          <p:attrName>ppt_w</p:attrName>
                                        </p:attrNameLst>
                                      </p:cBhvr>
                                      <p:tavLst>
                                        <p:tav tm="0">
                                          <p:val>
                                            <p:fltVal val="0"/>
                                          </p:val>
                                        </p:tav>
                                        <p:tav tm="100000">
                                          <p:val>
                                            <p:strVal val="#ppt_w"/>
                                          </p:val>
                                        </p:tav>
                                      </p:tavLst>
                                    </p:anim>
                                    <p:anim calcmode="lin" valueType="num">
                                      <p:cBhvr>
                                        <p:cTn id="100" dur="500" fill="hold"/>
                                        <p:tgtEl>
                                          <p:spTgt spid="3"/>
                                        </p:tgtEl>
                                        <p:attrNameLst>
                                          <p:attrName>ppt_h</p:attrName>
                                        </p:attrNameLst>
                                      </p:cBhvr>
                                      <p:tavLst>
                                        <p:tav tm="0">
                                          <p:val>
                                            <p:fltVal val="0"/>
                                          </p:val>
                                        </p:tav>
                                        <p:tav tm="100000">
                                          <p:val>
                                            <p:strVal val="#ppt_h"/>
                                          </p:val>
                                        </p:tav>
                                      </p:tavLst>
                                    </p:anim>
                                    <p:animEffect transition="in" filter="fade">
                                      <p:cBhvr>
                                        <p:cTn id="101" dur="500"/>
                                        <p:tgtEl>
                                          <p:spTgt spid="3"/>
                                        </p:tgtEl>
                                      </p:cBhvr>
                                    </p:animEffect>
                                  </p:childTnLst>
                                </p:cTn>
                              </p:par>
                              <p:par>
                                <p:cTn id="102" presetID="10" presetClass="entr" presetSubtype="0" fill="hold" grpId="0" nodeType="withEffect">
                                  <p:stCondLst>
                                    <p:cond delay="2100"/>
                                  </p:stCondLst>
                                  <p:childTnLst>
                                    <p:set>
                                      <p:cBhvr>
                                        <p:cTn id="103" dur="1" fill="hold">
                                          <p:stCondLst>
                                            <p:cond delay="0"/>
                                          </p:stCondLst>
                                        </p:cTn>
                                        <p:tgtEl>
                                          <p:spTgt spid="5"/>
                                        </p:tgtEl>
                                        <p:attrNameLst>
                                          <p:attrName>style.visibility</p:attrName>
                                        </p:attrNameLst>
                                      </p:cBhvr>
                                      <p:to>
                                        <p:strVal val="visible"/>
                                      </p:to>
                                    </p:set>
                                    <p:animEffect transition="in" filter="fade">
                                      <p:cBhvr>
                                        <p:cTn id="104" dur="500"/>
                                        <p:tgtEl>
                                          <p:spTgt spid="5"/>
                                        </p:tgtEl>
                                      </p:cBhvr>
                                    </p:animEffect>
                                  </p:childTnLst>
                                </p:cTn>
                              </p:par>
                              <p:par>
                                <p:cTn id="105" presetID="32" presetClass="emph" presetSubtype="0" fill="hold" grpId="1" nodeType="withEffect">
                                  <p:stCondLst>
                                    <p:cond delay="2400"/>
                                  </p:stCondLst>
                                  <p:childTnLst>
                                    <p:animRot by="120000">
                                      <p:cBhvr>
                                        <p:cTn id="106" dur="50" fill="hold">
                                          <p:stCondLst>
                                            <p:cond delay="0"/>
                                          </p:stCondLst>
                                        </p:cTn>
                                        <p:tgtEl>
                                          <p:spTgt spid="5"/>
                                        </p:tgtEl>
                                        <p:attrNameLst>
                                          <p:attrName>r</p:attrName>
                                        </p:attrNameLst>
                                      </p:cBhvr>
                                    </p:animRot>
                                    <p:animRot by="-240000">
                                      <p:cBhvr>
                                        <p:cTn id="107" dur="100" fill="hold">
                                          <p:stCondLst>
                                            <p:cond delay="100"/>
                                          </p:stCondLst>
                                        </p:cTn>
                                        <p:tgtEl>
                                          <p:spTgt spid="5"/>
                                        </p:tgtEl>
                                        <p:attrNameLst>
                                          <p:attrName>r</p:attrName>
                                        </p:attrNameLst>
                                      </p:cBhvr>
                                    </p:animRot>
                                    <p:animRot by="240000">
                                      <p:cBhvr>
                                        <p:cTn id="108" dur="100" fill="hold">
                                          <p:stCondLst>
                                            <p:cond delay="200"/>
                                          </p:stCondLst>
                                        </p:cTn>
                                        <p:tgtEl>
                                          <p:spTgt spid="5"/>
                                        </p:tgtEl>
                                        <p:attrNameLst>
                                          <p:attrName>r</p:attrName>
                                        </p:attrNameLst>
                                      </p:cBhvr>
                                    </p:animRot>
                                    <p:animRot by="-240000">
                                      <p:cBhvr>
                                        <p:cTn id="109" dur="100" fill="hold">
                                          <p:stCondLst>
                                            <p:cond delay="300"/>
                                          </p:stCondLst>
                                        </p:cTn>
                                        <p:tgtEl>
                                          <p:spTgt spid="5"/>
                                        </p:tgtEl>
                                        <p:attrNameLst>
                                          <p:attrName>r</p:attrName>
                                        </p:attrNameLst>
                                      </p:cBhvr>
                                    </p:animRot>
                                    <p:animRot by="120000">
                                      <p:cBhvr>
                                        <p:cTn id="110" dur="100" fill="hold">
                                          <p:stCondLst>
                                            <p:cond delay="400"/>
                                          </p:stCondLst>
                                        </p:cTn>
                                        <p:tgtEl>
                                          <p:spTgt spid="5"/>
                                        </p:tgtEl>
                                        <p:attrNameLst>
                                          <p:attrName>r</p:attrName>
                                        </p:attrNameLst>
                                      </p:cBhvr>
                                    </p:animRot>
                                  </p:childTnLst>
                                </p:cTn>
                              </p:par>
                              <p:par>
                                <p:cTn id="111" presetID="53" presetClass="entr" presetSubtype="16" fill="hold" grpId="0" nodeType="withEffect">
                                  <p:stCondLst>
                                    <p:cond delay="3300"/>
                                  </p:stCondLst>
                                  <p:childTnLst>
                                    <p:set>
                                      <p:cBhvr>
                                        <p:cTn id="112" dur="1" fill="hold">
                                          <p:stCondLst>
                                            <p:cond delay="0"/>
                                          </p:stCondLst>
                                        </p:cTn>
                                        <p:tgtEl>
                                          <p:spTgt spid="6"/>
                                        </p:tgtEl>
                                        <p:attrNameLst>
                                          <p:attrName>style.visibility</p:attrName>
                                        </p:attrNameLst>
                                      </p:cBhvr>
                                      <p:to>
                                        <p:strVal val="visible"/>
                                      </p:to>
                                    </p:set>
                                    <p:anim calcmode="lin" valueType="num">
                                      <p:cBhvr>
                                        <p:cTn id="113" dur="500" fill="hold"/>
                                        <p:tgtEl>
                                          <p:spTgt spid="6"/>
                                        </p:tgtEl>
                                        <p:attrNameLst>
                                          <p:attrName>ppt_w</p:attrName>
                                        </p:attrNameLst>
                                      </p:cBhvr>
                                      <p:tavLst>
                                        <p:tav tm="0">
                                          <p:val>
                                            <p:fltVal val="0"/>
                                          </p:val>
                                        </p:tav>
                                        <p:tav tm="100000">
                                          <p:val>
                                            <p:strVal val="#ppt_w"/>
                                          </p:val>
                                        </p:tav>
                                      </p:tavLst>
                                    </p:anim>
                                    <p:anim calcmode="lin" valueType="num">
                                      <p:cBhvr>
                                        <p:cTn id="114" dur="500" fill="hold"/>
                                        <p:tgtEl>
                                          <p:spTgt spid="6"/>
                                        </p:tgtEl>
                                        <p:attrNameLst>
                                          <p:attrName>ppt_h</p:attrName>
                                        </p:attrNameLst>
                                      </p:cBhvr>
                                      <p:tavLst>
                                        <p:tav tm="0">
                                          <p:val>
                                            <p:fltVal val="0"/>
                                          </p:val>
                                        </p:tav>
                                        <p:tav tm="100000">
                                          <p:val>
                                            <p:strVal val="#ppt_h"/>
                                          </p:val>
                                        </p:tav>
                                      </p:tavLst>
                                    </p:anim>
                                    <p:animEffect transition="in" filter="fade">
                                      <p:cBhvr>
                                        <p:cTn id="115" dur="500"/>
                                        <p:tgtEl>
                                          <p:spTgt spid="6"/>
                                        </p:tgtEl>
                                      </p:cBhvr>
                                    </p:animEffect>
                                  </p:childTnLst>
                                </p:cTn>
                              </p:par>
                              <p:par>
                                <p:cTn id="116" presetID="12" presetClass="entr" presetSubtype="4" fill="hold" grpId="0" nodeType="withEffect">
                                  <p:stCondLst>
                                    <p:cond delay="4500"/>
                                  </p:stCondLst>
                                  <p:childTnLst>
                                    <p:set>
                                      <p:cBhvr>
                                        <p:cTn id="117" dur="1" fill="hold">
                                          <p:stCondLst>
                                            <p:cond delay="0"/>
                                          </p:stCondLst>
                                        </p:cTn>
                                        <p:tgtEl>
                                          <p:spTgt spid="7"/>
                                        </p:tgtEl>
                                        <p:attrNameLst>
                                          <p:attrName>style.visibility</p:attrName>
                                        </p:attrNameLst>
                                      </p:cBhvr>
                                      <p:to>
                                        <p:strVal val="visible"/>
                                      </p:to>
                                    </p:set>
                                    <p:anim calcmode="lin" valueType="num">
                                      <p:cBhvr additive="base">
                                        <p:cTn id="118" dur="500"/>
                                        <p:tgtEl>
                                          <p:spTgt spid="7"/>
                                        </p:tgtEl>
                                        <p:attrNameLst>
                                          <p:attrName>ppt_y</p:attrName>
                                        </p:attrNameLst>
                                      </p:cBhvr>
                                      <p:tavLst>
                                        <p:tav tm="0">
                                          <p:val>
                                            <p:strVal val="#ppt_y+#ppt_h*1.125000"/>
                                          </p:val>
                                        </p:tav>
                                        <p:tav tm="100000">
                                          <p:val>
                                            <p:strVal val="#ppt_y"/>
                                          </p:val>
                                        </p:tav>
                                      </p:tavLst>
                                    </p:anim>
                                    <p:animEffect transition="in" filter="wipe(up)">
                                      <p:cBhvr>
                                        <p:cTn id="1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bldLvl="0" animBg="1"/>
      <p:bldP spid="25" grpId="0" bldLvl="0" animBg="1"/>
      <p:bldP spid="25" grpId="1" bldLvl="0" animBg="1"/>
      <p:bldP spid="26" grpId="0"/>
      <p:bldP spid="27" grpId="0" bldLvl="0" animBg="1"/>
      <p:bldP spid="28" grpId="0" bldLvl="0" animBg="1"/>
      <p:bldP spid="28" grpId="1" bldLvl="0" animBg="1"/>
      <p:bldP spid="29" grpId="0"/>
      <p:bldP spid="30" grpId="0" bldLvl="0" animBg="1"/>
      <p:bldP spid="31" grpId="0" bldLvl="0" animBg="1"/>
      <p:bldP spid="31" grpId="1" bldLvl="0" animBg="1"/>
      <p:bldP spid="32" grpId="0"/>
      <p:bldP spid="33" grpId="0" bldLvl="0" animBg="1"/>
      <p:bldP spid="34" grpId="0" bldLvl="0" animBg="1"/>
      <p:bldP spid="34" grpId="1" bldLvl="0" animBg="1"/>
      <p:bldP spid="35" grpId="0"/>
      <p:bldP spid="3" grpId="0" bldLvl="0" animBg="1"/>
      <p:bldP spid="5" grpId="0" bldLvl="0" animBg="1"/>
      <p:bldP spid="5" grpId="1" bldLvl="0" animBg="1"/>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695324" y="287665"/>
            <a:ext cx="5400675" cy="521970"/>
          </a:xfrm>
          <a:prstGeom prst="rect">
            <a:avLst/>
          </a:prstGeom>
          <a:noFill/>
        </p:spPr>
        <p:txBody>
          <a:bodyPr wrap="square" rtlCol="0">
            <a:spAutoFit/>
          </a:bodyPr>
          <a:lstStyle/>
          <a:p>
            <a:r>
              <a:rPr lang="zh-CN" altLang="en-US" sz="2800" b="1" dirty="0" smtClean="0">
                <a:latin typeface="微软雅黑" panose="020B0503020204020204" pitchFamily="34" charset="-122"/>
              </a:rPr>
              <a:t>研究内容</a:t>
            </a:r>
            <a:endParaRPr lang="zh-CN" altLang="en-US" sz="2800" b="1" dirty="0">
              <a:latin typeface="微软雅黑" panose="020B0503020204020204" pitchFamily="34" charset="-122"/>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8" name="梯形 7"/>
          <p:cNvSpPr/>
          <p:nvPr/>
        </p:nvSpPr>
        <p:spPr>
          <a:xfrm rot="5400000">
            <a:off x="-896035" y="2195720"/>
            <a:ext cx="4991816" cy="2970062"/>
          </a:xfrm>
          <a:prstGeom prst="trapezoid">
            <a:avLst>
              <a:gd name="adj" fmla="val 40632"/>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smtClean="0">
              <a:ln>
                <a:noFill/>
              </a:ln>
              <a:solidFill>
                <a:prstClr val="white"/>
              </a:solidFill>
              <a:effectLst/>
              <a:uLnTx/>
              <a:uFillTx/>
              <a:latin typeface="Calibri" panose="020F0502020204030204"/>
              <a:ea typeface="微软雅黑" panose="020B0503020204020204" pitchFamily="34" charset="-122"/>
            </a:endParaRPr>
          </a:p>
        </p:txBody>
      </p:sp>
      <p:sp>
        <p:nvSpPr>
          <p:cNvPr id="9" name="梯形 8"/>
          <p:cNvSpPr/>
          <p:nvPr/>
        </p:nvSpPr>
        <p:spPr>
          <a:xfrm rot="5400000">
            <a:off x="2074141" y="2195720"/>
            <a:ext cx="4991816" cy="2970062"/>
          </a:xfrm>
          <a:prstGeom prst="trapezoid">
            <a:avLst>
              <a:gd name="adj" fmla="val 40632"/>
            </a:avLst>
          </a:prstGeom>
          <a:solidFill>
            <a:srgbClr val="404040"/>
          </a:solidFill>
          <a:ln w="25400" cap="flat" cmpd="sng" algn="ctr">
            <a:noFill/>
            <a:prstDash val="solid"/>
          </a:ln>
          <a:effectLst/>
        </p:spPr>
        <p:txBody>
          <a:bodyPr rtlCol="0" anchor="ctr"/>
          <a:lstStyle/>
          <a:p>
            <a:pPr algn="ctr" defTabSz="914400"/>
            <a:endParaRPr lang="zh-CN" altLang="en-US" sz="1865" kern="0">
              <a:solidFill>
                <a:prstClr val="white"/>
              </a:solidFill>
              <a:latin typeface="Calibri" panose="020F0502020204030204"/>
              <a:ea typeface="微软雅黑" panose="020B0503020204020204" pitchFamily="34" charset="-122"/>
            </a:endParaRPr>
          </a:p>
        </p:txBody>
      </p:sp>
      <p:sp>
        <p:nvSpPr>
          <p:cNvPr id="10" name="梯形 9"/>
          <p:cNvSpPr/>
          <p:nvPr/>
        </p:nvSpPr>
        <p:spPr>
          <a:xfrm rot="5400000">
            <a:off x="5043681" y="2047129"/>
            <a:ext cx="4991816" cy="2970062"/>
          </a:xfrm>
          <a:prstGeom prst="trapezoid">
            <a:avLst>
              <a:gd name="adj" fmla="val 40632"/>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smtClean="0">
              <a:ln>
                <a:noFill/>
              </a:ln>
              <a:solidFill>
                <a:prstClr val="white"/>
              </a:solidFill>
              <a:effectLst/>
              <a:uLnTx/>
              <a:uFillTx/>
              <a:latin typeface="Calibri" panose="020F0502020204030204"/>
              <a:ea typeface="微软雅黑" panose="020B0503020204020204" pitchFamily="34" charset="-122"/>
            </a:endParaRPr>
          </a:p>
        </p:txBody>
      </p:sp>
      <p:sp>
        <p:nvSpPr>
          <p:cNvPr id="5" name="矩形 4"/>
          <p:cNvSpPr/>
          <p:nvPr/>
        </p:nvSpPr>
        <p:spPr>
          <a:xfrm>
            <a:off x="114842" y="2804031"/>
            <a:ext cx="2970063" cy="1753235"/>
          </a:xfrm>
          <a:prstGeom prst="rect">
            <a:avLst/>
          </a:prstGeom>
        </p:spPr>
        <p:txBody>
          <a:bodyPr wrap="square">
            <a:spAutoFit/>
          </a:bodyPr>
          <a:lstStyle/>
          <a:p>
            <a:pPr algn="ctr">
              <a:lnSpc>
                <a:spcPct val="150000"/>
              </a:lnSpc>
            </a:pPr>
            <a:r>
              <a:rPr lang="zh-CN" altLang="en-US" sz="2400" b="1" dirty="0" smtClean="0">
                <a:solidFill>
                  <a:schemeClr val="bg1"/>
                </a:solidFill>
              </a:rPr>
              <a:t>加强小学英语学困生及其帮扶策略的理论学习与研究。</a:t>
            </a:r>
            <a:endParaRPr lang="zh-CN" altLang="en-US" sz="2400" b="1" dirty="0" smtClean="0">
              <a:solidFill>
                <a:schemeClr val="bg1"/>
              </a:solidFill>
            </a:endParaRPr>
          </a:p>
        </p:txBody>
      </p:sp>
      <p:sp>
        <p:nvSpPr>
          <p:cNvPr id="6" name="矩形 5"/>
          <p:cNvSpPr/>
          <p:nvPr/>
        </p:nvSpPr>
        <p:spPr>
          <a:xfrm>
            <a:off x="3126293" y="2730371"/>
            <a:ext cx="2970062" cy="1753235"/>
          </a:xfrm>
          <a:prstGeom prst="rect">
            <a:avLst/>
          </a:prstGeom>
        </p:spPr>
        <p:txBody>
          <a:bodyPr wrap="square">
            <a:spAutoFit/>
          </a:bodyPr>
          <a:lstStyle/>
          <a:p>
            <a:pPr algn="ctr">
              <a:lnSpc>
                <a:spcPct val="150000"/>
              </a:lnSpc>
            </a:pPr>
            <a:r>
              <a:rPr lang="zh-CN" altLang="en-US" sz="2400" b="1" dirty="0" smtClean="0">
                <a:solidFill>
                  <a:schemeClr val="bg1"/>
                </a:solidFill>
              </a:rPr>
              <a:t>建立符合我校学生实际的英语学困生帮扶目标与内容。</a:t>
            </a:r>
            <a:endParaRPr lang="zh-CN" altLang="en-US" sz="2400" b="1" dirty="0" smtClean="0">
              <a:solidFill>
                <a:schemeClr val="bg1"/>
              </a:solidFill>
            </a:endParaRPr>
          </a:p>
        </p:txBody>
      </p:sp>
      <p:sp>
        <p:nvSpPr>
          <p:cNvPr id="12" name="矩形 11"/>
          <p:cNvSpPr/>
          <p:nvPr/>
        </p:nvSpPr>
        <p:spPr>
          <a:xfrm>
            <a:off x="227872" y="1883782"/>
            <a:ext cx="1983941" cy="661207"/>
          </a:xfrm>
          <a:prstGeom prst="rect">
            <a:avLst/>
          </a:prstGeom>
        </p:spPr>
        <p:txBody>
          <a:bodyPr wrap="none">
            <a:spAutoFit/>
          </a:bodyPr>
          <a:lstStyle/>
          <a:p>
            <a:pPr>
              <a:lnSpc>
                <a:spcPct val="150000"/>
              </a:lnSpc>
            </a:pPr>
            <a:r>
              <a:rPr lang="en-US" altLang="zh-CN" sz="2800" b="1" dirty="0" smtClean="0">
                <a:solidFill>
                  <a:schemeClr val="bg1"/>
                </a:solidFill>
                <a:latin typeface="Times New Roman" panose="02020603050405020304" pitchFamily="18" charset="0"/>
                <a:cs typeface="Times New Roman" panose="02020603050405020304" pitchFamily="18" charset="0"/>
              </a:rPr>
              <a:t>PART ONE</a:t>
            </a:r>
            <a:endParaRPr lang="en-US" altLang="zh-CN" sz="2800" b="1" dirty="0" smtClean="0">
              <a:solidFill>
                <a:schemeClr val="bg1"/>
              </a:solidFill>
              <a:latin typeface="Times New Roman" panose="02020603050405020304" pitchFamily="18" charset="0"/>
              <a:cs typeface="Times New Roman" panose="02020603050405020304" pitchFamily="18" charset="0"/>
            </a:endParaRPr>
          </a:p>
        </p:txBody>
      </p:sp>
      <p:sp>
        <p:nvSpPr>
          <p:cNvPr id="13" name="矩形 12"/>
          <p:cNvSpPr/>
          <p:nvPr/>
        </p:nvSpPr>
        <p:spPr>
          <a:xfrm>
            <a:off x="3198048" y="1883782"/>
            <a:ext cx="2076851" cy="738664"/>
          </a:xfrm>
          <a:prstGeom prst="rect">
            <a:avLst/>
          </a:prstGeom>
        </p:spPr>
        <p:txBody>
          <a:bodyPr wrap="none">
            <a:spAutoFit/>
          </a:bodyPr>
          <a:lstStyle/>
          <a:p>
            <a:pPr>
              <a:lnSpc>
                <a:spcPct val="150000"/>
              </a:lnSpc>
            </a:pPr>
            <a:r>
              <a:rPr lang="en-US" altLang="zh-CN" sz="2800" b="1" dirty="0" smtClean="0">
                <a:solidFill>
                  <a:schemeClr val="bg1"/>
                </a:solidFill>
                <a:latin typeface="Times New Roman" panose="02020603050405020304" pitchFamily="18" charset="0"/>
                <a:cs typeface="Times New Roman" panose="02020603050405020304" pitchFamily="18" charset="0"/>
              </a:rPr>
              <a:t>PART TWO</a:t>
            </a:r>
            <a:endParaRPr lang="en-US" altLang="zh-CN" sz="2800" b="1" dirty="0" smtClean="0">
              <a:solidFill>
                <a:schemeClr val="bg1"/>
              </a:solidFill>
              <a:latin typeface="Times New Roman" panose="02020603050405020304" pitchFamily="18" charset="0"/>
              <a:cs typeface="Times New Roman" panose="02020603050405020304" pitchFamily="18" charset="0"/>
            </a:endParaRPr>
          </a:p>
        </p:txBody>
      </p:sp>
      <p:sp>
        <p:nvSpPr>
          <p:cNvPr id="14" name="矩形 13"/>
          <p:cNvSpPr/>
          <p:nvPr/>
        </p:nvSpPr>
        <p:spPr>
          <a:xfrm>
            <a:off x="6200608" y="1845047"/>
            <a:ext cx="2455159" cy="738664"/>
          </a:xfrm>
          <a:prstGeom prst="rect">
            <a:avLst/>
          </a:prstGeom>
        </p:spPr>
        <p:txBody>
          <a:bodyPr wrap="none">
            <a:spAutoFit/>
          </a:bodyPr>
          <a:lstStyle/>
          <a:p>
            <a:pPr>
              <a:lnSpc>
                <a:spcPct val="150000"/>
              </a:lnSpc>
            </a:pPr>
            <a:r>
              <a:rPr lang="en-US" altLang="zh-CN" sz="2800" b="1" dirty="0" smtClean="0">
                <a:solidFill>
                  <a:schemeClr val="bg1"/>
                </a:solidFill>
                <a:latin typeface="Times New Roman" panose="02020603050405020304" pitchFamily="18" charset="0"/>
                <a:cs typeface="Times New Roman" panose="02020603050405020304" pitchFamily="18" charset="0"/>
              </a:rPr>
              <a:t>PART THREE</a:t>
            </a:r>
            <a:endParaRPr lang="en-US" altLang="zh-CN" sz="2800" b="1" dirty="0" smtClean="0">
              <a:solidFill>
                <a:schemeClr val="bg1"/>
              </a:solidFill>
              <a:latin typeface="Times New Roman" panose="02020603050405020304" pitchFamily="18" charset="0"/>
              <a:cs typeface="Times New Roman" panose="02020603050405020304" pitchFamily="18" charset="0"/>
            </a:endParaRPr>
          </a:p>
        </p:txBody>
      </p:sp>
      <p:sp>
        <p:nvSpPr>
          <p:cNvPr id="15" name="矩形 14"/>
          <p:cNvSpPr/>
          <p:nvPr/>
        </p:nvSpPr>
        <p:spPr>
          <a:xfrm>
            <a:off x="6095833" y="2730371"/>
            <a:ext cx="2970062" cy="1753235"/>
          </a:xfrm>
          <a:prstGeom prst="rect">
            <a:avLst/>
          </a:prstGeom>
        </p:spPr>
        <p:txBody>
          <a:bodyPr wrap="square">
            <a:spAutoFit/>
          </a:bodyPr>
          <a:lstStyle/>
          <a:p>
            <a:pPr algn="ctr">
              <a:lnSpc>
                <a:spcPct val="150000"/>
              </a:lnSpc>
            </a:pPr>
            <a:r>
              <a:rPr lang="zh-CN" altLang="en-US" sz="2400" b="1" dirty="0" smtClean="0">
                <a:solidFill>
                  <a:schemeClr val="bg1"/>
                </a:solidFill>
              </a:rPr>
              <a:t>形成小学英语学困生及其帮扶策略的途径与方法。</a:t>
            </a:r>
            <a:endParaRPr lang="zh-CN" altLang="en-US" sz="2400" b="1" dirty="0" smtClean="0">
              <a:solidFill>
                <a:schemeClr val="bg1"/>
              </a:solidFill>
            </a:endParaRPr>
          </a:p>
        </p:txBody>
      </p:sp>
      <p:sp>
        <p:nvSpPr>
          <p:cNvPr id="3" name="梯形 2"/>
          <p:cNvSpPr/>
          <p:nvPr/>
        </p:nvSpPr>
        <p:spPr>
          <a:xfrm rot="5400000">
            <a:off x="8013931" y="2047130"/>
            <a:ext cx="4991816" cy="2970062"/>
          </a:xfrm>
          <a:prstGeom prst="trapezoid">
            <a:avLst>
              <a:gd name="adj" fmla="val 40632"/>
            </a:avLst>
          </a:prstGeom>
          <a:solidFill>
            <a:srgbClr val="404040"/>
          </a:solidFill>
          <a:ln w="25400" cap="flat" cmpd="sng" algn="ctr">
            <a:noFill/>
            <a:prstDash val="solid"/>
          </a:ln>
          <a:effectLst/>
        </p:spPr>
        <p:txBody>
          <a:bodyPr rtlCol="0" anchor="ctr"/>
          <a:p>
            <a:pPr algn="ctr" defTabSz="914400"/>
            <a:endParaRPr lang="zh-CN" altLang="en-US" sz="1865" kern="0">
              <a:solidFill>
                <a:prstClr val="white"/>
              </a:solidFill>
              <a:latin typeface="Calibri" panose="020F0502020204030204"/>
              <a:ea typeface="微软雅黑" panose="020B0503020204020204" pitchFamily="34" charset="-122"/>
            </a:endParaRPr>
          </a:p>
        </p:txBody>
      </p:sp>
      <p:sp>
        <p:nvSpPr>
          <p:cNvPr id="7" name="矩形 6"/>
          <p:cNvSpPr/>
          <p:nvPr/>
        </p:nvSpPr>
        <p:spPr>
          <a:xfrm>
            <a:off x="9024808" y="1846317"/>
            <a:ext cx="2200275" cy="737235"/>
          </a:xfrm>
          <a:prstGeom prst="rect">
            <a:avLst/>
          </a:prstGeom>
        </p:spPr>
        <p:txBody>
          <a:bodyPr wrap="none">
            <a:spAutoFit/>
          </a:bodyPr>
          <a:p>
            <a:pPr>
              <a:lnSpc>
                <a:spcPct val="150000"/>
              </a:lnSpc>
            </a:pPr>
            <a:r>
              <a:rPr lang="en-US" altLang="zh-CN" sz="2800" b="1" dirty="0" smtClean="0">
                <a:solidFill>
                  <a:schemeClr val="bg1"/>
                </a:solidFill>
                <a:latin typeface="Times New Roman" panose="02020603050405020304" pitchFamily="18" charset="0"/>
                <a:cs typeface="Times New Roman" panose="02020603050405020304" pitchFamily="18" charset="0"/>
              </a:rPr>
              <a:t>PART FOUR</a:t>
            </a:r>
            <a:endParaRPr lang="en-US" altLang="zh-CN" sz="2800" b="1" dirty="0" smtClean="0">
              <a:solidFill>
                <a:schemeClr val="bg1"/>
              </a:solidFill>
              <a:latin typeface="Times New Roman" panose="02020603050405020304" pitchFamily="18" charset="0"/>
              <a:cs typeface="Times New Roman" panose="02020603050405020304" pitchFamily="18" charset="0"/>
            </a:endParaRPr>
          </a:p>
        </p:txBody>
      </p:sp>
      <p:sp>
        <p:nvSpPr>
          <p:cNvPr id="16" name="矩形 15"/>
          <p:cNvSpPr/>
          <p:nvPr/>
        </p:nvSpPr>
        <p:spPr>
          <a:xfrm>
            <a:off x="9065728" y="2730371"/>
            <a:ext cx="2970062" cy="1753235"/>
          </a:xfrm>
          <a:prstGeom prst="rect">
            <a:avLst/>
          </a:prstGeom>
        </p:spPr>
        <p:txBody>
          <a:bodyPr wrap="square">
            <a:spAutoFit/>
          </a:bodyPr>
          <a:p>
            <a:pPr algn="ctr">
              <a:lnSpc>
                <a:spcPct val="150000"/>
              </a:lnSpc>
            </a:pPr>
            <a:r>
              <a:rPr lang="zh-CN" altLang="en-US" sz="2400" b="1" dirty="0" smtClean="0">
                <a:solidFill>
                  <a:schemeClr val="bg1"/>
                </a:solidFill>
              </a:rPr>
              <a:t>建立小学英语学困生帮扶策略的评价与机制。</a:t>
            </a:r>
            <a:endParaRPr lang="zh-CN" altLang="en-US" sz="2400" b="1"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3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30000">
                                          <p:cBhvr additive="base">
                                            <p:cTn id="7" dur="500" fill="hold"/>
                                            <p:tgtEl>
                                              <p:spTgt spid="8"/>
                                            </p:tgtEl>
                                            <p:attrNameLst>
                                              <p:attrName>ppt_x</p:attrName>
                                            </p:attrNameLst>
                                          </p:cBhvr>
                                          <p:tavLst>
                                            <p:tav tm="0">
                                              <p:val>
                                                <p:strVal val="0-#ppt_w/2"/>
                                              </p:val>
                                            </p:tav>
                                            <p:tav tm="100000">
                                              <p:val>
                                                <p:strVal val="#ppt_x"/>
                                              </p:val>
                                            </p:tav>
                                          </p:tavLst>
                                        </p:anim>
                                        <p:anim calcmode="lin" valueType="num" p14:bounceEnd="30000">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30000">
                                      <p:stCondLst>
                                        <p:cond delay="300"/>
                                      </p:stCondLst>
                                      <p:childTnLst>
                                        <p:set>
                                          <p:cBhvr>
                                            <p:cTn id="10" dur="1" fill="hold">
                                              <p:stCondLst>
                                                <p:cond delay="0"/>
                                              </p:stCondLst>
                                            </p:cTn>
                                            <p:tgtEl>
                                              <p:spTgt spid="9"/>
                                            </p:tgtEl>
                                            <p:attrNameLst>
                                              <p:attrName>style.visibility</p:attrName>
                                            </p:attrNameLst>
                                          </p:cBhvr>
                                          <p:to>
                                            <p:strVal val="visible"/>
                                          </p:to>
                                        </p:set>
                                        <p:anim calcmode="lin" valueType="num" p14:bounceEnd="30000">
                                          <p:cBhvr additive="base">
                                            <p:cTn id="11" dur="500" fill="hold"/>
                                            <p:tgtEl>
                                              <p:spTgt spid="9"/>
                                            </p:tgtEl>
                                            <p:attrNameLst>
                                              <p:attrName>ppt_x</p:attrName>
                                            </p:attrNameLst>
                                          </p:cBhvr>
                                          <p:tavLst>
                                            <p:tav tm="0">
                                              <p:val>
                                                <p:strVal val="0-#ppt_w/2"/>
                                              </p:val>
                                            </p:tav>
                                            <p:tav tm="100000">
                                              <p:val>
                                                <p:strVal val="#ppt_x"/>
                                              </p:val>
                                            </p:tav>
                                          </p:tavLst>
                                        </p:anim>
                                        <p:anim calcmode="lin" valueType="num" p14:bounceEnd="30000">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30000">
                                      <p:stCondLst>
                                        <p:cond delay="600"/>
                                      </p:stCondLst>
                                      <p:childTnLst>
                                        <p:set>
                                          <p:cBhvr>
                                            <p:cTn id="14" dur="1" fill="hold">
                                              <p:stCondLst>
                                                <p:cond delay="0"/>
                                              </p:stCondLst>
                                            </p:cTn>
                                            <p:tgtEl>
                                              <p:spTgt spid="10"/>
                                            </p:tgtEl>
                                            <p:attrNameLst>
                                              <p:attrName>style.visibility</p:attrName>
                                            </p:attrNameLst>
                                          </p:cBhvr>
                                          <p:to>
                                            <p:strVal val="visible"/>
                                          </p:to>
                                        </p:set>
                                        <p:anim calcmode="lin" valueType="num" p14:bounceEnd="30000">
                                          <p:cBhvr additive="base">
                                            <p:cTn id="15" dur="500" fill="hold"/>
                                            <p:tgtEl>
                                              <p:spTgt spid="10"/>
                                            </p:tgtEl>
                                            <p:attrNameLst>
                                              <p:attrName>ppt_x</p:attrName>
                                            </p:attrNameLst>
                                          </p:cBhvr>
                                          <p:tavLst>
                                            <p:tav tm="0">
                                              <p:val>
                                                <p:strVal val="0-#ppt_w/2"/>
                                              </p:val>
                                            </p:tav>
                                            <p:tav tm="100000">
                                              <p:val>
                                                <p:strVal val="#ppt_x"/>
                                              </p:val>
                                            </p:tav>
                                          </p:tavLst>
                                        </p:anim>
                                        <p:anim calcmode="lin" valueType="num" p14:bounceEnd="30000">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90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par>
                                    <p:cTn id="20" presetID="22" presetClass="entr" presetSubtype="8" fill="hold" grpId="0" nodeType="withEffect">
                                      <p:stCondLst>
                                        <p:cond delay="90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par>
                                    <p:cTn id="23" presetID="22" presetClass="entr" presetSubtype="8" fill="hold" grpId="0" nodeType="withEffect">
                                      <p:stCondLst>
                                        <p:cond delay="120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22" presetClass="entr" presetSubtype="8" fill="hold" grpId="0" nodeType="withEffect">
                                      <p:stCondLst>
                                        <p:cond delay="12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22" presetClass="entr" presetSubtype="8"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par>
                                    <p:cTn id="32" presetID="22" presetClass="entr" presetSubtype="8" fill="hold" grpId="0" nodeType="withEffect">
                                      <p:stCondLst>
                                        <p:cond delay="150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5" grpId="0"/>
          <p:bldP spid="6" grpId="0"/>
          <p:bldP spid="12" grpId="0"/>
          <p:bldP spid="13" grpId="0"/>
          <p:bldP spid="14" grpId="0"/>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3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6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90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par>
                                    <p:cTn id="20" presetID="22" presetClass="entr" presetSubtype="8" fill="hold" grpId="0" nodeType="withEffect">
                                      <p:stCondLst>
                                        <p:cond delay="90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par>
                                    <p:cTn id="23" presetID="22" presetClass="entr" presetSubtype="8" fill="hold" grpId="0" nodeType="withEffect">
                                      <p:stCondLst>
                                        <p:cond delay="120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22" presetClass="entr" presetSubtype="8" fill="hold" grpId="0" nodeType="withEffect">
                                      <p:stCondLst>
                                        <p:cond delay="12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22" presetClass="entr" presetSubtype="8"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par>
                                    <p:cTn id="32" presetID="22" presetClass="entr" presetSubtype="8" fill="hold" grpId="0" nodeType="withEffect">
                                      <p:stCondLst>
                                        <p:cond delay="150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5" grpId="0"/>
          <p:bldP spid="6" grpId="0"/>
          <p:bldP spid="12" grpId="0"/>
          <p:bldP spid="13" grpId="0"/>
          <p:bldP spid="14" grpId="0"/>
          <p:bldP spid="15" grpId="0"/>
        </p:bldLst>
      </p:timing>
    </mc:Fallback>
  </mc:AlternateContent>
</p:sld>
</file>

<file path=ppt/theme/theme1.xml><?xml version="1.0" encoding="utf-8"?>
<a:theme xmlns:a="http://schemas.openxmlformats.org/drawingml/2006/main" name="Office 主题">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1416</Words>
  <Application>WPS 演示</Application>
  <PresentationFormat>宽屏</PresentationFormat>
  <Paragraphs>245</Paragraphs>
  <Slides>23</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23</vt:i4>
      </vt:variant>
    </vt:vector>
  </HeadingPairs>
  <TitlesOfParts>
    <vt:vector size="36" baseType="lpstr">
      <vt:lpstr>Arial</vt:lpstr>
      <vt:lpstr>宋体</vt:lpstr>
      <vt:lpstr>Wingdings</vt:lpstr>
      <vt:lpstr>微软雅黑</vt:lpstr>
      <vt:lpstr>Times New Roman</vt:lpstr>
      <vt:lpstr>Calibri</vt:lpstr>
      <vt:lpstr>Verdana</vt:lpstr>
      <vt:lpstr>Arial Unicode MS</vt:lpstr>
      <vt:lpstr>华文楷体</vt:lpstr>
      <vt:lpstr>Consolas</vt:lpstr>
      <vt:lpstr>Century Gothic</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DY</dc:creator>
  <cp:lastModifiedBy>Administrator</cp:lastModifiedBy>
  <cp:revision>359</cp:revision>
  <dcterms:created xsi:type="dcterms:W3CDTF">2015-10-24T01:57:00Z</dcterms:created>
  <dcterms:modified xsi:type="dcterms:W3CDTF">2021-09-23T23:55:54Z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2052-11.8.2.8361</vt:lpwstr>
  </property>
</Properties>
</file>