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71" r:id="rId8"/>
    <p:sldId id="272" r:id="rId9"/>
    <p:sldId id="273" r:id="rId10"/>
    <p:sldId id="270" r:id="rId11"/>
    <p:sldId id="274" r:id="rId12"/>
    <p:sldId id="275" r:id="rId13"/>
    <p:sldId id="262" r:id="rId14"/>
    <p:sldId id="263" r:id="rId15"/>
    <p:sldId id="277" r:id="rId16"/>
    <p:sldId id="276" r:id="rId17"/>
    <p:sldId id="264" r:id="rId18"/>
    <p:sldId id="265" r:id="rId19"/>
    <p:sldId id="266" r:id="rId20"/>
    <p:sldId id="267" r:id="rId21"/>
    <p:sldId id="269" r:id="rId22"/>
    <p:sldId id="278" r:id="rId23"/>
  </p:sldIdLst>
  <p:sldSz cx="9144000" cy="6858000" type="screen4x3"/>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3" d="100"/>
          <a:sy n="93" d="100"/>
        </p:scale>
        <p:origin x="-1134" y="-102"/>
      </p:cViewPr>
      <p:guideLst>
        <p:guide orient="horz" pos="2167"/>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981200"/>
            <a:ext cx="7772400" cy="1876428"/>
          </a:xfrm>
        </p:spPr>
        <p:txBody>
          <a:bodyPr anchor="b">
            <a:sp3d contourW="8890">
              <a:contourClr>
                <a:schemeClr val="accent3">
                  <a:shade val="55000"/>
                </a:schemeClr>
              </a:contourClr>
            </a:sp3d>
          </a:bodyPr>
          <a:lstStyle>
            <a:lvl1pPr algn="ctr">
              <a:defRPr sz="4400" dirty="0">
                <a:ln w="15875" cmpd="sng">
                  <a:solidFill>
                    <a:srgbClr val="FFFFFF"/>
                  </a:solidFill>
                  <a:prstDash val="solid"/>
                </a:ln>
                <a:solidFill>
                  <a:srgbClr val="FFFFFF"/>
                </a:solidFill>
                <a:effectLst>
                  <a:outerShdw blurRad="31750" dir="3600000" algn="tl" rotWithShape="0">
                    <a:srgbClr val="000000">
                      <a:alpha val="60000"/>
                    </a:srgbClr>
                  </a:outerShdw>
                </a:effectLst>
              </a:defRPr>
            </a:lvl1pPr>
          </a:lstStyle>
          <a:p>
            <a:r>
              <a:rPr kumimoji="0" lang="zh-CN" altLang="en-US" smtClean="0"/>
              <a:t>单击此处编辑母版标题样式</a:t>
            </a:r>
            <a:endParaRPr kumimoji="0" lang="en-US"/>
          </a:p>
        </p:txBody>
      </p:sp>
      <p:sp>
        <p:nvSpPr>
          <p:cNvPr id="3" name="副标题 2"/>
          <p:cNvSpPr>
            <a:spLocks noGrp="1"/>
          </p:cNvSpPr>
          <p:nvPr>
            <p:ph type="subTitle" idx="1"/>
          </p:nvPr>
        </p:nvSpPr>
        <p:spPr>
          <a:xfrm>
            <a:off x="1371600" y="3857628"/>
            <a:ext cx="6400800" cy="1753200"/>
          </a:xfrm>
        </p:spPr>
        <p:txBody>
          <a:bodyPr/>
          <a:lstStyle>
            <a:lvl1pPr marL="0" indent="0" algn="ctr">
              <a:buNone/>
              <a:defRPr sz="2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zh-CN" altLang="en-US" smtClean="0"/>
              <a:t>单击此处编辑母版副标题样式</a:t>
            </a:r>
            <a:endParaRPr kumimoji="0" lang="en-US"/>
          </a:p>
        </p:txBody>
      </p:sp>
      <p:sp>
        <p:nvSpPr>
          <p:cNvPr id="4" name="日期占位符 3"/>
          <p:cNvSpPr>
            <a:spLocks noGrp="1"/>
          </p:cNvSpPr>
          <p:nvPr>
            <p:ph type="dt" sz="half" idx="10"/>
          </p:nvPr>
        </p:nvSpPr>
        <p:spPr/>
        <p:txBody>
          <a:bodyPr/>
          <a:lstStyle/>
          <a:p>
            <a:fld id="{9A98204B-9737-4C31-BDFA-0E37A2349592}" type="datetimeFigureOut">
              <a:rPr lang="zh-CN" altLang="en-US" smtClean="0"/>
              <a:t>2021-09-08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D847CC-AF93-4A9B-8617-BC6A343EA62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9A98204B-9737-4C31-BDFA-0E37A2349592}" type="datetimeFigureOut">
              <a:rPr lang="zh-CN" altLang="en-US" smtClean="0"/>
              <a:t>2021-09-08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D847CC-AF93-4A9B-8617-BC6A343EA62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286644" y="274640"/>
            <a:ext cx="1400156" cy="5851525"/>
          </a:xfrm>
        </p:spPr>
        <p:txBody>
          <a:bodyPr vert="eaVert"/>
          <a:lstStyle>
            <a:lvl1pPr>
              <a:defRPr lang="zh-CN" altLang="en-US" dirty="0">
                <a:ln w="15875" cmpd="sng">
                  <a:solidFill>
                    <a:srgbClr val="FFFFFF"/>
                  </a:solidFill>
                  <a:prstDash val="solid"/>
                </a:ln>
                <a:solidFill>
                  <a:srgbClr val="FFFFFF"/>
                </a:solidFill>
                <a:effectLst>
                  <a:outerShdw blurRad="31750" dir="3600000" algn="tl" rotWithShape="0">
                    <a:srgbClr val="000000">
                      <a:alpha val="60000"/>
                    </a:srgbClr>
                  </a:outerShdw>
                </a:effectLst>
              </a:defRPr>
            </a:lvl1p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274640"/>
            <a:ext cx="6829444" cy="5851525"/>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9A98204B-9737-4C31-BDFA-0E37A2349592}" type="datetimeFigureOut">
              <a:rPr lang="zh-CN" altLang="en-US" smtClean="0"/>
              <a:t>2021-09-08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D847CC-AF93-4A9B-8617-BC6A343EA62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9A98204B-9737-4C31-BDFA-0E37A2349592}" type="datetimeFigureOut">
              <a:rPr lang="zh-CN" altLang="en-US" smtClean="0"/>
              <a:t>2021-09-08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D847CC-AF93-4A9B-8617-BC6A343EA62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Ref idx="1003">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685800" y="3854150"/>
            <a:ext cx="7772400" cy="1860850"/>
          </a:xfrm>
        </p:spPr>
        <p:txBody>
          <a:bodyPr anchor="t"/>
          <a:lstStyle>
            <a:lvl1pPr algn="l">
              <a:defRPr sz="4400" b="1" cap="all"/>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685800" y="2356428"/>
            <a:ext cx="7772400" cy="1501200"/>
          </a:xfrm>
        </p:spPr>
        <p:txBody>
          <a:bodyPr anchor="b"/>
          <a:lstStyle>
            <a:lvl1pPr marL="0" indent="0" algn="l">
              <a:buNone/>
              <a:defRPr sz="2000">
                <a:solidFill>
                  <a:schemeClr val="tx2"/>
                </a:solidFill>
              </a:defRPr>
            </a:lvl1pPr>
            <a:lvl2pPr marL="457200" indent="0" algn="l">
              <a:buNone/>
              <a:defRPr sz="1800">
                <a:solidFill>
                  <a:schemeClr val="tx2"/>
                </a:solidFill>
              </a:defRPr>
            </a:lvl2pPr>
            <a:lvl3pPr marL="914400" indent="0" algn="l">
              <a:buNone/>
              <a:defRPr sz="1600">
                <a:solidFill>
                  <a:schemeClr val="tx2"/>
                </a:solidFill>
              </a:defRPr>
            </a:lvl3pPr>
            <a:lvl4pPr marL="1371600" indent="0" algn="l">
              <a:buNone/>
              <a:defRPr sz="1400">
                <a:solidFill>
                  <a:schemeClr val="tx2"/>
                </a:solidFill>
              </a:defRPr>
            </a:lvl4pPr>
            <a:lvl5pPr marL="1828800" indent="0" algn="l">
              <a:buNone/>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9A98204B-9737-4C31-BDFA-0E37A2349592}" type="datetimeFigureOut">
              <a:rPr lang="zh-CN" altLang="en-US" smtClean="0"/>
              <a:t>2021-09-08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D847CC-AF93-4A9B-8617-BC6A343EA62B}" type="slidenum">
              <a:rPr lang="zh-CN" altLang="en-US" smtClean="0"/>
              <a:t>‹#›</a:t>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9A98204B-9737-4C31-BDFA-0E37A2349592}" type="datetimeFigureOut">
              <a:rPr lang="zh-CN" altLang="en-US" smtClean="0"/>
              <a:t>2021-09-08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8D847CC-AF93-4A9B-8617-BC6A343EA62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p>
            <a:fld id="{9A98204B-9737-4C31-BDFA-0E37A2349592}" type="datetimeFigureOut">
              <a:rPr lang="zh-CN" altLang="en-US" smtClean="0"/>
              <a:t>2021-09-08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8D847CC-AF93-4A9B-8617-BC6A343EA62B}" type="slidenum">
              <a:rPr lang="zh-CN" altLang="en-US" smtClean="0"/>
              <a:t>‹#›</a:t>
            </a:fld>
            <a:endParaRPr lang="zh-CN" altLang="en-US"/>
          </a:p>
        </p:txBody>
      </p:sp>
      <p:sp>
        <p:nvSpPr>
          <p:cNvPr id="2" name="标题 1"/>
          <p:cNvSpPr>
            <a:spLocks noGrp="1"/>
          </p:cNvSpPr>
          <p:nvPr>
            <p:ph type="title"/>
          </p:nvPr>
        </p:nvSpPr>
        <p:spPr/>
        <p:txBody>
          <a:bodyPr/>
          <a:lstStyle>
            <a:lvl1pPr>
              <a:defRPr/>
            </a:lvl1pPr>
          </a:lstStyle>
          <a:p>
            <a:r>
              <a:rPr kumimoji="0" lang="zh-CN" altLang="en-US" smtClean="0"/>
              <a:t>单击此处编辑母版标题样式</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fld id="{9A98204B-9737-4C31-BDFA-0E37A2349592}" type="datetimeFigureOut">
              <a:rPr lang="zh-CN" altLang="en-US" smtClean="0"/>
              <a:t>2021-09-08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8D847CC-AF93-4A9B-8617-BC6A343EA62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A98204B-9737-4C31-BDFA-0E37A2349592}" type="datetimeFigureOut">
              <a:rPr lang="zh-CN" altLang="en-US" smtClean="0"/>
              <a:t>2021-09-08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8D847CC-AF93-4A9B-8617-BC6A343EA62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326258" y="381000"/>
            <a:ext cx="2667000" cy="1833554"/>
          </a:xfrm>
        </p:spPr>
        <p:txBody>
          <a:bodyPr anchor="ctr">
            <a:scene3d>
              <a:camera prst="orthographicFront"/>
              <a:lightRig rig="soft" dir="tl">
                <a:rot lat="0" lon="0" rev="0"/>
              </a:lightRig>
            </a:scene3d>
            <a:sp3d contourW="8890">
              <a:contourClr>
                <a:schemeClr val="accent3">
                  <a:shade val="55000"/>
                </a:schemeClr>
              </a:contourClr>
            </a:sp3d>
          </a:bodyPr>
          <a:lstStyle>
            <a:lvl1pPr algn="l">
              <a:defRPr sz="3200" b="1" kern="1200" cap="all" spc="50">
                <a:ln w="15875">
                  <a:noFill/>
                </a:ln>
                <a:solidFill>
                  <a:schemeClr val="tx2"/>
                </a:solidFill>
                <a:effectLst/>
                <a:latin typeface="+mj-lt"/>
                <a:ea typeface="+mj-ea"/>
                <a:cs typeface="+mj-cs"/>
              </a:defRPr>
            </a:lvl1pPr>
          </a:lstStyle>
          <a:p>
            <a:r>
              <a:rPr kumimoji="0" lang="zh-CN" altLang="en-US" smtClean="0"/>
              <a:t>单击此处编辑母版标题样式</a:t>
            </a:r>
            <a:endParaRPr kumimoji="0" lang="en-US"/>
          </a:p>
        </p:txBody>
      </p:sp>
      <p:sp>
        <p:nvSpPr>
          <p:cNvPr id="3" name="内容占位符 2"/>
          <p:cNvSpPr>
            <a:spLocks noGrp="1"/>
          </p:cNvSpPr>
          <p:nvPr>
            <p:ph idx="1"/>
          </p:nvPr>
        </p:nvSpPr>
        <p:spPr>
          <a:xfrm>
            <a:off x="3352800" y="380999"/>
            <a:ext cx="5410200" cy="574516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文本占位符 3"/>
          <p:cNvSpPr>
            <a:spLocks noGrp="1"/>
          </p:cNvSpPr>
          <p:nvPr>
            <p:ph type="body" sz="half" idx="2"/>
          </p:nvPr>
        </p:nvSpPr>
        <p:spPr>
          <a:xfrm>
            <a:off x="326258" y="2214554"/>
            <a:ext cx="2667000" cy="391218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9A98204B-9737-4C31-BDFA-0E37A2349592}" type="datetimeFigureOut">
              <a:rPr lang="zh-CN" altLang="en-US" smtClean="0"/>
              <a:t>2021-09-08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8D847CC-AF93-4A9B-8617-BC6A343EA62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grpSp>
        <p:nvGrpSpPr>
          <p:cNvPr id="8" name="组合 7"/>
          <p:cNvGrpSpPr/>
          <p:nvPr/>
        </p:nvGrpSpPr>
        <p:grpSpPr>
          <a:xfrm>
            <a:off x="1580474" y="553734"/>
            <a:ext cx="7349244" cy="4741531"/>
            <a:chOff x="428596" y="553734"/>
            <a:chExt cx="7349244" cy="4741531"/>
          </a:xfrm>
        </p:grpSpPr>
        <p:sp>
          <p:nvSpPr>
            <p:cNvPr id="16" name="矩形 15"/>
            <p:cNvSpPr/>
            <p:nvPr/>
          </p:nvSpPr>
          <p:spPr>
            <a:xfrm rot="21480000">
              <a:off x="428596" y="580356"/>
              <a:ext cx="7340359" cy="4714909"/>
            </a:xfrm>
            <a:prstGeom prst="rect">
              <a:avLst/>
            </a:prstGeom>
            <a:ln w="1270" cap="flat" cmpd="sng" algn="ctr">
              <a:noFill/>
              <a:prstDash val="solid"/>
              <a:miter lim="800000"/>
            </a:ln>
            <a:effectLst>
              <a:outerShdw blurRad="54991" dist="17780" dir="5400000" algn="tl" rotWithShape="0">
                <a:srgbClr val="000000">
                  <a:alpha val="66000"/>
                </a:srgb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eaLnBrk="1" latinLnBrk="0" hangingPunct="1"/>
              <a:endParaRPr kumimoji="0" lang="zh-CN" altLang="en-US"/>
            </a:p>
          </p:txBody>
        </p:sp>
        <p:sp>
          <p:nvSpPr>
            <p:cNvPr id="17" name="矩形 16"/>
            <p:cNvSpPr/>
            <p:nvPr/>
          </p:nvSpPr>
          <p:spPr>
            <a:xfrm rot="21540000">
              <a:off x="437473" y="571479"/>
              <a:ext cx="7340359" cy="4714909"/>
            </a:xfrm>
            <a:prstGeom prst="rect">
              <a:avLst/>
            </a:prstGeom>
            <a:ln w="1270" cap="flat" cmpd="sng" algn="ctr">
              <a:noFill/>
              <a:prstDash val="solid"/>
              <a:miter lim="800000"/>
            </a:ln>
            <a:effectLst>
              <a:outerShdw blurRad="54991" dist="17780" dir="5400000" algn="tl" rotWithShape="0">
                <a:srgbClr val="000000">
                  <a:alpha val="66000"/>
                </a:srgb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eaLnBrk="1" latinLnBrk="0" hangingPunct="1"/>
              <a:endParaRPr kumimoji="0" lang="zh-CN" altLang="en-US"/>
            </a:p>
          </p:txBody>
        </p:sp>
        <p:sp>
          <p:nvSpPr>
            <p:cNvPr id="18" name="矩形 17"/>
            <p:cNvSpPr/>
            <p:nvPr/>
          </p:nvSpPr>
          <p:spPr>
            <a:xfrm>
              <a:off x="437481" y="553734"/>
              <a:ext cx="7340359" cy="4714909"/>
            </a:xfrm>
            <a:prstGeom prst="rect">
              <a:avLst/>
            </a:prstGeom>
            <a:ln w="1270" cap="flat" cmpd="sng" algn="ctr">
              <a:noFill/>
              <a:prstDash val="solid"/>
              <a:miter lim="800000"/>
            </a:ln>
            <a:effectLst>
              <a:outerShdw blurRad="54991" dist="17780" dir="5400000" algn="tl" rotWithShape="0">
                <a:srgbClr val="000000">
                  <a:alpha val="66000"/>
                </a:srgb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eaLnBrk="1" latinLnBrk="0" hangingPunct="1"/>
              <a:endParaRPr kumimoji="0" lang="zh-CN" altLang="en-US"/>
            </a:p>
          </p:txBody>
        </p:sp>
      </p:grpSp>
      <p:sp>
        <p:nvSpPr>
          <p:cNvPr id="3" name="图片占位符 2"/>
          <p:cNvSpPr>
            <a:spLocks noGrp="1"/>
          </p:cNvSpPr>
          <p:nvPr>
            <p:ph type="pic" idx="1"/>
          </p:nvPr>
        </p:nvSpPr>
        <p:spPr>
          <a:xfrm>
            <a:off x="1651912" y="612776"/>
            <a:ext cx="7215238" cy="4602175"/>
          </a:xfrm>
          <a:solidFill>
            <a:schemeClr val="bg2">
              <a:tint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zh-CN" altLang="en-US" smtClean="0"/>
              <a:t>单击图标添加图片</a:t>
            </a:r>
            <a:endParaRPr kumimoji="0" lang="en-US"/>
          </a:p>
        </p:txBody>
      </p:sp>
      <p:sp useBgFill="1">
        <p:nvSpPr>
          <p:cNvPr id="2" name="标题 1"/>
          <p:cNvSpPr>
            <a:spLocks noGrp="1"/>
          </p:cNvSpPr>
          <p:nvPr>
            <p:ph type="title"/>
          </p:nvPr>
        </p:nvSpPr>
        <p:spPr>
          <a:xfrm>
            <a:off x="0" y="595295"/>
            <a:ext cx="1357290" cy="5691227"/>
          </a:xfrm>
          <a:noFill/>
        </p:spPr>
        <p:txBody>
          <a:bodyPr vert="eaVert" anchor="ctr">
            <a:noAutofit/>
          </a:bodyPr>
          <a:lstStyle>
            <a:lvl1pPr algn="l">
              <a:defRPr lang="zh-CN" altLang="en-US" sz="3200" dirty="0">
                <a:ln w="15875" cmpd="sng">
                  <a:solidFill>
                    <a:srgbClr val="FFFFFF"/>
                  </a:solidFill>
                  <a:prstDash val="solid"/>
                </a:ln>
                <a:solidFill>
                  <a:srgbClr val="FFFFFF"/>
                </a:solidFill>
                <a:effectLst>
                  <a:outerShdw blurRad="31750" dir="3600000" algn="tl" rotWithShape="0">
                    <a:srgbClr val="000000">
                      <a:alpha val="60000"/>
                    </a:srgbClr>
                  </a:outerShdw>
                </a:effectLst>
                <a:latin typeface="+mj-lt"/>
              </a:defRPr>
            </a:lvl1pPr>
          </a:lstStyle>
          <a:p>
            <a:r>
              <a:rPr kumimoji="0" lang="zh-CN" altLang="en-US" smtClean="0"/>
              <a:t>单击此处编辑母版标题样式</a:t>
            </a:r>
            <a:endParaRPr kumimoji="0" lang="en-US"/>
          </a:p>
        </p:txBody>
      </p:sp>
      <p:sp>
        <p:nvSpPr>
          <p:cNvPr id="4" name="文本占位符 3"/>
          <p:cNvSpPr>
            <a:spLocks noGrp="1"/>
          </p:cNvSpPr>
          <p:nvPr>
            <p:ph type="body" sz="half" idx="2"/>
          </p:nvPr>
        </p:nvSpPr>
        <p:spPr>
          <a:xfrm>
            <a:off x="1714480" y="5481658"/>
            <a:ext cx="7215238" cy="804862"/>
          </a:xfrm>
        </p:spPr>
        <p:txBody>
          <a:bodyPr anchor="ctr"/>
          <a:lstStyle>
            <a:lvl1pPr marL="0" indent="0" algn="ctr">
              <a:buNone/>
              <a:defRPr sz="1400"/>
            </a:lvl1pPr>
            <a:lvl2pPr marL="457200" indent="0" algn="ctr">
              <a:buNone/>
              <a:defRPr sz="1200"/>
            </a:lvl2pPr>
            <a:lvl3pPr marL="914400" indent="0" algn="ctr">
              <a:buNone/>
              <a:defRPr sz="1000"/>
            </a:lvl3pPr>
            <a:lvl4pPr marL="1371600" indent="0" algn="ctr">
              <a:buNone/>
              <a:defRPr sz="900"/>
            </a:lvl4pPr>
            <a:lvl5pPr marL="1828800" indent="0" algn="ct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9A98204B-9737-4C31-BDFA-0E37A2349592}" type="datetimeFigureOut">
              <a:rPr lang="zh-CN" altLang="en-US" smtClean="0"/>
              <a:t>2021-09-08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8D847CC-AF93-4A9B-8617-BC6A343EA62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rtlCol="0" anchor="ctr">
            <a:noAutofit/>
            <a:scene3d>
              <a:camera prst="orthographicFront"/>
              <a:lightRig rig="soft" dir="tl">
                <a:rot lat="0" lon="0" rev="0"/>
              </a:lightRig>
            </a:scene3d>
            <a:sp3d contourW="8890">
              <a:contourClr>
                <a:schemeClr val="accent3">
                  <a:shade val="55000"/>
                </a:schemeClr>
              </a:contourClr>
            </a:sp3d>
          </a:body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600200"/>
            <a:ext cx="8229600" cy="4724400"/>
          </a:xfrm>
          <a:prstGeom prst="rect">
            <a:avLst/>
          </a:prstGeom>
        </p:spPr>
        <p:txBody>
          <a:bodyPr vert="horz" rtlCol="0">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4" name="日期占位符 3"/>
          <p:cNvSpPr>
            <a:spLocks noGrp="1"/>
          </p:cNvSpPr>
          <p:nvPr>
            <p:ph type="dt" sz="half" idx="2"/>
          </p:nvPr>
        </p:nvSpPr>
        <p:spPr>
          <a:xfrm>
            <a:off x="8878" y="6483997"/>
            <a:ext cx="2133600" cy="365125"/>
          </a:xfrm>
          <a:prstGeom prst="rect">
            <a:avLst/>
          </a:prstGeom>
        </p:spPr>
        <p:txBody>
          <a:bodyPr vert="horz" rtlCol="0" anchor="ctr"/>
          <a:lstStyle>
            <a:lvl1pPr algn="l" eaLnBrk="1" latinLnBrk="0" hangingPunct="1">
              <a:defRPr kumimoji="0" sz="1200">
                <a:solidFill>
                  <a:schemeClr val="tx1">
                    <a:tint val="75000"/>
                  </a:schemeClr>
                </a:solidFill>
              </a:defRPr>
            </a:lvl1pPr>
          </a:lstStyle>
          <a:p>
            <a:fld id="{9A98204B-9737-4C31-BDFA-0E37A2349592}" type="datetimeFigureOut">
              <a:rPr lang="zh-CN" altLang="en-US" smtClean="0"/>
              <a:t>2021-09-08</a:t>
            </a:fld>
            <a:endParaRPr lang="zh-CN" altLang="en-US"/>
          </a:p>
        </p:txBody>
      </p:sp>
      <p:sp>
        <p:nvSpPr>
          <p:cNvPr id="5" name="页脚占位符 4"/>
          <p:cNvSpPr>
            <a:spLocks noGrp="1"/>
          </p:cNvSpPr>
          <p:nvPr>
            <p:ph type="ftr" sz="quarter" idx="3"/>
          </p:nvPr>
        </p:nvSpPr>
        <p:spPr>
          <a:xfrm>
            <a:off x="3124200" y="6483997"/>
            <a:ext cx="2895600" cy="365125"/>
          </a:xfrm>
          <a:prstGeom prst="rect">
            <a:avLst/>
          </a:prstGeom>
        </p:spPr>
        <p:txBody>
          <a:bodyPr vert="horz" rtlCol="0" anchor="ctr"/>
          <a:lstStyle>
            <a:lvl1pPr algn="ctr" eaLnBrk="1" latinLnBrk="0" hangingPunct="1">
              <a:defRPr kumimoji="0"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992644" y="6483997"/>
            <a:ext cx="2133600" cy="365125"/>
          </a:xfrm>
          <a:prstGeom prst="rect">
            <a:avLst/>
          </a:prstGeom>
        </p:spPr>
        <p:txBody>
          <a:bodyPr vert="horz" rtlCol="0" anchor="ctr"/>
          <a:lstStyle>
            <a:lvl1pPr algn="r" eaLnBrk="1" latinLnBrk="0" hangingPunct="1">
              <a:defRPr kumimoji="0" sz="1200">
                <a:solidFill>
                  <a:schemeClr val="tx1">
                    <a:tint val="75000"/>
                  </a:schemeClr>
                </a:solidFill>
              </a:defRPr>
            </a:lvl1pPr>
          </a:lstStyle>
          <a:p>
            <a:fld id="{D8D847CC-AF93-4A9B-8617-BC6A343EA62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latinLnBrk="0" hangingPunct="1">
        <a:spcBef>
          <a:spcPct val="0"/>
        </a:spcBef>
        <a:buNone/>
        <a:defRPr kumimoji="0" sz="4000" b="1" kern="1200" cap="all" spc="50" dirty="0">
          <a:ln w="15875" cmpd="sng">
            <a:solidFill>
              <a:srgbClr val="FFFFFF"/>
            </a:solidFill>
            <a:prstDash val="solid"/>
          </a:ln>
          <a:solidFill>
            <a:srgbClr val="FFFFFF"/>
          </a:solidFill>
          <a:effectLst>
            <a:outerShdw blurRad="31750" dir="3600000" algn="tl" rotWithShape="0">
              <a:srgbClr val="000000">
                <a:alpha val="60000"/>
              </a:srgbClr>
            </a:outerShdw>
          </a:effectLst>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tx2"/>
        </a:buClr>
        <a:buSzPct val="90000"/>
        <a:buFont typeface="Cambria" panose="02040503050406030204"/>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100000"/>
        <a:buFont typeface="Cambria" panose="02040503050406030204"/>
        <a:buChar char="–"/>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60000"/>
        <a:buFont typeface="Wingdings 2" panose="05020102010507070707"/>
        <a:buChar char="Ï"/>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90000"/>
        <a:buFont typeface="Calibri" panose="020F0502020204030204"/>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100000"/>
        <a:buFont typeface="Cambria" panose="02040503050406030204"/>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051050"/>
            <a:ext cx="7772400" cy="1876428"/>
          </a:xfrm>
        </p:spPr>
        <p:txBody>
          <a:bodyPr>
            <a:scene3d>
              <a:camera prst="orthographicFront"/>
              <a:lightRig rig="soft" dir="tl">
                <a:rot lat="0" lon="0" rev="0"/>
              </a:lightRig>
            </a:scene3d>
            <a:sp3d contourW="8890">
              <a:contourClr>
                <a:schemeClr val="accent3">
                  <a:shade val="55000"/>
                </a:schemeClr>
              </a:contourClr>
            </a:sp3d>
          </a:bodyPr>
          <a:lstStyle/>
          <a:p>
            <a:r>
              <a:rPr lang="en-US" altLang="zh-CN" sz="6000" b="0" dirty="0" smtClean="0">
                <a:ln/>
                <a:solidFill>
                  <a:schemeClr val="tx1"/>
                </a:solidFill>
                <a:effectLst>
                  <a:outerShdw blurRad="38100" dist="19050" dir="2700000" algn="tl" rotWithShape="0">
                    <a:schemeClr val="dk1">
                      <a:alpha val="40000"/>
                    </a:schemeClr>
                  </a:outerShdw>
                </a:effectLst>
              </a:rPr>
              <a:t>2021</a:t>
            </a:r>
            <a:r>
              <a:rPr lang="zh-CN" altLang="en-US" sz="6000" b="0" dirty="0" smtClean="0">
                <a:ln/>
                <a:solidFill>
                  <a:schemeClr val="tx1"/>
                </a:solidFill>
                <a:effectLst>
                  <a:outerShdw blurRad="38100" dist="19050" dir="2700000" algn="tl" rotWithShape="0">
                    <a:schemeClr val="dk1">
                      <a:alpha val="40000"/>
                    </a:schemeClr>
                  </a:outerShdw>
                </a:effectLst>
              </a:rPr>
              <a:t>年暑期南京高淳老街游</a:t>
            </a:r>
          </a:p>
        </p:txBody>
      </p:sp>
      <p:sp>
        <p:nvSpPr>
          <p:cNvPr id="3" name="副标题 2"/>
          <p:cNvSpPr>
            <a:spLocks noGrp="1"/>
          </p:cNvSpPr>
          <p:nvPr>
            <p:ph type="subTitle" idx="1"/>
          </p:nvPr>
        </p:nvSpPr>
        <p:spPr>
          <a:xfrm>
            <a:off x="1371600" y="4112263"/>
            <a:ext cx="6400800" cy="1753200"/>
          </a:xfrm>
        </p:spPr>
        <p:txBody>
          <a:bodyPr/>
          <a:lstStyle/>
          <a:p>
            <a:r>
              <a:rPr lang="zh-CN" altLang="en-US" sz="3200" dirty="0"/>
              <a:t>杨敏新</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529" r="1529"/>
          <a:stretch>
            <a:fillRect/>
          </a:stretch>
        </p:blipFill>
        <p:spPr bwMode="auto">
          <a:xfrm>
            <a:off x="1043608" y="612776"/>
            <a:ext cx="7823542" cy="50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标题 2"/>
          <p:cNvSpPr>
            <a:spLocks noGrp="1"/>
          </p:cNvSpPr>
          <p:nvPr>
            <p:ph type="title"/>
          </p:nvPr>
        </p:nvSpPr>
        <p:spPr/>
        <p:txBody>
          <a:bodyPr>
            <a:scene3d>
              <a:camera prst="orthographicFront"/>
              <a:lightRig rig="soft" dir="tl">
                <a:rot lat="0" lon="0" rev="0"/>
              </a:lightRig>
            </a:scene3d>
            <a:sp3d contourW="8890">
              <a:contourClr>
                <a:schemeClr val="accent3">
                  <a:shade val="55000"/>
                </a:schemeClr>
              </a:contourClr>
            </a:sp3d>
          </a:bodyPr>
          <a:lstStyle/>
          <a:p>
            <a:r>
              <a:rPr dirty="0" smtClean="0">
                <a:ln/>
                <a:solidFill>
                  <a:schemeClr val="accent1"/>
                </a:solidFill>
                <a:effectLst>
                  <a:outerShdw blurRad="38100" dist="25400" dir="5400000" algn="ctr" rotWithShape="0">
                    <a:srgbClr val="6E747A">
                      <a:alpha val="43000"/>
                    </a:srgbClr>
                  </a:outerShdw>
                </a:effectLst>
                <a:sym typeface="+mn-ea"/>
              </a:rPr>
              <a:t>梅家鞋铺</a:t>
            </a:r>
            <a:endParaRPr lang="zh-CN" altLang="en-US" dirty="0" smtClean="0">
              <a:ln/>
              <a:solidFill>
                <a:schemeClr val="accent1"/>
              </a:solidFill>
              <a:effectLst>
                <a:outerShdw blurRad="38100" dist="25400" dir="5400000" algn="ctr" rotWithShape="0">
                  <a:srgbClr val="6E747A">
                    <a:alpha val="43000"/>
                  </a:srgbClr>
                </a:outerShdw>
              </a:effectLst>
              <a:sym typeface="+mn-ea"/>
            </a:endParaRPr>
          </a:p>
        </p:txBody>
      </p:sp>
      <p:sp>
        <p:nvSpPr>
          <p:cNvPr id="4" name="文本占位符 3"/>
          <p:cNvSpPr>
            <a:spLocks noGrp="1"/>
          </p:cNvSpPr>
          <p:nvPr>
            <p:ph type="body" sz="half" idx="2"/>
          </p:nvPr>
        </p:nvSpPr>
        <p:spPr>
          <a:xfrm>
            <a:off x="755576" y="5733256"/>
            <a:ext cx="8064895" cy="936104"/>
          </a:xfrm>
        </p:spPr>
        <p:txBody>
          <a:bodyPr>
            <a:noAutofit/>
          </a:bodyPr>
          <a:lstStyle/>
          <a:p>
            <a:pPr algn="l"/>
            <a:r>
              <a:rPr lang="en-US" altLang="zh-CN" sz="2400" dirty="0" smtClean="0"/>
              <a:t>   </a:t>
            </a:r>
            <a:r>
              <a:rPr lang="zh-CN" altLang="en-US" sz="2400" dirty="0" smtClean="0"/>
              <a:t>梅家鞋铺的虎头鞋，漂亮、可爱。听说小孩子穿了可以辟邪</a:t>
            </a:r>
            <a:r>
              <a:rPr lang="zh-CN" altLang="en-US" sz="2400" dirty="0"/>
              <a:t>。同行的奶奶辈们毫不犹豫的都买了，就算不穿放在家里也镇宅呀。</a:t>
            </a:r>
            <a:endParaRPr lang="zh-CN" altLang="en-US" sz="24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7477" b="7477"/>
          <a:stretch>
            <a:fillRect/>
          </a:stretch>
        </p:blipFill>
        <p:spPr bwMode="auto">
          <a:xfrm>
            <a:off x="1043608" y="612776"/>
            <a:ext cx="7823542" cy="51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标题 2"/>
          <p:cNvSpPr>
            <a:spLocks noGrp="1"/>
          </p:cNvSpPr>
          <p:nvPr>
            <p:ph type="title"/>
          </p:nvPr>
        </p:nvSpPr>
        <p:spPr>
          <a:xfrm>
            <a:off x="0" y="613075"/>
            <a:ext cx="1357290" cy="5691227"/>
          </a:xfrm>
        </p:spPr>
        <p:txBody>
          <a:bodyPr>
            <a:scene3d>
              <a:camera prst="orthographicFront"/>
              <a:lightRig rig="soft" dir="tl">
                <a:rot lat="0" lon="0" rev="0"/>
              </a:lightRig>
            </a:scene3d>
            <a:sp3d contourW="8890">
              <a:contourClr>
                <a:schemeClr val="accent3">
                  <a:shade val="55000"/>
                </a:schemeClr>
              </a:contourClr>
            </a:sp3d>
          </a:bodyPr>
          <a:lstStyle/>
          <a:p>
            <a:r>
              <a:rPr lang="zh-CN" altLang="en-US" dirty="0">
                <a:ln/>
                <a:solidFill>
                  <a:schemeClr val="accent1"/>
                </a:solidFill>
                <a:effectLst>
                  <a:outerShdw blurRad="38100" dist="25400" dir="5400000" algn="ctr" rotWithShape="0">
                    <a:srgbClr val="6E747A">
                      <a:alpha val="43000"/>
                    </a:srgbClr>
                  </a:outerShdw>
                </a:effectLst>
              </a:rPr>
              <a:t>老字号美食</a:t>
            </a:r>
          </a:p>
        </p:txBody>
      </p:sp>
      <p:sp>
        <p:nvSpPr>
          <p:cNvPr id="4" name="文本占位符 3"/>
          <p:cNvSpPr>
            <a:spLocks noGrp="1"/>
          </p:cNvSpPr>
          <p:nvPr>
            <p:ph type="body" sz="half" idx="2"/>
          </p:nvPr>
        </p:nvSpPr>
        <p:spPr>
          <a:xfrm>
            <a:off x="1043608" y="5733118"/>
            <a:ext cx="7886110" cy="899670"/>
          </a:xfrm>
        </p:spPr>
        <p:txBody>
          <a:bodyPr/>
          <a:lstStyle/>
          <a:p>
            <a:pPr algn="l"/>
            <a:r>
              <a:rPr lang="en-US" altLang="zh-CN" sz="2400" dirty="0"/>
              <a:t>       </a:t>
            </a:r>
            <a:r>
              <a:rPr lang="zh-CN" altLang="en-US" sz="2400" dirty="0"/>
              <a:t>路过蟹黄汤包</a:t>
            </a:r>
            <a:r>
              <a:rPr lang="zh-CN" altLang="en-US" sz="2400" dirty="0" smtClean="0"/>
              <a:t>店，大家一致决定品尝一下高淳的特色小吃，解决中午的午餐。不愧是品牌店味道杠杠的。</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529" r="1529"/>
          <a:stretch>
            <a:fillRect/>
          </a:stretch>
        </p:blipFill>
        <p:spPr bwMode="auto">
          <a:xfrm>
            <a:off x="971600" y="612776"/>
            <a:ext cx="7895550" cy="49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标题 2"/>
          <p:cNvSpPr>
            <a:spLocks noGrp="1"/>
          </p:cNvSpPr>
          <p:nvPr>
            <p:ph type="title"/>
          </p:nvPr>
        </p:nvSpPr>
        <p:spPr/>
        <p:txBody>
          <a:bodyPr/>
          <a:lstStyle/>
          <a:p>
            <a:endParaRPr lang="zh-CN" altLang="en-US"/>
          </a:p>
        </p:txBody>
      </p:sp>
      <p:sp>
        <p:nvSpPr>
          <p:cNvPr id="4" name="文本占位符 3"/>
          <p:cNvSpPr>
            <a:spLocks noGrp="1"/>
          </p:cNvSpPr>
          <p:nvPr>
            <p:ph type="body" sz="half" idx="2"/>
          </p:nvPr>
        </p:nvSpPr>
        <p:spPr>
          <a:xfrm>
            <a:off x="1206480" y="5517218"/>
            <a:ext cx="7215238" cy="804862"/>
          </a:xfrm>
        </p:spPr>
        <p:txBody>
          <a:bodyPr>
            <a:noAutofit/>
          </a:bodyPr>
          <a:lstStyle/>
          <a:p>
            <a:pPr algn="l"/>
            <a:r>
              <a:rPr lang="en-US" altLang="zh-CN" sz="2400" dirty="0" smtClean="0"/>
              <a:t>     </a:t>
            </a:r>
            <a:r>
              <a:rPr lang="zh-CN" altLang="en-US" sz="2400" dirty="0" smtClean="0"/>
              <a:t>我们还品尝了高淳的特色美食：用鸭肠捆绑的鸭掌和鸭翅。</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dministrator\Pictures\高淳旅游2021.7.18\微信图片_20210828110837.jp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7477" b="7477"/>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4" name="标题 3"/>
          <p:cNvSpPr>
            <a:spLocks noGrp="1"/>
          </p:cNvSpPr>
          <p:nvPr>
            <p:ph type="title"/>
          </p:nvPr>
        </p:nvSpPr>
        <p:spPr>
          <a:xfrm>
            <a:off x="0" y="613075"/>
            <a:ext cx="1357290" cy="5691227"/>
          </a:xfrm>
        </p:spPr>
        <p:txBody>
          <a:bodyPr>
            <a:scene3d>
              <a:camera prst="orthographicFront"/>
              <a:lightRig rig="soft" dir="tl">
                <a:rot lat="0" lon="0" rev="0"/>
              </a:lightRig>
            </a:scene3d>
            <a:sp3d contourW="8890">
              <a:contourClr>
                <a:schemeClr val="accent3">
                  <a:shade val="55000"/>
                </a:schemeClr>
              </a:contourClr>
            </a:sp3d>
          </a:bodyPr>
          <a:lstStyle/>
          <a:p>
            <a:r>
              <a:rPr altLang="zh-CN" sz="4000">
                <a:ln/>
                <a:solidFill>
                  <a:schemeClr val="accent1"/>
                </a:solidFill>
                <a:effectLst>
                  <a:outerShdw blurRad="38100" dist="25400" dir="5400000" algn="ctr" rotWithShape="0">
                    <a:srgbClr val="6E747A">
                      <a:alpha val="43000"/>
                    </a:srgbClr>
                  </a:outerShdw>
                </a:effectLst>
              </a:rPr>
              <a:t>吴家祠堂</a:t>
            </a:r>
          </a:p>
        </p:txBody>
      </p:sp>
      <p:sp>
        <p:nvSpPr>
          <p:cNvPr id="5" name="文本占位符 4"/>
          <p:cNvSpPr>
            <a:spLocks noGrp="1"/>
          </p:cNvSpPr>
          <p:nvPr>
            <p:ph type="body" sz="half" idx="2"/>
          </p:nvPr>
        </p:nvSpPr>
        <p:spPr>
          <a:xfrm>
            <a:off x="179705" y="5665470"/>
            <a:ext cx="8964295" cy="804545"/>
          </a:xfrm>
        </p:spPr>
        <p:txBody>
          <a:bodyPr>
            <a:noAutofit/>
          </a:bodyPr>
          <a:lstStyle/>
          <a:p>
            <a:pPr algn="l"/>
            <a:r>
              <a:rPr lang="en-US" altLang="zh-CN" sz="2400" dirty="0"/>
              <a:t>      </a:t>
            </a:r>
            <a:r>
              <a:rPr lang="zh-CN" altLang="en-US" sz="2400" dirty="0"/>
              <a:t>吴家祠堂位于老街</a:t>
            </a:r>
            <a:r>
              <a:rPr lang="zh-CN" altLang="en-US" sz="2400" dirty="0" smtClean="0"/>
              <a:t>东部，始建</a:t>
            </a:r>
            <a:r>
              <a:rPr lang="zh-CN" altLang="en-US" sz="2400" dirty="0"/>
              <a:t>于清乾隆四十六年</a:t>
            </a:r>
            <a:r>
              <a:rPr lang="en-US" altLang="zh-CN" sz="2400" dirty="0"/>
              <a:t>(171</a:t>
            </a:r>
            <a:r>
              <a:rPr lang="zh-CN" altLang="en-US" sz="2400" dirty="0"/>
              <a:t>年</a:t>
            </a:r>
            <a:r>
              <a:rPr lang="en-US" altLang="zh-CN" sz="2400" dirty="0"/>
              <a:t>)</a:t>
            </a:r>
            <a:r>
              <a:rPr lang="zh-CN" altLang="en-US" sz="2400" dirty="0"/>
              <a:t>，祠堂大门嗣官溪河，背靠老街，共有三进，前进戏楼，中进享堂</a:t>
            </a:r>
            <a:r>
              <a:rPr lang="zh-CN" altLang="en-US" sz="2400"/>
              <a:t>，</a:t>
            </a:r>
            <a:r>
              <a:rPr lang="zh-CN" altLang="en-US" sz="2400" smtClean="0"/>
              <a:t>后进祭殿</a:t>
            </a:r>
            <a:r>
              <a:rPr lang="zh-CN" altLang="en-US" sz="2400" dirty="0"/>
              <a:t>，每进之间设</a:t>
            </a:r>
            <a:r>
              <a:rPr lang="zh-CN" altLang="en-US" sz="2400" dirty="0" smtClean="0"/>
              <a:t>天井</a:t>
            </a:r>
            <a:r>
              <a:rPr lang="en-US" altLang="zh-CN" sz="2400" dirty="0" smtClean="0"/>
              <a:t> </a:t>
            </a:r>
            <a:r>
              <a:rPr lang="zh-CN" altLang="en-US" sz="2400" dirty="0" smtClean="0"/>
              <a:t>占</a:t>
            </a:r>
            <a:r>
              <a:rPr lang="zh-CN" altLang="en-US" sz="2400" dirty="0"/>
              <a:t>地面积</a:t>
            </a:r>
            <a:r>
              <a:rPr lang="en-US" altLang="zh-CN" sz="2400" dirty="0"/>
              <a:t>1200</a:t>
            </a:r>
            <a:r>
              <a:rPr lang="zh-CN" altLang="en-US" sz="2400" dirty="0"/>
              <a:t>多平方米结构雕染画栋，风壶古朴，是目前高淳地区保存较为完整的清代</a:t>
            </a:r>
            <a:r>
              <a:rPr lang="zh-CN" altLang="en-US" sz="2400" dirty="0" smtClean="0"/>
              <a:t>家祠。</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dministrator\Pictures\高淳旅游2021.7.18\微信图片_20210828110903.jp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7477" b="7477"/>
          <a:stretch>
            <a:fillRect/>
          </a:stretch>
        </p:blipFill>
        <p:spPr bwMode="auto">
          <a:xfrm>
            <a:off x="1331640" y="612776"/>
            <a:ext cx="7535510" cy="5048472"/>
          </a:xfrm>
          <a:prstGeom prst="rect">
            <a:avLst/>
          </a:prstGeom>
          <a:noFill/>
          <a:extLst>
            <a:ext uri="{909E8E84-426E-40DD-AFC4-6F175D3DCCD1}">
              <a14:hiddenFill xmlns:a14="http://schemas.microsoft.com/office/drawing/2010/main">
                <a:solidFill>
                  <a:srgbClr val="FFFFFF"/>
                </a:solidFill>
              </a14:hiddenFill>
            </a:ext>
          </a:extLst>
        </p:spPr>
      </p:pic>
      <p:sp>
        <p:nvSpPr>
          <p:cNvPr id="3" name="标题 2"/>
          <p:cNvSpPr>
            <a:spLocks noGrp="1"/>
          </p:cNvSpPr>
          <p:nvPr>
            <p:ph type="title"/>
          </p:nvPr>
        </p:nvSpPr>
        <p:spPr/>
        <p:txBody>
          <a:bodyPr/>
          <a:lstStyle/>
          <a:p>
            <a:endParaRPr lang="zh-CN" altLang="en-US"/>
          </a:p>
        </p:txBody>
      </p:sp>
      <p:sp>
        <p:nvSpPr>
          <p:cNvPr id="4" name="文本占位符 3"/>
          <p:cNvSpPr>
            <a:spLocks noGrp="1"/>
          </p:cNvSpPr>
          <p:nvPr>
            <p:ph type="body" sz="half" idx="2"/>
          </p:nvPr>
        </p:nvSpPr>
        <p:spPr/>
        <p:txBody>
          <a:bodyPr/>
          <a:lstStyle/>
          <a:p>
            <a:endParaRPr lang="zh-CN"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图片占位符 1"/>
          <p:cNvSpPr>
            <a:spLocks noGrp="1"/>
          </p:cNvSpPr>
          <p:nvPr>
            <p:ph type="pic" idx="1"/>
          </p:nvPr>
        </p:nvSpPr>
        <p:spPr>
          <a:xfrm>
            <a:off x="1389210" y="620688"/>
            <a:ext cx="7215238" cy="4602175"/>
          </a:xfrm>
        </p:spPr>
      </p:sp>
      <p:sp>
        <p:nvSpPr>
          <p:cNvPr id="3" name="标题 2"/>
          <p:cNvSpPr>
            <a:spLocks noGrp="1"/>
          </p:cNvSpPr>
          <p:nvPr>
            <p:ph type="title"/>
          </p:nvPr>
        </p:nvSpPr>
        <p:spPr/>
        <p:txBody>
          <a:bodyPr>
            <a:scene3d>
              <a:camera prst="orthographicFront"/>
              <a:lightRig rig="soft" dir="tl">
                <a:rot lat="0" lon="0" rev="0"/>
              </a:lightRig>
            </a:scene3d>
            <a:sp3d contourW="8890">
              <a:contourClr>
                <a:schemeClr val="accent3">
                  <a:shade val="55000"/>
                </a:schemeClr>
              </a:contourClr>
            </a:sp3d>
          </a:bodyPr>
          <a:lstStyle/>
          <a:p>
            <a:r>
              <a:rPr dirty="0" smtClean="0">
                <a:ln/>
                <a:solidFill>
                  <a:schemeClr val="accent1"/>
                </a:solidFill>
                <a:effectLst>
                  <a:outerShdw blurRad="38100" dist="25400" dir="5400000" algn="ctr" rotWithShape="0">
                    <a:srgbClr val="6E747A">
                      <a:alpha val="43000"/>
                    </a:srgbClr>
                  </a:outerShdw>
                </a:effectLst>
                <a:sym typeface="+mn-ea"/>
              </a:rPr>
              <a:t>新四军第一支队</a:t>
            </a:r>
            <a:endParaRPr lang="zh-CN" altLang="en-US" dirty="0" smtClean="0">
              <a:ln/>
              <a:solidFill>
                <a:schemeClr val="accent1"/>
              </a:solidFill>
              <a:effectLst>
                <a:outerShdw blurRad="38100" dist="25400" dir="5400000" algn="ctr" rotWithShape="0">
                  <a:srgbClr val="6E747A">
                    <a:alpha val="43000"/>
                  </a:srgbClr>
                </a:outerShdw>
              </a:effectLst>
              <a:sym typeface="+mn-ea"/>
            </a:endParaRPr>
          </a:p>
        </p:txBody>
      </p:sp>
      <p:sp>
        <p:nvSpPr>
          <p:cNvPr id="4" name="文本占位符 3"/>
          <p:cNvSpPr>
            <a:spLocks noGrp="1"/>
          </p:cNvSpPr>
          <p:nvPr>
            <p:ph type="body" sz="half" idx="2"/>
          </p:nvPr>
        </p:nvSpPr>
        <p:spPr>
          <a:xfrm>
            <a:off x="395536" y="5848053"/>
            <a:ext cx="8558947" cy="804862"/>
          </a:xfrm>
        </p:spPr>
        <p:txBody>
          <a:bodyPr>
            <a:noAutofit/>
          </a:bodyPr>
          <a:lstStyle/>
          <a:p>
            <a:pPr algn="l"/>
            <a:r>
              <a:rPr lang="en-US" altLang="zh-CN" sz="2400" dirty="0"/>
              <a:t>      1938</a:t>
            </a:r>
            <a:r>
              <a:rPr lang="zh-CN" altLang="en-US" sz="2400" dirty="0"/>
              <a:t>年</a:t>
            </a:r>
            <a:r>
              <a:rPr lang="en-US" altLang="zh-CN" sz="2400" dirty="0"/>
              <a:t>6</a:t>
            </a:r>
            <a:r>
              <a:rPr lang="zh-CN" altLang="en-US" sz="2400" dirty="0"/>
              <a:t>月陈毅同志率</a:t>
            </a:r>
            <a:r>
              <a:rPr lang="zh-CN" altLang="en-US" sz="2400" dirty="0" smtClean="0"/>
              <a:t>新四军第一支队</a:t>
            </a:r>
            <a:r>
              <a:rPr lang="zh-CN" altLang="en-US" sz="2400" dirty="0"/>
              <a:t>东进抗日，司令部曾驻扎于</a:t>
            </a:r>
            <a:r>
              <a:rPr lang="zh-CN" altLang="en-US" sz="2400" dirty="0" smtClean="0"/>
              <a:t>此，是开辟茅山根据地挺进苏南的第一站。建国</a:t>
            </a:r>
            <a:r>
              <a:rPr lang="zh-CN" altLang="en-US" sz="2400" dirty="0"/>
              <a:t>后，吴</a:t>
            </a:r>
            <a:r>
              <a:rPr lang="zh-CN" altLang="en-US" sz="2400" dirty="0" smtClean="0"/>
              <a:t>家宗祠得到</a:t>
            </a:r>
            <a:r>
              <a:rPr lang="zh-CN" altLang="en-US" sz="2400" dirty="0"/>
              <a:t>重点保护，现为省</a:t>
            </a:r>
            <a:r>
              <a:rPr lang="zh-CN" altLang="en-US" sz="2400" dirty="0" smtClean="0"/>
              <a:t>圾文物</a:t>
            </a:r>
            <a:r>
              <a:rPr lang="zh-CN" altLang="en-US" sz="2400" dirty="0"/>
              <a:t>保护单位</a:t>
            </a:r>
            <a:r>
              <a:rPr lang="zh-CN" altLang="en-US" sz="2400" dirty="0" smtClean="0"/>
              <a:t>，爱国主义</a:t>
            </a:r>
            <a:r>
              <a:rPr lang="zh-CN" altLang="en-US" sz="2400" dirty="0"/>
              <a:t>教育</a:t>
            </a:r>
            <a:r>
              <a:rPr lang="zh-CN" altLang="en-US" sz="2400" dirty="0" smtClean="0"/>
              <a:t>基地。</a:t>
            </a:r>
            <a:endParaRPr lang="zh-CN" altLang="en-US" sz="2400" dirty="0"/>
          </a:p>
          <a:p>
            <a:pPr algn="l"/>
            <a:endParaRPr lang="zh-CN" altLang="en-US" sz="2400" dirty="0"/>
          </a:p>
        </p:txBody>
      </p:sp>
      <p:sp>
        <p:nvSpPr>
          <p:cNvPr id="5" name="图片占位符 1"/>
          <p:cNvSpPr txBox="1"/>
          <p:nvPr/>
        </p:nvSpPr>
        <p:spPr>
          <a:xfrm>
            <a:off x="1619672" y="620688"/>
            <a:ext cx="7215238" cy="4602175"/>
          </a:xfrm>
          <a:prstGeom prst="rect">
            <a:avLst/>
          </a:prstGeom>
          <a:solidFill>
            <a:schemeClr val="bg2">
              <a:tint val="75000"/>
            </a:schemeClr>
          </a:solidFill>
        </p:spPr>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5965" y="778651"/>
            <a:ext cx="7344816" cy="4444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p1-q.mafengwo.net/s3/M00/CF/E2/wKgIDVuA7i-AQOzjAEANOdRh4Bo04.jpeg?imageMogr2%2Fthumbnail%2F%21690x450r%2Fgravity%2FCenter%2Fcrop%2F%21690x450%2Fquality%2F90%7Cwatermark%2F1%2Fimage%2FaHR0cDovL2IxLXEubWFmZW5nd28ubmV0L3MxMS9NMDAvNDQvOUIvd0tnQkVGc1A1UnlBRHY3cEFBQUhaWlVQUmxROTkwLnBuZw%3D%3D%2Fgravity%2FSouthEast%2Fdx%2F10%2Fdy%2F11"/>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1099" b="1099"/>
          <a:stretch>
            <a:fillRect/>
          </a:stretch>
        </p:blipFill>
        <p:spPr bwMode="auto">
          <a:xfrm>
            <a:off x="971600" y="612776"/>
            <a:ext cx="7895550" cy="5336504"/>
          </a:xfrm>
          <a:prstGeom prst="rect">
            <a:avLst/>
          </a:prstGeom>
          <a:noFill/>
          <a:extLst>
            <a:ext uri="{909E8E84-426E-40DD-AFC4-6F175D3DCCD1}">
              <a14:hiddenFill xmlns:a14="http://schemas.microsoft.com/office/drawing/2010/main">
                <a:solidFill>
                  <a:srgbClr val="FFFFFF"/>
                </a:solidFill>
              </a14:hiddenFill>
            </a:ext>
          </a:extLst>
        </p:spPr>
      </p:pic>
      <p:sp>
        <p:nvSpPr>
          <p:cNvPr id="3" name="标题 2"/>
          <p:cNvSpPr>
            <a:spLocks noGrp="1"/>
          </p:cNvSpPr>
          <p:nvPr>
            <p:ph type="title"/>
          </p:nvPr>
        </p:nvSpPr>
        <p:spPr/>
        <p:txBody>
          <a:bodyPr/>
          <a:lstStyle/>
          <a:p>
            <a:endParaRPr lang="zh-CN" altLang="en-US"/>
          </a:p>
        </p:txBody>
      </p:sp>
      <p:sp>
        <p:nvSpPr>
          <p:cNvPr id="4" name="文本占位符 3"/>
          <p:cNvSpPr>
            <a:spLocks noGrp="1"/>
          </p:cNvSpPr>
          <p:nvPr>
            <p:ph type="body" sz="half" idx="2"/>
          </p:nvPr>
        </p:nvSpPr>
        <p:spPr/>
        <p:txBody>
          <a:bodyPr>
            <a:normAutofit/>
          </a:bodyPr>
          <a:lstStyle/>
          <a:p>
            <a:pPr algn="l"/>
            <a:r>
              <a:rPr lang="en-US" altLang="zh-CN" dirty="0" smtClean="0"/>
              <a:t>,</a:t>
            </a:r>
            <a:endParaRPr lang="zh-CN"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dministrator\Pictures\高淳旅游2021.7.18\微信图片_20210828110822.jp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5906" r="5906"/>
          <a:stretch>
            <a:fillRect/>
          </a:stretch>
        </p:blipFill>
        <p:spPr bwMode="auto">
          <a:xfrm>
            <a:off x="899592" y="612776"/>
            <a:ext cx="7967558" cy="4760440"/>
          </a:xfrm>
          <a:prstGeom prst="rect">
            <a:avLst/>
          </a:prstGeom>
          <a:noFill/>
          <a:extLst>
            <a:ext uri="{909E8E84-426E-40DD-AFC4-6F175D3DCCD1}">
              <a14:hiddenFill xmlns:a14="http://schemas.microsoft.com/office/drawing/2010/main">
                <a:solidFill>
                  <a:srgbClr val="FFFFFF"/>
                </a:solidFill>
              </a14:hiddenFill>
            </a:ext>
          </a:extLst>
        </p:spPr>
      </p:pic>
      <p:sp>
        <p:nvSpPr>
          <p:cNvPr id="7" name="标题 6"/>
          <p:cNvSpPr>
            <a:spLocks noGrp="1"/>
          </p:cNvSpPr>
          <p:nvPr>
            <p:ph type="title"/>
          </p:nvPr>
        </p:nvSpPr>
        <p:spPr/>
        <p:txBody>
          <a:bodyPr/>
          <a:lstStyle/>
          <a:p>
            <a:endParaRPr lang="zh-CN" altLang="en-US" dirty="0"/>
          </a:p>
        </p:txBody>
      </p:sp>
      <p:sp>
        <p:nvSpPr>
          <p:cNvPr id="8" name="文本占位符 7"/>
          <p:cNvSpPr>
            <a:spLocks noGrp="1"/>
          </p:cNvSpPr>
          <p:nvPr>
            <p:ph type="body" sz="half" idx="2"/>
          </p:nvPr>
        </p:nvSpPr>
        <p:spPr>
          <a:xfrm>
            <a:off x="611560" y="5589240"/>
            <a:ext cx="8424936" cy="1008112"/>
          </a:xfrm>
        </p:spPr>
        <p:txBody>
          <a:bodyPr>
            <a:normAutofit fontScale="25000" lnSpcReduction="20000"/>
          </a:bodyPr>
          <a:lstStyle/>
          <a:p>
            <a:pPr algn="l"/>
            <a:r>
              <a:rPr lang="en-US" altLang="zh-CN" sz="9600" dirty="0" smtClean="0"/>
              <a:t>         6</a:t>
            </a:r>
            <a:r>
              <a:rPr lang="zh-CN" altLang="en-US" sz="9600" dirty="0"/>
              <a:t>月</a:t>
            </a:r>
            <a:r>
              <a:rPr lang="en-US" altLang="zh-CN" sz="9600" dirty="0"/>
              <a:t>7</a:t>
            </a:r>
            <a:r>
              <a:rPr lang="zh-CN" altLang="en-US" sz="9600" dirty="0"/>
              <a:t>日，陈毅率部告别高淳民众</a:t>
            </a:r>
            <a:r>
              <a:rPr lang="zh-CN" altLang="en-US" sz="9600" dirty="0" smtClean="0"/>
              <a:t>，继续</a:t>
            </a:r>
            <a:r>
              <a:rPr lang="zh-CN" altLang="en-US" sz="9600" dirty="0"/>
              <a:t>东征</a:t>
            </a:r>
            <a:r>
              <a:rPr lang="zh-CN" altLang="en-US" sz="9600" dirty="0" smtClean="0"/>
              <a:t>，向茅山</a:t>
            </a:r>
            <a:r>
              <a:rPr lang="zh-CN" altLang="en-US" sz="9600" dirty="0"/>
              <a:t>进发。陈毅在高淳期间曾激情满怀，提笔疾书，写下了</a:t>
            </a:r>
            <a:r>
              <a:rPr lang="en-US" altLang="zh-CN" sz="9600" dirty="0"/>
              <a:t>《</a:t>
            </a:r>
            <a:r>
              <a:rPr lang="zh-CN" altLang="en-US" sz="9600" dirty="0"/>
              <a:t>东征初抵高淳</a:t>
            </a:r>
            <a:r>
              <a:rPr lang="en-US" altLang="zh-CN" sz="9600" dirty="0"/>
              <a:t>》</a:t>
            </a:r>
            <a:r>
              <a:rPr lang="zh-CN" altLang="en-US" sz="9600" dirty="0"/>
              <a:t>的壮丽篇章，其中一首写到：“芦苇丛中任我行，星星渔火水中明。步哨呼觉征人起，欣然半夜到高淳。”</a:t>
            </a:r>
          </a:p>
          <a:p>
            <a:endParaRPr lang="zh-CN" alt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Administrator\Pictures\高淳旅游2021.7.18\微信图片_20210828110829.jp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32061" b="32061"/>
          <a:stretch>
            <a:fillRect/>
          </a:stretch>
        </p:blipFill>
        <p:spPr bwMode="auto">
          <a:xfrm>
            <a:off x="1187624" y="612776"/>
            <a:ext cx="7679526" cy="4688431"/>
          </a:xfrm>
          <a:prstGeom prst="rect">
            <a:avLst/>
          </a:prstGeom>
          <a:noFill/>
          <a:extLst>
            <a:ext uri="{909E8E84-426E-40DD-AFC4-6F175D3DCCD1}">
              <a14:hiddenFill xmlns:a14="http://schemas.microsoft.com/office/drawing/2010/main">
                <a:solidFill>
                  <a:srgbClr val="FFFFFF"/>
                </a:solidFill>
              </a14:hiddenFill>
            </a:ext>
          </a:extLst>
        </p:spPr>
      </p:pic>
      <p:sp>
        <p:nvSpPr>
          <p:cNvPr id="3" name="标题 2"/>
          <p:cNvSpPr>
            <a:spLocks noGrp="1"/>
          </p:cNvSpPr>
          <p:nvPr>
            <p:ph type="title"/>
          </p:nvPr>
        </p:nvSpPr>
        <p:spPr/>
        <p:txBody>
          <a:bodyPr/>
          <a:lstStyle/>
          <a:p>
            <a:endParaRPr lang="zh-CN" altLang="en-US"/>
          </a:p>
        </p:txBody>
      </p:sp>
      <p:sp>
        <p:nvSpPr>
          <p:cNvPr id="4" name="文本占位符 3"/>
          <p:cNvSpPr>
            <a:spLocks noGrp="1"/>
          </p:cNvSpPr>
          <p:nvPr>
            <p:ph type="body" sz="half" idx="2"/>
          </p:nvPr>
        </p:nvSpPr>
        <p:spPr>
          <a:xfrm>
            <a:off x="539552" y="5445224"/>
            <a:ext cx="8295358" cy="1296144"/>
          </a:xfrm>
        </p:spPr>
        <p:txBody>
          <a:bodyPr>
            <a:normAutofit fontScale="32500" lnSpcReduction="20000"/>
          </a:bodyPr>
          <a:lstStyle/>
          <a:p>
            <a:pPr algn="l">
              <a:spcBef>
                <a:spcPts val="0"/>
              </a:spcBef>
            </a:pPr>
            <a:r>
              <a:rPr lang="en-US" altLang="zh-CN" sz="7400" dirty="0" smtClean="0"/>
              <a:t>        1 </a:t>
            </a:r>
            <a:r>
              <a:rPr lang="en-US" altLang="zh-CN" sz="7400" dirty="0"/>
              <a:t>939</a:t>
            </a:r>
            <a:r>
              <a:rPr lang="zh-CN" altLang="en-US" sz="7400" dirty="0"/>
              <a:t>年</a:t>
            </a:r>
            <a:r>
              <a:rPr lang="en-US" altLang="zh-CN" sz="7400" dirty="0"/>
              <a:t>8</a:t>
            </a:r>
            <a:r>
              <a:rPr lang="zh-CN" altLang="en-US" sz="7400" dirty="0"/>
              <a:t>月，日军又一次进入高淳，县城第二次沦陷。在中国共产党的领导下，高淳人民积极配合新四军与敌、伪、顽进行不屈不饶的斗争，先后创建溧高、宣当抗日根据地，并多次粉碎敌人的“扫荡”“蚕食”“伪化”计划</a:t>
            </a:r>
            <a:r>
              <a:rPr lang="zh-CN" altLang="en-US" sz="7400" dirty="0" smtClean="0"/>
              <a:t>。</a:t>
            </a:r>
            <a:endParaRPr lang="zh-CN"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Administrator\Pictures\高淳旅游2021.7.18\微信图片_20210828110850.jp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7477" b="7477"/>
          <a:stretch>
            <a:fillRect/>
          </a:stretch>
        </p:blipFill>
        <p:spPr bwMode="auto">
          <a:xfrm>
            <a:off x="971600" y="612776"/>
            <a:ext cx="7895550" cy="4602175"/>
          </a:xfrm>
          <a:prstGeom prst="rect">
            <a:avLst/>
          </a:prstGeom>
          <a:noFill/>
          <a:extLst>
            <a:ext uri="{909E8E84-426E-40DD-AFC4-6F175D3DCCD1}">
              <a14:hiddenFill xmlns:a14="http://schemas.microsoft.com/office/drawing/2010/main">
                <a:solidFill>
                  <a:srgbClr val="FFFFFF"/>
                </a:solidFill>
              </a14:hiddenFill>
            </a:ext>
          </a:extLst>
        </p:spPr>
      </p:pic>
      <p:sp>
        <p:nvSpPr>
          <p:cNvPr id="3" name="标题 2"/>
          <p:cNvSpPr>
            <a:spLocks noGrp="1"/>
          </p:cNvSpPr>
          <p:nvPr>
            <p:ph type="title"/>
          </p:nvPr>
        </p:nvSpPr>
        <p:spPr/>
        <p:txBody>
          <a:bodyPr/>
          <a:lstStyle/>
          <a:p>
            <a:endParaRPr lang="zh-CN" altLang="en-US"/>
          </a:p>
        </p:txBody>
      </p:sp>
      <p:sp>
        <p:nvSpPr>
          <p:cNvPr id="4" name="文本占位符 3"/>
          <p:cNvSpPr>
            <a:spLocks noGrp="1"/>
          </p:cNvSpPr>
          <p:nvPr>
            <p:ph type="body" sz="half" idx="2"/>
          </p:nvPr>
        </p:nvSpPr>
        <p:spPr>
          <a:xfrm>
            <a:off x="323528" y="5481658"/>
            <a:ext cx="8784976" cy="804862"/>
          </a:xfrm>
        </p:spPr>
        <p:txBody>
          <a:bodyPr>
            <a:noAutofit/>
          </a:bodyPr>
          <a:lstStyle/>
          <a:p>
            <a:pPr algn="l">
              <a:spcBef>
                <a:spcPts val="0"/>
              </a:spcBef>
            </a:pPr>
            <a:r>
              <a:rPr lang="zh-CN" altLang="en-US" sz="2400" dirty="0" smtClean="0"/>
              <a:t>        我们</a:t>
            </a:r>
            <a:r>
              <a:rPr lang="zh-CN" altLang="en-US" sz="2400" dirty="0"/>
              <a:t>一边参观一边听讲解员介绍留在高淳老街的这段英雄的历史。在这场残酷的反侵略斗争中，有</a:t>
            </a:r>
            <a:r>
              <a:rPr lang="en-US" altLang="zh-CN" sz="2400" dirty="0"/>
              <a:t>134</a:t>
            </a:r>
            <a:r>
              <a:rPr lang="zh-CN" altLang="en-US" sz="2400" dirty="0"/>
              <a:t>名高淳英雄儿女为国捐躯，烈士们用自己的头颅和热血在高淳这块土地上竖起了座座丰碑。这是同行的小依依，小朋友也听得非常</a:t>
            </a:r>
            <a:r>
              <a:rPr lang="zh-CN" altLang="en-US" sz="2400" dirty="0" smtClean="0"/>
              <a:t>认真。</a:t>
            </a:r>
            <a:endParaRPr lang="zh-CN" altLang="en-U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C:\Users\Administrator\Pictures\高淳旅游2021.7.18\微信图片_20210828110739.jp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7477" b="7477"/>
          <a:stretch>
            <a:fillRect/>
          </a:stretch>
        </p:blipFill>
        <p:spPr bwMode="auto">
          <a:xfrm>
            <a:off x="1187624" y="612776"/>
            <a:ext cx="7679526" cy="4602175"/>
          </a:xfrm>
          <a:prstGeom prst="rect">
            <a:avLst/>
          </a:prstGeom>
          <a:noFill/>
          <a:extLst>
            <a:ext uri="{909E8E84-426E-40DD-AFC4-6F175D3DCCD1}">
              <a14:hiddenFill xmlns:a14="http://schemas.microsoft.com/office/drawing/2010/main">
                <a:solidFill>
                  <a:srgbClr val="FFFFFF"/>
                </a:solidFill>
              </a14:hiddenFill>
            </a:ext>
          </a:extLst>
        </p:spPr>
      </p:pic>
      <p:sp>
        <p:nvSpPr>
          <p:cNvPr id="3" name="标题 2"/>
          <p:cNvSpPr>
            <a:spLocks noGrp="1"/>
          </p:cNvSpPr>
          <p:nvPr>
            <p:ph type="title"/>
          </p:nvPr>
        </p:nvSpPr>
        <p:spPr/>
        <p:txBody>
          <a:bodyPr/>
          <a:lstStyle/>
          <a:p>
            <a:r>
              <a:rPr lang="en-US" altLang="zh-CN" dirty="0"/>
              <a:t>	</a:t>
            </a:r>
          </a:p>
        </p:txBody>
      </p:sp>
      <p:sp>
        <p:nvSpPr>
          <p:cNvPr id="4" name="文本占位符 3"/>
          <p:cNvSpPr>
            <a:spLocks noGrp="1"/>
          </p:cNvSpPr>
          <p:nvPr>
            <p:ph type="body" sz="half" idx="2"/>
          </p:nvPr>
        </p:nvSpPr>
        <p:spPr>
          <a:xfrm>
            <a:off x="545465" y="5556885"/>
            <a:ext cx="8321675" cy="1080135"/>
          </a:xfrm>
        </p:spPr>
        <p:txBody>
          <a:bodyPr>
            <a:noAutofit/>
          </a:bodyPr>
          <a:lstStyle/>
          <a:p>
            <a:pPr algn="l">
              <a:spcBef>
                <a:spcPts val="0"/>
              </a:spcBef>
            </a:pPr>
            <a:r>
              <a:rPr lang="en-US" altLang="zh-CN" sz="2400" dirty="0" smtClean="0"/>
              <a:t>        2021</a:t>
            </a:r>
            <a:r>
              <a:rPr lang="zh-CN" altLang="en-US" sz="2400" dirty="0" smtClean="0"/>
              <a:t>年</a:t>
            </a:r>
            <a:r>
              <a:rPr lang="en-US" altLang="zh-CN" sz="2400" dirty="0" smtClean="0"/>
              <a:t>8</a:t>
            </a:r>
            <a:r>
              <a:rPr lang="zh-CN" altLang="en-US" sz="2400" dirty="0" smtClean="0"/>
              <a:t>月</a:t>
            </a:r>
            <a:r>
              <a:rPr lang="en-US" altLang="zh-CN" sz="2400" dirty="0" smtClean="0"/>
              <a:t>18</a:t>
            </a:r>
            <a:r>
              <a:rPr lang="zh-CN" altLang="en-US" sz="2400" dirty="0" smtClean="0"/>
              <a:t>日我们一行人来到了位于南京的高淳老街，老街始建</a:t>
            </a:r>
            <a:r>
              <a:rPr lang="zh-CN" altLang="en-US" sz="2400" dirty="0"/>
              <a:t>于明初，历经明、清两代</a:t>
            </a:r>
            <a:r>
              <a:rPr lang="en-US" altLang="zh-CN" sz="2400" dirty="0"/>
              <a:t>500</a:t>
            </a:r>
            <a:r>
              <a:rPr lang="zh-CN" altLang="en-US" sz="2400" dirty="0"/>
              <a:t>多年的不断建设，成“一”字型东西延伸</a:t>
            </a:r>
            <a:r>
              <a:rPr lang="en-US" altLang="zh-CN" sz="2400" dirty="0"/>
              <a:t>800</a:t>
            </a:r>
            <a:r>
              <a:rPr lang="zh-CN" altLang="en-US" sz="2400" dirty="0"/>
              <a:t>多米</a:t>
            </a:r>
            <a:r>
              <a:rPr lang="en-US" altLang="zh-CN" sz="2400" dirty="0"/>
              <a:t>(</a:t>
            </a:r>
            <a:r>
              <a:rPr lang="zh-CN" altLang="en-US" sz="2400" dirty="0"/>
              <a:t>最初为</a:t>
            </a:r>
            <a:r>
              <a:rPr lang="en-US" altLang="zh-CN" sz="2400" dirty="0"/>
              <a:t>1135</a:t>
            </a:r>
            <a:r>
              <a:rPr lang="zh-CN" altLang="en-US" sz="2400" dirty="0"/>
              <a:t>米</a:t>
            </a:r>
            <a:r>
              <a:rPr lang="en-US" altLang="zh-CN" sz="2400" dirty="0"/>
              <a:t>)</a:t>
            </a:r>
            <a:r>
              <a:rPr lang="zh-CN" altLang="en-US" sz="2400" dirty="0"/>
              <a:t>，宽</a:t>
            </a:r>
            <a:r>
              <a:rPr lang="en-US" altLang="zh-CN" sz="2400" dirty="0"/>
              <a:t>3.5</a:t>
            </a:r>
            <a:r>
              <a:rPr lang="zh-CN" altLang="en-US" sz="2400" dirty="0"/>
              <a:t>米左右，当地人俗称一字</a:t>
            </a:r>
            <a:r>
              <a:rPr lang="zh-CN" altLang="en-US" sz="2400" dirty="0" smtClean="0"/>
              <a:t>街。</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Administrator\Pictures\高淳旅游2021.7.18\微信图片_20210828110844.jp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7477" b="7477"/>
          <a:stretch>
            <a:fillRect/>
          </a:stretch>
        </p:blipFill>
        <p:spPr bwMode="auto">
          <a:xfrm>
            <a:off x="971600" y="612776"/>
            <a:ext cx="7895550" cy="4760440"/>
          </a:xfrm>
          <a:prstGeom prst="rect">
            <a:avLst/>
          </a:prstGeom>
          <a:noFill/>
          <a:extLst>
            <a:ext uri="{909E8E84-426E-40DD-AFC4-6F175D3DCCD1}">
              <a14:hiddenFill xmlns:a14="http://schemas.microsoft.com/office/drawing/2010/main">
                <a:solidFill>
                  <a:srgbClr val="FFFFFF"/>
                </a:solidFill>
              </a14:hiddenFill>
            </a:ext>
          </a:extLst>
        </p:spPr>
      </p:pic>
      <p:sp>
        <p:nvSpPr>
          <p:cNvPr id="3" name="标题 2"/>
          <p:cNvSpPr>
            <a:spLocks noGrp="1"/>
          </p:cNvSpPr>
          <p:nvPr>
            <p:ph type="title"/>
          </p:nvPr>
        </p:nvSpPr>
        <p:spPr/>
        <p:txBody>
          <a:bodyPr/>
          <a:lstStyle/>
          <a:p>
            <a:endParaRPr lang="zh-CN" altLang="en-US" dirty="0"/>
          </a:p>
        </p:txBody>
      </p:sp>
      <p:sp>
        <p:nvSpPr>
          <p:cNvPr id="4" name="文本占位符 3"/>
          <p:cNvSpPr>
            <a:spLocks noGrp="1"/>
          </p:cNvSpPr>
          <p:nvPr>
            <p:ph type="body" sz="half" idx="2"/>
          </p:nvPr>
        </p:nvSpPr>
        <p:spPr>
          <a:xfrm>
            <a:off x="755576" y="5481658"/>
            <a:ext cx="8174142" cy="804862"/>
          </a:xfrm>
        </p:spPr>
        <p:txBody>
          <a:bodyPr>
            <a:noAutofit/>
          </a:bodyPr>
          <a:lstStyle/>
          <a:p>
            <a:pPr algn="l">
              <a:spcBef>
                <a:spcPts val="0"/>
              </a:spcBef>
            </a:pPr>
            <a:r>
              <a:rPr lang="zh-CN" altLang="en-US" sz="2400" smtClean="0"/>
              <a:t>      大家带</a:t>
            </a:r>
            <a:r>
              <a:rPr lang="zh-CN" altLang="en-US" sz="2400" dirty="0"/>
              <a:t>着无比崇敬的心情观看墙上的介绍了新四军第一支队打的每一次战役、留下的珍贵图片以及部队留下的物品。</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Administrator\Pictures\高淳旅游2021.7.18\微信图片_20210828110907.jp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7477" b="7477"/>
          <a:stretch>
            <a:fillRect/>
          </a:stretch>
        </p:blipFill>
        <p:spPr bwMode="auto">
          <a:xfrm>
            <a:off x="971600" y="612776"/>
            <a:ext cx="7895550" cy="4760440"/>
          </a:xfrm>
          <a:prstGeom prst="rect">
            <a:avLst/>
          </a:prstGeom>
          <a:noFill/>
          <a:extLst>
            <a:ext uri="{909E8E84-426E-40DD-AFC4-6F175D3DCCD1}">
              <a14:hiddenFill xmlns:a14="http://schemas.microsoft.com/office/drawing/2010/main">
                <a:solidFill>
                  <a:srgbClr val="FFFFFF"/>
                </a:solidFill>
              </a14:hiddenFill>
            </a:ext>
          </a:extLst>
        </p:spPr>
      </p:pic>
      <p:sp>
        <p:nvSpPr>
          <p:cNvPr id="3" name="标题 2"/>
          <p:cNvSpPr>
            <a:spLocks noGrp="1"/>
          </p:cNvSpPr>
          <p:nvPr>
            <p:ph type="title"/>
          </p:nvPr>
        </p:nvSpPr>
        <p:spPr/>
        <p:txBody>
          <a:bodyPr/>
          <a:lstStyle/>
          <a:p>
            <a:endParaRPr lang="zh-CN" altLang="en-US"/>
          </a:p>
        </p:txBody>
      </p:sp>
      <p:sp>
        <p:nvSpPr>
          <p:cNvPr id="4" name="文本占位符 3"/>
          <p:cNvSpPr>
            <a:spLocks noGrp="1"/>
          </p:cNvSpPr>
          <p:nvPr>
            <p:ph type="body" sz="half" idx="2"/>
          </p:nvPr>
        </p:nvSpPr>
        <p:spPr>
          <a:xfrm>
            <a:off x="683568" y="5481658"/>
            <a:ext cx="8246150" cy="804862"/>
          </a:xfrm>
        </p:spPr>
        <p:txBody>
          <a:bodyPr>
            <a:normAutofit lnSpcReduction="10000"/>
          </a:bodyPr>
          <a:lstStyle/>
          <a:p>
            <a:pPr algn="l">
              <a:spcBef>
                <a:spcPts val="0"/>
              </a:spcBef>
            </a:pPr>
            <a:r>
              <a:rPr lang="zh-CN" altLang="en-US" sz="2400" dirty="0" smtClean="0"/>
              <a:t>        走出</a:t>
            </a:r>
            <a:r>
              <a:rPr lang="zh-CN" altLang="en-US" sz="2400" dirty="0"/>
              <a:t>纪念馆，跟吹响战斗号角的新四军叔叔留影，请革命先烈放心，强国有我！</a:t>
            </a:r>
          </a:p>
          <a:p>
            <a:endParaRPr lang="zh-CN"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1099" b="1099"/>
          <a:stretch>
            <a:fillRect/>
          </a:stretch>
        </p:blipFill>
        <p:spPr bwMode="auto">
          <a:xfrm>
            <a:off x="1187624" y="612776"/>
            <a:ext cx="7679526" cy="49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标题 2"/>
          <p:cNvSpPr>
            <a:spLocks noGrp="1"/>
          </p:cNvSpPr>
          <p:nvPr>
            <p:ph type="title"/>
          </p:nvPr>
        </p:nvSpPr>
        <p:spPr>
          <a:xfrm>
            <a:off x="0" y="548680"/>
            <a:ext cx="1357290" cy="5691227"/>
          </a:xfrm>
        </p:spPr>
        <p:txBody>
          <a:bodyPr/>
          <a:lstStyle/>
          <a:p>
            <a:r>
              <a:rPr lang="zh-CN" altLang="en-US" dirty="0">
                <a:ln/>
                <a:solidFill>
                  <a:schemeClr val="accent1"/>
                </a:solidFill>
                <a:effectLst>
                  <a:outerShdw blurRad="38100" dist="25400" dir="5400000" algn="ctr" rotWithShape="0">
                    <a:srgbClr val="6E747A">
                      <a:alpha val="43000"/>
                    </a:srgbClr>
                  </a:outerShdw>
                </a:effectLst>
              </a:rPr>
              <a:t>再见，高淳老街</a:t>
            </a:r>
          </a:p>
        </p:txBody>
      </p:sp>
      <p:sp>
        <p:nvSpPr>
          <p:cNvPr id="4" name="文本占位符 3"/>
          <p:cNvSpPr>
            <a:spLocks noGrp="1"/>
          </p:cNvSpPr>
          <p:nvPr>
            <p:ph type="body" sz="half" idx="2"/>
          </p:nvPr>
        </p:nvSpPr>
        <p:spPr>
          <a:xfrm>
            <a:off x="395536" y="5661248"/>
            <a:ext cx="8534182" cy="1008112"/>
          </a:xfrm>
        </p:spPr>
        <p:txBody>
          <a:bodyPr>
            <a:noAutofit/>
          </a:bodyPr>
          <a:lstStyle/>
          <a:p>
            <a:pPr algn="l"/>
            <a:r>
              <a:rPr lang="zh-CN" altLang="en-US" sz="2400" dirty="0" smtClean="0"/>
              <a:t>    岁月</a:t>
            </a:r>
            <a:r>
              <a:rPr lang="zh-CN" altLang="en-US" sz="2400" dirty="0"/>
              <a:t>的沧桑始终褪不尽老街的容貌，</a:t>
            </a:r>
            <a:r>
              <a:rPr lang="zh-CN" altLang="en-US" sz="2400" dirty="0" smtClean="0"/>
              <a:t>却褪尽了</a:t>
            </a:r>
            <a:r>
              <a:rPr lang="zh-CN" altLang="en-US" sz="2400" dirty="0"/>
              <a:t>老街的荣华。闲云楼影日悠悠，物换星移几度秋。这一切的一切，</a:t>
            </a:r>
            <a:r>
              <a:rPr lang="zh-CN" altLang="en-US" sz="2400"/>
              <a:t>仿佛</a:t>
            </a:r>
            <a:r>
              <a:rPr lang="zh-CN" altLang="en-US" sz="2400" smtClean="0"/>
              <a:t>都定格</a:t>
            </a:r>
            <a:r>
              <a:rPr lang="zh-CN" altLang="en-US" sz="2400" dirty="0"/>
              <a:t>在绵长的老街里。</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istrator\Pictures\高淳旅游2021.7.18\微信图片_20210828110803.jp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5906" r="5906"/>
          <a:stretch>
            <a:fillRect/>
          </a:stretch>
        </p:blipFill>
        <p:spPr bwMode="auto">
          <a:xfrm>
            <a:off x="827584" y="612776"/>
            <a:ext cx="8039566" cy="4832448"/>
          </a:xfrm>
          <a:prstGeom prst="rect">
            <a:avLst/>
          </a:prstGeom>
          <a:noFill/>
          <a:extLst>
            <a:ext uri="{909E8E84-426E-40DD-AFC4-6F175D3DCCD1}">
              <a14:hiddenFill xmlns:a14="http://schemas.microsoft.com/office/drawing/2010/main">
                <a:solidFill>
                  <a:srgbClr val="FFFFFF"/>
                </a:solidFill>
              </a14:hiddenFill>
            </a:ext>
          </a:extLst>
        </p:spPr>
      </p:pic>
      <p:sp>
        <p:nvSpPr>
          <p:cNvPr id="3" name="标题 2"/>
          <p:cNvSpPr>
            <a:spLocks noGrp="1"/>
          </p:cNvSpPr>
          <p:nvPr>
            <p:ph type="title"/>
          </p:nvPr>
        </p:nvSpPr>
        <p:spPr>
          <a:xfrm>
            <a:off x="-267970" y="613075"/>
            <a:ext cx="1357290" cy="5691227"/>
          </a:xfrm>
        </p:spPr>
        <p:txBody>
          <a:bodyPr>
            <a:scene3d>
              <a:camera prst="orthographicFront"/>
              <a:lightRig rig="soft" dir="tl">
                <a:rot lat="0" lon="0" rev="0"/>
              </a:lightRig>
            </a:scene3d>
            <a:sp3d contourW="8890">
              <a:contourClr>
                <a:schemeClr val="accent3">
                  <a:shade val="55000"/>
                </a:schemeClr>
              </a:contourClr>
            </a:sp3d>
          </a:bodyPr>
          <a:lstStyle/>
          <a:p>
            <a:r>
              <a:rPr lang="zh-CN" altLang="en-US">
                <a:ln/>
                <a:solidFill>
                  <a:schemeClr val="accent1"/>
                </a:solidFill>
                <a:effectLst>
                  <a:outerShdw blurRad="38100" dist="25400" dir="5400000" algn="ctr" rotWithShape="0">
                    <a:srgbClr val="6E747A">
                      <a:alpha val="43000"/>
                    </a:srgbClr>
                  </a:outerShdw>
                </a:effectLst>
              </a:rPr>
              <a:t>建筑风格</a:t>
            </a:r>
          </a:p>
        </p:txBody>
      </p:sp>
      <p:sp>
        <p:nvSpPr>
          <p:cNvPr id="4" name="文本占位符 3"/>
          <p:cNvSpPr>
            <a:spLocks noGrp="1"/>
          </p:cNvSpPr>
          <p:nvPr>
            <p:ph type="body" sz="half" idx="2"/>
          </p:nvPr>
        </p:nvSpPr>
        <p:spPr>
          <a:xfrm>
            <a:off x="1403648" y="5481658"/>
            <a:ext cx="7526070" cy="804862"/>
          </a:xfrm>
        </p:spPr>
        <p:txBody>
          <a:bodyPr>
            <a:noAutofit/>
          </a:bodyPr>
          <a:lstStyle/>
          <a:p>
            <a:pPr algn="l"/>
            <a:r>
              <a:rPr lang="en-US" altLang="zh-CN" sz="2400" dirty="0"/>
              <a:t>     </a:t>
            </a:r>
            <a:r>
              <a:rPr lang="zh-CN" altLang="en-US" sz="2400" dirty="0"/>
              <a:t>街道全用胭脂石和青石铺墁、中间用胭脂石横向排列，两侧用青灰色石灰岩条石纵向铺砌。</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dministrator\Pictures\高淳旅游2021.7.18\微信图片_20210828110758.jp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5906" r="5906"/>
          <a:stretch>
            <a:fillRect/>
          </a:stretch>
        </p:blipFill>
        <p:spPr bwMode="auto">
          <a:xfrm>
            <a:off x="1115616" y="612776"/>
            <a:ext cx="7704856" cy="4602175"/>
          </a:xfrm>
          <a:prstGeom prst="rect">
            <a:avLst/>
          </a:prstGeom>
          <a:noFill/>
          <a:extLst>
            <a:ext uri="{909E8E84-426E-40DD-AFC4-6F175D3DCCD1}">
              <a14:hiddenFill xmlns:a14="http://schemas.microsoft.com/office/drawing/2010/main">
                <a:solidFill>
                  <a:srgbClr val="FFFFFF"/>
                </a:solidFill>
              </a14:hiddenFill>
            </a:ext>
          </a:extLst>
        </p:spPr>
      </p:pic>
      <p:sp>
        <p:nvSpPr>
          <p:cNvPr id="3" name="标题 2"/>
          <p:cNvSpPr>
            <a:spLocks noGrp="1"/>
          </p:cNvSpPr>
          <p:nvPr>
            <p:ph type="title"/>
          </p:nvPr>
        </p:nvSpPr>
        <p:spPr>
          <a:xfrm>
            <a:off x="0" y="583230"/>
            <a:ext cx="1357290" cy="5691227"/>
          </a:xfrm>
        </p:spPr>
        <p:txBody>
          <a:bodyPr>
            <a:scene3d>
              <a:camera prst="orthographicFront"/>
              <a:lightRig rig="soft" dir="tl">
                <a:rot lat="0" lon="0" rev="0"/>
              </a:lightRig>
            </a:scene3d>
            <a:sp3d contourW="8890">
              <a:contourClr>
                <a:schemeClr val="accent3">
                  <a:shade val="55000"/>
                </a:schemeClr>
              </a:contourClr>
            </a:sp3d>
          </a:bodyPr>
          <a:lstStyle/>
          <a:p>
            <a:r>
              <a:rPr lang="zh-CN" altLang="en-US" dirty="0">
                <a:ln/>
                <a:solidFill>
                  <a:schemeClr val="accent1"/>
                </a:solidFill>
                <a:effectLst>
                  <a:outerShdw blurRad="38100" dist="25400" dir="5400000" algn="ctr" rotWithShape="0">
                    <a:srgbClr val="6E747A">
                      <a:alpha val="43000"/>
                    </a:srgbClr>
                  </a:outerShdw>
                </a:effectLst>
              </a:rPr>
              <a:t>建筑造型</a:t>
            </a:r>
          </a:p>
        </p:txBody>
      </p:sp>
      <p:sp>
        <p:nvSpPr>
          <p:cNvPr id="4" name="文本占位符 3"/>
          <p:cNvSpPr>
            <a:spLocks noGrp="1"/>
          </p:cNvSpPr>
          <p:nvPr>
            <p:ph type="body" sz="half" idx="2"/>
          </p:nvPr>
        </p:nvSpPr>
        <p:spPr>
          <a:xfrm>
            <a:off x="1259632" y="5481658"/>
            <a:ext cx="7670086" cy="804862"/>
          </a:xfrm>
        </p:spPr>
        <p:txBody>
          <a:bodyPr>
            <a:noAutofit/>
          </a:bodyPr>
          <a:lstStyle/>
          <a:p>
            <a:pPr algn="l"/>
            <a:r>
              <a:rPr lang="zh-CN" altLang="en-US" sz="2400" dirty="0"/>
              <a:t>街道两旁建筑为砖木结构，合面式店房，上下二层。挑檐、斗拱、垛墙、横衍、镂窗齐全，造型别致，古朴</a:t>
            </a:r>
            <a:r>
              <a:rPr lang="zh-CN" altLang="en-US" sz="2400" dirty="0" smtClean="0"/>
              <a:t>华丽，很有些年代感。</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dministrator\Pictures\高淳旅游2021.7.18\微信图片_20210828110811.jp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26081" b="26081"/>
          <a:stretch>
            <a:fillRect/>
          </a:stretch>
        </p:blipFill>
        <p:spPr bwMode="auto">
          <a:xfrm>
            <a:off x="1115616" y="612776"/>
            <a:ext cx="7751534" cy="4602175"/>
          </a:xfrm>
          <a:prstGeom prst="rect">
            <a:avLst/>
          </a:prstGeom>
          <a:noFill/>
          <a:extLst>
            <a:ext uri="{909E8E84-426E-40DD-AFC4-6F175D3DCCD1}">
              <a14:hiddenFill xmlns:a14="http://schemas.microsoft.com/office/drawing/2010/main">
                <a:solidFill>
                  <a:srgbClr val="FFFFFF"/>
                </a:solidFill>
              </a14:hiddenFill>
            </a:ext>
          </a:extLst>
        </p:spPr>
      </p:pic>
      <p:sp>
        <p:nvSpPr>
          <p:cNvPr id="3" name="标题 2"/>
          <p:cNvSpPr>
            <a:spLocks noGrp="1"/>
          </p:cNvSpPr>
          <p:nvPr>
            <p:ph type="title"/>
          </p:nvPr>
        </p:nvSpPr>
        <p:spPr/>
        <p:txBody>
          <a:bodyPr>
            <a:scene3d>
              <a:camera prst="orthographicFront"/>
              <a:lightRig rig="soft" dir="tl">
                <a:rot lat="0" lon="0" rev="0"/>
              </a:lightRig>
            </a:scene3d>
            <a:sp3d contourW="8890">
              <a:contourClr>
                <a:schemeClr val="accent3">
                  <a:shade val="55000"/>
                </a:schemeClr>
              </a:contourClr>
            </a:sp3d>
          </a:bodyPr>
          <a:lstStyle/>
          <a:p>
            <a:r>
              <a:rPr lang="zh-CN" altLang="en-US" dirty="0">
                <a:ln/>
                <a:solidFill>
                  <a:schemeClr val="accent1"/>
                </a:solidFill>
                <a:effectLst>
                  <a:outerShdw blurRad="38100" dist="25400" dir="5400000" algn="ctr" rotWithShape="0">
                    <a:srgbClr val="6E747A">
                      <a:alpha val="43000"/>
                    </a:srgbClr>
                  </a:outerShdw>
                </a:effectLst>
              </a:rPr>
              <a:t>历史传统</a:t>
            </a:r>
          </a:p>
        </p:txBody>
      </p:sp>
      <p:sp>
        <p:nvSpPr>
          <p:cNvPr id="4" name="文本占位符 3"/>
          <p:cNvSpPr>
            <a:spLocks noGrp="1"/>
          </p:cNvSpPr>
          <p:nvPr>
            <p:ph type="body" sz="half" idx="2"/>
          </p:nvPr>
        </p:nvSpPr>
        <p:spPr>
          <a:xfrm>
            <a:off x="666115" y="5481955"/>
            <a:ext cx="8263255" cy="804545"/>
          </a:xfrm>
        </p:spPr>
        <p:txBody>
          <a:bodyPr>
            <a:noAutofit/>
          </a:bodyPr>
          <a:lstStyle/>
          <a:p>
            <a:r>
              <a:rPr lang="en-US" altLang="zh-CN" sz="2400" dirty="0"/>
              <a:t>    </a:t>
            </a:r>
            <a:r>
              <a:rPr lang="zh-CN" altLang="en-US" sz="2400" dirty="0"/>
              <a:t>由于明清时期有大量商贾来自皖南、徽州 地区，故 高淳老街  建筑风格既有明显的徽派特色，又有鲜明的地方传统</a:t>
            </a:r>
            <a:r>
              <a:rPr lang="zh-CN" altLang="en-US" sz="2400" dirty="0" smtClean="0"/>
              <a:t>风格。</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dministrator\Pictures\高淳旅游2021.7.18\微信图片_20210828110817.jp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7477" b="7477"/>
          <a:stretch>
            <a:fillRect/>
          </a:stretch>
        </p:blipFill>
        <p:spPr bwMode="auto">
          <a:xfrm>
            <a:off x="1651912" y="594996"/>
            <a:ext cx="7215238" cy="4634203"/>
          </a:xfrm>
          <a:prstGeom prst="rect">
            <a:avLst/>
          </a:prstGeom>
          <a:noFill/>
          <a:extLst>
            <a:ext uri="{909E8E84-426E-40DD-AFC4-6F175D3DCCD1}">
              <a14:hiddenFill xmlns:a14="http://schemas.microsoft.com/office/drawing/2010/main">
                <a:solidFill>
                  <a:srgbClr val="FFFFFF"/>
                </a:solidFill>
              </a14:hiddenFill>
            </a:ext>
          </a:extLst>
        </p:spPr>
      </p:pic>
      <p:sp>
        <p:nvSpPr>
          <p:cNvPr id="3" name="标题 2"/>
          <p:cNvSpPr>
            <a:spLocks noGrp="1"/>
          </p:cNvSpPr>
          <p:nvPr>
            <p:ph type="title"/>
          </p:nvPr>
        </p:nvSpPr>
        <p:spPr>
          <a:xfrm>
            <a:off x="197485" y="595295"/>
            <a:ext cx="1357290" cy="5691227"/>
          </a:xfrm>
        </p:spPr>
        <p:txBody>
          <a:bodyPr>
            <a:scene3d>
              <a:camera prst="orthographicFront"/>
              <a:lightRig rig="soft" dir="tl">
                <a:rot lat="0" lon="0" rev="0"/>
              </a:lightRig>
            </a:scene3d>
            <a:sp3d contourW="8890">
              <a:contourClr>
                <a:schemeClr val="accent3">
                  <a:shade val="55000"/>
                </a:schemeClr>
              </a:contourClr>
            </a:sp3d>
          </a:bodyPr>
          <a:lstStyle/>
          <a:p>
            <a:r>
              <a:rPr lang="zh-CN" altLang="en-US" dirty="0">
                <a:ln/>
                <a:solidFill>
                  <a:schemeClr val="accent1"/>
                </a:solidFill>
                <a:effectLst>
                  <a:outerShdw blurRad="38100" dist="25400" dir="5400000" algn="ctr" rotWithShape="0">
                    <a:srgbClr val="6E747A">
                      <a:alpha val="43000"/>
                    </a:srgbClr>
                  </a:outerShdw>
                </a:effectLst>
              </a:rPr>
              <a:t>精致墙绘</a:t>
            </a:r>
          </a:p>
        </p:txBody>
      </p:sp>
      <p:sp>
        <p:nvSpPr>
          <p:cNvPr id="4" name="文本占位符 3"/>
          <p:cNvSpPr>
            <a:spLocks noGrp="1"/>
          </p:cNvSpPr>
          <p:nvPr>
            <p:ph type="body" sz="half" idx="2"/>
          </p:nvPr>
        </p:nvSpPr>
        <p:spPr>
          <a:xfrm>
            <a:off x="395537" y="5373217"/>
            <a:ext cx="8323014" cy="1110134"/>
          </a:xfrm>
        </p:spPr>
        <p:txBody>
          <a:bodyPr>
            <a:noAutofit/>
          </a:bodyPr>
          <a:lstStyle/>
          <a:p>
            <a:pPr algn="l"/>
            <a:r>
              <a:rPr lang="en-US" altLang="zh-CN" sz="2400" dirty="0" smtClean="0"/>
              <a:t>       </a:t>
            </a:r>
            <a:r>
              <a:rPr lang="zh-CN" altLang="en-US" sz="2400" dirty="0" smtClean="0"/>
              <a:t>因为疫情缘故，老街的游人并不多，我们沿着老街一路走来，看到墙上绘有英雄的画像，邱少云、黄继光，还有人民公仆焦裕禄。这样的彩绘既起到了宣传的作用又让破旧的老街瞬间生动起来。</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529" r="1529"/>
          <a:stretch>
            <a:fillRect/>
          </a:stretch>
        </p:blipFill>
        <p:spPr bwMode="auto">
          <a:xfrm>
            <a:off x="1115616" y="612776"/>
            <a:ext cx="7751534" cy="48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标题 2"/>
          <p:cNvSpPr>
            <a:spLocks noGrp="1"/>
          </p:cNvSpPr>
          <p:nvPr>
            <p:ph type="title"/>
          </p:nvPr>
        </p:nvSpPr>
        <p:spPr/>
        <p:txBody>
          <a:bodyPr>
            <a:scene3d>
              <a:camera prst="orthographicFront"/>
              <a:lightRig rig="soft" dir="tl">
                <a:rot lat="0" lon="0" rev="0"/>
              </a:lightRig>
            </a:scene3d>
            <a:sp3d contourW="8890">
              <a:contourClr>
                <a:schemeClr val="accent3">
                  <a:shade val="55000"/>
                </a:schemeClr>
              </a:contourClr>
            </a:sp3d>
          </a:bodyPr>
          <a:lstStyle/>
          <a:p>
            <a:r>
              <a:rPr lang="zh-CN" altLang="en-US" dirty="0">
                <a:ln/>
                <a:solidFill>
                  <a:schemeClr val="accent1"/>
                </a:solidFill>
                <a:effectLst>
                  <a:outerShdw blurRad="38100" dist="25400" dir="5400000" algn="ctr" rotWithShape="0">
                    <a:srgbClr val="6E747A">
                      <a:alpha val="43000"/>
                    </a:srgbClr>
                  </a:outerShdw>
                </a:effectLst>
              </a:rPr>
              <a:t>商业文化</a:t>
            </a:r>
          </a:p>
        </p:txBody>
      </p:sp>
      <p:sp>
        <p:nvSpPr>
          <p:cNvPr id="4" name="文本占位符 3"/>
          <p:cNvSpPr>
            <a:spLocks noGrp="1"/>
          </p:cNvSpPr>
          <p:nvPr>
            <p:ph type="body" sz="half" idx="2"/>
          </p:nvPr>
        </p:nvSpPr>
        <p:spPr>
          <a:xfrm>
            <a:off x="369570" y="5445125"/>
            <a:ext cx="8775065" cy="804545"/>
          </a:xfrm>
        </p:spPr>
        <p:txBody>
          <a:bodyPr>
            <a:noAutofit/>
          </a:bodyPr>
          <a:lstStyle/>
          <a:p>
            <a:pPr algn="l"/>
            <a:r>
              <a:rPr lang="en-US" altLang="zh-CN" sz="2400" dirty="0"/>
              <a:t>    </a:t>
            </a:r>
            <a:r>
              <a:rPr lang="en-US" altLang="zh-CN" sz="2400" dirty="0" smtClean="0"/>
              <a:t> </a:t>
            </a:r>
            <a:r>
              <a:rPr lang="zh-CN" altLang="en-US" sz="2400" dirty="0" smtClean="0"/>
              <a:t>街道</a:t>
            </a:r>
            <a:r>
              <a:rPr lang="zh-CN" altLang="en-US" sz="2400" dirty="0"/>
              <a:t>两边店铺，极少有其他古镇那些旅游纪念品之类，经营的都是高淳本土的特产</a:t>
            </a:r>
            <a:r>
              <a:rPr lang="zh-CN" altLang="en-US" sz="2400" dirty="0" smtClean="0"/>
              <a:t>，这样使老街少</a:t>
            </a:r>
            <a:r>
              <a:rPr lang="zh-CN" altLang="en-US" sz="2400" dirty="0"/>
              <a:t>了浮躁的商业气息。</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529" r="1529"/>
          <a:stretch>
            <a:fillRect/>
          </a:stretch>
        </p:blipFill>
        <p:spPr bwMode="auto">
          <a:xfrm>
            <a:off x="1115616" y="612776"/>
            <a:ext cx="7751534" cy="49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标题 2"/>
          <p:cNvSpPr>
            <a:spLocks noGrp="1"/>
          </p:cNvSpPr>
          <p:nvPr>
            <p:ph type="title"/>
          </p:nvPr>
        </p:nvSpPr>
        <p:spPr>
          <a:ln>
            <a:solidFill>
              <a:schemeClr val="accent1"/>
            </a:solidFill>
          </a:ln>
        </p:spPr>
        <p:txBody>
          <a:bodyPr/>
          <a:lstStyle/>
          <a:p>
            <a:r>
              <a:rPr lang="zh-CN" altLang="en-US" dirty="0">
                <a:ln/>
                <a:solidFill>
                  <a:schemeClr val="accent1"/>
                </a:solidFill>
                <a:effectLst>
                  <a:outerShdw blurRad="38100" dist="25400" dir="5400000" algn="ctr" rotWithShape="0">
                    <a:srgbClr val="6E747A">
                      <a:alpha val="43000"/>
                    </a:srgbClr>
                  </a:outerShdw>
                </a:effectLst>
              </a:rPr>
              <a:t>老店铺</a:t>
            </a:r>
          </a:p>
        </p:txBody>
      </p:sp>
      <p:sp>
        <p:nvSpPr>
          <p:cNvPr id="4" name="文本占位符 3"/>
          <p:cNvSpPr>
            <a:spLocks noGrp="1"/>
          </p:cNvSpPr>
          <p:nvPr>
            <p:ph type="body" sz="half" idx="2"/>
          </p:nvPr>
        </p:nvSpPr>
        <p:spPr>
          <a:xfrm>
            <a:off x="323528" y="5589270"/>
            <a:ext cx="8820472" cy="804545"/>
          </a:xfrm>
        </p:spPr>
        <p:txBody>
          <a:bodyPr>
            <a:noAutofit/>
          </a:bodyPr>
          <a:lstStyle/>
          <a:p>
            <a:pPr algn="l"/>
            <a:r>
              <a:rPr lang="zh-CN" altLang="en-US" sz="2400" dirty="0" smtClean="0"/>
              <a:t>保存完整的两层店面房，可以让我们想象当初老街的繁华和气派。</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529" r="1529"/>
          <a:stretch>
            <a:fillRect/>
          </a:stretch>
        </p:blipFill>
        <p:spPr bwMode="auto">
          <a:xfrm>
            <a:off x="1043608" y="612776"/>
            <a:ext cx="7823542" cy="50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标题 2"/>
          <p:cNvSpPr>
            <a:spLocks noGrp="1"/>
          </p:cNvSpPr>
          <p:nvPr>
            <p:ph type="title"/>
          </p:nvPr>
        </p:nvSpPr>
        <p:spPr/>
        <p:txBody>
          <a:bodyPr>
            <a:scene3d>
              <a:camera prst="orthographicFront"/>
              <a:lightRig rig="soft" dir="tl">
                <a:rot lat="0" lon="0" rev="0"/>
              </a:lightRig>
            </a:scene3d>
            <a:sp3d contourW="8890">
              <a:contourClr>
                <a:schemeClr val="accent3">
                  <a:shade val="55000"/>
                </a:schemeClr>
              </a:contourClr>
            </a:sp3d>
          </a:bodyPr>
          <a:lstStyle/>
          <a:p>
            <a:r>
              <a:rPr lang="zh-CN" altLang="en-US" dirty="0">
                <a:ln/>
                <a:solidFill>
                  <a:schemeClr val="accent1"/>
                </a:solidFill>
                <a:effectLst>
                  <a:outerShdw blurRad="38100" dist="25400" dir="5400000" algn="ctr" rotWithShape="0">
                    <a:srgbClr val="6E747A">
                      <a:alpha val="43000"/>
                    </a:srgbClr>
                  </a:outerShdw>
                </a:effectLst>
              </a:rPr>
              <a:t>梅家鞋铺</a:t>
            </a:r>
          </a:p>
        </p:txBody>
      </p:sp>
      <p:sp>
        <p:nvSpPr>
          <p:cNvPr id="4" name="文本占位符 3"/>
          <p:cNvSpPr>
            <a:spLocks noGrp="1"/>
          </p:cNvSpPr>
          <p:nvPr>
            <p:ph type="body" sz="half" idx="2"/>
          </p:nvPr>
        </p:nvSpPr>
        <p:spPr>
          <a:xfrm>
            <a:off x="539115" y="5749925"/>
            <a:ext cx="8604885" cy="804545"/>
          </a:xfrm>
        </p:spPr>
        <p:txBody>
          <a:bodyPr>
            <a:noAutofit/>
          </a:bodyPr>
          <a:lstStyle/>
          <a:p>
            <a:r>
              <a:rPr lang="zh-CN" altLang="en-US" sz="2400" dirty="0" smtClean="0"/>
              <a:t>梅家鞋铺在当地很有名气，因为生意不错，所以能保留至今。</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LUGINVER]" val="1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行云流水">
  <a:themeElements>
    <a:clrScheme name="行云流水">
      <a:dk1>
        <a:sysClr val="windowText" lastClr="000000"/>
      </a:dk1>
      <a:lt1>
        <a:sysClr val="window" lastClr="FFFFFF"/>
      </a:lt1>
      <a:dk2>
        <a:srgbClr val="411401"/>
      </a:dk2>
      <a:lt2>
        <a:srgbClr val="FFE6E6"/>
      </a:lt2>
      <a:accent1>
        <a:srgbClr val="A24A48"/>
      </a:accent1>
      <a:accent2>
        <a:srgbClr val="B2935C"/>
      </a:accent2>
      <a:accent3>
        <a:srgbClr val="6A9A9A"/>
      </a:accent3>
      <a:accent4>
        <a:srgbClr val="B2B787"/>
      </a:accent4>
      <a:accent5>
        <a:srgbClr val="91644B"/>
      </a:accent5>
      <a:accent6>
        <a:srgbClr val="654A76"/>
      </a:accent6>
      <a:hlink>
        <a:srgbClr val="00A800"/>
      </a:hlink>
      <a:folHlink>
        <a:srgbClr val="FF00FF"/>
      </a:folHlink>
    </a:clrScheme>
    <a:fontScheme name="行云流水">
      <a:majorFont>
        <a:latin typeface="Cambria"/>
        <a:ea typeface=""/>
        <a:cs typeface=""/>
        <a:font script="Jpan" typeface="ＭＳ Ｐゴシック"/>
        <a:font script="Hang" typeface="맑은 고딕"/>
        <a:font script="Hans" typeface="华文行楷"/>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明朝"/>
        <a:font script="Hang" typeface="HY견명조"/>
        <a:font script="Hans" typeface="华文行楷"/>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行云流水">
      <a:fillStyleLst>
        <a:solidFill>
          <a:schemeClr val="phClr"/>
        </a:solidFill>
        <a:gradFill rotWithShape="1">
          <a:gsLst>
            <a:gs pos="0">
              <a:schemeClr val="phClr">
                <a:tint val="90000"/>
                <a:satMod val="130000"/>
              </a:schemeClr>
            </a:gs>
            <a:gs pos="50000">
              <a:schemeClr val="phClr">
                <a:tint val="45000"/>
                <a:satMod val="220000"/>
              </a:schemeClr>
            </a:gs>
            <a:gs pos="100000">
              <a:schemeClr val="phClr">
                <a:tint val="90000"/>
                <a:satMod val="130000"/>
              </a:schemeClr>
            </a:gs>
          </a:gsLst>
          <a:lin ang="5400000" scaled="1"/>
        </a:gradFill>
        <a:gradFill rotWithShape="1">
          <a:gsLst>
            <a:gs pos="0">
              <a:schemeClr val="phClr">
                <a:tint val="100000"/>
                <a:shade val="90000"/>
                <a:hueMod val="100000"/>
                <a:satMod val="200000"/>
              </a:schemeClr>
            </a:gs>
            <a:gs pos="50000">
              <a:schemeClr val="phClr">
                <a:tint val="100000"/>
                <a:shade val="60000"/>
                <a:hueMod val="100000"/>
                <a:satMod val="180000"/>
              </a:schemeClr>
            </a:gs>
            <a:gs pos="100000">
              <a:schemeClr val="phClr">
                <a:tint val="100000"/>
                <a:shade val="90000"/>
                <a:hueMod val="100000"/>
                <a:satMod val="200000"/>
              </a:schemeClr>
            </a:gs>
          </a:gsLst>
          <a:lin ang="5400000" scaled="1"/>
        </a:grad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50600">
              <a:schemeClr val="phClr">
                <a:alpha val="40000"/>
              </a:schemeClr>
            </a:glow>
          </a:effectLst>
        </a:effectStyle>
        <a:effectStyle>
          <a:effectLst>
            <a:glow rad="101600">
              <a:schemeClr val="phClr">
                <a:alpha val="60000"/>
              </a:schemeClr>
            </a:glow>
          </a:effectLst>
          <a:scene3d>
            <a:camera prst="isometricLeftDown" fov="0">
              <a:rot lat="0" lon="0" rev="0"/>
            </a:camera>
            <a:lightRig rig="harsh" dir="tl">
              <a:rot lat="0" lon="0" rev="14280000"/>
            </a:lightRig>
          </a:scene3d>
          <a:sp3d prstMaterial="flat">
            <a:bevelT w="38100" h="50800" prst="softRound"/>
          </a:sp3d>
        </a:effectStyle>
        <a:effectStyle>
          <a:effectLst>
            <a:glow>
              <a:schemeClr val="phClr"/>
            </a:glow>
          </a:effectLst>
          <a:scene3d>
            <a:camera prst="isometricLeftDown">
              <a:rot lat="0" lon="0" rev="0"/>
            </a:camera>
            <a:lightRig rig="harsh" dir="tl">
              <a:rot lat="0" lon="0" rev="14280000"/>
            </a:lightRig>
          </a:scene3d>
          <a:sp3d extrusionH="63500" contourW="38100" prstMaterial="flat">
            <a:bevelT w="50800" h="635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80000"/>
                <a:hueMod val="100000"/>
                <a:satMod val="300000"/>
              </a:schemeClr>
            </a:gs>
            <a:gs pos="72000">
              <a:schemeClr val="phClr">
                <a:tint val="100000"/>
                <a:shade val="100000"/>
                <a:hueMod val="100000"/>
                <a:satMod val="100000"/>
              </a:schemeClr>
            </a:gs>
            <a:gs pos="81000">
              <a:schemeClr val="phClr">
                <a:tint val="98000"/>
                <a:shade val="100000"/>
                <a:hueMod val="100000"/>
                <a:satMod val="150000"/>
              </a:schemeClr>
            </a:gs>
            <a:gs pos="100000">
              <a:schemeClr val="phClr">
                <a:tint val="100000"/>
                <a:shade val="100000"/>
                <a:hueMod val="100000"/>
                <a:satMod val="200000"/>
              </a:schemeClr>
            </a:gs>
          </a:gsLst>
          <a:lin ang="16200000" scaled="1"/>
        </a:gradFill>
        <a:blipFill>
          <a:blip xmlns:r="http://schemas.openxmlformats.org/officeDocument/2006/relationships" r:embed="rId1">
            <a:duotone>
              <a:schemeClr val="phClr">
                <a:tint val="100000"/>
                <a:shade val="39000"/>
                <a:hueMod val="100000"/>
                <a:satMod val="150000"/>
              </a:schemeClr>
              <a:schemeClr val="phClr">
                <a:tint val="90000"/>
                <a:shade val="100000"/>
                <a:hueMod val="100000"/>
                <a:satMod val="120000"/>
              </a:schemeClr>
            </a:duotone>
          </a:blip>
          <a:stretch>
            <a:fillRect/>
          </a:stretch>
        </a:blip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Calligraphy</Template>
  <TotalTime>61</TotalTime>
  <Words>845</Words>
  <Application>Microsoft Office PowerPoint</Application>
  <PresentationFormat>全屏显示(4:3)</PresentationFormat>
  <Paragraphs>35</Paragraphs>
  <Slides>22</Slides>
  <Notes>0</Notes>
  <HiddenSlides>0</HiddenSlides>
  <MMClips>0</MMClips>
  <ScaleCrop>false</ScaleCrop>
  <HeadingPairs>
    <vt:vector size="4" baseType="variant">
      <vt:variant>
        <vt:lpstr>主题</vt:lpstr>
      </vt:variant>
      <vt:variant>
        <vt:i4>1</vt:i4>
      </vt:variant>
      <vt:variant>
        <vt:lpstr>幻灯片标题</vt:lpstr>
      </vt:variant>
      <vt:variant>
        <vt:i4>22</vt:i4>
      </vt:variant>
    </vt:vector>
  </HeadingPairs>
  <TitlesOfParts>
    <vt:vector size="23" baseType="lpstr">
      <vt:lpstr>行云流水</vt:lpstr>
      <vt:lpstr>2021年暑期南京高淳老街游</vt:lpstr>
      <vt:lpstr> </vt:lpstr>
      <vt:lpstr>建筑风格</vt:lpstr>
      <vt:lpstr>建筑造型</vt:lpstr>
      <vt:lpstr>历史传统</vt:lpstr>
      <vt:lpstr>精致墙绘</vt:lpstr>
      <vt:lpstr>商业文化</vt:lpstr>
      <vt:lpstr>老店铺</vt:lpstr>
      <vt:lpstr>梅家鞋铺</vt:lpstr>
      <vt:lpstr>梅家鞋铺</vt:lpstr>
      <vt:lpstr>老字号美食</vt:lpstr>
      <vt:lpstr>PowerPoint 演示文稿</vt:lpstr>
      <vt:lpstr>吴家祠堂</vt:lpstr>
      <vt:lpstr>PowerPoint 演示文稿</vt:lpstr>
      <vt:lpstr>新四军第一支队</vt:lpstr>
      <vt:lpstr>PowerPoint 演示文稿</vt:lpstr>
      <vt:lpstr>PowerPoint 演示文稿</vt:lpstr>
      <vt:lpstr>PowerPoint 演示文稿</vt:lpstr>
      <vt:lpstr>PowerPoint 演示文稿</vt:lpstr>
      <vt:lpstr>PowerPoint 演示文稿</vt:lpstr>
      <vt:lpstr>PowerPoint 演示文稿</vt:lpstr>
      <vt:lpstr>再见，高淳老街</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Administrator</cp:lastModifiedBy>
  <cp:revision>76</cp:revision>
  <dcterms:created xsi:type="dcterms:W3CDTF">2021-08-30T07:27:00Z</dcterms:created>
  <dcterms:modified xsi:type="dcterms:W3CDTF">2021-09-07T23:34:01Z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