
<file path=[Content_Types].xml><?xml version="1.0" encoding="utf-8"?>
<Types xmlns="http://schemas.openxmlformats.org/package/2006/content-types">
  <Default Extension="wav" ContentType="audio/x-wav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0" r:id="rId3"/>
    <p:sldId id="289" r:id="rId4"/>
    <p:sldId id="327" r:id="rId5"/>
    <p:sldId id="328" r:id="rId6"/>
    <p:sldId id="330" r:id="rId7"/>
    <p:sldId id="322" r:id="rId8"/>
    <p:sldId id="367" r:id="rId9"/>
    <p:sldId id="376" r:id="rId10"/>
    <p:sldId id="377" r:id="rId11"/>
    <p:sldId id="378" r:id="rId12"/>
    <p:sldId id="299" r:id="rId13"/>
    <p:sldId id="300" r:id="rId14"/>
    <p:sldId id="298" r:id="rId15"/>
    <p:sldId id="379" r:id="rId16"/>
    <p:sldId id="331" r:id="rId17"/>
    <p:sldId id="332" r:id="rId18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lnSpc>
        <a:spcPct val="80000"/>
      </a:lnSpc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lnSpc>
        <a:spcPct val="80000"/>
      </a:lnSpc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32" cy="72032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205ED-54EE-4210-B544-F8BCE2BC8FAF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4CF1-F72F-4D13-9385-AED1AAB66CC5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DB3DC-339D-44B0-B72E-C3777612D56C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5E335-1189-4887-9045-982DA239555E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F82FC-B744-4863-BF81-88D48762E22C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17A28-6B48-4CDC-90EE-D30E6EE28FCD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0F87B-05EF-486F-84E2-C8469D576569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BE071-D1C3-4230-ABD9-178764051F6D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B9A6B-76F6-4AEE-8450-90B7D980B67F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947B5-EA6F-478B-AA86-6A909E18EBE4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CA1E4-3C3F-4D29-8AF4-43194A4C38FD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A40DF-8DD4-4409-B305-A56DB5F9F42A}" type="slidenum">
              <a:rPr lang="zh-CN" altLang="en-US"/>
            </a:fld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7145A9F4-088F-44B6-B813-B7322099D05C}" type="slidenum">
              <a:rPr lang="zh-CN" altLang="en-US"/>
            </a:fld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anose="020B0603020102020204" pitchFamily="34" charset="0"/>
          <a:ea typeface="微软雅黑" panose="020B0503020204020204" pitchFamily="34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矩形 3"/>
          <p:cNvSpPr>
            <a:spLocks noChangeArrowheads="1"/>
          </p:cNvSpPr>
          <p:nvPr/>
        </p:nvSpPr>
        <p:spPr bwMode="auto">
          <a:xfrm>
            <a:off x="685800" y="3197225"/>
            <a:ext cx="7772400" cy="17463"/>
          </a:xfrm>
          <a:prstGeom prst="rect">
            <a:avLst/>
          </a:prstGeom>
          <a:gradFill rotWithShape="1">
            <a:gsLst>
              <a:gs pos="0">
                <a:srgbClr val="DBD8CB"/>
              </a:gs>
              <a:gs pos="50000">
                <a:srgbClr val="918415"/>
              </a:gs>
              <a:gs pos="100000">
                <a:srgbClr val="DBD8CB"/>
              </a:gs>
            </a:gsLst>
            <a:lin ang="0" scaled="1"/>
          </a:gradFill>
          <a:ln w="25400" cap="rnd">
            <a:noFill/>
            <a:miter lim="800000"/>
          </a:ln>
        </p:spPr>
        <p:txBody>
          <a:bodyPr anchor="ctr"/>
          <a:lstStyle/>
          <a:p>
            <a:pPr>
              <a:lnSpc>
                <a:spcPct val="100000"/>
              </a:lnSpc>
            </a:pPr>
            <a:endParaRPr lang="zh-CN" altLang="zh-CN">
              <a:solidFill>
                <a:srgbClr val="FFFFFF"/>
              </a:solidFill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657350" y="1949450"/>
            <a:ext cx="6096000" cy="18684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0"/>
              </a:avLst>
            </a:prstTxWarp>
          </a:bodyPr>
          <a:lstStyle/>
          <a:p>
            <a:pPr algn="ctr">
              <a:defRPr/>
            </a:pPr>
            <a:r>
              <a:rPr lang="zh-CN" altLang="en-US" sz="9600" kern="10">
                <a:ln w="9525" cmpd="sng">
                  <a:noFill/>
                  <a:rou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名著推荐</a:t>
            </a:r>
            <a:r>
              <a:rPr lang="en-US" altLang="zh-CN" sz="9600" kern="10">
                <a:ln w="9525" cmpd="sng">
                  <a:noFill/>
                  <a:rou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endParaRPr lang="en-US" altLang="zh-CN" sz="9600" kern="10">
              <a:ln w="9525" cmpd="sng">
                <a:noFill/>
                <a:rou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>
              <a:defRPr/>
            </a:pPr>
            <a:r>
              <a:rPr lang="en-US" altLang="zh-CN" sz="9600" kern="10">
                <a:ln w="9525" cmpd="sng">
                  <a:noFill/>
                  <a:rou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9600" kern="10">
                <a:ln w="9525" cmpd="sng">
                  <a:noFill/>
                  <a:rou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水浒传</a:t>
            </a:r>
            <a:r>
              <a:rPr lang="en-US" altLang="zh-CN" sz="9600" kern="10">
                <a:ln w="9525" cmpd="sng">
                  <a:noFill/>
                  <a:rou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endParaRPr lang="zh-CN" altLang="en-US" sz="9600" kern="10">
              <a:ln w="9525" cmpd="sng">
                <a:noFill/>
                <a:rou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03340" y="5043805"/>
            <a:ext cx="250507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许凌飞</a:t>
            </a:r>
            <a:endParaRPr lang="zh-CN" altLang="en-US" sz="36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3555" name="内容占位符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686300"/>
          </a:xfrm>
        </p:spPr>
        <p:txBody>
          <a:bodyPr/>
          <a:lstStyle/>
          <a:p>
            <a:pPr eaLnBrk="1" hangingPunct="1"/>
            <a:r>
              <a:rPr lang="zh-CN" altLang="en-US" smtClean="0"/>
              <a:t>如此一个“浮浪破落户子弟”、“没信行”、众叛亲离的人，只因踢得一脚好球就受到皇帝的宠信，居然不到半年就升到</a:t>
            </a:r>
            <a:r>
              <a:rPr lang="zh-CN" altLang="en-US" b="1" smtClean="0">
                <a:latin typeface="仿宋" panose="02010609060101010101" pitchFamily="49" charset="-122"/>
                <a:ea typeface="仿宋" panose="02010609060101010101" pitchFamily="49" charset="-122"/>
              </a:rPr>
              <a:t>殿帅府太尉的高位，足见皇帝的昏庸，官场的腐败、社会的黑暗。</a:t>
            </a:r>
            <a:endParaRPr lang="zh-CN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1">
          <a:gsLst>
            <a:gs pos="0">
              <a:srgbClr val="FFFFA9"/>
            </a:gs>
            <a:gs pos="31000">
              <a:srgbClr val="FFFFCF"/>
            </a:gs>
            <a:gs pos="100000">
              <a:srgbClr val="FFFFF7"/>
            </a:gs>
          </a:gsLst>
          <a:path path="rect">
            <a:fillToRect l="50000" t="150000" r="5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典型人物：林冲</a:t>
            </a:r>
            <a:endParaRPr lang="zh-CN" altLang="en-US" smtClean="0"/>
          </a:p>
        </p:txBody>
      </p:sp>
      <p:pic>
        <p:nvPicPr>
          <p:cNvPr id="24579" name="Picture 4" descr="林冲2"/>
          <p:cNvPicPr preferRelativeResize="0">
            <a:picLocks noGrp="1" noChangeAspect="1" noChangeArrowheads="1"/>
          </p:cNvPicPr>
          <p:nvPr>
            <p:ph type="clipArt" sz="half" idx="4294967295"/>
          </p:nvPr>
        </p:nvPicPr>
        <p:blipFill>
          <a:blip r:embed="rId1"/>
          <a:srcRect/>
          <a:stretch>
            <a:fillRect/>
          </a:stretch>
        </p:blipFill>
        <p:spPr>
          <a:xfrm>
            <a:off x="5364163" y="1196975"/>
            <a:ext cx="3779837" cy="5040313"/>
          </a:xfrm>
        </p:spPr>
      </p:pic>
      <p:pic>
        <p:nvPicPr>
          <p:cNvPr id="24580" name="Picture 5" descr="林冲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268413"/>
            <a:ext cx="5024438" cy="497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矩形 3"/>
          <p:cNvSpPr>
            <a:spLocks noChangeArrowheads="1"/>
          </p:cNvSpPr>
          <p:nvPr/>
        </p:nvSpPr>
        <p:spPr bwMode="auto">
          <a:xfrm>
            <a:off x="457200" y="1411288"/>
            <a:ext cx="8229600" cy="17462"/>
          </a:xfrm>
          <a:prstGeom prst="rect">
            <a:avLst/>
          </a:prstGeom>
          <a:gradFill rotWithShape="1">
            <a:gsLst>
              <a:gs pos="0">
                <a:srgbClr val="DBD8CB"/>
              </a:gs>
              <a:gs pos="50000">
                <a:srgbClr val="918415"/>
              </a:gs>
              <a:gs pos="100000">
                <a:srgbClr val="DBD8CB"/>
              </a:gs>
            </a:gsLst>
            <a:lin ang="0" scaled="1"/>
          </a:gradFill>
          <a:ln w="25400" cap="rnd">
            <a:noFill/>
            <a:miter lim="800000"/>
          </a:ln>
        </p:spPr>
        <p:txBody>
          <a:bodyPr anchor="ctr"/>
          <a:lstStyle/>
          <a:p>
            <a:pPr>
              <a:lnSpc>
                <a:spcPct val="100000"/>
              </a:lnSpc>
            </a:pPr>
            <a:endParaRPr lang="zh-CN" altLang="zh-CN">
              <a:solidFill>
                <a:srgbClr val="FFFFFF"/>
              </a:solidFill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42875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mtClean="0"/>
              <a:t>八十万禁军教头</a:t>
            </a:r>
            <a:endParaRPr lang="zh-CN" altLang="en-US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57188" y="1714500"/>
            <a:ext cx="8501062" cy="42338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</a:rPr>
              <a:t>高衙内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  <a:sym typeface="Times New Roman" panose="02020603050405020304" pitchFamily="18" charset="0"/>
              </a:rPr>
              <a:t>于庙中调戏他的妻子，他满腔怒火，正要痛打时，扳过肩头一看是高俅的干儿子，“</a:t>
            </a:r>
            <a:r>
              <a:rPr lang="zh-CN" altLang="en-US" sz="2400" b="1" smtClean="0">
                <a:latin typeface="仿宋" panose="02010609060101010101" pitchFamily="49" charset="-122"/>
                <a:ea typeface="仿宋" panose="02010609060101010101" pitchFamily="49" charset="-122"/>
                <a:sym typeface="Times New Roman" panose="02020603050405020304" pitchFamily="18" charset="0"/>
              </a:rPr>
              <a:t>先自手软了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  <a:sym typeface="Times New Roman" panose="02020603050405020304" pitchFamily="18" charset="0"/>
              </a:rPr>
              <a:t>”，敢怒而不敢打。他幻想的是有朝一日会受到统治者的重用，挣得一个好的前程。以致他在遭人陷害“带刀误入白虎堂”“刺配沧州道”上忍气吞声，野猪林里</a:t>
            </a:r>
            <a:r>
              <a:rPr lang="zh-CN" altLang="en-US" sz="2400" b="1" smtClean="0">
                <a:latin typeface="仿宋" panose="02010609060101010101" pitchFamily="49" charset="-122"/>
                <a:ea typeface="仿宋" panose="02010609060101010101" pitchFamily="49" charset="-122"/>
                <a:sym typeface="Times New Roman" panose="02020603050405020304" pitchFamily="18" charset="0"/>
              </a:rPr>
              <a:t>替公人向鲁智深求情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  <a:sym typeface="Times New Roman" panose="02020603050405020304" pitchFamily="18" charset="0"/>
              </a:rPr>
              <a:t>，</a:t>
            </a:r>
            <a:r>
              <a:rPr lang="zh-CN" altLang="en-US" sz="2400" b="1" smtClean="0">
                <a:latin typeface="仿宋" panose="02010609060101010101" pitchFamily="49" charset="-122"/>
                <a:ea typeface="仿宋" panose="02010609060101010101" pitchFamily="49" charset="-122"/>
                <a:sym typeface="Times New Roman" panose="02020603050405020304" pitchFamily="18" charset="0"/>
              </a:rPr>
              <a:t>沧州牢里安心做囚犯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  <a:sym typeface="Times New Roman" panose="02020603050405020304" pitchFamily="18" charset="0"/>
              </a:rPr>
              <a:t>，这些都表明他存着有朝一日能回去重做禁军教头的天真愿望。但是高俅并未因为他的忍让而心慈手软，反而派人从东京赶到沧州谋杀他。同时，也正因为统治者对他的日益迫害逐步使他的反抗性格得到发展。当他得知高俅的心腹陆谦一伙企图把他活活烧死在草料场时，长期积压的怒火终于燃烧起来，他杀死了仇人，雪夜投奔梁山，走上了彻底反叛的道路。</a:t>
            </a:r>
            <a:endParaRPr lang="zh-CN" altLang="en-US" sz="2400" smtClean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ldLvl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228600"/>
            <a:ext cx="8540750" cy="1143000"/>
          </a:xfrm>
        </p:spPr>
        <p:txBody>
          <a:bodyPr/>
          <a:lstStyle/>
          <a:p>
            <a:pPr eaLnBrk="1" hangingPunct="1"/>
            <a:r>
              <a:rPr lang="zh-CN" altLang="zh-CN" smtClean="0"/>
              <a:t>     </a:t>
            </a:r>
            <a:endParaRPr lang="zh-CN" altLang="zh-CN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0" y="1557338"/>
            <a:ext cx="4043363" cy="4568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CN" sz="2800" smtClean="0"/>
              <a:t>           </a:t>
            </a:r>
            <a:endParaRPr lang="zh-CN" altLang="en-US" sz="280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sz="2800" smtClean="0"/>
              <a:t>                        </a:t>
            </a:r>
            <a:endParaRPr lang="zh-CN" altLang="en-US" sz="2800" smtClean="0"/>
          </a:p>
          <a:p>
            <a:pPr eaLnBrk="1" hangingPunct="1">
              <a:buFont typeface="Wingdings 2" pitchFamily="18" charset="2"/>
              <a:buNone/>
            </a:pPr>
            <a:endParaRPr lang="zh-CN" altLang="en-US" sz="2800" smtClean="0"/>
          </a:p>
        </p:txBody>
      </p:sp>
      <p:pic>
        <p:nvPicPr>
          <p:cNvPr id="26628" name="Picture 5" descr="林冲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26629" name="WordArt 4"/>
          <p:cNvSpPr>
            <a:spLocks noChangeArrowheads="1" noChangeShapeType="1" noTextEdit="1"/>
          </p:cNvSpPr>
          <p:nvPr/>
        </p:nvSpPr>
        <p:spPr bwMode="auto">
          <a:xfrm>
            <a:off x="-4579938" y="2724150"/>
            <a:ext cx="13320713" cy="1658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02"/>
              </a:avLst>
            </a:prstTxWarp>
          </a:bodyPr>
          <a:lstStyle/>
          <a:p>
            <a:pPr algn="ctr"/>
            <a:r>
              <a:rPr lang="zh-CN" altLang="en-US" sz="4800" kern="10">
                <a:ln w="9525">
                  <a:noFill/>
                  <a:rou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                     林　冲　风　雪　山　神　庙 </a:t>
            </a:r>
            <a:endParaRPr lang="zh-CN" altLang="en-US" sz="4800" kern="10">
              <a:ln w="9525">
                <a:noFill/>
                <a:rou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765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林冲作为一个颇有社会威望，武艺高强的八十万禁军教头，虽有“不遇明主，屈沉小人之下”的闷气，但优质的物质待遇，舒适幸福的小家庭，养成了他</a:t>
            </a:r>
            <a:r>
              <a:rPr lang="zh-CN" altLang="en-US" b="1" smtClean="0">
                <a:solidFill>
                  <a:srgbClr val="FF0000"/>
                </a:solidFill>
              </a:rPr>
              <a:t>既希望有所作为，却又安于现状、逆来顺受的矛盾性格。</a:t>
            </a:r>
            <a:r>
              <a:rPr lang="zh-CN" altLang="en-US" smtClean="0"/>
              <a:t>像林冲这样的人都被“逼上梁山”，更何况其他中下层出身的各路好汉？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矩形 3"/>
          <p:cNvSpPr>
            <a:spLocks noChangeArrowheads="1"/>
          </p:cNvSpPr>
          <p:nvPr/>
        </p:nvSpPr>
        <p:spPr bwMode="auto">
          <a:xfrm>
            <a:off x="457200" y="1411288"/>
            <a:ext cx="8229600" cy="17462"/>
          </a:xfrm>
          <a:prstGeom prst="rect">
            <a:avLst/>
          </a:prstGeom>
          <a:gradFill rotWithShape="1">
            <a:gsLst>
              <a:gs pos="0">
                <a:srgbClr val="DBD8CB"/>
              </a:gs>
              <a:gs pos="50000">
                <a:srgbClr val="918415"/>
              </a:gs>
              <a:gs pos="100000">
                <a:srgbClr val="DBD8CB"/>
              </a:gs>
            </a:gsLst>
            <a:lin ang="0" scaled="1"/>
          </a:gradFill>
          <a:ln w="25400" cap="rnd">
            <a:noFill/>
            <a:miter lim="800000"/>
          </a:ln>
        </p:spPr>
        <p:txBody>
          <a:bodyPr anchor="ctr"/>
          <a:lstStyle/>
          <a:p>
            <a:pPr>
              <a:lnSpc>
                <a:spcPct val="100000"/>
              </a:lnSpc>
            </a:pPr>
            <a:endParaRPr lang="zh-CN" altLang="zh-CN">
              <a:solidFill>
                <a:srgbClr val="FFFFFF"/>
              </a:solidFill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28675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FF0000"/>
                </a:solidFill>
              </a:rPr>
              <a:t>《忠义水浒传》</a:t>
            </a:r>
            <a:endParaRPr lang="zh-CN" altLang="en-US" smtClean="0"/>
          </a:p>
        </p:txBody>
      </p:sp>
      <p:sp>
        <p:nvSpPr>
          <p:cNvPr id="28676" name="内容占位符 10"/>
          <p:cNvSpPr>
            <a:spLocks noGrp="1" noChangeArrowheads="1"/>
          </p:cNvSpPr>
          <p:nvPr>
            <p:ph idx="4294967295"/>
          </p:nvPr>
        </p:nvSpPr>
        <p:spPr>
          <a:xfrm>
            <a:off x="0" y="1500188"/>
            <a:ext cx="8229600" cy="4686300"/>
          </a:xfrm>
        </p:spPr>
        <p:txBody>
          <a:bodyPr/>
          <a:lstStyle/>
          <a:p>
            <a:pPr eaLnBrk="1" hangingPunct="1"/>
            <a:endParaRPr lang="zh-CN" altLang="en-US" smtClean="0"/>
          </a:p>
          <a:p>
            <a:pPr eaLnBrk="1" hangingPunct="1"/>
            <a:endParaRPr lang="zh-CN" altLang="en-US" smtClean="0"/>
          </a:p>
          <a:p>
            <a:pPr eaLnBrk="1" hangingPunct="1">
              <a:buFont typeface="Wingdings 2" pitchFamily="18" charset="2"/>
              <a:buNone/>
            </a:pPr>
            <a:endParaRPr lang="zh-CN" alt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zh-CN" altLang="en-US" smtClean="0"/>
              <a:t>     </a:t>
            </a:r>
            <a:r>
              <a:rPr lang="zh-CN" altLang="en-US" sz="4000" smtClean="0">
                <a:solidFill>
                  <a:srgbClr val="FF0000"/>
                </a:solidFill>
              </a:rPr>
              <a:t>忠</a:t>
            </a:r>
            <a:endParaRPr lang="zh-CN" altLang="en-US" sz="4000" smtClean="0">
              <a:solidFill>
                <a:srgbClr val="FF0000"/>
              </a:solidFill>
            </a:endParaRPr>
          </a:p>
          <a:p>
            <a:pPr eaLnBrk="1" hangingPunct="1"/>
            <a:endParaRPr lang="en-US" altLang="zh-CN" smtClean="0"/>
          </a:p>
          <a:p>
            <a:pPr eaLnBrk="1" hangingPunct="1"/>
            <a:endParaRPr lang="zh-CN" altLang="en-US" smtClean="0"/>
          </a:p>
        </p:txBody>
      </p:sp>
      <p:cxnSp>
        <p:nvCxnSpPr>
          <p:cNvPr id="28677" name="直接箭头连接符 4"/>
          <p:cNvCxnSpPr>
            <a:cxnSpLocks noChangeShapeType="1"/>
          </p:cNvCxnSpPr>
          <p:nvPr/>
        </p:nvCxnSpPr>
        <p:spPr bwMode="auto">
          <a:xfrm rot="5400000" flipH="1" flipV="1">
            <a:off x="1535906" y="2464594"/>
            <a:ext cx="1000125" cy="928688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tailEnd type="arrow" w="med" len="med"/>
          </a:ln>
        </p:spPr>
      </p:cxnSp>
      <p:cxnSp>
        <p:nvCxnSpPr>
          <p:cNvPr id="28678" name="直接箭头连接符 6"/>
          <p:cNvCxnSpPr>
            <a:cxnSpLocks noChangeShapeType="1"/>
          </p:cNvCxnSpPr>
          <p:nvPr/>
        </p:nvCxnSpPr>
        <p:spPr bwMode="auto">
          <a:xfrm>
            <a:off x="1643063" y="3571875"/>
            <a:ext cx="1214437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tailEnd type="arrow" w="med" len="med"/>
          </a:ln>
        </p:spPr>
      </p:cxnSp>
      <p:cxnSp>
        <p:nvCxnSpPr>
          <p:cNvPr id="28679" name="直接箭头连接符 8"/>
          <p:cNvCxnSpPr>
            <a:cxnSpLocks noChangeShapeType="1"/>
          </p:cNvCxnSpPr>
          <p:nvPr/>
        </p:nvCxnSpPr>
        <p:spPr bwMode="auto">
          <a:xfrm rot="16200000" flipH="1">
            <a:off x="1499394" y="3928269"/>
            <a:ext cx="1214437" cy="930275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tailEnd type="arrow" w="med" len="med"/>
          </a:ln>
        </p:spPr>
      </p:cxnSp>
      <p:sp>
        <p:nvSpPr>
          <p:cNvPr id="28680" name="TextBox 11"/>
          <p:cNvSpPr>
            <a:spLocks noChangeArrowheads="1"/>
          </p:cNvSpPr>
          <p:nvPr/>
        </p:nvSpPr>
        <p:spPr bwMode="auto">
          <a:xfrm>
            <a:off x="2786063" y="2286000"/>
            <a:ext cx="1428750" cy="436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rgbClr val="000000"/>
                </a:solidFill>
                <a:sym typeface="华文楷体" pitchFamily="2" charset="-122"/>
              </a:rPr>
              <a:t>对祖国</a:t>
            </a:r>
            <a:endParaRPr lang="zh-CN" altLang="en-US"/>
          </a:p>
        </p:txBody>
      </p:sp>
      <p:sp>
        <p:nvSpPr>
          <p:cNvPr id="28681" name="TextBox 12"/>
          <p:cNvSpPr>
            <a:spLocks noChangeArrowheads="1"/>
          </p:cNvSpPr>
          <p:nvPr/>
        </p:nvSpPr>
        <p:spPr bwMode="auto">
          <a:xfrm>
            <a:off x="2928938" y="3429000"/>
            <a:ext cx="1357312" cy="436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rgbClr val="000000"/>
                </a:solidFill>
                <a:sym typeface="华文楷体" pitchFamily="2" charset="-122"/>
              </a:rPr>
              <a:t>对亲人</a:t>
            </a:r>
            <a:endParaRPr lang="zh-CN" altLang="en-US"/>
          </a:p>
        </p:txBody>
      </p:sp>
      <p:sp>
        <p:nvSpPr>
          <p:cNvPr id="28682" name="TextBox 15"/>
          <p:cNvSpPr>
            <a:spLocks noChangeArrowheads="1"/>
          </p:cNvSpPr>
          <p:nvPr/>
        </p:nvSpPr>
        <p:spPr bwMode="auto">
          <a:xfrm>
            <a:off x="3059113" y="4941888"/>
            <a:ext cx="1285875" cy="4365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rgbClr val="000000"/>
                </a:solidFill>
                <a:sym typeface="华文楷体" pitchFamily="2" charset="-122"/>
              </a:rPr>
              <a:t>对朋友</a:t>
            </a:r>
            <a:endParaRPr lang="zh-CN" altLang="en-US"/>
          </a:p>
        </p:txBody>
      </p:sp>
      <p:sp>
        <p:nvSpPr>
          <p:cNvPr id="28683" name="直接连接符 17"/>
          <p:cNvSpPr>
            <a:spLocks noChangeShapeType="1"/>
          </p:cNvSpPr>
          <p:nvPr/>
        </p:nvSpPr>
        <p:spPr bwMode="auto">
          <a:xfrm>
            <a:off x="4572000" y="2428875"/>
            <a:ext cx="857250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4" name="直接连接符 19"/>
          <p:cNvSpPr>
            <a:spLocks noChangeShapeType="1"/>
          </p:cNvSpPr>
          <p:nvPr/>
        </p:nvSpPr>
        <p:spPr bwMode="auto">
          <a:xfrm>
            <a:off x="4643438" y="3643313"/>
            <a:ext cx="785812" cy="1587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5" name="直接连接符 22"/>
          <p:cNvSpPr>
            <a:spLocks noChangeShapeType="1"/>
          </p:cNvSpPr>
          <p:nvPr/>
        </p:nvSpPr>
        <p:spPr bwMode="auto">
          <a:xfrm>
            <a:off x="4714875" y="5143500"/>
            <a:ext cx="857250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6" name="TextBox 25"/>
          <p:cNvSpPr>
            <a:spLocks noChangeArrowheads="1"/>
          </p:cNvSpPr>
          <p:nvPr/>
        </p:nvSpPr>
        <p:spPr bwMode="auto">
          <a:xfrm>
            <a:off x="6000750" y="2286000"/>
            <a:ext cx="1357313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b="1">
                <a:solidFill>
                  <a:srgbClr val="0000FF"/>
                </a:solidFill>
                <a:sym typeface="华文楷体" pitchFamily="2" charset="-122"/>
              </a:rPr>
              <a:t>御辽</a:t>
            </a:r>
            <a:endParaRPr lang="zh-CN" altLang="en-US"/>
          </a:p>
        </p:txBody>
      </p:sp>
      <p:sp>
        <p:nvSpPr>
          <p:cNvPr id="28687" name="TextBox 26"/>
          <p:cNvSpPr>
            <a:spLocks noChangeArrowheads="1"/>
          </p:cNvSpPr>
          <p:nvPr/>
        </p:nvSpPr>
        <p:spPr bwMode="auto">
          <a:xfrm>
            <a:off x="6000750" y="3500438"/>
            <a:ext cx="1428750" cy="3889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b="1">
                <a:solidFill>
                  <a:srgbClr val="0000FF"/>
                </a:solidFill>
                <a:sym typeface="华文楷体" pitchFamily="2" charset="-122"/>
              </a:rPr>
              <a:t>林妻自杀</a:t>
            </a:r>
            <a:endParaRPr lang="zh-CN" altLang="en-US"/>
          </a:p>
        </p:txBody>
      </p:sp>
      <p:sp>
        <p:nvSpPr>
          <p:cNvPr id="28688" name="TextBox 14"/>
          <p:cNvSpPr>
            <a:spLocks noChangeArrowheads="1"/>
          </p:cNvSpPr>
          <p:nvPr/>
        </p:nvSpPr>
        <p:spPr bwMode="auto">
          <a:xfrm>
            <a:off x="6072188" y="5000625"/>
            <a:ext cx="1071562" cy="387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b="1">
                <a:solidFill>
                  <a:srgbClr val="0000FF"/>
                </a:solidFill>
                <a:sym typeface="华文楷体" pitchFamily="2" charset="-122"/>
              </a:rPr>
              <a:t>招安</a:t>
            </a:r>
            <a:endParaRPr lang="zh-CN" alt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矩形 3"/>
          <p:cNvSpPr>
            <a:spLocks noChangeArrowheads="1"/>
          </p:cNvSpPr>
          <p:nvPr/>
        </p:nvSpPr>
        <p:spPr bwMode="auto">
          <a:xfrm>
            <a:off x="457200" y="1411288"/>
            <a:ext cx="8229600" cy="17462"/>
          </a:xfrm>
          <a:prstGeom prst="rect">
            <a:avLst/>
          </a:prstGeom>
          <a:gradFill rotWithShape="1">
            <a:gsLst>
              <a:gs pos="0">
                <a:srgbClr val="DBD8CB"/>
              </a:gs>
              <a:gs pos="50000">
                <a:srgbClr val="918415"/>
              </a:gs>
              <a:gs pos="100000">
                <a:srgbClr val="DBD8CB"/>
              </a:gs>
            </a:gsLst>
            <a:lin ang="0" scaled="1"/>
          </a:gradFill>
          <a:ln w="25400" cap="rnd">
            <a:noFill/>
            <a:miter lim="800000"/>
          </a:ln>
        </p:spPr>
        <p:txBody>
          <a:bodyPr anchor="ctr"/>
          <a:lstStyle/>
          <a:p>
            <a:pPr>
              <a:lnSpc>
                <a:spcPct val="100000"/>
              </a:lnSpc>
            </a:pPr>
            <a:endParaRPr lang="zh-CN" altLang="zh-CN">
              <a:solidFill>
                <a:srgbClr val="FFFFFF"/>
              </a:solidFill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29699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29700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0" y="1500188"/>
            <a:ext cx="8015288" cy="5072062"/>
          </a:xfrm>
        </p:spPr>
        <p:txBody>
          <a:bodyPr/>
          <a:lstStyle/>
          <a:p>
            <a:pPr eaLnBrk="1" hangingPunct="1"/>
            <a:endParaRPr lang="zh-CN" altLang="en-US" smtClean="0"/>
          </a:p>
          <a:p>
            <a:pPr eaLnBrk="1" hangingPunct="1"/>
            <a:endParaRPr lang="zh-CN" altLang="en-US" smtClean="0"/>
          </a:p>
          <a:p>
            <a:pPr eaLnBrk="1" hangingPunct="1">
              <a:buFont typeface="Wingdings 2" pitchFamily="18" charset="2"/>
              <a:buNone/>
            </a:pPr>
            <a:endParaRPr lang="zh-CN" altLang="en-US" smtClean="0">
              <a:solidFill>
                <a:srgbClr val="C0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CN" altLang="en-US" smtClean="0">
                <a:solidFill>
                  <a:srgbClr val="C00000"/>
                </a:solidFill>
              </a:rPr>
              <a:t>   义</a:t>
            </a:r>
            <a:r>
              <a:rPr lang="en-US" smtClean="0">
                <a:solidFill>
                  <a:srgbClr val="C00000"/>
                </a:solidFill>
                <a:ea typeface="黑体" panose="02010609060101010101" charset="-122"/>
              </a:rPr>
              <a:t>			</a:t>
            </a:r>
            <a:endParaRPr lang="zh-CN" altLang="en-US" smtClean="0"/>
          </a:p>
        </p:txBody>
      </p:sp>
      <p:sp>
        <p:nvSpPr>
          <p:cNvPr id="29701" name="左大括号 4"/>
          <p:cNvSpPr/>
          <p:nvPr/>
        </p:nvSpPr>
        <p:spPr bwMode="auto">
          <a:xfrm>
            <a:off x="1357313" y="2714625"/>
            <a:ext cx="285750" cy="2000250"/>
          </a:xfrm>
          <a:prstGeom prst="leftBrace">
            <a:avLst>
              <a:gd name="adj1" fmla="val 7972"/>
              <a:gd name="adj2" fmla="val 50000"/>
            </a:avLst>
          </a:prstGeom>
          <a:noFill/>
          <a:ln w="9525">
            <a:solidFill>
              <a:schemeClr val="accent1"/>
            </a:solidFill>
            <a:rou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lang="zh-CN" altLang="zh-CN"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29702" name="TextBox 6"/>
          <p:cNvSpPr>
            <a:spLocks noChangeArrowheads="1"/>
          </p:cNvSpPr>
          <p:nvPr/>
        </p:nvSpPr>
        <p:spPr bwMode="auto">
          <a:xfrm>
            <a:off x="1714500" y="2500313"/>
            <a:ext cx="714375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>
                <a:solidFill>
                  <a:srgbClr val="000000"/>
                </a:solidFill>
                <a:sym typeface="华文楷体" pitchFamily="2" charset="-122"/>
              </a:rPr>
              <a:t>宋江</a:t>
            </a:r>
            <a:endParaRPr lang="zh-CN" altLang="en-US"/>
          </a:p>
        </p:txBody>
      </p:sp>
      <p:sp>
        <p:nvSpPr>
          <p:cNvPr id="29703" name="TextBox 10"/>
          <p:cNvSpPr>
            <a:spLocks noChangeArrowheads="1"/>
          </p:cNvSpPr>
          <p:nvPr/>
        </p:nvSpPr>
        <p:spPr bwMode="auto">
          <a:xfrm>
            <a:off x="1714500" y="3500438"/>
            <a:ext cx="10715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>
                <a:solidFill>
                  <a:srgbClr val="000000"/>
                </a:solidFill>
                <a:sym typeface="华文楷体" pitchFamily="2" charset="-122"/>
              </a:rPr>
              <a:t>鲁智深</a:t>
            </a:r>
            <a:endParaRPr lang="zh-CN" altLang="en-US"/>
          </a:p>
        </p:txBody>
      </p:sp>
      <p:sp>
        <p:nvSpPr>
          <p:cNvPr id="29704" name="TextBox 11"/>
          <p:cNvSpPr>
            <a:spLocks noChangeArrowheads="1"/>
          </p:cNvSpPr>
          <p:nvPr/>
        </p:nvSpPr>
        <p:spPr bwMode="auto">
          <a:xfrm>
            <a:off x="1785938" y="4572000"/>
            <a:ext cx="1000125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>
                <a:solidFill>
                  <a:srgbClr val="000000"/>
                </a:solidFill>
                <a:sym typeface="华文楷体" pitchFamily="2" charset="-122"/>
              </a:rPr>
              <a:t>众好汉</a:t>
            </a:r>
            <a:endParaRPr lang="zh-CN" altLang="en-US"/>
          </a:p>
        </p:txBody>
      </p:sp>
      <p:cxnSp>
        <p:nvCxnSpPr>
          <p:cNvPr id="29705" name="直接箭头连接符 13"/>
          <p:cNvCxnSpPr>
            <a:cxnSpLocks noChangeShapeType="1"/>
          </p:cNvCxnSpPr>
          <p:nvPr/>
        </p:nvCxnSpPr>
        <p:spPr bwMode="auto">
          <a:xfrm>
            <a:off x="2571750" y="2643188"/>
            <a:ext cx="642938" cy="1587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tailEnd type="arrow" w="med" len="med"/>
          </a:ln>
        </p:spPr>
      </p:cxnSp>
      <p:cxnSp>
        <p:nvCxnSpPr>
          <p:cNvPr id="29706" name="直接箭头连接符 17"/>
          <p:cNvCxnSpPr>
            <a:cxnSpLocks noChangeShapeType="1"/>
          </p:cNvCxnSpPr>
          <p:nvPr/>
        </p:nvCxnSpPr>
        <p:spPr bwMode="auto">
          <a:xfrm flipV="1">
            <a:off x="2714625" y="3643313"/>
            <a:ext cx="571500" cy="26987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tailEnd type="arrow" w="med" len="med"/>
          </a:ln>
        </p:spPr>
      </p:cxnSp>
      <p:cxnSp>
        <p:nvCxnSpPr>
          <p:cNvPr id="29707" name="直接箭头连接符 20"/>
          <p:cNvCxnSpPr>
            <a:cxnSpLocks noChangeShapeType="1"/>
          </p:cNvCxnSpPr>
          <p:nvPr/>
        </p:nvCxnSpPr>
        <p:spPr bwMode="auto">
          <a:xfrm flipV="1">
            <a:off x="2786063" y="4740275"/>
            <a:ext cx="588962" cy="1588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tailEnd type="arrow" w="med" len="med"/>
          </a:ln>
        </p:spPr>
      </p:cxnSp>
      <p:sp>
        <p:nvSpPr>
          <p:cNvPr id="29708" name="TextBox 24"/>
          <p:cNvSpPr>
            <a:spLocks noChangeArrowheads="1"/>
          </p:cNvSpPr>
          <p:nvPr/>
        </p:nvSpPr>
        <p:spPr bwMode="auto">
          <a:xfrm>
            <a:off x="3429000" y="2428875"/>
            <a:ext cx="107156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>
                <a:solidFill>
                  <a:srgbClr val="000000"/>
                </a:solidFill>
                <a:sym typeface="华文楷体" pitchFamily="2" charset="-122"/>
              </a:rPr>
              <a:t>私放晁天王</a:t>
            </a:r>
            <a:endParaRPr lang="zh-CN" altLang="en-US"/>
          </a:p>
        </p:txBody>
      </p:sp>
      <p:sp>
        <p:nvSpPr>
          <p:cNvPr id="29709" name="TextBox 25"/>
          <p:cNvSpPr>
            <a:spLocks noChangeArrowheads="1"/>
          </p:cNvSpPr>
          <p:nvPr/>
        </p:nvSpPr>
        <p:spPr bwMode="auto">
          <a:xfrm>
            <a:off x="3357563" y="3500438"/>
            <a:ext cx="1071562" cy="585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>
                <a:solidFill>
                  <a:srgbClr val="000000"/>
                </a:solidFill>
                <a:sym typeface="华文楷体" pitchFamily="2" charset="-122"/>
              </a:rPr>
              <a:t>千里护送林冲</a:t>
            </a:r>
            <a:endParaRPr lang="zh-CN" altLang="en-US"/>
          </a:p>
        </p:txBody>
      </p:sp>
      <p:sp>
        <p:nvSpPr>
          <p:cNvPr id="29710" name="TextBox 26"/>
          <p:cNvSpPr>
            <a:spLocks noChangeArrowheads="1"/>
          </p:cNvSpPr>
          <p:nvPr/>
        </p:nvSpPr>
        <p:spPr bwMode="auto">
          <a:xfrm>
            <a:off x="3429000" y="4572000"/>
            <a:ext cx="1285875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>
                <a:solidFill>
                  <a:srgbClr val="000000"/>
                </a:solidFill>
                <a:sym typeface="华文楷体" pitchFamily="2" charset="-122"/>
              </a:rPr>
              <a:t>劫法场</a:t>
            </a:r>
            <a:endParaRPr lang="zh-CN" altLang="en-US"/>
          </a:p>
        </p:txBody>
      </p:sp>
      <p:sp>
        <p:nvSpPr>
          <p:cNvPr id="29711" name="右大括号 27"/>
          <p:cNvSpPr/>
          <p:nvPr/>
        </p:nvSpPr>
        <p:spPr bwMode="auto">
          <a:xfrm>
            <a:off x="4572000" y="2500313"/>
            <a:ext cx="428625" cy="2500312"/>
          </a:xfrm>
          <a:prstGeom prst="rightBrace">
            <a:avLst>
              <a:gd name="adj1" fmla="val 7994"/>
              <a:gd name="adj2" fmla="val 50000"/>
            </a:avLst>
          </a:prstGeom>
          <a:noFill/>
          <a:ln w="9525">
            <a:solidFill>
              <a:schemeClr val="accent1"/>
            </a:solidFill>
            <a:rou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lang="zh-CN" altLang="zh-CN"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29712" name="TextBox 28"/>
          <p:cNvSpPr>
            <a:spLocks noChangeArrowheads="1"/>
          </p:cNvSpPr>
          <p:nvPr/>
        </p:nvSpPr>
        <p:spPr bwMode="auto">
          <a:xfrm>
            <a:off x="5072063" y="2857500"/>
            <a:ext cx="3643312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>
                <a:solidFill>
                  <a:srgbClr val="000000"/>
                </a:solidFill>
                <a:sym typeface="华文楷体" pitchFamily="2" charset="-122"/>
              </a:rPr>
              <a:t>团结合作、共成大义的精神</a:t>
            </a:r>
            <a:endParaRPr lang="zh-CN" altLang="en-US"/>
          </a:p>
        </p:txBody>
      </p:sp>
      <p:sp>
        <p:nvSpPr>
          <p:cNvPr id="29713" name="TextBox 29"/>
          <p:cNvSpPr>
            <a:spLocks noChangeArrowheads="1"/>
          </p:cNvSpPr>
          <p:nvPr/>
        </p:nvSpPr>
        <p:spPr bwMode="auto">
          <a:xfrm>
            <a:off x="5072063" y="3571875"/>
            <a:ext cx="3357562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>
                <a:solidFill>
                  <a:srgbClr val="000000"/>
                </a:solidFill>
                <a:sym typeface="华文楷体" pitchFamily="2" charset="-122"/>
              </a:rPr>
              <a:t>不避艰险、患难相扶的义气</a:t>
            </a:r>
            <a:endParaRPr lang="zh-CN" altLang="en-US"/>
          </a:p>
        </p:txBody>
      </p:sp>
      <p:sp>
        <p:nvSpPr>
          <p:cNvPr id="29714" name="TextBox 30"/>
          <p:cNvSpPr>
            <a:spLocks noChangeArrowheads="1"/>
          </p:cNvSpPr>
          <p:nvPr/>
        </p:nvSpPr>
        <p:spPr bwMode="auto">
          <a:xfrm>
            <a:off x="5143500" y="4214813"/>
            <a:ext cx="3286125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>
                <a:solidFill>
                  <a:srgbClr val="000000"/>
                </a:solidFill>
                <a:sym typeface="华文楷体" pitchFamily="2" charset="-122"/>
              </a:rPr>
              <a:t>两肋插刀、生死与共的情义</a:t>
            </a:r>
            <a:endParaRPr lang="zh-CN" altLang="en-US"/>
          </a:p>
        </p:txBody>
      </p:sp>
      <p:sp>
        <p:nvSpPr>
          <p:cNvPr id="29715" name="下箭头 38"/>
          <p:cNvSpPr>
            <a:spLocks noChangeArrowheads="1"/>
          </p:cNvSpPr>
          <p:nvPr/>
        </p:nvSpPr>
        <p:spPr bwMode="auto">
          <a:xfrm>
            <a:off x="6786563" y="4714875"/>
            <a:ext cx="428625" cy="7143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>
            <a:solidFill>
              <a:srgbClr val="6A600F"/>
            </a:solidFill>
            <a:miter lim="800000"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lang="zh-CN" altLang="zh-CN">
              <a:solidFill>
                <a:srgbClr val="FFFFFF"/>
              </a:solidFill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29716" name="TextBox 39"/>
          <p:cNvSpPr>
            <a:spLocks noChangeArrowheads="1"/>
          </p:cNvSpPr>
          <p:nvPr/>
        </p:nvSpPr>
        <p:spPr bwMode="auto">
          <a:xfrm>
            <a:off x="7358063" y="4857750"/>
            <a:ext cx="1285875" cy="387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b="1">
                <a:solidFill>
                  <a:srgbClr val="FF0000"/>
                </a:solidFill>
                <a:sym typeface="华文楷体" pitchFamily="2" charset="-122"/>
              </a:rPr>
              <a:t>扩大化</a:t>
            </a:r>
            <a:endParaRPr lang="zh-CN" altLang="en-US"/>
          </a:p>
        </p:txBody>
      </p:sp>
      <p:sp>
        <p:nvSpPr>
          <p:cNvPr id="29717" name="TextBox 40"/>
          <p:cNvSpPr>
            <a:spLocks noChangeArrowheads="1"/>
          </p:cNvSpPr>
          <p:nvPr/>
        </p:nvSpPr>
        <p:spPr bwMode="auto">
          <a:xfrm>
            <a:off x="3500438" y="5572125"/>
            <a:ext cx="5381625" cy="954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rgbClr val="FF0000"/>
                </a:solidFill>
                <a:sym typeface="华文楷体" pitchFamily="2" charset="-122"/>
              </a:rPr>
              <a:t>扶危济困、救济天下的大仁大义-------御辽、征方腊</a:t>
            </a:r>
            <a:endParaRPr lang="zh-CN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3"/>
          <p:cNvSpPr>
            <a:spLocks noChangeArrowheads="1"/>
          </p:cNvSpPr>
          <p:nvPr/>
        </p:nvSpPr>
        <p:spPr bwMode="auto">
          <a:xfrm>
            <a:off x="457200" y="1411288"/>
            <a:ext cx="8229600" cy="17462"/>
          </a:xfrm>
          <a:prstGeom prst="rect">
            <a:avLst/>
          </a:prstGeom>
          <a:gradFill rotWithShape="1">
            <a:gsLst>
              <a:gs pos="0">
                <a:srgbClr val="DBD8CB"/>
              </a:gs>
              <a:gs pos="50000">
                <a:srgbClr val="918415"/>
              </a:gs>
              <a:gs pos="100000">
                <a:srgbClr val="DBD8CB"/>
              </a:gs>
            </a:gsLst>
            <a:lin ang="0" scaled="1"/>
          </a:gradFill>
          <a:ln w="25400" cap="rnd">
            <a:noFill/>
            <a:miter lim="800000"/>
          </a:ln>
        </p:spPr>
        <p:txBody>
          <a:bodyPr anchor="ctr"/>
          <a:lstStyle/>
          <a:p>
            <a:pPr>
              <a:lnSpc>
                <a:spcPct val="100000"/>
              </a:lnSpc>
            </a:pPr>
            <a:endParaRPr lang="zh-CN" altLang="zh-CN">
              <a:solidFill>
                <a:srgbClr val="FFFFFF"/>
              </a:solidFill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6863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mtClean="0"/>
              <a:t>  </a:t>
            </a:r>
            <a:endParaRPr lang="zh-CN" altLang="en-US" smtClean="0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4448175" y="3246438"/>
            <a:ext cx="3148013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zh-CN" sz="1800">
                <a:solidFill>
                  <a:srgbClr val="000000"/>
                </a:solidFill>
                <a:sym typeface="Franklin Gothic Book"/>
              </a:rPr>
              <a:t> </a:t>
            </a:r>
            <a:endParaRPr lang="zh-CN" altLang="en-US"/>
          </a:p>
        </p:txBody>
      </p:sp>
      <p:sp>
        <p:nvSpPr>
          <p:cNvPr id="15365" name="Text Box 4"/>
          <p:cNvSpPr>
            <a:spLocks noChangeArrowheads="1"/>
          </p:cNvSpPr>
          <p:nvPr/>
        </p:nvSpPr>
        <p:spPr bwMode="auto">
          <a:xfrm>
            <a:off x="539750" y="1989138"/>
            <a:ext cx="7777163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CN" sz="1800">
                <a:solidFill>
                  <a:srgbClr val="000000"/>
                </a:solidFill>
                <a:sym typeface="Franklin Gothic Book"/>
              </a:rPr>
              <a:t>        </a:t>
            </a:r>
            <a:endParaRPr lang="zh-CN" altLang="en-US"/>
          </a:p>
        </p:txBody>
      </p:sp>
      <p:pic>
        <p:nvPicPr>
          <p:cNvPr id="15366" name="Picture 5" descr="1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357188"/>
            <a:ext cx="4667250" cy="587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6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188913"/>
            <a:ext cx="3492500" cy="59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Text Box 7"/>
          <p:cNvSpPr>
            <a:spLocks noChangeArrowheads="1"/>
          </p:cNvSpPr>
          <p:nvPr/>
        </p:nvSpPr>
        <p:spPr bwMode="auto">
          <a:xfrm>
            <a:off x="4629150" y="1352550"/>
            <a:ext cx="1006475" cy="5256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5400" b="1">
                <a:solidFill>
                  <a:srgbClr val="000000"/>
                </a:solidFill>
                <a:sym typeface="华文楷体" pitchFamily="2" charset="-122"/>
              </a:rPr>
              <a:t>施耐庵像</a:t>
            </a:r>
            <a:endParaRPr lang="zh-CN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3"/>
          <p:cNvSpPr>
            <a:spLocks noChangeArrowheads="1"/>
          </p:cNvSpPr>
          <p:nvPr/>
        </p:nvSpPr>
        <p:spPr bwMode="auto">
          <a:xfrm>
            <a:off x="457200" y="1411288"/>
            <a:ext cx="8229600" cy="17462"/>
          </a:xfrm>
          <a:prstGeom prst="rect">
            <a:avLst/>
          </a:prstGeom>
          <a:gradFill rotWithShape="1">
            <a:gsLst>
              <a:gs pos="0">
                <a:srgbClr val="DBD8CB"/>
              </a:gs>
              <a:gs pos="50000">
                <a:srgbClr val="918415"/>
              </a:gs>
              <a:gs pos="100000">
                <a:srgbClr val="DBD8CB"/>
              </a:gs>
            </a:gsLst>
            <a:lin ang="0" scaled="1"/>
          </a:gradFill>
          <a:ln w="25400" cap="rnd">
            <a:noFill/>
            <a:miter lim="800000"/>
          </a:ln>
        </p:spPr>
        <p:txBody>
          <a:bodyPr anchor="ctr"/>
          <a:lstStyle/>
          <a:p>
            <a:pPr>
              <a:lnSpc>
                <a:spcPct val="100000"/>
              </a:lnSpc>
            </a:pPr>
            <a:endParaRPr lang="zh-CN" altLang="zh-CN">
              <a:solidFill>
                <a:srgbClr val="FFFFFF"/>
              </a:solidFill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16387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ea typeface="楷体_GB2312" pitchFamily="49" charset="-122"/>
              </a:rPr>
              <a:t>《水浒传》作者简介</a:t>
            </a:r>
            <a:endParaRPr lang="zh-CN" altLang="en-US" smtClean="0"/>
          </a:p>
        </p:txBody>
      </p:sp>
      <p:sp>
        <p:nvSpPr>
          <p:cNvPr id="16388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357188" y="1500188"/>
            <a:ext cx="8229600" cy="4929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CN" altLang="en-US" sz="2000" b="1" smtClean="0">
              <a:solidFill>
                <a:srgbClr val="CA021F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施耐庵：名子安（一说名耳），又名肇瑞，字彦 端，号耐庵。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籍贯：元末明初江苏兴化人。 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出生年月：</a:t>
            </a:r>
            <a:r>
              <a:rPr lang="en-US" altLang="zh-CN" sz="2000" b="1" smtClean="0">
                <a:solidFill>
                  <a:srgbClr val="CA021F"/>
                </a:solidFill>
              </a:rPr>
              <a:t>1296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～</a:t>
            </a:r>
            <a:r>
              <a:rPr lang="en-US" altLang="zh-CN" sz="2000" b="1" smtClean="0">
                <a:solidFill>
                  <a:srgbClr val="CA021F"/>
                </a:solidFill>
              </a:rPr>
              <a:t>1371</a:t>
            </a:r>
            <a:endParaRPr lang="zh-CN" altLang="en-US" sz="2000" b="1" smtClean="0">
              <a:solidFill>
                <a:srgbClr val="CA021F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身份：中国古代著名作家，，长篇古典小说</a:t>
            </a:r>
            <a:r>
              <a:rPr lang="en-US" altLang="zh-CN" sz="2000" b="1" smtClean="0">
                <a:solidFill>
                  <a:srgbClr val="CA021F"/>
                </a:solidFill>
              </a:rPr>
              <a:t>《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水浒传</a:t>
            </a:r>
            <a:r>
              <a:rPr lang="en-US" altLang="zh-CN" sz="2000" b="1" smtClean="0">
                <a:solidFill>
                  <a:srgbClr val="CA021F"/>
                </a:solidFill>
              </a:rPr>
              <a:t>》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作者。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       施耐庵是孔子七十二子弟之一施之常后代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个性</a:t>
            </a:r>
            <a:r>
              <a:rPr lang="en-US" altLang="zh-CN" sz="2000" b="1" smtClean="0">
                <a:solidFill>
                  <a:srgbClr val="CA021F"/>
                </a:solidFill>
              </a:rPr>
              <a:t>: 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事亲至孝，为人仗义。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生平：施耐庵自幼聪明，才气过人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CN" sz="2000" b="1" smtClean="0">
                <a:solidFill>
                  <a:srgbClr val="CA021F"/>
                </a:solidFill>
              </a:rPr>
              <a:t>         19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岁中秀才，</a:t>
            </a:r>
            <a:r>
              <a:rPr lang="en-US" altLang="zh-CN" sz="2000" b="1" smtClean="0">
                <a:solidFill>
                  <a:srgbClr val="CA021F"/>
                </a:solidFill>
              </a:rPr>
              <a:t>28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岁中举人，</a:t>
            </a:r>
            <a:r>
              <a:rPr lang="en-US" altLang="zh-CN" sz="2000" b="1" smtClean="0">
                <a:solidFill>
                  <a:srgbClr val="CA021F"/>
                </a:solidFill>
              </a:rPr>
              <a:t>36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岁与刘伯温同榜中进士。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CN" sz="2000" b="1" smtClean="0">
                <a:solidFill>
                  <a:srgbClr val="CA021F"/>
                </a:solidFill>
              </a:rPr>
              <a:t>       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曾在钱塘（今浙江省杭州市）为官三年，因不满官场黑暗，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CN" sz="2000" b="1" smtClean="0">
                <a:solidFill>
                  <a:srgbClr val="CA021F"/>
                </a:solidFill>
              </a:rPr>
              <a:t>                   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不愿逢迎权贵，弃官回乡。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CN" sz="2000" b="1" smtClean="0">
                <a:solidFill>
                  <a:srgbClr val="CA021F"/>
                </a:solidFill>
              </a:rPr>
              <a:t>         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张士诚起义抗元时，施参加了他的军事活动。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CN" sz="2000" b="1" smtClean="0">
                <a:solidFill>
                  <a:srgbClr val="CA021F"/>
                </a:solidFill>
              </a:rPr>
              <a:t>     </a:t>
            </a:r>
            <a:r>
              <a:rPr lang="zh-CN" altLang="en-US" sz="2000" b="1" smtClean="0">
                <a:latin typeface="华文楷体" pitchFamily="2" charset="-122"/>
                <a:sym typeface="华文楷体" pitchFamily="2" charset="-122"/>
              </a:rPr>
              <a:t>后还旧白驹，隐居不出，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后感时政衰败，作</a:t>
            </a:r>
            <a:r>
              <a:rPr lang="en-US" altLang="zh-CN" sz="2000" b="1" smtClean="0">
                <a:solidFill>
                  <a:srgbClr val="CA021F"/>
                </a:solidFill>
              </a:rPr>
              <a:t>《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水浒传</a:t>
            </a:r>
            <a:r>
              <a:rPr lang="en-US" altLang="zh-CN" sz="2000" b="1" smtClean="0">
                <a:solidFill>
                  <a:srgbClr val="CA021F"/>
                </a:solidFill>
              </a:rPr>
              <a:t>》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寄托    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CN" sz="2000" b="1" smtClean="0">
                <a:solidFill>
                  <a:srgbClr val="CA021F"/>
                </a:solidFill>
              </a:rPr>
              <a:t>          </a:t>
            </a:r>
            <a:r>
              <a:rPr lang="zh-CN" altLang="en-US" sz="2000" b="1" smtClean="0">
                <a:solidFill>
                  <a:srgbClr val="CA021F"/>
                </a:solidFill>
                <a:latin typeface="华文楷体" pitchFamily="2" charset="-122"/>
                <a:sym typeface="华文楷体" pitchFamily="2" charset="-122"/>
              </a:rPr>
              <a:t>心意</a:t>
            </a:r>
            <a:endParaRPr lang="zh-CN" altLang="en-US" sz="2000" b="1" smtClean="0">
              <a:solidFill>
                <a:srgbClr val="CA021F"/>
              </a:solidFill>
              <a:latin typeface="华文楷体" pitchFamily="2" charset="-122"/>
              <a:sym typeface="华文楷体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zh-CN" altLang="en-US" sz="20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矩形 3"/>
          <p:cNvSpPr>
            <a:spLocks noChangeArrowheads="1"/>
          </p:cNvSpPr>
          <p:nvPr/>
        </p:nvSpPr>
        <p:spPr bwMode="auto">
          <a:xfrm>
            <a:off x="457200" y="1411288"/>
            <a:ext cx="8229600" cy="17462"/>
          </a:xfrm>
          <a:prstGeom prst="rect">
            <a:avLst/>
          </a:prstGeom>
          <a:gradFill rotWithShape="1">
            <a:gsLst>
              <a:gs pos="0">
                <a:srgbClr val="DBD8CB"/>
              </a:gs>
              <a:gs pos="50000">
                <a:srgbClr val="918415"/>
              </a:gs>
              <a:gs pos="100000">
                <a:srgbClr val="DBD8CB"/>
              </a:gs>
            </a:gsLst>
            <a:lin ang="0" scaled="1"/>
          </a:gradFill>
          <a:ln w="25400" cap="rnd">
            <a:noFill/>
            <a:miter lim="800000"/>
          </a:ln>
        </p:spPr>
        <p:txBody>
          <a:bodyPr anchor="ctr"/>
          <a:lstStyle/>
          <a:p>
            <a:pPr>
              <a:lnSpc>
                <a:spcPct val="100000"/>
              </a:lnSpc>
            </a:pPr>
            <a:endParaRPr lang="zh-CN" altLang="zh-CN">
              <a:solidFill>
                <a:srgbClr val="FFFFFF"/>
              </a:solidFill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17411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ea typeface="华文新魏" pitchFamily="2" charset="-122"/>
              </a:rPr>
              <a:t>       作品背景    </a:t>
            </a:r>
            <a:endParaRPr lang="zh-CN" altLang="en-US" smtClean="0"/>
          </a:p>
        </p:txBody>
      </p:sp>
      <p:sp>
        <p:nvSpPr>
          <p:cNvPr id="17412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68630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方正姚体" pitchFamily="2" charset="-122"/>
              </a:rPr>
              <a:t>《</a:t>
            </a:r>
            <a:r>
              <a:rPr lang="zh-CN" altLang="en-US" smtClean="0">
                <a:ea typeface="方正姚体" pitchFamily="2" charset="-122"/>
              </a:rPr>
              <a:t>水浒传</a:t>
            </a:r>
            <a:r>
              <a:rPr lang="en-US" altLang="zh-CN" smtClean="0">
                <a:ea typeface="方正姚体" pitchFamily="2" charset="-122"/>
              </a:rPr>
              <a:t>》</a:t>
            </a:r>
            <a:r>
              <a:rPr lang="zh-CN" altLang="en-US" smtClean="0">
                <a:ea typeface="方正姚体" pitchFamily="2" charset="-122"/>
              </a:rPr>
              <a:t>写的是北宋宣和年间宋江等聚众起义的故事。事在</a:t>
            </a:r>
            <a:r>
              <a:rPr lang="en-US" altLang="zh-CN" smtClean="0">
                <a:ea typeface="方正姚体" pitchFamily="2" charset="-122"/>
              </a:rPr>
              <a:t>《</a:t>
            </a:r>
            <a:r>
              <a:rPr lang="zh-CN" altLang="en-US" smtClean="0">
                <a:ea typeface="方正姚体" pitchFamily="2" charset="-122"/>
              </a:rPr>
              <a:t>宋史</a:t>
            </a:r>
            <a:r>
              <a:rPr lang="en-US" altLang="zh-CN" smtClean="0">
                <a:ea typeface="方正姚体" pitchFamily="2" charset="-122"/>
              </a:rPr>
              <a:t>》</a:t>
            </a:r>
            <a:r>
              <a:rPr lang="zh-CN" altLang="en-US" smtClean="0">
                <a:ea typeface="方正姚体" pitchFamily="2" charset="-122"/>
              </a:rPr>
              <a:t>和宋人笔记里有多种记载，虽不一致，但都说到力量强大，威胁朝廷，在民间影响深广。施耐庵把宋元以来史书、传说、话本和杂剧等</a:t>
            </a:r>
            <a:r>
              <a:rPr lang="zh-CN" altLang="en-US" smtClean="0">
                <a:latin typeface="Arial" panose="020B0604020202020204" pitchFamily="34" charset="0"/>
                <a:ea typeface="方正姚体" pitchFamily="2" charset="-122"/>
                <a:sym typeface="Arial" panose="020B0604020202020204" pitchFamily="34" charset="0"/>
              </a:rPr>
              <a:t>“</a:t>
            </a:r>
            <a:r>
              <a:rPr lang="zh-CN" altLang="en-US" smtClean="0">
                <a:ea typeface="方正姚体" pitchFamily="2" charset="-122"/>
              </a:rPr>
              <a:t>水浒</a:t>
            </a:r>
            <a:r>
              <a:rPr lang="zh-CN" altLang="en-US" smtClean="0">
                <a:latin typeface="Arial" panose="020B0604020202020204" pitchFamily="34" charset="0"/>
                <a:ea typeface="方正姚体" pitchFamily="2" charset="-122"/>
                <a:sym typeface="Arial" panose="020B0604020202020204" pitchFamily="34" charset="0"/>
              </a:rPr>
              <a:t>”</a:t>
            </a:r>
            <a:r>
              <a:rPr lang="zh-CN" altLang="en-US" smtClean="0">
                <a:ea typeface="方正姚体" pitchFamily="2" charset="-122"/>
              </a:rPr>
              <a:t>故事加以汇集、选择、加工、创作而写成</a:t>
            </a:r>
            <a:r>
              <a:rPr lang="en-US" altLang="zh-CN" smtClean="0">
                <a:ea typeface="方正姚体" pitchFamily="2" charset="-122"/>
              </a:rPr>
              <a:t>《</a:t>
            </a:r>
            <a:r>
              <a:rPr lang="zh-CN" altLang="en-US" smtClean="0">
                <a:ea typeface="方正姚体" pitchFamily="2" charset="-122"/>
              </a:rPr>
              <a:t>水浒传</a:t>
            </a:r>
            <a:r>
              <a:rPr lang="en-US" altLang="zh-CN" smtClean="0">
                <a:ea typeface="方正姚体" pitchFamily="2" charset="-122"/>
              </a:rPr>
              <a:t>》</a:t>
            </a:r>
            <a:r>
              <a:rPr lang="zh-CN" altLang="en-US" smtClean="0">
                <a:ea typeface="方正姚体" pitchFamily="2" charset="-122"/>
              </a:rPr>
              <a:t>。</a:t>
            </a:r>
            <a:r>
              <a:rPr lang="zh-CN" altLang="en-US" b="1" smtClean="0">
                <a:solidFill>
                  <a:srgbClr val="CA021F"/>
                </a:solidFill>
              </a:rPr>
              <a:t>今人一致认为施耐庵是</a:t>
            </a:r>
            <a:r>
              <a:rPr lang="en-US" altLang="zh-CN" b="1" smtClean="0">
                <a:solidFill>
                  <a:srgbClr val="CA021F"/>
                </a:solidFill>
              </a:rPr>
              <a:t>《</a:t>
            </a:r>
            <a:r>
              <a:rPr lang="zh-CN" altLang="en-US" b="1" smtClean="0">
                <a:solidFill>
                  <a:srgbClr val="CA021F"/>
                </a:solidFill>
              </a:rPr>
              <a:t>水浒传</a:t>
            </a:r>
            <a:r>
              <a:rPr lang="en-US" altLang="zh-CN" b="1" smtClean="0">
                <a:solidFill>
                  <a:srgbClr val="CA021F"/>
                </a:solidFill>
              </a:rPr>
              <a:t>》</a:t>
            </a:r>
            <a:r>
              <a:rPr lang="zh-CN" altLang="en-US" b="1" smtClean="0">
                <a:solidFill>
                  <a:srgbClr val="CA021F"/>
                </a:solidFill>
              </a:rPr>
              <a:t>作者。也有人认为是同弟子罗贯中合著或者有罗贯中续写。</a:t>
            </a:r>
            <a:r>
              <a:rPr lang="zh-CN" altLang="en-US" sz="1000" b="1" smtClean="0">
                <a:solidFill>
                  <a:srgbClr val="CA021F"/>
                </a:solidFill>
              </a:rPr>
              <a:t> </a:t>
            </a:r>
            <a:endParaRPr lang="zh-CN" altLang="en-US" sz="1000" b="1" smtClean="0">
              <a:solidFill>
                <a:srgbClr val="CA021F"/>
              </a:solidFill>
            </a:endParaRPr>
          </a:p>
          <a:p>
            <a:pPr eaLnBrk="1" hangingPunct="1"/>
            <a:endParaRPr lang="zh-CN" altLang="en-US" smtClean="0">
              <a:ea typeface="方正姚体" pitchFamily="2" charset="-122"/>
            </a:endParaRP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矩形 3"/>
          <p:cNvSpPr>
            <a:spLocks noChangeArrowheads="1"/>
          </p:cNvSpPr>
          <p:nvPr/>
        </p:nvSpPr>
        <p:spPr bwMode="auto">
          <a:xfrm>
            <a:off x="457200" y="1411288"/>
            <a:ext cx="8229600" cy="17462"/>
          </a:xfrm>
          <a:prstGeom prst="rect">
            <a:avLst/>
          </a:prstGeom>
          <a:gradFill rotWithShape="1">
            <a:gsLst>
              <a:gs pos="0">
                <a:srgbClr val="DBD8CB"/>
              </a:gs>
              <a:gs pos="50000">
                <a:srgbClr val="918415"/>
              </a:gs>
              <a:gs pos="100000">
                <a:srgbClr val="DBD8CB"/>
              </a:gs>
            </a:gsLst>
            <a:lin ang="0" scaled="1"/>
          </a:gradFill>
          <a:ln w="25400" cap="rnd">
            <a:noFill/>
            <a:miter lim="800000"/>
          </a:ln>
        </p:spPr>
        <p:txBody>
          <a:bodyPr anchor="ctr"/>
          <a:lstStyle/>
          <a:p>
            <a:pPr>
              <a:lnSpc>
                <a:spcPct val="100000"/>
              </a:lnSpc>
            </a:pPr>
            <a:endParaRPr lang="zh-CN" altLang="zh-CN">
              <a:solidFill>
                <a:srgbClr val="FFFFFF"/>
              </a:solidFill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18435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solidFill>
                  <a:srgbClr val="FF0000"/>
                </a:solidFill>
              </a:rPr>
              <a:t>《水浒传》主要内容简介</a:t>
            </a:r>
            <a:endParaRPr lang="zh-CN" altLang="en-US" smtClean="0"/>
          </a:p>
        </p:txBody>
      </p:sp>
      <p:sp>
        <p:nvSpPr>
          <p:cNvPr id="18436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686300"/>
          </a:xfrm>
        </p:spPr>
        <p:txBody>
          <a:bodyPr/>
          <a:lstStyle/>
          <a:p>
            <a:pPr eaLnBrk="1" hangingPunct="1"/>
            <a:r>
              <a:rPr lang="zh-CN" altLang="en-US" smtClean="0"/>
              <a:t>该书记泊述了以宋江为首的</a:t>
            </a:r>
            <a:r>
              <a:rPr lang="en-US" altLang="zh-CN" smtClean="0"/>
              <a:t>108</a:t>
            </a:r>
            <a:r>
              <a:rPr lang="zh-CN" altLang="en-US" smtClean="0"/>
              <a:t>好汉从聚义梁山到受朝廷招安，再到大破辽兵，最后剿灭叛党，却遭奸人谋害的英雄故事。</a:t>
            </a:r>
            <a:endParaRPr lang="zh-CN" alt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3"/>
          <p:cNvSpPr>
            <a:spLocks noChangeArrowheads="1"/>
          </p:cNvSpPr>
          <p:nvPr/>
        </p:nvSpPr>
        <p:spPr bwMode="auto">
          <a:xfrm>
            <a:off x="457200" y="1411288"/>
            <a:ext cx="8229600" cy="17462"/>
          </a:xfrm>
          <a:prstGeom prst="rect">
            <a:avLst/>
          </a:prstGeom>
          <a:gradFill rotWithShape="1">
            <a:gsLst>
              <a:gs pos="0">
                <a:srgbClr val="DBD8CB"/>
              </a:gs>
              <a:gs pos="50000">
                <a:srgbClr val="918415"/>
              </a:gs>
              <a:gs pos="100000">
                <a:srgbClr val="DBD8CB"/>
              </a:gs>
            </a:gsLst>
            <a:lin ang="0" scaled="1"/>
          </a:gradFill>
          <a:ln w="25400" cap="rnd">
            <a:noFill/>
            <a:miter lim="800000"/>
          </a:ln>
        </p:spPr>
        <p:txBody>
          <a:bodyPr anchor="ctr"/>
          <a:lstStyle/>
          <a:p>
            <a:pPr>
              <a:lnSpc>
                <a:spcPct val="100000"/>
              </a:lnSpc>
            </a:pPr>
            <a:endParaRPr lang="zh-CN" altLang="zh-CN">
              <a:solidFill>
                <a:srgbClr val="FFFFFF"/>
              </a:solidFill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300" smtClean="0">
                <a:solidFill>
                  <a:srgbClr val="FF0000"/>
                </a:solidFill>
              </a:rPr>
              <a:t>《水浒传》主要内容：</a:t>
            </a:r>
            <a:endParaRPr lang="zh-CN" altLang="en-US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47345" y="1428750"/>
            <a:ext cx="8229600" cy="4686300"/>
          </a:xfrm>
        </p:spPr>
        <p:txBody>
          <a:bodyPr/>
          <a:lstStyle/>
          <a:p>
            <a:pPr eaLnBrk="1" hangingPunct="1"/>
            <a:r>
              <a:rPr lang="en-US" altLang="zh-CN" sz="1900" b="1" smtClean="0">
                <a:solidFill>
                  <a:srgbClr val="FF00FF"/>
                </a:solidFill>
              </a:rPr>
              <a:t>     </a:t>
            </a:r>
            <a:r>
              <a:rPr lang="zh-CN" altLang="en-US" sz="2000" b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宋朝统治者腐朽凶残，太尉高俅原本是个无赖，因为会踢球，得到了皇帝的赏识，从此青云直上，无恶不作。他的干独生子高衙内横行霸道，为了霸占八十万禁军总教头林冲的漂亮妻子，他污蔑林冲带刀进入军机重地白虎堂图谋不轨，把林冲发配充军，还想在野猪林半路把他杀死，幸亏花和尚鲁智深仗义相救。</a:t>
            </a:r>
            <a:endParaRPr lang="zh-CN" altLang="en-US" sz="2000" b="1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/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</a:t>
            </a:r>
            <a:r>
              <a:rPr lang="zh-CN" altLang="en-US" sz="2000" b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蔡太师过生日，他的女婿搜刮十万贯金银财宝，送往京城庆贺，派杨志护送。晁盖、吴用、阮氏三兄弟等人定计智取生辰纲，事后与朝廷激战，最终大伙一块投奔梁山。</a:t>
            </a:r>
            <a:endParaRPr lang="zh-CN" altLang="en-US" sz="2000" b="1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/>
            <a:r>
              <a:rPr lang="zh-CN" altLang="en-US" sz="2000" b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又有打虎英雄武松因为西门庆勾结大嫂潘金莲害死大哥武大郎，因而将他们杀死，被判充军，最终经历一系列波折，他也被逼上梁山。</a:t>
            </a:r>
            <a:endParaRPr lang="zh-CN" altLang="en-US" sz="2000" b="1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/>
            <a:r>
              <a:rPr lang="zh-CN" altLang="en-US" sz="2000" b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此外还有宋江、鲁智深等众多好汉，共</a:t>
            </a:r>
            <a:r>
              <a:rPr lang="en-US" altLang="zh-CN" sz="2000" b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108</a:t>
            </a:r>
            <a:r>
              <a:rPr lang="zh-CN" altLang="en-US" sz="2000" b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人，最终都因为种种不同原因而被迫在梁山泊落草为寇，揭杆起义。他们举起义旗，打着替天行道，劫富济贫的口号，杀遍大江南北，沉重打击了反动统治者的嚣张气焰，张扬了人民群众中的神勇斗志，干出了一番轰轰烈烈的大事业。</a:t>
            </a:r>
            <a:endParaRPr lang="zh-CN" altLang="en-US" sz="2000" b="1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smtClean="0"/>
              <a:t>线索</a:t>
            </a:r>
            <a:endParaRPr lang="zh-CN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smtClean="0"/>
              <a:t>明线</a:t>
            </a:r>
            <a:r>
              <a:rPr lang="zh-CN" altLang="zh-CN" smtClean="0"/>
              <a:t>——“</a:t>
            </a:r>
            <a:r>
              <a:rPr lang="zh-CN" smtClean="0"/>
              <a:t>忠义</a:t>
            </a:r>
            <a:r>
              <a:rPr lang="zh-CN" smtClean="0">
                <a:latin typeface="Arial" panose="020B0604020202020204" pitchFamily="34" charset="0"/>
              </a:rPr>
              <a:t>”</a:t>
            </a:r>
            <a:r>
              <a:rPr lang="zh-CN" smtClean="0"/>
              <a:t>二字贯穿全书</a:t>
            </a:r>
            <a:r>
              <a:rPr lang="zh-CN" altLang="zh-CN" smtClean="0"/>
              <a:t>;</a:t>
            </a:r>
            <a:endParaRPr lang="zh-CN" altLang="zh-CN" smtClean="0"/>
          </a:p>
          <a:p>
            <a:pPr eaLnBrk="1" hangingPunct="1"/>
            <a:r>
              <a:rPr lang="zh-CN" smtClean="0"/>
              <a:t>暗线</a:t>
            </a:r>
            <a:r>
              <a:rPr lang="zh-CN" altLang="zh-CN" smtClean="0"/>
              <a:t>—— </a:t>
            </a:r>
            <a:r>
              <a:rPr lang="zh-CN" smtClean="0"/>
              <a:t>封建社会腐败和黑暗。</a:t>
            </a:r>
            <a:endParaRPr lang="en-US" altLang="zh-CN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b="1" i="1" smtClean="0"/>
              <a:t>                      </a:t>
            </a:r>
            <a:endParaRPr lang="en-US" altLang="zh-CN" b="1" i="1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b="1" i="1" smtClean="0"/>
              <a:t>                     </a:t>
            </a:r>
            <a:endParaRPr lang="en-US" altLang="zh-CN" b="1" i="1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b="1" i="1" smtClean="0"/>
              <a:t>                       </a:t>
            </a:r>
            <a:r>
              <a:rPr lang="zh-CN" altLang="en-US" b="1" i="1" smtClean="0"/>
              <a:t>高俅、林冲</a:t>
            </a:r>
            <a:endParaRPr lang="zh-CN" b="1" i="1" smtClean="0"/>
          </a:p>
        </p:txBody>
      </p:sp>
      <p:sp>
        <p:nvSpPr>
          <p:cNvPr id="6" name="下箭头 5"/>
          <p:cNvSpPr/>
          <p:nvPr/>
        </p:nvSpPr>
        <p:spPr>
          <a:xfrm>
            <a:off x="4357688" y="2857500"/>
            <a:ext cx="357187" cy="1000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高俅</a:t>
            </a:r>
            <a:endParaRPr lang="zh-CN" altLang="en-US" smtClean="0"/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第二回：</a:t>
            </a:r>
            <a:endParaRPr lang="en-US" altLang="zh-CN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sz="2400" smtClean="0"/>
              <a:t>   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</a:rPr>
              <a:t>这人吹弹歌舞，刺枪使棒，相扑顽耍；亦</a:t>
            </a:r>
            <a:r>
              <a:rPr lang="zh-CN"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胡乱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</a:rPr>
              <a:t>学诗、书、辞、赋。若论仁、义、礼、智、信、行、忠、良，却是</a:t>
            </a:r>
            <a:r>
              <a:rPr lang="zh-CN"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不会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</a:rPr>
              <a:t>，只在东京城里城外帮闲。因帮了一个生铁王员外儿子</a:t>
            </a:r>
            <a:r>
              <a:rPr lang="zh-CN"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使钱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</a:rPr>
              <a:t>，每日三瓦两舍，风花雪月，被</a:t>
            </a:r>
            <a:r>
              <a:rPr lang="zh-CN"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他父亲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</a:rPr>
              <a:t>开封府里告了一纸文状，府尹把高俅断了二十脊仗，出界发放。</a:t>
            </a:r>
            <a:r>
              <a:rPr lang="zh-CN"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东京城里人民不许容他在家宿食。</a:t>
            </a:r>
            <a:endParaRPr lang="en-US" altLang="zh-CN" sz="2400" b="1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CN"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董药生家：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</a:rPr>
              <a:t>这高俅我家如何安得他！若是个志诚老实的人，可以容他在家出入，也教孩儿们学些好。他却是个帮闲的破落户，没信行的人，亦且当初有过犯来，旧性必定不改，若留在家中，倒惹得孩儿们不学好了</a:t>
            </a:r>
            <a:r>
              <a:rPr lang="en-US" altLang="zh-CN" sz="2400" smtClean="0">
                <a:latin typeface="仿宋" panose="02010609060101010101" pitchFamily="49" charset="-122"/>
                <a:ea typeface="仿宋" panose="02010609060101010101" pitchFamily="49" charset="-122"/>
              </a:rPr>
              <a:t>...</a:t>
            </a:r>
            <a:endParaRPr lang="en-US" altLang="zh-CN" sz="240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CN" sz="240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CN" sz="240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CN" sz="280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253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小苏学士：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</a:rPr>
              <a:t>我这里如何安得着他！不如做个人情，荐他去驸马王晋卿府里，做个亲随。人都唤他小王都太尉，他便喜欢这样的人。</a:t>
            </a:r>
            <a:endParaRPr lang="en-US" altLang="zh-CN" sz="240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endParaRPr lang="en-US" altLang="zh-CN" sz="240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</a:rPr>
              <a:t>后来端王（神宗天子第十一子、哲宗皇帝御弟）赴宴王都太尉府中看中了玉龙笔架和两个镇纸玉狮子，次日，小王都太尉命高俅送去。适逢端王踢气毬至高俅身边，高俅一个鸳鸯拐，踢还端王，端王大喜，便留下了高俅。未及两月，哲宗皇帝晏驾，无有太子，百官商议，立端王为太子，帝号徽宗。不到半年直接抬举高俅做到殿帅府太尉（</a:t>
            </a:r>
            <a:r>
              <a:rPr lang="zh-CN"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军队最高统帅</a:t>
            </a:r>
            <a:r>
              <a:rPr lang="zh-CN" altLang="en-US" sz="2400" smtClean="0">
                <a:latin typeface="仿宋" panose="02010609060101010101" pitchFamily="49" charset="-122"/>
                <a:ea typeface="仿宋" panose="02010609060101010101" pitchFamily="49" charset="-122"/>
              </a:rPr>
              <a:t>）职事。</a:t>
            </a:r>
            <a:endParaRPr lang="zh-CN" altLang="en-US" sz="2400" smtClean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0</TotalTime>
  <Words>2298</Words>
  <Application>WPS 演示</Application>
  <PresentationFormat>全屏显示(4:3)</PresentationFormat>
  <Paragraphs>133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9" baseType="lpstr">
      <vt:lpstr>Arial</vt:lpstr>
      <vt:lpstr>宋体</vt:lpstr>
      <vt:lpstr>Wingdings</vt:lpstr>
      <vt:lpstr>Franklin Gothic Medium</vt:lpstr>
      <vt:lpstr>微软雅黑</vt:lpstr>
      <vt:lpstr>Wingdings 2</vt:lpstr>
      <vt:lpstr>Wingdings</vt:lpstr>
      <vt:lpstr>Arial</vt:lpstr>
      <vt:lpstr>华文楷体</vt:lpstr>
      <vt:lpstr>Franklin Gothic Book</vt:lpstr>
      <vt:lpstr>楷体_GB2312</vt:lpstr>
      <vt:lpstr>新宋体</vt:lpstr>
      <vt:lpstr>华文新魏</vt:lpstr>
      <vt:lpstr>方正姚体</vt:lpstr>
      <vt:lpstr>仿宋</vt:lpstr>
      <vt:lpstr>Arial Unicode MS</vt:lpstr>
      <vt:lpstr>黑体</vt:lpstr>
      <vt:lpstr>Calibri</vt:lpstr>
      <vt:lpstr>Times New Roman</vt:lpstr>
      <vt:lpstr>隶书</vt:lpstr>
      <vt:lpstr>仿宋_GB2312</vt:lpstr>
      <vt:lpstr>Wingdings 2</vt:lpstr>
      <vt:lpstr>暗香扑面</vt:lpstr>
      <vt:lpstr>PowerPoint 演示文稿</vt:lpstr>
      <vt:lpstr>PowerPoint 演示文稿</vt:lpstr>
      <vt:lpstr>《水浒传》作者简介</vt:lpstr>
      <vt:lpstr>       作品背景    </vt:lpstr>
      <vt:lpstr>《水浒传》主要内容简介</vt:lpstr>
      <vt:lpstr>《水浒传》主要内容：</vt:lpstr>
      <vt:lpstr>线索</vt:lpstr>
      <vt:lpstr>高俅</vt:lpstr>
      <vt:lpstr>PowerPoint 演示文稿</vt:lpstr>
      <vt:lpstr>PowerPoint 演示文稿</vt:lpstr>
      <vt:lpstr>典型人物：林冲</vt:lpstr>
      <vt:lpstr>八十万禁军教头</vt:lpstr>
      <vt:lpstr>     </vt:lpstr>
      <vt:lpstr>PowerPoint 演示文稿</vt:lpstr>
      <vt:lpstr>《忠义水浒传》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水浒传</dc:title>
  <dc:creator>walkinnet</dc:creator>
  <cp:lastModifiedBy>Administrator</cp:lastModifiedBy>
  <cp:revision>96</cp:revision>
  <dcterms:created xsi:type="dcterms:W3CDTF">2008-03-20T04:23:00Z</dcterms:created>
  <dcterms:modified xsi:type="dcterms:W3CDTF">2021-09-13T07:38:34Z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2052-11.8.2.8361</vt:lpwstr>
  </property>
</Properties>
</file>