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58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0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1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01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34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62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7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12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43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5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44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05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72C9F-C91A-4CF3-A0A1-538CC3288C93}" type="datetimeFigureOut">
              <a:rPr lang="zh-CN" altLang="en-US" smtClean="0"/>
              <a:t>2021/8/30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B6E22B7-168C-4784-8DFE-D95AC0ED6C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97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B93975-F6E4-4E54-9ADB-60C22300BE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</a:rPr>
              <a:t>好书推荐</a:t>
            </a:r>
            <a:r>
              <a:rPr lang="en-US" altLang="zh-CN" sz="4000" b="1" dirty="0"/>
              <a:t>《</a:t>
            </a:r>
            <a:r>
              <a:rPr lang="zh-CN" altLang="en-US" sz="4000" b="1" dirty="0"/>
              <a:t>课堂创意管理实用技巧</a:t>
            </a:r>
            <a:r>
              <a:rPr lang="en-US" altLang="zh-CN" sz="4000" b="1" dirty="0"/>
              <a:t>》</a:t>
            </a:r>
            <a:endParaRPr lang="zh-CN" altLang="en-US" sz="4000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F84B38B-3A9E-4E4F-8F9B-6AF14900D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                                              作者：董一菲</a:t>
            </a:r>
          </a:p>
        </p:txBody>
      </p:sp>
    </p:spTree>
    <p:extLst>
      <p:ext uri="{BB962C8B-B14F-4D97-AF65-F5344CB8AC3E}">
        <p14:creationId xmlns:p14="http://schemas.microsoft.com/office/powerpoint/2010/main" val="25631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FC8B2F-230A-4D1E-BC96-AF4961D0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30" y="798973"/>
            <a:ext cx="4425941" cy="2247117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课堂创意管理实用技巧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2E66E0-EB2B-4584-B943-768678890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1.</a:t>
            </a:r>
            <a:r>
              <a:rPr lang="zh-CN" altLang="en-US" sz="3200" dirty="0"/>
              <a:t>课堂常规之管理技巧</a:t>
            </a:r>
            <a:endParaRPr lang="en-US" altLang="zh-CN" sz="3200" dirty="0"/>
          </a:p>
          <a:p>
            <a:r>
              <a:rPr lang="en-US" altLang="zh-CN" sz="3200" dirty="0"/>
              <a:t>2.</a:t>
            </a:r>
            <a:r>
              <a:rPr lang="zh-CN" altLang="en-US" sz="3200" dirty="0"/>
              <a:t>学生学习问题之管理技巧</a:t>
            </a:r>
            <a:endParaRPr lang="en-US" altLang="zh-CN" sz="3200" dirty="0"/>
          </a:p>
          <a:p>
            <a:r>
              <a:rPr lang="en-US" altLang="zh-CN" sz="3200" dirty="0"/>
              <a:t>3</a:t>
            </a:r>
            <a:r>
              <a:rPr lang="zh-CN" altLang="en-US" sz="3200" dirty="0"/>
              <a:t>学生行为问题之管理技巧</a:t>
            </a:r>
            <a:endParaRPr lang="en-US" altLang="zh-CN" sz="3200" dirty="0"/>
          </a:p>
          <a:p>
            <a:r>
              <a:rPr lang="en-US" altLang="zh-CN" sz="3200" dirty="0"/>
              <a:t>4.</a:t>
            </a:r>
            <a:r>
              <a:rPr lang="zh-CN" altLang="en-US" sz="3200" dirty="0"/>
              <a:t>学生心理问题之管理技巧</a:t>
            </a:r>
            <a:endParaRPr lang="en-US" altLang="zh-CN" sz="3200" dirty="0"/>
          </a:p>
          <a:p>
            <a:r>
              <a:rPr lang="en-US" altLang="zh-CN" sz="3200" dirty="0"/>
              <a:t>5</a:t>
            </a:r>
            <a:r>
              <a:rPr lang="zh-CN" altLang="en-US" sz="3200" dirty="0"/>
              <a:t>后进生之管理技巧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AE210E-1F73-4107-AD4D-4C34FE400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917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6D2DF-E77C-4911-B961-AF935854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一、课堂常规之管理技巧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A2FCB5-8822-4C77-8561-4D10E8976E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CN" altLang="en-US" sz="12800" dirty="0"/>
              <a:t>特色：</a:t>
            </a:r>
            <a:br>
              <a:rPr lang="en-US" altLang="zh-CN" sz="6400" dirty="0"/>
            </a:br>
            <a:r>
              <a:rPr lang="zh-CN" altLang="en-US" sz="7200" dirty="0"/>
              <a:t>就地取材，“借” 生奇效化杂音为教育契机</a:t>
            </a:r>
            <a:br>
              <a:rPr lang="zh-CN" altLang="en-US" sz="7200" dirty="0"/>
            </a:br>
            <a:r>
              <a:rPr lang="zh-CN" altLang="en-US" sz="7200" dirty="0"/>
              <a:t>劳逸适度，趣味弓</a:t>
            </a:r>
            <a:r>
              <a:rPr lang="en-US" altLang="zh-CN" sz="7200" dirty="0"/>
              <a:t>|</a:t>
            </a:r>
            <a:r>
              <a:rPr lang="zh-CN" altLang="en-US" sz="7200" dirty="0"/>
              <a:t>路以生为本，博采众长</a:t>
            </a:r>
            <a:br>
              <a:rPr lang="en-US" altLang="zh-CN" sz="7200" dirty="0"/>
            </a:br>
            <a:r>
              <a:rPr lang="zh-CN" altLang="en-US" sz="7200" dirty="0"/>
              <a:t>巧用文本，琢玉成器</a:t>
            </a:r>
            <a:br>
              <a:rPr lang="en-US" altLang="zh-CN" sz="7200" dirty="0"/>
            </a:br>
            <a:r>
              <a:rPr lang="zh-CN" altLang="en-US" sz="7200" dirty="0"/>
              <a:t>巧借曲径，通达幽境</a:t>
            </a:r>
            <a:br>
              <a:rPr lang="zh-CN" altLang="en-US" sz="7200" dirty="0"/>
            </a:br>
            <a:r>
              <a:rPr lang="zh-CN" altLang="en-US" sz="7200" dirty="0"/>
              <a:t>劳逸适度，趣味弓</a:t>
            </a:r>
            <a:r>
              <a:rPr lang="en-US" altLang="zh-CN" sz="7200" dirty="0"/>
              <a:t>|</a:t>
            </a:r>
            <a:r>
              <a:rPr lang="zh-CN" altLang="en-US" sz="7200" dirty="0"/>
              <a:t>路以生为本，博采众长</a:t>
            </a:r>
            <a:br>
              <a:rPr lang="en-US" altLang="zh-CN" sz="7200" dirty="0"/>
            </a:br>
            <a:r>
              <a:rPr lang="zh-CN" altLang="en-US" sz="7200" dirty="0"/>
              <a:t>巧用文本，琢玉成器</a:t>
            </a:r>
            <a:br>
              <a:rPr lang="en-US" altLang="zh-CN" sz="7200" dirty="0"/>
            </a:br>
            <a:r>
              <a:rPr lang="zh-CN" altLang="en-US" sz="7200" dirty="0"/>
              <a:t>巧借曲径，通达幽境</a:t>
            </a:r>
            <a:br>
              <a:rPr lang="zh-CN" altLang="en-US" sz="7200" dirty="0"/>
            </a:br>
            <a:r>
              <a:rPr lang="zh-CN" altLang="en-US" sz="7200" dirty="0"/>
              <a:t>诵读教学，诗意课堂</a:t>
            </a:r>
            <a:br>
              <a:rPr lang="zh-CN" altLang="en-US" sz="7200" dirty="0"/>
            </a:br>
            <a:r>
              <a:rPr lang="zh-CN" altLang="en-US" sz="7200" dirty="0"/>
              <a:t>课始收心，音像入境扣人心弦，充满机智标语人心，箴言育人插图激趣，相得益彰花飞雪舞，乐中生趣</a:t>
            </a:r>
            <a:br>
              <a:rPr lang="zh-CN" altLang="en-US" sz="7200" dirty="0"/>
            </a:br>
            <a:br>
              <a:rPr lang="zh-CN" altLang="en-US" sz="6400" dirty="0"/>
            </a:br>
            <a:endParaRPr lang="zh-CN" altLang="en-US" sz="640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5FC6A09-30A5-44A3-949D-7C125C64A1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/>
              <a:t>诵读教学，</a:t>
            </a:r>
            <a:br>
              <a:rPr lang="zh-CN" altLang="en-US" dirty="0"/>
            </a:br>
            <a:r>
              <a:rPr lang="zh-CN" altLang="en-US" dirty="0"/>
              <a:t>诗意课堂</a:t>
            </a:r>
            <a:br>
              <a:rPr lang="zh-CN" altLang="en-US" dirty="0"/>
            </a:br>
            <a:r>
              <a:rPr lang="zh-CN" altLang="en-US" dirty="0"/>
              <a:t>课始收心，音像入境扣人心弦，充满机智标语人心，箴言育人插图激趣，相得益彰花飞雪舞，乐中生趣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363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BFB8E5-BD7E-4354-8457-665A55457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/>
              <a:t>二、学生学习问题之管理技巧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E15306-51EC-46F3-BF80-117C9404E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9"/>
            <a:ext cx="4645152" cy="3268132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4100" dirty="0"/>
              <a:t>特色：</a:t>
            </a:r>
            <a:endParaRPr lang="en-US" altLang="zh-CN" sz="4100" dirty="0"/>
          </a:p>
          <a:p>
            <a:r>
              <a:rPr lang="zh-CN" altLang="en-US" sz="2600" dirty="0"/>
              <a:t>唤醒小组潜能</a:t>
            </a:r>
            <a:r>
              <a:rPr lang="en-US" altLang="zh-CN" sz="2600" dirty="0"/>
              <a:t>,</a:t>
            </a:r>
            <a:r>
              <a:rPr lang="zh-CN" altLang="en-US" sz="2600" dirty="0"/>
              <a:t>知之好之</a:t>
            </a:r>
            <a:endParaRPr lang="en-US" altLang="zh-CN" sz="2600" dirty="0"/>
          </a:p>
          <a:p>
            <a:r>
              <a:rPr lang="zh-CN" altLang="en-US" sz="2600" dirty="0"/>
              <a:t>乐之巧妙联系</a:t>
            </a:r>
            <a:r>
              <a:rPr lang="en-US" altLang="zh-CN" sz="2600" dirty="0"/>
              <a:t>,</a:t>
            </a:r>
            <a:r>
              <a:rPr lang="zh-CN" altLang="en-US" sz="2600" dirty="0"/>
              <a:t>让语文课堂焕发生机</a:t>
            </a:r>
            <a:endParaRPr lang="en-US" altLang="zh-CN" sz="2600" dirty="0"/>
          </a:p>
          <a:p>
            <a:r>
              <a:rPr lang="zh-CN" altLang="en-US" sz="2600" dirty="0"/>
              <a:t>巧设情境</a:t>
            </a:r>
            <a:r>
              <a:rPr lang="en-US" altLang="zh-CN" sz="2600" dirty="0"/>
              <a:t>,</a:t>
            </a:r>
            <a:r>
              <a:rPr lang="zh-CN" altLang="en-US" sz="2600" dirty="0"/>
              <a:t>激励成长</a:t>
            </a:r>
            <a:endParaRPr lang="en-US" altLang="zh-CN" sz="2600" dirty="0"/>
          </a:p>
          <a:p>
            <a:r>
              <a:rPr lang="zh-CN" altLang="en-US" sz="2600" dirty="0"/>
              <a:t>精心设计</a:t>
            </a:r>
            <a:r>
              <a:rPr lang="en-US" altLang="zh-CN" sz="2600" dirty="0"/>
              <a:t>,</a:t>
            </a:r>
            <a:r>
              <a:rPr lang="zh-CN" altLang="en-US" sz="2600" dirty="0"/>
              <a:t>及时评价</a:t>
            </a:r>
            <a:endParaRPr lang="en-US" altLang="zh-CN" sz="2600" dirty="0"/>
          </a:p>
          <a:p>
            <a:r>
              <a:rPr lang="zh-CN" altLang="en-US" sz="2600" dirty="0"/>
              <a:t>劝束得法</a:t>
            </a:r>
            <a:r>
              <a:rPr lang="en-US" altLang="zh-CN" sz="2600" dirty="0"/>
              <a:t>,</a:t>
            </a:r>
            <a:r>
              <a:rPr lang="zh-CN" altLang="en-US" sz="2600" dirty="0"/>
              <a:t>生发无限</a:t>
            </a:r>
            <a:endParaRPr lang="en-US" altLang="zh-CN" sz="2600" dirty="0"/>
          </a:p>
          <a:p>
            <a:r>
              <a:rPr lang="zh-CN" altLang="en-US" sz="2600" dirty="0"/>
              <a:t>向“教育”更深处漫遡</a:t>
            </a:r>
            <a:endParaRPr lang="en-US" altLang="zh-CN" sz="2600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02F371-42BF-4FD1-A60A-C5E49E0339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sz="2400" dirty="0"/>
              <a:t>内因驱动</a:t>
            </a:r>
            <a:r>
              <a:rPr lang="en-US" altLang="zh-CN" sz="2400" dirty="0"/>
              <a:t>,</a:t>
            </a:r>
            <a:r>
              <a:rPr lang="zh-CN" altLang="en-US" sz="2400" dirty="0"/>
              <a:t>群情盎然</a:t>
            </a:r>
            <a:endParaRPr lang="en-US" altLang="zh-CN" sz="2400" dirty="0"/>
          </a:p>
          <a:p>
            <a:r>
              <a:rPr lang="zh-CN" altLang="en-US" sz="2400" dirty="0"/>
              <a:t>经典引路</a:t>
            </a:r>
            <a:r>
              <a:rPr lang="en-US" altLang="zh-CN" sz="2400" dirty="0"/>
              <a:t>,</a:t>
            </a:r>
            <a:r>
              <a:rPr lang="zh-CN" altLang="en-US" sz="2400" dirty="0"/>
              <a:t>开启智慧</a:t>
            </a:r>
            <a:r>
              <a:rPr lang="en-US" altLang="zh-CN" sz="2400" dirty="0"/>
              <a:t>,</a:t>
            </a:r>
            <a:r>
              <a:rPr lang="zh-CN" altLang="en-US" sz="2400" dirty="0"/>
              <a:t>重建心灵</a:t>
            </a:r>
            <a:endParaRPr lang="en-US" altLang="zh-CN" sz="2400" dirty="0"/>
          </a:p>
          <a:p>
            <a:r>
              <a:rPr lang="zh-CN" altLang="en-US" sz="2400" dirty="0"/>
              <a:t>随性感性</a:t>
            </a:r>
            <a:r>
              <a:rPr lang="en-US" altLang="zh-CN" sz="2400" dirty="0"/>
              <a:t>,</a:t>
            </a:r>
            <a:r>
              <a:rPr lang="zh-CN" altLang="en-US" sz="2400" dirty="0"/>
              <a:t>点燃诗情</a:t>
            </a:r>
            <a:endParaRPr lang="en-US" altLang="zh-CN" sz="2400" dirty="0"/>
          </a:p>
          <a:p>
            <a:r>
              <a:rPr lang="zh-CN" altLang="en-US" sz="2400" dirty="0"/>
              <a:t>发散思维</a:t>
            </a:r>
            <a:r>
              <a:rPr lang="en-US" altLang="zh-CN" sz="2400" dirty="0"/>
              <a:t>,</a:t>
            </a:r>
            <a:r>
              <a:rPr lang="zh-CN" altLang="en-US" sz="2400" dirty="0"/>
              <a:t>重在收放</a:t>
            </a:r>
            <a:endParaRPr lang="en-US" altLang="zh-CN" sz="2400" dirty="0"/>
          </a:p>
          <a:p>
            <a:r>
              <a:rPr lang="zh-CN" altLang="en-US" sz="2400" dirty="0"/>
              <a:t>创新思维</a:t>
            </a:r>
            <a:r>
              <a:rPr lang="en-US" altLang="zh-CN" sz="2400" dirty="0"/>
              <a:t>,</a:t>
            </a:r>
            <a:r>
              <a:rPr lang="zh-CN" altLang="en-US" sz="2400" dirty="0"/>
              <a:t>激活兴趣</a:t>
            </a:r>
          </a:p>
        </p:txBody>
      </p:sp>
    </p:spTree>
    <p:extLst>
      <p:ext uri="{BB962C8B-B14F-4D97-AF65-F5344CB8AC3E}">
        <p14:creationId xmlns:p14="http://schemas.microsoft.com/office/powerpoint/2010/main" val="103883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A53AE7-4361-4FA6-9817-5F74959B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/>
              <a:t>三、学生行为问题之管理技巧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78A9D0-5DF0-4C28-8657-5CF93B03D3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sz="2800" b="1" dirty="0"/>
              <a:t>特色：</a:t>
            </a:r>
            <a:endParaRPr lang="en-US" altLang="zh-CN" sz="2800" b="1" dirty="0"/>
          </a:p>
          <a:p>
            <a:r>
              <a:rPr lang="zh-CN" altLang="en-US" dirty="0"/>
              <a:t>以生教生，声东击西</a:t>
            </a:r>
            <a:endParaRPr lang="en-US" altLang="zh-CN" dirty="0"/>
          </a:p>
          <a:p>
            <a:r>
              <a:rPr lang="zh-CN" altLang="en-US" dirty="0"/>
              <a:t>书香扁智</a:t>
            </a:r>
            <a:r>
              <a:rPr lang="en-US" altLang="zh-CN" dirty="0"/>
              <a:t>,</a:t>
            </a:r>
            <a:r>
              <a:rPr lang="zh-CN" altLang="en-US" dirty="0"/>
              <a:t>因势利导</a:t>
            </a:r>
            <a:endParaRPr lang="en-US" altLang="zh-CN" dirty="0"/>
          </a:p>
          <a:p>
            <a:r>
              <a:rPr lang="zh-CN" altLang="en-US" dirty="0"/>
              <a:t>巧妙促进，灵活应对</a:t>
            </a:r>
            <a:endParaRPr lang="en-US" altLang="zh-CN" dirty="0"/>
          </a:p>
          <a:p>
            <a:r>
              <a:rPr lang="zh-CN" altLang="en-US" dirty="0"/>
              <a:t>搭建平台</a:t>
            </a:r>
            <a:r>
              <a:rPr lang="en-US" altLang="zh-CN" dirty="0"/>
              <a:t>,</a:t>
            </a:r>
            <a:r>
              <a:rPr lang="zh-CN" altLang="en-US" dirty="0"/>
              <a:t>砥砺成长</a:t>
            </a:r>
            <a:endParaRPr lang="en-US" altLang="zh-CN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552DB1-2852-49B6-BCAA-D5BC3797E9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/>
              <a:t>巧设问题</a:t>
            </a:r>
            <a:r>
              <a:rPr lang="en-US" altLang="zh-CN" dirty="0"/>
              <a:t>,</a:t>
            </a:r>
            <a:r>
              <a:rPr lang="zh-CN" altLang="en-US" dirty="0"/>
              <a:t>借力给力</a:t>
            </a:r>
            <a:endParaRPr lang="en-US" altLang="zh-CN" dirty="0"/>
          </a:p>
          <a:p>
            <a:r>
              <a:rPr lang="zh-CN" altLang="en-US" dirty="0"/>
              <a:t>陪示指引，对症下药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幽默化解，激发自尊</a:t>
            </a:r>
            <a:r>
              <a:rPr lang="en-US" altLang="zh-CN" dirty="0"/>
              <a:t>,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诗意唤醒，尊重理解</a:t>
            </a:r>
            <a:r>
              <a:rPr lang="en-US" altLang="zh-CN" dirty="0"/>
              <a:t>,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循循善诱  调节情绪</a:t>
            </a:r>
            <a:r>
              <a:rPr lang="en-US" altLang="zh-CN" dirty="0"/>
              <a:t>,</a:t>
            </a:r>
            <a:r>
              <a:rPr lang="zh-CN" altLang="en-US" dirty="0"/>
              <a:t>激发热情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05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F92770-D155-422C-B3E7-2E7C4BA7D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683443"/>
          </a:xfrm>
        </p:spPr>
        <p:txBody>
          <a:bodyPr/>
          <a:lstStyle/>
          <a:p>
            <a:r>
              <a:rPr lang="zh-CN" altLang="en-US" sz="3200" b="1" dirty="0"/>
              <a:t>四、学生心理问题之管理技巧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8913A-25F5-4E87-A7FD-66EEF5BD78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zh-CN" altLang="en-US" sz="7200" b="1" dirty="0"/>
              <a:t>特色：</a:t>
            </a:r>
            <a:endParaRPr lang="en-US" altLang="zh-CN" sz="7000" b="1" dirty="0"/>
          </a:p>
          <a:p>
            <a:r>
              <a:rPr lang="zh-CN" altLang="en-US" sz="7000" dirty="0"/>
              <a:t>委之以诚，自信倍增</a:t>
            </a:r>
          </a:p>
          <a:p>
            <a:r>
              <a:rPr lang="zh-CN" altLang="en-US" sz="7000" dirty="0"/>
              <a:t>以读促教</a:t>
            </a:r>
            <a:r>
              <a:rPr lang="en-US" altLang="zh-CN" sz="7000" dirty="0"/>
              <a:t>,</a:t>
            </a:r>
            <a:r>
              <a:rPr lang="zh-CN" altLang="en-US" sz="7000" dirty="0"/>
              <a:t>育人有声</a:t>
            </a:r>
          </a:p>
          <a:p>
            <a:r>
              <a:rPr lang="zh-CN" altLang="en-US" sz="7000" dirty="0"/>
              <a:t>赏识优点</a:t>
            </a:r>
            <a:r>
              <a:rPr lang="en-US" altLang="zh-CN" sz="7000" dirty="0"/>
              <a:t>,</a:t>
            </a:r>
            <a:r>
              <a:rPr lang="zh-CN" altLang="en-US" sz="7000" dirty="0"/>
              <a:t>绽放笑容</a:t>
            </a:r>
          </a:p>
          <a:p>
            <a:r>
              <a:rPr lang="zh-CN" altLang="en-US" sz="7000" dirty="0"/>
              <a:t>寻根激趣</a:t>
            </a:r>
            <a:r>
              <a:rPr lang="en-US" altLang="zh-CN" sz="7000" dirty="0"/>
              <a:t>,</a:t>
            </a:r>
            <a:r>
              <a:rPr lang="zh-CN" altLang="en-US" sz="7000" dirty="0"/>
              <a:t>静候花开</a:t>
            </a:r>
          </a:p>
          <a:p>
            <a:r>
              <a:rPr lang="zh-CN" altLang="en-US" sz="7000" dirty="0"/>
              <a:t>团队研修</a:t>
            </a:r>
            <a:r>
              <a:rPr lang="en-US" altLang="zh-CN" sz="7000" dirty="0"/>
              <a:t>,</a:t>
            </a:r>
            <a:r>
              <a:rPr lang="zh-CN" altLang="en-US" sz="7000" dirty="0"/>
              <a:t>合力</a:t>
            </a:r>
          </a:p>
          <a:p>
            <a:pPr marL="0" indent="0">
              <a:buNone/>
            </a:pPr>
            <a:endParaRPr lang="zh-CN" altLang="en-US" sz="8600" dirty="0"/>
          </a:p>
          <a:p>
            <a:endParaRPr lang="zh-CN" altLang="en-US" sz="8600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A14E10E-7562-48EE-8F8F-673FECE7CC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endParaRPr lang="en-US" altLang="zh-CN" dirty="0"/>
          </a:p>
          <a:p>
            <a:r>
              <a:rPr lang="zh-CN" altLang="en-US" sz="7400" dirty="0"/>
              <a:t>多予鼓励</a:t>
            </a:r>
            <a:r>
              <a:rPr lang="en-US" altLang="zh-CN" sz="7400" dirty="0"/>
              <a:t>,</a:t>
            </a:r>
            <a:r>
              <a:rPr lang="zh-CN" altLang="en-US" sz="7400" dirty="0"/>
              <a:t>点燃激情</a:t>
            </a:r>
          </a:p>
          <a:p>
            <a:r>
              <a:rPr lang="zh-CN" altLang="en-US" sz="7400" dirty="0"/>
              <a:t>爱心耐心</a:t>
            </a:r>
            <a:r>
              <a:rPr lang="en-US" altLang="zh-CN" sz="7400" dirty="0"/>
              <a:t>,</a:t>
            </a:r>
            <a:r>
              <a:rPr lang="zh-CN" altLang="en-US" sz="7400" dirty="0"/>
              <a:t>引领回归</a:t>
            </a:r>
          </a:p>
          <a:p>
            <a:r>
              <a:rPr lang="zh-CN" altLang="en-US" sz="7400" dirty="0"/>
              <a:t>引人情境，春风化雨</a:t>
            </a:r>
          </a:p>
          <a:p>
            <a:r>
              <a:rPr lang="zh-CN" altLang="en-US" sz="7400" dirty="0"/>
              <a:t>思维导图</a:t>
            </a:r>
            <a:r>
              <a:rPr lang="en-US" altLang="zh-CN" sz="7400" dirty="0"/>
              <a:t>,</a:t>
            </a:r>
            <a:r>
              <a:rPr lang="zh-CN" altLang="en-US" sz="7400" dirty="0"/>
              <a:t>助力记忆</a:t>
            </a:r>
          </a:p>
          <a:p>
            <a:r>
              <a:rPr lang="zh-CN" altLang="en-US" sz="7400" dirty="0"/>
              <a:t>平等沟通</a:t>
            </a:r>
            <a:r>
              <a:rPr lang="en-US" altLang="zh-CN" sz="7400" dirty="0"/>
              <a:t>,</a:t>
            </a:r>
            <a:r>
              <a:rPr lang="zh-CN" altLang="en-US" sz="7400" dirty="0"/>
              <a:t>巧解心锁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352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89D1B2-5E40-4A8B-AC8F-842E42DD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/>
              <a:t>五、后进生之管理技巧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9C5F45-ABF4-47BA-8DF7-9ABA3DF32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909155"/>
          </a:xfrm>
        </p:spPr>
        <p:txBody>
          <a:bodyPr>
            <a:normAutofit lnSpcReduction="10000"/>
          </a:bodyPr>
          <a:lstStyle/>
          <a:p>
            <a:r>
              <a:rPr lang="zh-CN" altLang="en-US" sz="2800" b="1" dirty="0"/>
              <a:t>特色：</a:t>
            </a:r>
            <a:endParaRPr lang="en-US" altLang="zh-CN" sz="2800" b="1" dirty="0"/>
          </a:p>
          <a:p>
            <a:r>
              <a:rPr lang="zh-CN" altLang="en-US" sz="2400" dirty="0"/>
              <a:t>有意忽视</a:t>
            </a:r>
            <a:r>
              <a:rPr lang="en-US" altLang="zh-CN" sz="2400" dirty="0"/>
              <a:t>,</a:t>
            </a:r>
            <a:r>
              <a:rPr lang="zh-CN" altLang="en-US" sz="2400" dirty="0"/>
              <a:t>静待花开</a:t>
            </a:r>
            <a:endParaRPr lang="en-US" altLang="zh-CN" sz="2400" dirty="0"/>
          </a:p>
          <a:p>
            <a:r>
              <a:rPr lang="zh-CN" altLang="en-US" sz="2400" dirty="0"/>
              <a:t>攻城为下，攻心为上</a:t>
            </a:r>
            <a:endParaRPr lang="en-US" altLang="zh-CN" sz="2400" dirty="0"/>
          </a:p>
          <a:p>
            <a:r>
              <a:rPr lang="zh-CN" altLang="en-US" sz="2400" dirty="0"/>
              <a:t>从“心”入手，快乐学习</a:t>
            </a:r>
            <a:endParaRPr lang="en-US" altLang="zh-CN" sz="2400" dirty="0"/>
          </a:p>
          <a:p>
            <a:r>
              <a:rPr lang="zh-CN" altLang="en-US" sz="2400" dirty="0"/>
              <a:t>以情唤情</a:t>
            </a:r>
            <a:r>
              <a:rPr lang="en-US" altLang="zh-CN" sz="2400" dirty="0"/>
              <a:t>,</a:t>
            </a:r>
            <a:r>
              <a:rPr lang="zh-CN" altLang="en-US" sz="2400" dirty="0"/>
              <a:t>春语传情</a:t>
            </a:r>
            <a:endParaRPr lang="en-US" altLang="zh-CN" sz="2400" dirty="0"/>
          </a:p>
          <a:p>
            <a:r>
              <a:rPr lang="zh-CN" altLang="en-US" sz="2400" dirty="0"/>
              <a:t>诗文润心</a:t>
            </a:r>
            <a:r>
              <a:rPr lang="en-US" altLang="zh-CN" sz="2400" dirty="0"/>
              <a:t>,</a:t>
            </a:r>
            <a:r>
              <a:rPr lang="zh-CN" altLang="en-US" sz="2400" dirty="0"/>
              <a:t>激趣启智</a:t>
            </a:r>
            <a:endParaRPr lang="en-US" altLang="zh-CN" sz="2400" dirty="0"/>
          </a:p>
          <a:p>
            <a:r>
              <a:rPr lang="zh-CN" altLang="en-US" sz="2400" dirty="0"/>
              <a:t>运系通</a:t>
            </a:r>
            <a:r>
              <a:rPr lang="en-US" altLang="zh-CN" sz="2400" dirty="0"/>
              <a:t>,</a:t>
            </a:r>
            <a:r>
              <a:rPr lang="zh-CN" altLang="en-US" sz="2400" dirty="0"/>
              <a:t>时时生疑</a:t>
            </a:r>
            <a:endParaRPr lang="en-US" altLang="zh-CN" sz="2400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B3F4EAF-2CAA-4A48-B8BC-BA82E15B3B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400" dirty="0"/>
              <a:t>根植内心</a:t>
            </a:r>
            <a:r>
              <a:rPr lang="en-US" altLang="zh-CN" sz="2400" dirty="0"/>
              <a:t>,</a:t>
            </a:r>
            <a:r>
              <a:rPr lang="zh-CN" altLang="en-US" sz="2400" dirty="0"/>
              <a:t>持久守护</a:t>
            </a:r>
            <a:endParaRPr lang="en-US" altLang="zh-CN" sz="2400" dirty="0"/>
          </a:p>
          <a:p>
            <a:r>
              <a:rPr lang="zh-CN" altLang="en-US" sz="2400" dirty="0"/>
              <a:t>以德促学，摇曳生姿</a:t>
            </a:r>
            <a:endParaRPr lang="en-US" altLang="zh-CN" sz="2400" dirty="0"/>
          </a:p>
          <a:p>
            <a:r>
              <a:rPr lang="zh-CN" altLang="en-US" sz="2400" dirty="0"/>
              <a:t>轻敲响鼓</a:t>
            </a:r>
            <a:r>
              <a:rPr lang="en-US" altLang="zh-CN" sz="2400" dirty="0"/>
              <a:t>,</a:t>
            </a:r>
            <a:r>
              <a:rPr lang="zh-CN" altLang="en-US" sz="2400" dirty="0"/>
              <a:t>声震四野</a:t>
            </a:r>
            <a:endParaRPr lang="en-US" altLang="zh-CN" sz="2400" dirty="0"/>
          </a:p>
          <a:p>
            <a:r>
              <a:rPr lang="zh-CN" altLang="en-US" sz="2400" dirty="0"/>
              <a:t>唯美陶冶</a:t>
            </a:r>
            <a:r>
              <a:rPr lang="en-US" altLang="zh-CN" sz="2400" dirty="0"/>
              <a:t>,</a:t>
            </a:r>
            <a:r>
              <a:rPr lang="zh-CN" altLang="en-US" sz="2400" dirty="0"/>
              <a:t>怡情养性</a:t>
            </a:r>
          </a:p>
        </p:txBody>
      </p:sp>
    </p:spTree>
    <p:extLst>
      <p:ext uri="{BB962C8B-B14F-4D97-AF65-F5344CB8AC3E}">
        <p14:creationId xmlns:p14="http://schemas.microsoft.com/office/powerpoint/2010/main" val="39731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2E3E51-F35E-4830-B0D4-37BDA745A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/>
              <a:t>篇章结构（标题）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E6EB12-10F5-4047-98DE-1BDBAB482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1.</a:t>
            </a:r>
            <a:r>
              <a:rPr lang="zh-CN" altLang="en-US" sz="3600" dirty="0"/>
              <a:t>情景回顾</a:t>
            </a:r>
            <a:endParaRPr lang="en-US" altLang="zh-CN" sz="3600" dirty="0"/>
          </a:p>
          <a:p>
            <a:r>
              <a:rPr lang="en-US" altLang="zh-CN" sz="3600" dirty="0"/>
              <a:t>2.</a:t>
            </a:r>
            <a:r>
              <a:rPr lang="zh-CN" altLang="en-US" sz="3600" dirty="0"/>
              <a:t>管理回顾</a:t>
            </a:r>
            <a:endParaRPr lang="en-US" altLang="zh-CN" sz="3600" dirty="0"/>
          </a:p>
          <a:p>
            <a:r>
              <a:rPr lang="en-US" altLang="zh-CN" sz="3600" dirty="0"/>
              <a:t>3.</a:t>
            </a:r>
            <a:r>
              <a:rPr lang="zh-CN" altLang="en-US" sz="3600" dirty="0"/>
              <a:t>技巧提炼</a:t>
            </a:r>
            <a:endParaRPr lang="en-US" altLang="zh-CN" sz="3600" dirty="0"/>
          </a:p>
          <a:p>
            <a:r>
              <a:rPr lang="en-US" altLang="zh-CN" sz="3600" dirty="0"/>
              <a:t>4.</a:t>
            </a:r>
            <a:r>
              <a:rPr lang="zh-CN" altLang="en-US" sz="3600" dirty="0"/>
              <a:t>迁移运用</a:t>
            </a:r>
            <a:endParaRPr lang="en-US" altLang="zh-CN" sz="3600" dirty="0"/>
          </a:p>
          <a:p>
            <a:r>
              <a:rPr lang="en-US" altLang="zh-CN" sz="3600" dirty="0"/>
              <a:t>5.</a:t>
            </a:r>
            <a:r>
              <a:rPr lang="zh-CN" altLang="en-US" sz="3600" dirty="0"/>
              <a:t>教育感悟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77310AA-F53C-4131-B815-B6F7A22BB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CN" altLang="en-US" sz="2000" dirty="0"/>
              <a:t>                          </a:t>
            </a:r>
            <a:r>
              <a:rPr lang="zh-CN" altLang="en-US" sz="3200" b="1" dirty="0"/>
              <a:t>副标题</a:t>
            </a:r>
          </a:p>
        </p:txBody>
      </p:sp>
    </p:spTree>
    <p:extLst>
      <p:ext uri="{BB962C8B-B14F-4D97-AF65-F5344CB8AC3E}">
        <p14:creationId xmlns:p14="http://schemas.microsoft.com/office/powerpoint/2010/main" val="408468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AB68245-7021-415A-BE7B-7B0AE16441FE}"/>
              </a:ext>
            </a:extLst>
          </p:cNvPr>
          <p:cNvSpPr txBox="1"/>
          <p:nvPr/>
        </p:nvSpPr>
        <p:spPr>
          <a:xfrm>
            <a:off x="791852" y="622169"/>
            <a:ext cx="1101050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读后感：</a:t>
            </a:r>
            <a:endParaRPr lang="en-US" altLang="zh-CN" sz="3200" b="1" dirty="0"/>
          </a:p>
          <a:p>
            <a:r>
              <a:rPr lang="zh-CN" altLang="en-US" sz="2000" dirty="0"/>
              <a:t>     </a:t>
            </a:r>
            <a:r>
              <a:rPr lang="zh-CN" altLang="en-US" sz="2400" dirty="0"/>
              <a:t>本书作者中是学语文特级教师，是一线的教学工作者，对课堂的教育教学有丰富的经验。</a:t>
            </a:r>
            <a:endParaRPr lang="en-US" altLang="zh-CN" sz="2400" dirty="0"/>
          </a:p>
          <a:p>
            <a:r>
              <a:rPr lang="zh-CN" altLang="en-US" sz="2400" dirty="0"/>
              <a:t>     本书的案例都是源于课堂教学，对我们的一线教育教学有很好的指导和借鉴意义。</a:t>
            </a:r>
            <a:endParaRPr lang="en-US" altLang="zh-CN" sz="2400" dirty="0"/>
          </a:p>
          <a:p>
            <a:r>
              <a:rPr lang="zh-CN" altLang="en-US" sz="2400" dirty="0"/>
              <a:t>     学生的成长中或多或少存在各种各样的问题，作为教书育人的老师，对待学生出现的各种各样的问题，不能简单粗暴，而是要通过各种教学智慧，本着以学生为本，满怀爱心，耐心细致的处理好各种问题，使学生能健康成长。</a:t>
            </a:r>
            <a:endParaRPr lang="en-US" altLang="zh-CN" sz="2400" dirty="0"/>
          </a:p>
          <a:p>
            <a:r>
              <a:rPr lang="zh-CN" altLang="en-US" sz="2400" dirty="0"/>
              <a:t>     本书每个案例都有四个部分组成，情节回顾，管理过程，技巧提炼，迁移运用，教育感悟，布局十分全面，对我们的日常教学与管理有很好的借鉴意义，值得我们每个老师认真研读。本书对学生出现的问题案例也比较全面，从课堂到课后，从学习到日常生活，从身体到精神，从学优生到后进生等比较全面的反映学生存在的问题，并叙述处理过程，提炼技巧和事后反思。对我们老师处理好学生存在的问题提供的很好的示范，值得我们好好的学习。</a:t>
            </a:r>
          </a:p>
        </p:txBody>
      </p:sp>
    </p:spTree>
    <p:extLst>
      <p:ext uri="{BB962C8B-B14F-4D97-AF65-F5344CB8AC3E}">
        <p14:creationId xmlns:p14="http://schemas.microsoft.com/office/powerpoint/2010/main" val="132732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画廊">
  <a:themeElements>
    <a:clrScheme name="画廊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画廊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画廊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118</TotalTime>
  <Words>753</Words>
  <Application>Microsoft Office PowerPoint</Application>
  <PresentationFormat>宽屏</PresentationFormat>
  <Paragraphs>73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画廊</vt:lpstr>
      <vt:lpstr>好书推荐《课堂创意管理实用技巧》</vt:lpstr>
      <vt:lpstr>课堂创意管理实用技巧</vt:lpstr>
      <vt:lpstr>一、课堂常规之管理技巧</vt:lpstr>
      <vt:lpstr>二、学生学习问题之管理技巧</vt:lpstr>
      <vt:lpstr>三、学生行为问题之管理技巧</vt:lpstr>
      <vt:lpstr>四、学生心理问题之管理技巧</vt:lpstr>
      <vt:lpstr>五、后进生之管理技巧</vt:lpstr>
      <vt:lpstr>篇章结构（标题）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课堂创意管理实用技巧</dc:title>
  <dc:creator>t382295503@outlook.com</dc:creator>
  <cp:lastModifiedBy>t382295503@outlook.com</cp:lastModifiedBy>
  <cp:revision>3</cp:revision>
  <dcterms:created xsi:type="dcterms:W3CDTF">2021-08-29T07:16:38Z</dcterms:created>
  <dcterms:modified xsi:type="dcterms:W3CDTF">2021-08-30T00:23:38Z</dcterms:modified>
</cp:coreProperties>
</file>