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59" r:id="rId8"/>
    <p:sldId id="263" r:id="rId9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7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12168"/>
          </a:xfrm>
          <a:solidFill>
            <a:srgbClr val="92D050"/>
          </a:solidFill>
        </p:spPr>
        <p:txBody>
          <a:bodyPr/>
          <a:lstStyle/>
          <a:p>
            <a:r>
              <a:rPr lang="zh-CN" altLang="zh-CN" b="1" smtClean="0">
                <a:solidFill>
                  <a:srgbClr val="FF0000"/>
                </a:solidFill>
              </a:rPr>
              <a:t>《论中国共产党历史》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915816" y="2787774"/>
            <a:ext cx="5032648" cy="845232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r>
              <a:rPr lang="zh-CN" altLang="en-US" smtClean="0">
                <a:solidFill>
                  <a:srgbClr val="0070C0"/>
                </a:solidFill>
                <a:latin typeface="+mj-ea"/>
                <a:ea typeface="+mj-ea"/>
              </a:rPr>
              <a:t>推荐人：杭信东</a:t>
            </a:r>
            <a:endParaRPr lang="en-US" altLang="zh-CN" smtClean="0">
              <a:solidFill>
                <a:srgbClr val="0070C0"/>
              </a:solidFill>
              <a:latin typeface="+mj-ea"/>
              <a:ea typeface="+mj-ea"/>
            </a:endParaRPr>
          </a:p>
          <a:p>
            <a:r>
              <a:rPr lang="en-US" altLang="zh-CN" smtClean="0">
                <a:solidFill>
                  <a:srgbClr val="0070C0"/>
                </a:solidFill>
                <a:latin typeface="+mj-ea"/>
                <a:ea typeface="+mj-ea"/>
              </a:rPr>
              <a:t>2021.8.30</a:t>
            </a:r>
            <a:endParaRPr lang="zh-CN" altLang="en-US">
              <a:solidFill>
                <a:srgbClr val="0070C0"/>
              </a:solidFill>
              <a:latin typeface="+mj-ea"/>
              <a:ea typeface="+mj-ea"/>
            </a:endParaRPr>
          </a:p>
        </p:txBody>
      </p:sp>
      <p:pic>
        <p:nvPicPr>
          <p:cNvPr id="4" name="图片 3" descr="https://p7.itc.cn/q_70/images03/20210318/5d657b950a66416f8b0a2e970a18fce4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91630"/>
            <a:ext cx="2627784" cy="365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7614"/>
          </a:xfrm>
          <a:solidFill>
            <a:srgbClr val="00B050"/>
          </a:solidFill>
        </p:spPr>
        <p:txBody>
          <a:bodyPr/>
          <a:lstStyle/>
          <a:p>
            <a:r>
              <a:rPr lang="zh-CN" altLang="en-US" b="1" smtClean="0">
                <a:solidFill>
                  <a:srgbClr val="FF0000"/>
                </a:solidFill>
              </a:rPr>
              <a:t>一、</a:t>
            </a:r>
            <a:r>
              <a:rPr lang="zh-CN" altLang="zh-CN" b="1" smtClean="0">
                <a:solidFill>
                  <a:srgbClr val="FF0000"/>
                </a:solidFill>
              </a:rPr>
              <a:t>内容简介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47614"/>
            <a:ext cx="9144000" cy="379588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CN" smtClean="0">
                <a:solidFill>
                  <a:srgbClr val="002060"/>
                </a:solidFill>
              </a:rPr>
              <a:t>            </a:t>
            </a:r>
            <a:r>
              <a:rPr lang="zh-CN" altLang="zh-CN" smtClean="0">
                <a:solidFill>
                  <a:srgbClr val="002060"/>
                </a:solidFill>
              </a:rPr>
              <a:t>这部专题文集，系统回顾了我们党团结带领人民不懈奋斗的光辉历程，深入总结党在各个历史时期创造的理论成就、积累的宝贵经验、铸就的伟大精神，深刻阐明党为中华民族作出的伟大贡献，明确要求科学把握党史发展的主题主线、主流本质，旗帜鲜明反对历史虚无主义，创新党史学习教育方式方法，善于运用党的历史推动事业发展等。习近平总书记关于党的历史的重要论述，立意高远，内涵丰富，思想深刻，为深入学习和掌握党的历史提供了根本遵循。</a:t>
            </a:r>
          </a:p>
          <a:p>
            <a:pPr>
              <a:buNone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3598"/>
          </a:xfrm>
          <a:solidFill>
            <a:srgbClr val="00B050"/>
          </a:solidFill>
        </p:spPr>
        <p:txBody>
          <a:bodyPr/>
          <a:lstStyle/>
          <a:p>
            <a:r>
              <a:rPr lang="zh-CN" altLang="zh-CN" b="1" smtClean="0">
                <a:solidFill>
                  <a:srgbClr val="FF0000"/>
                </a:solidFill>
              </a:rPr>
              <a:t>二、推荐理由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4860032" cy="39433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mtClean="0"/>
              <a:t>    </a:t>
            </a:r>
            <a:r>
              <a:rPr lang="zh-CN" altLang="zh-CN" smtClean="0"/>
              <a:t>这部专题文集，收入习近平同志关于中国共产党历史的重要文稿</a:t>
            </a:r>
            <a:r>
              <a:rPr lang="en-US" altLang="zh-CN" smtClean="0"/>
              <a:t>40</a:t>
            </a:r>
            <a:r>
              <a:rPr lang="zh-CN" altLang="zh-CN" smtClean="0"/>
              <a:t>篇。其中部分文稿是首次公开发表。</a:t>
            </a:r>
          </a:p>
          <a:p>
            <a:pPr>
              <a:buNone/>
            </a:pPr>
            <a:endParaRPr lang="zh-CN" altLang="en-US"/>
          </a:p>
        </p:txBody>
      </p:sp>
      <p:pic>
        <p:nvPicPr>
          <p:cNvPr id="1026" name="Picture 2" descr="https://img2.baidu.com/it/u=4111150158,1295472606&amp;fm=26&amp;fmt=auto&amp;gp=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5990" y="1203598"/>
            <a:ext cx="4704522" cy="39399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3598"/>
          </a:xfrm>
          <a:solidFill>
            <a:srgbClr val="00B050"/>
          </a:solidFill>
        </p:spPr>
        <p:txBody>
          <a:bodyPr/>
          <a:lstStyle/>
          <a:p>
            <a:r>
              <a:rPr lang="zh-CN" altLang="zh-CN" b="1" smtClean="0">
                <a:solidFill>
                  <a:srgbClr val="FF0000"/>
                </a:solidFill>
              </a:rPr>
              <a:t>二、推荐理由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95736" y="1131590"/>
            <a:ext cx="3970784" cy="7955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CN" altLang="zh-CN" smtClean="0"/>
              <a:t>历史是最好的教科书。</a:t>
            </a:r>
            <a:endParaRPr lang="zh-CN" altLang="en-US"/>
          </a:p>
        </p:txBody>
      </p:sp>
      <p:pic>
        <p:nvPicPr>
          <p:cNvPr id="18434" name="Picture 2" descr="https://img1.baidu.com/it/u=494151277,2111305509&amp;fm=26&amp;fmt=auto&amp;gp=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07654"/>
            <a:ext cx="4608512" cy="3456385"/>
          </a:xfrm>
          <a:prstGeom prst="rect">
            <a:avLst/>
          </a:prstGeom>
          <a:noFill/>
        </p:spPr>
      </p:pic>
      <p:pic>
        <p:nvPicPr>
          <p:cNvPr id="18436" name="Picture 4" descr="https://img1.baidu.com/it/u=3307798544,1016075331&amp;fm=26&amp;fmt=auto&amp;gp=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707654"/>
            <a:ext cx="4355976" cy="34358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3598"/>
          </a:xfrm>
          <a:solidFill>
            <a:srgbClr val="00B050"/>
          </a:solidFill>
        </p:spPr>
        <p:txBody>
          <a:bodyPr/>
          <a:lstStyle/>
          <a:p>
            <a:r>
              <a:rPr lang="zh-CN" altLang="zh-CN" b="1" smtClean="0">
                <a:solidFill>
                  <a:srgbClr val="FF0000"/>
                </a:solidFill>
              </a:rPr>
              <a:t>二、推荐理由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76056" y="1200151"/>
            <a:ext cx="4067944" cy="394334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zh-CN" smtClean="0"/>
              <a:t>               </a:t>
            </a:r>
            <a:r>
              <a:rPr lang="zh-CN" altLang="zh-CN" smtClean="0"/>
              <a:t>党的十八大以来，习近平同志围绕中国共产党历史发表了一系列重要论述，系统回顾我们党团结带领中国人民不懈奋斗的光辉历程，深入总结党在各个历史时期创造的理论成果、积累的宝贵经验、铸就的伟大精神，深刻阐明党为中华民族作出的伟大贡献、为解决人类问题提供的中国智慧中国方案，展望党和人民事业发展的光明前景。</a:t>
            </a:r>
          </a:p>
        </p:txBody>
      </p:sp>
      <p:pic>
        <p:nvPicPr>
          <p:cNvPr id="3074" name="Picture 2" descr="https://img1.baidu.com/it/u=1559272825,3178191244&amp;fm=26&amp;fmt=auto&amp;gp=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03598"/>
            <a:ext cx="5081282" cy="39399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3598"/>
          </a:xfrm>
          <a:solidFill>
            <a:srgbClr val="00B050"/>
          </a:solidFill>
        </p:spPr>
        <p:txBody>
          <a:bodyPr/>
          <a:lstStyle/>
          <a:p>
            <a:r>
              <a:rPr lang="zh-CN" altLang="zh-CN" b="1" smtClean="0">
                <a:solidFill>
                  <a:srgbClr val="FF0000"/>
                </a:solidFill>
              </a:rPr>
              <a:t>二、推荐理由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3598"/>
            <a:ext cx="3779912" cy="39399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mtClean="0"/>
              <a:t>         </a:t>
            </a:r>
            <a:r>
              <a:rPr lang="zh-CN" altLang="zh-CN" smtClean="0"/>
              <a:t>这些重要论述立意高远，内涵丰富，思想深刻，是习近平新时代中国特色社会主义思想的重要组成部分。</a:t>
            </a:r>
          </a:p>
          <a:p>
            <a:pPr>
              <a:buNone/>
            </a:pPr>
            <a:r>
              <a:rPr lang="en-US" altLang="zh-CN" smtClean="0"/>
              <a:t> </a:t>
            </a:r>
            <a:endParaRPr lang="zh-CN" altLang="zh-CN" smtClean="0"/>
          </a:p>
          <a:p>
            <a:pPr>
              <a:buNone/>
            </a:pPr>
            <a:endParaRPr lang="zh-CN" altLang="en-US"/>
          </a:p>
        </p:txBody>
      </p:sp>
      <p:pic>
        <p:nvPicPr>
          <p:cNvPr id="19458" name="Picture 2" descr="https://img0.baidu.com/it/u=1399106909,3119452229&amp;fm=26&amp;fmt=auto&amp;gp=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275606"/>
            <a:ext cx="5453582" cy="38678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3598"/>
          </a:xfrm>
          <a:solidFill>
            <a:srgbClr val="00B050"/>
          </a:solidFill>
        </p:spPr>
        <p:txBody>
          <a:bodyPr/>
          <a:lstStyle/>
          <a:p>
            <a:r>
              <a:rPr lang="zh-CN" altLang="zh-CN" b="1" smtClean="0">
                <a:solidFill>
                  <a:srgbClr val="FF0000"/>
                </a:solidFill>
              </a:rPr>
              <a:t>二、推荐理由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3598"/>
            <a:ext cx="3394720" cy="393990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zh-CN" smtClean="0"/>
              <a:t>            </a:t>
            </a:r>
          </a:p>
          <a:p>
            <a:pPr>
              <a:buNone/>
            </a:pPr>
            <a:r>
              <a:rPr lang="en-US" altLang="zh-CN" smtClean="0"/>
              <a:t>              </a:t>
            </a:r>
            <a:r>
              <a:rPr lang="zh-CN" altLang="zh-CN" smtClean="0"/>
              <a:t>习近平同志《论中国共产党历史》的出版发行，对于广大干部群众学好党的历史，增强</a:t>
            </a:r>
            <a:r>
              <a:rPr lang="en-US" altLang="zh-CN" smtClean="0"/>
              <a:t>“</a:t>
            </a:r>
            <a:r>
              <a:rPr lang="zh-CN" altLang="zh-CN" smtClean="0"/>
              <a:t>四个意识</a:t>
            </a:r>
            <a:r>
              <a:rPr lang="en-US" altLang="zh-CN" smtClean="0"/>
              <a:t>”</a:t>
            </a:r>
            <a:r>
              <a:rPr lang="zh-CN" altLang="zh-CN" smtClean="0"/>
              <a:t>、坚定</a:t>
            </a:r>
            <a:r>
              <a:rPr lang="en-US" altLang="zh-CN" smtClean="0"/>
              <a:t>“</a:t>
            </a:r>
            <a:r>
              <a:rPr lang="zh-CN" altLang="zh-CN" smtClean="0"/>
              <a:t>四个自信</a:t>
            </a:r>
            <a:r>
              <a:rPr lang="en-US" altLang="zh-CN" smtClean="0"/>
              <a:t>”</a:t>
            </a:r>
            <a:r>
              <a:rPr lang="zh-CN" altLang="zh-CN" smtClean="0"/>
              <a:t>、做到</a:t>
            </a:r>
            <a:r>
              <a:rPr lang="en-US" altLang="zh-CN" smtClean="0"/>
              <a:t>“</a:t>
            </a:r>
            <a:r>
              <a:rPr lang="zh-CN" altLang="zh-CN" smtClean="0"/>
              <a:t>两个维护</a:t>
            </a:r>
            <a:r>
              <a:rPr lang="en-US" altLang="zh-CN" smtClean="0"/>
              <a:t>”</a:t>
            </a:r>
            <a:r>
              <a:rPr lang="zh-CN" altLang="zh-CN" smtClean="0"/>
              <a:t>，决胜全面建成小康社会、开启全面建设社会主义现代化国家新征程、实现中华民族伟大复兴的中国梦，具有十分重要的指导意义。</a:t>
            </a:r>
          </a:p>
          <a:p>
            <a:pPr>
              <a:buNone/>
            </a:pPr>
            <a:r>
              <a:rPr lang="en-US" altLang="zh-CN" smtClean="0"/>
              <a:t> </a:t>
            </a:r>
            <a:endParaRPr lang="zh-CN" altLang="zh-CN" smtClean="0"/>
          </a:p>
          <a:p>
            <a:pPr>
              <a:buNone/>
            </a:pPr>
            <a:endParaRPr lang="zh-CN" altLang="en-US"/>
          </a:p>
        </p:txBody>
      </p:sp>
      <p:pic>
        <p:nvPicPr>
          <p:cNvPr id="2050" name="Picture 2" descr="https://img0.baidu.com/it/u=2368153811,1871422684&amp;fm=26&amp;fmt=auto&amp;gp=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7" y="1203598"/>
            <a:ext cx="5928339" cy="39399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img2.baidu.com/it/u=1799556913,1079508262&amp;fm=26&amp;fmt=auto&amp;gp=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03597"/>
            <a:ext cx="9144000" cy="3907995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3598"/>
          </a:xfrm>
          <a:solidFill>
            <a:srgbClr val="00B050"/>
          </a:solidFill>
        </p:spPr>
        <p:txBody>
          <a:bodyPr/>
          <a:lstStyle/>
          <a:p>
            <a:r>
              <a:rPr lang="zh-CN" altLang="zh-CN" b="1" smtClean="0">
                <a:solidFill>
                  <a:srgbClr val="FF0000"/>
                </a:solidFill>
              </a:rPr>
              <a:t>二、推荐理由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3598"/>
            <a:ext cx="9144000" cy="435495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zh-CN" altLang="zh-CN" sz="16000" smtClean="0"/>
              <a:t>实现中华民族伟大复兴的中国梦</a:t>
            </a:r>
          </a:p>
          <a:p>
            <a:pPr algn="ctr">
              <a:buNone/>
            </a:pPr>
            <a:r>
              <a:rPr lang="en-US" altLang="zh-CN" smtClean="0"/>
              <a:t> </a:t>
            </a:r>
            <a:endParaRPr lang="zh-CN" altLang="zh-CN" smtClean="0"/>
          </a:p>
          <a:p>
            <a:pPr algn="ctr">
              <a:buNone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651</Words>
  <Application>Microsoft Office PowerPoint</Application>
  <PresentationFormat>全屏显示(16:9)</PresentationFormat>
  <Paragraphs>21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《论中国共产党历史》</vt:lpstr>
      <vt:lpstr>一、内容简介</vt:lpstr>
      <vt:lpstr>二、推荐理由</vt:lpstr>
      <vt:lpstr>二、推荐理由</vt:lpstr>
      <vt:lpstr>二、推荐理由</vt:lpstr>
      <vt:lpstr>二、推荐理由</vt:lpstr>
      <vt:lpstr>二、推荐理由</vt:lpstr>
      <vt:lpstr>二、推荐理由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《论中国共产党历史》</dc:title>
  <dc:creator>Administrator</dc:creator>
  <cp:lastModifiedBy>Administrator</cp:lastModifiedBy>
  <cp:revision>3</cp:revision>
  <dcterms:modified xsi:type="dcterms:W3CDTF">2021-09-07T06:56:56Z</dcterms:modified>
</cp:coreProperties>
</file>