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2" r:id="rId2"/>
    <p:sldId id="507" r:id="rId3"/>
    <p:sldId id="508" r:id="rId4"/>
    <p:sldId id="342" r:id="rId5"/>
    <p:sldId id="509" r:id="rId6"/>
    <p:sldId id="465" r:id="rId7"/>
    <p:sldId id="500" r:id="rId8"/>
    <p:sldId id="502" r:id="rId9"/>
    <p:sldId id="510" r:id="rId10"/>
    <p:sldId id="511" r:id="rId11"/>
    <p:sldId id="506" r:id="rId12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826" autoAdjust="0"/>
  </p:normalViewPr>
  <p:slideViewPr>
    <p:cSldViewPr>
      <p:cViewPr varScale="1">
        <p:scale>
          <a:sx n="83" d="100"/>
          <a:sy n="83" d="100"/>
        </p:scale>
        <p:origin x="708" y="6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4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1F57-1628-4EF8-8A85-CDA7378AA12D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B4CE-8A27-47B7-B03E-50DEC6974D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324-6844-4AA0-9874-D8F982F0FE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4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B4CE-8A27-47B7-B03E-50DEC6974D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324-6844-4AA0-9874-D8F982F0FE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324-6844-4AA0-9874-D8F982F0FE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3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95536" y="664332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1"/>
          <p:cNvGrpSpPr/>
          <p:nvPr userDrawn="1"/>
        </p:nvGrpSpPr>
        <p:grpSpPr>
          <a:xfrm rot="20818786" flipH="1">
            <a:off x="359532" y="161669"/>
            <a:ext cx="370706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8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9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0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1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2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3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  <p:sp>
        <p:nvSpPr>
          <p:cNvPr id="54" name="TextBox 52"/>
          <p:cNvSpPr txBox="1"/>
          <p:nvPr userDrawn="1"/>
        </p:nvSpPr>
        <p:spPr>
          <a:xfrm>
            <a:off x="647564" y="25377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工作完成情况</a:t>
            </a: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成功项目展示</a:t>
            </a: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明年工作计划</a:t>
            </a: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600327" y="411637"/>
            <a:ext cx="7943346" cy="34300"/>
            <a:chOff x="800436" y="548680"/>
            <a:chExt cx="10591128" cy="45719"/>
          </a:xfrm>
        </p:grpSpPr>
        <p:sp>
          <p:nvSpPr>
            <p:cNvPr id="3" name="任意多边形 2"/>
            <p:cNvSpPr/>
            <p:nvPr/>
          </p:nvSpPr>
          <p:spPr>
            <a:xfrm>
              <a:off x="800436" y="548680"/>
              <a:ext cx="2631268" cy="45719"/>
            </a:xfrm>
            <a:custGeom>
              <a:avLst/>
              <a:gdLst>
                <a:gd name="connsiteX0" fmla="*/ 0 w 6158753"/>
                <a:gd name="connsiteY0" fmla="*/ 0 h 53789"/>
                <a:gd name="connsiteX1" fmla="*/ 107576 w 6158753"/>
                <a:gd name="connsiteY1" fmla="*/ 0 h 53789"/>
                <a:gd name="connsiteX2" fmla="*/ 1425388 w 6158753"/>
                <a:gd name="connsiteY2" fmla="*/ 8965 h 53789"/>
                <a:gd name="connsiteX3" fmla="*/ 1532964 w 6158753"/>
                <a:gd name="connsiteY3" fmla="*/ 17930 h 53789"/>
                <a:gd name="connsiteX4" fmla="*/ 1828800 w 6158753"/>
                <a:gd name="connsiteY4" fmla="*/ 35859 h 53789"/>
                <a:gd name="connsiteX5" fmla="*/ 2725270 w 6158753"/>
                <a:gd name="connsiteY5" fmla="*/ 26895 h 53789"/>
                <a:gd name="connsiteX6" fmla="*/ 2886635 w 6158753"/>
                <a:gd name="connsiteY6" fmla="*/ 17930 h 53789"/>
                <a:gd name="connsiteX7" fmla="*/ 5217459 w 6158753"/>
                <a:gd name="connsiteY7" fmla="*/ 26895 h 53789"/>
                <a:gd name="connsiteX8" fmla="*/ 5262282 w 6158753"/>
                <a:gd name="connsiteY8" fmla="*/ 35859 h 53789"/>
                <a:gd name="connsiteX9" fmla="*/ 5791200 w 6158753"/>
                <a:gd name="connsiteY9" fmla="*/ 53789 h 53789"/>
                <a:gd name="connsiteX10" fmla="*/ 6113929 w 6158753"/>
                <a:gd name="connsiteY10" fmla="*/ 44824 h 53789"/>
                <a:gd name="connsiteX11" fmla="*/ 6140823 w 6158753"/>
                <a:gd name="connsiteY11" fmla="*/ 35859 h 53789"/>
                <a:gd name="connsiteX12" fmla="*/ 6158753 w 6158753"/>
                <a:gd name="connsiteY12" fmla="*/ 17930 h 5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8753" h="53789">
                  <a:moveTo>
                    <a:pt x="0" y="0"/>
                  </a:moveTo>
                  <a:cubicBezTo>
                    <a:pt x="105634" y="21128"/>
                    <a:pt x="-25858" y="0"/>
                    <a:pt x="107576" y="0"/>
                  </a:cubicBezTo>
                  <a:lnTo>
                    <a:pt x="1425388" y="8965"/>
                  </a:lnTo>
                  <a:lnTo>
                    <a:pt x="1532964" y="17930"/>
                  </a:lnTo>
                  <a:lnTo>
                    <a:pt x="1828800" y="35859"/>
                  </a:lnTo>
                  <a:lnTo>
                    <a:pt x="2725270" y="26895"/>
                  </a:lnTo>
                  <a:cubicBezTo>
                    <a:pt x="2779134" y="25982"/>
                    <a:pt x="2832764" y="17930"/>
                    <a:pt x="2886635" y="17930"/>
                  </a:cubicBezTo>
                  <a:lnTo>
                    <a:pt x="5217459" y="26895"/>
                  </a:lnTo>
                  <a:cubicBezTo>
                    <a:pt x="5232400" y="29883"/>
                    <a:pt x="5247062" y="35146"/>
                    <a:pt x="5262282" y="35859"/>
                  </a:cubicBezTo>
                  <a:cubicBezTo>
                    <a:pt x="5438496" y="44119"/>
                    <a:pt x="5791200" y="53789"/>
                    <a:pt x="5791200" y="53789"/>
                  </a:cubicBezTo>
                  <a:cubicBezTo>
                    <a:pt x="5898776" y="50801"/>
                    <a:pt x="6006452" y="50336"/>
                    <a:pt x="6113929" y="44824"/>
                  </a:cubicBezTo>
                  <a:cubicBezTo>
                    <a:pt x="6123366" y="44340"/>
                    <a:pt x="6132720" y="40721"/>
                    <a:pt x="6140823" y="35859"/>
                  </a:cubicBezTo>
                  <a:cubicBezTo>
                    <a:pt x="6148071" y="31511"/>
                    <a:pt x="6158753" y="17930"/>
                    <a:pt x="6158753" y="1793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任意多边形 4"/>
            <p:cNvSpPr/>
            <p:nvPr userDrawn="1"/>
          </p:nvSpPr>
          <p:spPr>
            <a:xfrm>
              <a:off x="8760296" y="548680"/>
              <a:ext cx="2631268" cy="45719"/>
            </a:xfrm>
            <a:custGeom>
              <a:avLst/>
              <a:gdLst>
                <a:gd name="connsiteX0" fmla="*/ 0 w 6158753"/>
                <a:gd name="connsiteY0" fmla="*/ 0 h 53789"/>
                <a:gd name="connsiteX1" fmla="*/ 107576 w 6158753"/>
                <a:gd name="connsiteY1" fmla="*/ 0 h 53789"/>
                <a:gd name="connsiteX2" fmla="*/ 1425388 w 6158753"/>
                <a:gd name="connsiteY2" fmla="*/ 8965 h 53789"/>
                <a:gd name="connsiteX3" fmla="*/ 1532964 w 6158753"/>
                <a:gd name="connsiteY3" fmla="*/ 17930 h 53789"/>
                <a:gd name="connsiteX4" fmla="*/ 1828800 w 6158753"/>
                <a:gd name="connsiteY4" fmla="*/ 35859 h 53789"/>
                <a:gd name="connsiteX5" fmla="*/ 2725270 w 6158753"/>
                <a:gd name="connsiteY5" fmla="*/ 26895 h 53789"/>
                <a:gd name="connsiteX6" fmla="*/ 2886635 w 6158753"/>
                <a:gd name="connsiteY6" fmla="*/ 17930 h 53789"/>
                <a:gd name="connsiteX7" fmla="*/ 5217459 w 6158753"/>
                <a:gd name="connsiteY7" fmla="*/ 26895 h 53789"/>
                <a:gd name="connsiteX8" fmla="*/ 5262282 w 6158753"/>
                <a:gd name="connsiteY8" fmla="*/ 35859 h 53789"/>
                <a:gd name="connsiteX9" fmla="*/ 5791200 w 6158753"/>
                <a:gd name="connsiteY9" fmla="*/ 53789 h 53789"/>
                <a:gd name="connsiteX10" fmla="*/ 6113929 w 6158753"/>
                <a:gd name="connsiteY10" fmla="*/ 44824 h 53789"/>
                <a:gd name="connsiteX11" fmla="*/ 6140823 w 6158753"/>
                <a:gd name="connsiteY11" fmla="*/ 35859 h 53789"/>
                <a:gd name="connsiteX12" fmla="*/ 6158753 w 6158753"/>
                <a:gd name="connsiteY12" fmla="*/ 17930 h 5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8753" h="53789">
                  <a:moveTo>
                    <a:pt x="0" y="0"/>
                  </a:moveTo>
                  <a:cubicBezTo>
                    <a:pt x="105634" y="21128"/>
                    <a:pt x="-25858" y="0"/>
                    <a:pt x="107576" y="0"/>
                  </a:cubicBezTo>
                  <a:lnTo>
                    <a:pt x="1425388" y="8965"/>
                  </a:lnTo>
                  <a:lnTo>
                    <a:pt x="1532964" y="17930"/>
                  </a:lnTo>
                  <a:lnTo>
                    <a:pt x="1828800" y="35859"/>
                  </a:lnTo>
                  <a:lnTo>
                    <a:pt x="2725270" y="26895"/>
                  </a:lnTo>
                  <a:cubicBezTo>
                    <a:pt x="2779134" y="25982"/>
                    <a:pt x="2832764" y="17930"/>
                    <a:pt x="2886635" y="17930"/>
                  </a:cubicBezTo>
                  <a:lnTo>
                    <a:pt x="5217459" y="26895"/>
                  </a:lnTo>
                  <a:cubicBezTo>
                    <a:pt x="5232400" y="29883"/>
                    <a:pt x="5247062" y="35146"/>
                    <a:pt x="5262282" y="35859"/>
                  </a:cubicBezTo>
                  <a:cubicBezTo>
                    <a:pt x="5438496" y="44119"/>
                    <a:pt x="5791200" y="53789"/>
                    <a:pt x="5791200" y="53789"/>
                  </a:cubicBezTo>
                  <a:cubicBezTo>
                    <a:pt x="5898776" y="50801"/>
                    <a:pt x="6006452" y="50336"/>
                    <a:pt x="6113929" y="44824"/>
                  </a:cubicBezTo>
                  <a:cubicBezTo>
                    <a:pt x="6123366" y="44340"/>
                    <a:pt x="6132720" y="40721"/>
                    <a:pt x="6140823" y="35859"/>
                  </a:cubicBezTo>
                  <a:cubicBezTo>
                    <a:pt x="6148071" y="31511"/>
                    <a:pt x="6158753" y="17930"/>
                    <a:pt x="6158753" y="1793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95536" y="664332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1"/>
          <p:cNvGrpSpPr/>
          <p:nvPr userDrawn="1"/>
        </p:nvGrpSpPr>
        <p:grpSpPr>
          <a:xfrm rot="20818786" flipH="1">
            <a:off x="359532" y="161669"/>
            <a:ext cx="370706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8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9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0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1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2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3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  <p:sp>
        <p:nvSpPr>
          <p:cNvPr id="54" name="TextBox 52"/>
          <p:cNvSpPr txBox="1"/>
          <p:nvPr userDrawn="1"/>
        </p:nvSpPr>
        <p:spPr>
          <a:xfrm>
            <a:off x="647564" y="2537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了解作者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95536" y="664332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1"/>
          <p:cNvGrpSpPr/>
          <p:nvPr userDrawn="1"/>
        </p:nvGrpSpPr>
        <p:grpSpPr>
          <a:xfrm rot="20818786" flipH="1">
            <a:off x="359532" y="161669"/>
            <a:ext cx="370706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8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9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0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1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2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3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  <p:sp>
        <p:nvSpPr>
          <p:cNvPr id="54" name="TextBox 52"/>
          <p:cNvSpPr txBox="1"/>
          <p:nvPr userDrawn="1"/>
        </p:nvSpPr>
        <p:spPr>
          <a:xfrm>
            <a:off x="647564" y="2537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印象时刻</a:t>
            </a:r>
          </a:p>
        </p:txBody>
      </p:sp>
    </p:spTree>
    <p:extLst>
      <p:ext uri="{BB962C8B-B14F-4D97-AF65-F5344CB8AC3E}">
        <p14:creationId xmlns:p14="http://schemas.microsoft.com/office/powerpoint/2010/main" val="447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95536" y="664332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1"/>
          <p:cNvGrpSpPr/>
          <p:nvPr userDrawn="1"/>
        </p:nvGrpSpPr>
        <p:grpSpPr>
          <a:xfrm rot="20818786" flipH="1">
            <a:off x="359532" y="161669"/>
            <a:ext cx="370706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8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9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0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1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2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3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  <p:sp>
        <p:nvSpPr>
          <p:cNvPr id="54" name="TextBox 52"/>
          <p:cNvSpPr txBox="1"/>
          <p:nvPr userDrawn="1"/>
        </p:nvSpPr>
        <p:spPr>
          <a:xfrm>
            <a:off x="647564" y="2537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科普人生</a:t>
            </a:r>
          </a:p>
        </p:txBody>
      </p:sp>
    </p:spTree>
    <p:extLst>
      <p:ext uri="{BB962C8B-B14F-4D97-AF65-F5344CB8AC3E}">
        <p14:creationId xmlns:p14="http://schemas.microsoft.com/office/powerpoint/2010/main" val="29907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C01B-B56D-4C98-A138-784EBFD32063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85DA-FC63-42B4-B1C5-571342637A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" y="0"/>
            <a:ext cx="9146824" cy="5145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70" r:id="rId9"/>
    <p:sldLayoutId id="2147483671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DEC57A-C84C-4599-A0F0-A2017117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" y="3174"/>
            <a:ext cx="6020407" cy="31816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2" name="组合 1"/>
          <p:cNvGrpSpPr/>
          <p:nvPr/>
        </p:nvGrpSpPr>
        <p:grpSpPr>
          <a:xfrm>
            <a:off x="6092374" y="1984857"/>
            <a:ext cx="697041" cy="844782"/>
            <a:chOff x="4877325" y="1456420"/>
            <a:chExt cx="807910" cy="807910"/>
          </a:xfrm>
        </p:grpSpPr>
        <p:sp>
          <p:nvSpPr>
            <p:cNvPr id="11" name="圆: 空心 10"/>
            <p:cNvSpPr/>
            <p:nvPr/>
          </p:nvSpPr>
          <p:spPr>
            <a:xfrm>
              <a:off x="4877325" y="1456420"/>
              <a:ext cx="807910" cy="807910"/>
            </a:xfrm>
            <a:prstGeom prst="donut">
              <a:avLst>
                <a:gd name="adj" fmla="val 6418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137642" y="1560950"/>
              <a:ext cx="25808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72550" y="2017379"/>
            <a:ext cx="697041" cy="844782"/>
            <a:chOff x="5557501" y="1488942"/>
            <a:chExt cx="807910" cy="807910"/>
          </a:xfrm>
        </p:grpSpPr>
        <p:sp>
          <p:nvSpPr>
            <p:cNvPr id="15" name="圆: 空心 14"/>
            <p:cNvSpPr/>
            <p:nvPr/>
          </p:nvSpPr>
          <p:spPr>
            <a:xfrm>
              <a:off x="5557501" y="1488942"/>
              <a:ext cx="807910" cy="807910"/>
            </a:xfrm>
            <a:prstGeom prst="donut">
              <a:avLst>
                <a:gd name="adj" fmla="val 47023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821718" y="1560950"/>
              <a:ext cx="27571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0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16765" y="1996480"/>
            <a:ext cx="697041" cy="844782"/>
            <a:chOff x="6201716" y="1468043"/>
            <a:chExt cx="807910" cy="807910"/>
          </a:xfrm>
        </p:grpSpPr>
        <p:sp>
          <p:nvSpPr>
            <p:cNvPr id="17" name="圆: 空心 16"/>
            <p:cNvSpPr/>
            <p:nvPr/>
          </p:nvSpPr>
          <p:spPr>
            <a:xfrm>
              <a:off x="6201716" y="1468043"/>
              <a:ext cx="807910" cy="807910"/>
            </a:xfrm>
            <a:prstGeom prst="donut">
              <a:avLst>
                <a:gd name="adj" fmla="val 644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505794" y="1560950"/>
              <a:ext cx="255270" cy="61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83425" y="2031616"/>
            <a:ext cx="697041" cy="844782"/>
            <a:chOff x="6868376" y="1503179"/>
            <a:chExt cx="807910" cy="807910"/>
          </a:xfrm>
        </p:grpSpPr>
        <p:sp>
          <p:nvSpPr>
            <p:cNvPr id="16" name="圆: 空心 15"/>
            <p:cNvSpPr/>
            <p:nvPr/>
          </p:nvSpPr>
          <p:spPr>
            <a:xfrm>
              <a:off x="6868376" y="1503179"/>
              <a:ext cx="807910" cy="807910"/>
            </a:xfrm>
            <a:prstGeom prst="donut">
              <a:avLst>
                <a:gd name="adj" fmla="val 47023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7131780" y="1560950"/>
              <a:ext cx="19556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5143638" y="3097570"/>
            <a:ext cx="3162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hakuyoxingshu7000" panose="02000600000000000000" pitchFamily="2" charset="-122"/>
                <a:sym typeface="微软雅黑" panose="020B0503020204020204" pitchFamily="34" charset="-122"/>
              </a:rPr>
              <a:t>好书推荐</a:t>
            </a:r>
          </a:p>
        </p:txBody>
      </p:sp>
      <p:grpSp>
        <p:nvGrpSpPr>
          <p:cNvPr id="24" name="PA_chenying0907 115"/>
          <p:cNvGrpSpPr/>
          <p:nvPr/>
        </p:nvGrpSpPr>
        <p:grpSpPr>
          <a:xfrm rot="21073">
            <a:off x="5286963" y="3690055"/>
            <a:ext cx="3821082" cy="161401"/>
            <a:chOff x="2481804" y="4179888"/>
            <a:chExt cx="7313171" cy="325437"/>
          </a:xfrm>
          <a:solidFill>
            <a:schemeClr val="accent1"/>
          </a:solidFill>
        </p:grpSpPr>
        <p:sp>
          <p:nvSpPr>
            <p:cNvPr id="26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1500" y="333375"/>
            <a:ext cx="2333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7" name="Rectangle 40">
            <a:extLst>
              <a:ext uri="{FF2B5EF4-FFF2-40B4-BE49-F238E27FC236}">
                <a16:creationId xmlns:a16="http://schemas.microsoft.com/office/drawing/2014/main" id="{D46DF355-92B7-4785-B292-EA4EEE9A6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210" y="4027273"/>
            <a:ext cx="31625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hakuyoxingshu7000" panose="02000600000000000000" pitchFamily="2" charset="-122"/>
                <a:sym typeface="微软雅黑" panose="020B0503020204020204" pitchFamily="34" charset="-122"/>
              </a:rPr>
              <a:t>--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hakuyoxingshu7000" panose="02000600000000000000" pitchFamily="2" charset="-122"/>
                <a:sym typeface="微软雅黑" panose="020B0503020204020204" pitchFamily="34" charset="-122"/>
              </a:rPr>
              <a:t>沈梦琳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75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9DECE35-35D3-4164-B4EB-C8EFE939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0" y="674711"/>
            <a:ext cx="4936197" cy="424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8906055-C9A8-491A-B36E-50593AA4BC2F}"/>
              </a:ext>
            </a:extLst>
          </p:cNvPr>
          <p:cNvSpPr txBox="1"/>
          <p:nvPr/>
        </p:nvSpPr>
        <p:spPr>
          <a:xfrm>
            <a:off x="4562097" y="971341"/>
            <a:ext cx="4176464" cy="3499036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just"/>
            <a:r>
              <a:rPr lang="zh-CN" altLang="en-US" sz="1400" dirty="0"/>
              <a:t>        物理是最迷人的科学，它的迷人之处在于一它牢牢掌控一切。如果把运动、能量、重力等基本定律运用在生活中，不但可以让你变得更聪明、更成功，而且还会更漂亮。物理定律提供美好的、有组织的决策架构，还有令人安心的感觉让你知道人生并不全然是机率           游戏物理不只是冰冷的定律和公式，还是开启美好人生的法则。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        本书以独特的视角，幽默的笔调，为我们揭示了冰冷的物理定律背后隐藏着的人生哲学，从另一个角度认识物理定律如何展示让人生更美好所应遵循的法则。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        我们是由原子构成的，也应该遵循它们的道理。恰如生活中一样，如果依循另一套不同的规矩，就会零零落落、受尽挫折，世界的存在和运转是依循物理定律的，而这些定律不仅规范了物质之间的运动，也可规范我们生活中的行为。</a:t>
            </a:r>
            <a:endParaRPr lang="zh-CN" altLang="en-US" sz="9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5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8BB9C19-0361-43DD-A3EE-BF5A3560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" y="844352"/>
            <a:ext cx="5218773" cy="341489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74460" y="1878889"/>
            <a:ext cx="807910" cy="807910"/>
            <a:chOff x="4877325" y="1456420"/>
            <a:chExt cx="807910" cy="807910"/>
          </a:xfrm>
        </p:grpSpPr>
        <p:sp>
          <p:nvSpPr>
            <p:cNvPr id="11" name="圆: 空心 10"/>
            <p:cNvSpPr/>
            <p:nvPr/>
          </p:nvSpPr>
          <p:spPr>
            <a:xfrm>
              <a:off x="4877325" y="1456420"/>
              <a:ext cx="807910" cy="807910"/>
            </a:xfrm>
            <a:prstGeom prst="donut">
              <a:avLst>
                <a:gd name="adj" fmla="val 6418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137642" y="1560950"/>
              <a:ext cx="25808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54636" y="1911411"/>
            <a:ext cx="807910" cy="807910"/>
            <a:chOff x="5557501" y="1488942"/>
            <a:chExt cx="807910" cy="807910"/>
          </a:xfrm>
        </p:grpSpPr>
        <p:sp>
          <p:nvSpPr>
            <p:cNvPr id="15" name="圆: 空心 14"/>
            <p:cNvSpPr/>
            <p:nvPr/>
          </p:nvSpPr>
          <p:spPr>
            <a:xfrm>
              <a:off x="5557501" y="1488942"/>
              <a:ext cx="807910" cy="807910"/>
            </a:xfrm>
            <a:prstGeom prst="donut">
              <a:avLst>
                <a:gd name="adj" fmla="val 47023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821718" y="1560950"/>
              <a:ext cx="27571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0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98851" y="1890512"/>
            <a:ext cx="807910" cy="807910"/>
            <a:chOff x="6201716" y="1468043"/>
            <a:chExt cx="807910" cy="807910"/>
          </a:xfrm>
        </p:grpSpPr>
        <p:sp>
          <p:nvSpPr>
            <p:cNvPr id="17" name="圆: 空心 16"/>
            <p:cNvSpPr/>
            <p:nvPr/>
          </p:nvSpPr>
          <p:spPr>
            <a:xfrm>
              <a:off x="6201716" y="1468043"/>
              <a:ext cx="807910" cy="807910"/>
            </a:xfrm>
            <a:prstGeom prst="donut">
              <a:avLst>
                <a:gd name="adj" fmla="val 644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505794" y="1560950"/>
              <a:ext cx="25808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65511" y="1925648"/>
            <a:ext cx="807910" cy="807910"/>
            <a:chOff x="6868376" y="1503179"/>
            <a:chExt cx="807910" cy="807910"/>
          </a:xfrm>
        </p:grpSpPr>
        <p:sp>
          <p:nvSpPr>
            <p:cNvPr id="16" name="圆: 空心 15"/>
            <p:cNvSpPr/>
            <p:nvPr/>
          </p:nvSpPr>
          <p:spPr>
            <a:xfrm>
              <a:off x="6868376" y="1503179"/>
              <a:ext cx="807910" cy="807910"/>
            </a:xfrm>
            <a:prstGeom prst="donut">
              <a:avLst>
                <a:gd name="adj" fmla="val 47023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7131780" y="1560950"/>
              <a:ext cx="19556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720456" y="2845318"/>
            <a:ext cx="190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舒体" pitchFamily="2" charset="-122"/>
                <a:ea typeface="方正舒体" pitchFamily="2" charset="-122"/>
                <a:cs typeface="hakuyoxingshu7000" panose="02000600000000000000" pitchFamily="2" charset="-122"/>
              </a:rPr>
              <a:t>谢谢观看</a:t>
            </a:r>
          </a:p>
        </p:txBody>
      </p:sp>
      <p:grpSp>
        <p:nvGrpSpPr>
          <p:cNvPr id="24" name="PA_chenying0907 115"/>
          <p:cNvGrpSpPr/>
          <p:nvPr/>
        </p:nvGrpSpPr>
        <p:grpSpPr>
          <a:xfrm rot="21073">
            <a:off x="4608436" y="3557919"/>
            <a:ext cx="4428851" cy="154356"/>
            <a:chOff x="2481804" y="4179888"/>
            <a:chExt cx="7313171" cy="325437"/>
          </a:xfrm>
          <a:solidFill>
            <a:schemeClr val="accent1"/>
          </a:solidFill>
        </p:grpSpPr>
        <p:sp>
          <p:nvSpPr>
            <p:cNvPr id="26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5"/>
          <a:stretch>
            <a:fillRect/>
          </a:stretch>
        </p:blipFill>
        <p:spPr>
          <a:xfrm>
            <a:off x="0" y="1249964"/>
            <a:ext cx="4029045" cy="3878864"/>
          </a:xfrm>
          <a:prstGeom prst="rect">
            <a:avLst/>
          </a:prstGeom>
        </p:spPr>
      </p:pic>
      <p:sp>
        <p:nvSpPr>
          <p:cNvPr id="27" name="任意多边形 4"/>
          <p:cNvSpPr/>
          <p:nvPr/>
        </p:nvSpPr>
        <p:spPr>
          <a:xfrm>
            <a:off x="4716016" y="4768788"/>
            <a:ext cx="2619000" cy="70637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7E2700-EDB7-450B-AE89-06C851675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5643"/>
            <a:ext cx="2844316" cy="4213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94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任意多边形 6"/>
          <p:cNvSpPr>
            <a:spLocks noEditPoints="1"/>
          </p:cNvSpPr>
          <p:nvPr/>
        </p:nvSpPr>
        <p:spPr bwMode="auto">
          <a:xfrm rot="13126448">
            <a:off x="3053018" y="1940653"/>
            <a:ext cx="689541" cy="1090039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PA_chenying0907 27"/>
          <p:cNvSpPr/>
          <p:nvPr/>
        </p:nvSpPr>
        <p:spPr>
          <a:xfrm>
            <a:off x="539552" y="3621198"/>
            <a:ext cx="8172907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/>
              <a:t>他是音乐人、主持人，同时是一名机械工程师，曾参与电力生产、工业技术以及商业建造等重大工程。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PA_chenying0907 5"/>
          <p:cNvSpPr txBox="1"/>
          <p:nvPr/>
        </p:nvSpPr>
        <p:spPr>
          <a:xfrm>
            <a:off x="624510" y="772968"/>
            <a:ext cx="4631566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lt"/>
              </a:rPr>
              <a:t>美国畅销作家克里斯：汀</a:t>
            </a:r>
            <a:r>
              <a:rPr lang="en-US" altLang="zh-CN" dirty="0">
                <a:sym typeface="+mn-lt"/>
              </a:rPr>
              <a:t>·</a:t>
            </a:r>
            <a:r>
              <a:rPr lang="zh-CN" altLang="en-US" dirty="0">
                <a:sym typeface="+mn-lt"/>
              </a:rPr>
              <a:t>麦金莱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C48D1F4-A6FF-4EA0-BA34-E2AEF46B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22" y="1285367"/>
            <a:ext cx="1519206" cy="222212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E55247A-EEC8-4779-8975-65FC73488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833" y="1704282"/>
            <a:ext cx="1346262" cy="192101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F083D88-9399-4BE2-94ED-04EF96F6E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212" y="1281539"/>
            <a:ext cx="1346262" cy="2053050"/>
          </a:xfrm>
          <a:prstGeom prst="rect">
            <a:avLst/>
          </a:prstGeom>
        </p:spPr>
      </p:pic>
      <p:sp>
        <p:nvSpPr>
          <p:cNvPr id="34" name="PA_任意多边形 6">
            <a:extLst>
              <a:ext uri="{FF2B5EF4-FFF2-40B4-BE49-F238E27FC236}">
                <a16:creationId xmlns:a16="http://schemas.microsoft.com/office/drawing/2014/main" id="{DF00043F-5B4A-4DC7-8958-11F8D088B434}"/>
              </a:ext>
            </a:extLst>
          </p:cNvPr>
          <p:cNvSpPr>
            <a:spLocks noEditPoints="1"/>
          </p:cNvSpPr>
          <p:nvPr/>
        </p:nvSpPr>
        <p:spPr bwMode="auto">
          <a:xfrm rot="13126448">
            <a:off x="5569383" y="1710349"/>
            <a:ext cx="689541" cy="1090039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7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71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>
            <a:off x="143508" y="1060376"/>
            <a:ext cx="4222300" cy="3186557"/>
            <a:chOff x="3046417" y="1085852"/>
            <a:chExt cx="5999170" cy="4527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6" name="Freeform 87"/>
            <p:cNvSpPr/>
            <p:nvPr/>
          </p:nvSpPr>
          <p:spPr bwMode="auto">
            <a:xfrm>
              <a:off x="5151444" y="3087694"/>
              <a:ext cx="3443293" cy="458789"/>
            </a:xfrm>
            <a:custGeom>
              <a:avLst/>
              <a:gdLst>
                <a:gd name="T0" fmla="*/ 704 w 1607"/>
                <a:gd name="T1" fmla="*/ 116 h 214"/>
                <a:gd name="T2" fmla="*/ 0 w 1607"/>
                <a:gd name="T3" fmla="*/ 138 h 214"/>
                <a:gd name="T4" fmla="*/ 0 w 1607"/>
                <a:gd name="T5" fmla="*/ 168 h 214"/>
                <a:gd name="T6" fmla="*/ 706 w 1607"/>
                <a:gd name="T7" fmla="*/ 190 h 214"/>
                <a:gd name="T8" fmla="*/ 1529 w 1607"/>
                <a:gd name="T9" fmla="*/ 214 h 214"/>
                <a:gd name="T10" fmla="*/ 1602 w 1607"/>
                <a:gd name="T11" fmla="*/ 209 h 214"/>
                <a:gd name="T12" fmla="*/ 1607 w 1607"/>
                <a:gd name="T13" fmla="*/ 0 h 214"/>
                <a:gd name="T14" fmla="*/ 704 w 1607"/>
                <a:gd name="T15" fmla="*/ 1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7" h="214">
                  <a:moveTo>
                    <a:pt x="704" y="116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706" y="190"/>
                    <a:pt x="706" y="190"/>
                    <a:pt x="706" y="190"/>
                  </a:cubicBezTo>
                  <a:cubicBezTo>
                    <a:pt x="1529" y="214"/>
                    <a:pt x="1529" y="214"/>
                    <a:pt x="1529" y="214"/>
                  </a:cubicBezTo>
                  <a:cubicBezTo>
                    <a:pt x="1602" y="209"/>
                    <a:pt x="1602" y="209"/>
                    <a:pt x="1602" y="209"/>
                  </a:cubicBezTo>
                  <a:cubicBezTo>
                    <a:pt x="1607" y="0"/>
                    <a:pt x="1607" y="0"/>
                    <a:pt x="1607" y="0"/>
                  </a:cubicBezTo>
                  <a:cubicBezTo>
                    <a:pt x="1607" y="0"/>
                    <a:pt x="1090" y="92"/>
                    <a:pt x="704" y="116"/>
                  </a:cubicBezTo>
                </a:path>
              </a:pathLst>
            </a:custGeom>
            <a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27" name="Freeform 88"/>
            <p:cNvSpPr/>
            <p:nvPr/>
          </p:nvSpPr>
          <p:spPr bwMode="auto">
            <a:xfrm>
              <a:off x="5151444" y="3503619"/>
              <a:ext cx="3582993" cy="1477966"/>
            </a:xfrm>
            <a:custGeom>
              <a:avLst/>
              <a:gdLst>
                <a:gd name="T0" fmla="*/ 1251 w 1672"/>
                <a:gd name="T1" fmla="*/ 184 h 690"/>
                <a:gd name="T2" fmla="*/ 876 w 1672"/>
                <a:gd name="T3" fmla="*/ 66 h 690"/>
                <a:gd name="T4" fmla="*/ 286 w 1672"/>
                <a:gd name="T5" fmla="*/ 17 h 690"/>
                <a:gd name="T6" fmla="*/ 0 w 1672"/>
                <a:gd name="T7" fmla="*/ 0 h 690"/>
                <a:gd name="T8" fmla="*/ 0 w 1672"/>
                <a:gd name="T9" fmla="*/ 25 h 690"/>
                <a:gd name="T10" fmla="*/ 287 w 1672"/>
                <a:gd name="T11" fmla="*/ 40 h 690"/>
                <a:gd name="T12" fmla="*/ 835 w 1672"/>
                <a:gd name="T13" fmla="*/ 121 h 690"/>
                <a:gd name="T14" fmla="*/ 1485 w 1672"/>
                <a:gd name="T15" fmla="*/ 598 h 690"/>
                <a:gd name="T16" fmla="*/ 1652 w 1672"/>
                <a:gd name="T17" fmla="*/ 686 h 690"/>
                <a:gd name="T18" fmla="*/ 1672 w 1672"/>
                <a:gd name="T19" fmla="*/ 391 h 690"/>
                <a:gd name="T20" fmla="*/ 1251 w 1672"/>
                <a:gd name="T21" fmla="*/ 1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2" h="690">
                  <a:moveTo>
                    <a:pt x="1251" y="184"/>
                  </a:moveTo>
                  <a:cubicBezTo>
                    <a:pt x="1047" y="98"/>
                    <a:pt x="876" y="66"/>
                    <a:pt x="876" y="66"/>
                  </a:cubicBezTo>
                  <a:cubicBezTo>
                    <a:pt x="712" y="24"/>
                    <a:pt x="286" y="17"/>
                    <a:pt x="28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684" y="66"/>
                    <a:pt x="835" y="121"/>
                    <a:pt x="835" y="121"/>
                  </a:cubicBezTo>
                  <a:cubicBezTo>
                    <a:pt x="1038" y="197"/>
                    <a:pt x="1313" y="435"/>
                    <a:pt x="1485" y="598"/>
                  </a:cubicBezTo>
                  <a:cubicBezTo>
                    <a:pt x="1583" y="690"/>
                    <a:pt x="1652" y="686"/>
                    <a:pt x="1652" y="686"/>
                  </a:cubicBezTo>
                  <a:cubicBezTo>
                    <a:pt x="1672" y="391"/>
                    <a:pt x="1672" y="391"/>
                    <a:pt x="1672" y="391"/>
                  </a:cubicBezTo>
                  <a:lnTo>
                    <a:pt x="1251" y="184"/>
                  </a:lnTo>
                  <a:close/>
                </a:path>
              </a:pathLst>
            </a:custGeom>
            <a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28" name="Freeform 89"/>
            <p:cNvSpPr/>
            <p:nvPr/>
          </p:nvSpPr>
          <p:spPr bwMode="auto">
            <a:xfrm>
              <a:off x="5151444" y="3438532"/>
              <a:ext cx="3171830" cy="698501"/>
            </a:xfrm>
            <a:custGeom>
              <a:avLst/>
              <a:gdLst>
                <a:gd name="T0" fmla="*/ 0 w 1480"/>
                <a:gd name="T1" fmla="*/ 0 h 326"/>
                <a:gd name="T2" fmla="*/ 0 w 1480"/>
                <a:gd name="T3" fmla="*/ 31 h 326"/>
                <a:gd name="T4" fmla="*/ 726 w 1480"/>
                <a:gd name="T5" fmla="*/ 76 h 326"/>
                <a:gd name="T6" fmla="*/ 1382 w 1480"/>
                <a:gd name="T7" fmla="*/ 285 h 326"/>
                <a:gd name="T8" fmla="*/ 1471 w 1480"/>
                <a:gd name="T9" fmla="*/ 316 h 326"/>
                <a:gd name="T10" fmla="*/ 1480 w 1480"/>
                <a:gd name="T11" fmla="*/ 45 h 326"/>
                <a:gd name="T12" fmla="*/ 0 w 1480"/>
                <a:gd name="T1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0" h="326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726" y="76"/>
                    <a:pt x="726" y="76"/>
                    <a:pt x="726" y="76"/>
                  </a:cubicBezTo>
                  <a:cubicBezTo>
                    <a:pt x="1000" y="98"/>
                    <a:pt x="1244" y="210"/>
                    <a:pt x="1382" y="285"/>
                  </a:cubicBezTo>
                  <a:cubicBezTo>
                    <a:pt x="1457" y="326"/>
                    <a:pt x="1471" y="316"/>
                    <a:pt x="1471" y="316"/>
                  </a:cubicBezTo>
                  <a:cubicBezTo>
                    <a:pt x="1480" y="45"/>
                    <a:pt x="1480" y="45"/>
                    <a:pt x="1480" y="45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29" name="Freeform 90"/>
            <p:cNvSpPr/>
            <p:nvPr/>
          </p:nvSpPr>
          <p:spPr bwMode="auto">
            <a:xfrm>
              <a:off x="5151444" y="2598743"/>
              <a:ext cx="3367092" cy="795340"/>
            </a:xfrm>
            <a:custGeom>
              <a:avLst/>
              <a:gdLst>
                <a:gd name="T0" fmla="*/ 1491 w 1571"/>
                <a:gd name="T1" fmla="*/ 0 h 371"/>
                <a:gd name="T2" fmla="*/ 726 w 1571"/>
                <a:gd name="T3" fmla="*/ 287 h 371"/>
                <a:gd name="T4" fmla="*/ 0 w 1571"/>
                <a:gd name="T5" fmla="*/ 343 h 371"/>
                <a:gd name="T6" fmla="*/ 0 w 1571"/>
                <a:gd name="T7" fmla="*/ 371 h 371"/>
                <a:gd name="T8" fmla="*/ 550 w 1571"/>
                <a:gd name="T9" fmla="*/ 361 h 371"/>
                <a:gd name="T10" fmla="*/ 1571 w 1571"/>
                <a:gd name="T11" fmla="*/ 245 h 371"/>
                <a:gd name="T12" fmla="*/ 1491 w 1571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1" h="371">
                  <a:moveTo>
                    <a:pt x="1491" y="0"/>
                  </a:moveTo>
                  <a:cubicBezTo>
                    <a:pt x="1491" y="0"/>
                    <a:pt x="1040" y="255"/>
                    <a:pt x="726" y="287"/>
                  </a:cubicBezTo>
                  <a:cubicBezTo>
                    <a:pt x="726" y="287"/>
                    <a:pt x="451" y="323"/>
                    <a:pt x="0" y="343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59" y="368"/>
                    <a:pt x="408" y="363"/>
                    <a:pt x="550" y="361"/>
                  </a:cubicBezTo>
                  <a:cubicBezTo>
                    <a:pt x="1064" y="334"/>
                    <a:pt x="1571" y="245"/>
                    <a:pt x="1571" y="245"/>
                  </a:cubicBezTo>
                  <a:lnTo>
                    <a:pt x="1491" y="0"/>
                  </a:lnTo>
                  <a:close/>
                </a:path>
              </a:pathLst>
            </a:custGeom>
            <a:blipFill>
              <a:blip r:embed="rId5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0" name="Freeform 91"/>
            <p:cNvSpPr/>
            <p:nvPr/>
          </p:nvSpPr>
          <p:spPr bwMode="auto">
            <a:xfrm>
              <a:off x="5151444" y="1352553"/>
              <a:ext cx="3527430" cy="1916117"/>
            </a:xfrm>
            <a:custGeom>
              <a:avLst/>
              <a:gdLst>
                <a:gd name="T0" fmla="*/ 1354 w 1646"/>
                <a:gd name="T1" fmla="*/ 0 h 895"/>
                <a:gd name="T2" fmla="*/ 821 w 1646"/>
                <a:gd name="T3" fmla="*/ 718 h 895"/>
                <a:gd name="T4" fmla="*/ 195 w 1646"/>
                <a:gd name="T5" fmla="*/ 846 h 895"/>
                <a:gd name="T6" fmla="*/ 0 w 1646"/>
                <a:gd name="T7" fmla="*/ 863 h 895"/>
                <a:gd name="T8" fmla="*/ 0 w 1646"/>
                <a:gd name="T9" fmla="*/ 895 h 895"/>
                <a:gd name="T10" fmla="*/ 194 w 1646"/>
                <a:gd name="T11" fmla="*/ 885 h 895"/>
                <a:gd name="T12" fmla="*/ 874 w 1646"/>
                <a:gd name="T13" fmla="*/ 779 h 895"/>
                <a:gd name="T14" fmla="*/ 1646 w 1646"/>
                <a:gd name="T15" fmla="*/ 164 h 895"/>
                <a:gd name="T16" fmla="*/ 1354 w 1646"/>
                <a:gd name="T17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6" h="895">
                  <a:moveTo>
                    <a:pt x="1354" y="0"/>
                  </a:moveTo>
                  <a:cubicBezTo>
                    <a:pt x="1354" y="0"/>
                    <a:pt x="1024" y="570"/>
                    <a:pt x="821" y="718"/>
                  </a:cubicBezTo>
                  <a:cubicBezTo>
                    <a:pt x="821" y="718"/>
                    <a:pt x="705" y="816"/>
                    <a:pt x="195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95"/>
                    <a:pt x="0" y="895"/>
                    <a:pt x="0" y="895"/>
                  </a:cubicBezTo>
                  <a:cubicBezTo>
                    <a:pt x="194" y="885"/>
                    <a:pt x="194" y="885"/>
                    <a:pt x="194" y="885"/>
                  </a:cubicBezTo>
                  <a:cubicBezTo>
                    <a:pt x="194" y="885"/>
                    <a:pt x="682" y="877"/>
                    <a:pt x="874" y="779"/>
                  </a:cubicBezTo>
                  <a:cubicBezTo>
                    <a:pt x="874" y="779"/>
                    <a:pt x="1338" y="484"/>
                    <a:pt x="1646" y="164"/>
                  </a:cubicBezTo>
                  <a:lnTo>
                    <a:pt x="1354" y="0"/>
                  </a:lnTo>
                  <a:close/>
                </a:path>
              </a:pathLst>
            </a:custGeom>
            <a:blipFill>
              <a:blip r:embed="rId6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1" name="Freeform 92"/>
            <p:cNvSpPr/>
            <p:nvPr/>
          </p:nvSpPr>
          <p:spPr bwMode="auto">
            <a:xfrm>
              <a:off x="5151444" y="1741492"/>
              <a:ext cx="3689354" cy="1593853"/>
            </a:xfrm>
            <a:custGeom>
              <a:avLst/>
              <a:gdLst>
                <a:gd name="T0" fmla="*/ 1646 w 1722"/>
                <a:gd name="T1" fmla="*/ 45 h 744"/>
                <a:gd name="T2" fmla="*/ 1569 w 1722"/>
                <a:gd name="T3" fmla="*/ 44 h 744"/>
                <a:gd name="T4" fmla="*/ 836 w 1722"/>
                <a:gd name="T5" fmla="*/ 614 h 744"/>
                <a:gd name="T6" fmla="*/ 288 w 1722"/>
                <a:gd name="T7" fmla="*/ 695 h 744"/>
                <a:gd name="T8" fmla="*/ 0 w 1722"/>
                <a:gd name="T9" fmla="*/ 712 h 744"/>
                <a:gd name="T10" fmla="*/ 0 w 1722"/>
                <a:gd name="T11" fmla="*/ 744 h 744"/>
                <a:gd name="T12" fmla="*/ 286 w 1722"/>
                <a:gd name="T13" fmla="*/ 728 h 744"/>
                <a:gd name="T14" fmla="*/ 853 w 1722"/>
                <a:gd name="T15" fmla="*/ 670 h 744"/>
                <a:gd name="T16" fmla="*/ 1221 w 1722"/>
                <a:gd name="T17" fmla="*/ 541 h 744"/>
                <a:gd name="T18" fmla="*/ 1722 w 1722"/>
                <a:gd name="T19" fmla="*/ 302 h 744"/>
                <a:gd name="T20" fmla="*/ 1646 w 1722"/>
                <a:gd name="T21" fmla="*/ 4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2" h="744">
                  <a:moveTo>
                    <a:pt x="1646" y="45"/>
                  </a:moveTo>
                  <a:cubicBezTo>
                    <a:pt x="1646" y="45"/>
                    <a:pt x="1618" y="0"/>
                    <a:pt x="1569" y="44"/>
                  </a:cubicBezTo>
                  <a:cubicBezTo>
                    <a:pt x="1407" y="188"/>
                    <a:pt x="1036" y="511"/>
                    <a:pt x="836" y="614"/>
                  </a:cubicBezTo>
                  <a:cubicBezTo>
                    <a:pt x="836" y="614"/>
                    <a:pt x="661" y="680"/>
                    <a:pt x="288" y="695"/>
                  </a:cubicBezTo>
                  <a:cubicBezTo>
                    <a:pt x="0" y="712"/>
                    <a:pt x="0" y="712"/>
                    <a:pt x="0" y="712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286" y="728"/>
                    <a:pt x="286" y="728"/>
                    <a:pt x="286" y="728"/>
                  </a:cubicBezTo>
                  <a:cubicBezTo>
                    <a:pt x="286" y="728"/>
                    <a:pt x="689" y="712"/>
                    <a:pt x="853" y="670"/>
                  </a:cubicBezTo>
                  <a:cubicBezTo>
                    <a:pt x="853" y="670"/>
                    <a:pt x="1018" y="627"/>
                    <a:pt x="1221" y="541"/>
                  </a:cubicBezTo>
                  <a:cubicBezTo>
                    <a:pt x="1722" y="302"/>
                    <a:pt x="1722" y="302"/>
                    <a:pt x="1722" y="302"/>
                  </a:cubicBezTo>
                  <a:lnTo>
                    <a:pt x="1646" y="45"/>
                  </a:lnTo>
                  <a:close/>
                </a:path>
              </a:pathLst>
            </a:custGeom>
            <a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2" name="Oval 93"/>
            <p:cNvSpPr>
              <a:spLocks noChangeArrowheads="1"/>
            </p:cNvSpPr>
            <p:nvPr/>
          </p:nvSpPr>
          <p:spPr bwMode="auto">
            <a:xfrm>
              <a:off x="8248661" y="2547943"/>
              <a:ext cx="573089" cy="573089"/>
            </a:xfrm>
            <a:prstGeom prst="ellipse">
              <a:avLst/>
            </a:prstGeom>
            <a:blipFill>
              <a:blip r:embed="rId5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3" name="Oval 94"/>
            <p:cNvSpPr>
              <a:spLocks noChangeArrowheads="1"/>
            </p:cNvSpPr>
            <p:nvPr/>
          </p:nvSpPr>
          <p:spPr bwMode="auto">
            <a:xfrm>
              <a:off x="8027999" y="1085852"/>
              <a:ext cx="760414" cy="758826"/>
            </a:xfrm>
            <a:prstGeom prst="ellipse">
              <a:avLst/>
            </a:prstGeom>
            <a:blipFill>
              <a:blip r:embed="rId6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4" name="Oval 95"/>
            <p:cNvSpPr>
              <a:spLocks noChangeArrowheads="1"/>
            </p:cNvSpPr>
            <p:nvPr/>
          </p:nvSpPr>
          <p:spPr bwMode="auto">
            <a:xfrm>
              <a:off x="8077211" y="3519495"/>
              <a:ext cx="669926" cy="668340"/>
            </a:xfrm>
            <a:prstGeom prst="ellipse">
              <a:avLst/>
            </a:prstGeom>
            <a:blipFill>
              <a:blip r:embed="rId5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5" name="Oval 96"/>
            <p:cNvSpPr>
              <a:spLocks noChangeArrowheads="1"/>
            </p:cNvSpPr>
            <p:nvPr/>
          </p:nvSpPr>
          <p:spPr bwMode="auto">
            <a:xfrm>
              <a:off x="8353436" y="4333884"/>
              <a:ext cx="638176" cy="638176"/>
            </a:xfrm>
            <a:prstGeom prst="ellipse">
              <a:avLst/>
            </a:prstGeom>
            <a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6" name="Freeform 97"/>
            <p:cNvSpPr/>
            <p:nvPr/>
          </p:nvSpPr>
          <p:spPr bwMode="auto">
            <a:xfrm>
              <a:off x="5100645" y="3552832"/>
              <a:ext cx="3533780" cy="1914529"/>
            </a:xfrm>
            <a:custGeom>
              <a:avLst/>
              <a:gdLst>
                <a:gd name="T0" fmla="*/ 904 w 1649"/>
                <a:gd name="T1" fmla="*/ 117 h 894"/>
                <a:gd name="T2" fmla="*/ 224 w 1649"/>
                <a:gd name="T3" fmla="*/ 10 h 894"/>
                <a:gd name="T4" fmla="*/ 24 w 1649"/>
                <a:gd name="T5" fmla="*/ 0 h 894"/>
                <a:gd name="T6" fmla="*/ 0 w 1649"/>
                <a:gd name="T7" fmla="*/ 32 h 894"/>
                <a:gd name="T8" fmla="*/ 225 w 1649"/>
                <a:gd name="T9" fmla="*/ 49 h 894"/>
                <a:gd name="T10" fmla="*/ 850 w 1649"/>
                <a:gd name="T11" fmla="*/ 177 h 894"/>
                <a:gd name="T12" fmla="*/ 1387 w 1649"/>
                <a:gd name="T13" fmla="*/ 894 h 894"/>
                <a:gd name="T14" fmla="*/ 1649 w 1649"/>
                <a:gd name="T15" fmla="*/ 681 h 894"/>
                <a:gd name="T16" fmla="*/ 904 w 1649"/>
                <a:gd name="T17" fmla="*/ 11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9" h="894">
                  <a:moveTo>
                    <a:pt x="904" y="117"/>
                  </a:moveTo>
                  <a:cubicBezTo>
                    <a:pt x="741" y="33"/>
                    <a:pt x="224" y="10"/>
                    <a:pt x="2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735" y="79"/>
                    <a:pt x="850" y="177"/>
                    <a:pt x="850" y="177"/>
                  </a:cubicBezTo>
                  <a:cubicBezTo>
                    <a:pt x="1054" y="325"/>
                    <a:pt x="1387" y="894"/>
                    <a:pt x="1387" y="894"/>
                  </a:cubicBezTo>
                  <a:cubicBezTo>
                    <a:pt x="1649" y="681"/>
                    <a:pt x="1649" y="681"/>
                    <a:pt x="1649" y="681"/>
                  </a:cubicBezTo>
                  <a:cubicBezTo>
                    <a:pt x="1291" y="256"/>
                    <a:pt x="904" y="117"/>
                    <a:pt x="904" y="117"/>
                  </a:cubicBezTo>
                </a:path>
              </a:pathLst>
            </a:custGeom>
            <a:blipFill>
              <a:blip r:embed="rId6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7" name="Oval 98"/>
            <p:cNvSpPr>
              <a:spLocks noChangeArrowheads="1"/>
            </p:cNvSpPr>
            <p:nvPr/>
          </p:nvSpPr>
          <p:spPr bwMode="auto">
            <a:xfrm>
              <a:off x="7993074" y="4872047"/>
              <a:ext cx="741364" cy="741365"/>
            </a:xfrm>
            <a:prstGeom prst="ellipse">
              <a:avLst/>
            </a:prstGeom>
            <a:blipFill>
              <a:blip r:embed="rId6">
                <a:grayscl/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8" name="Oval 99"/>
            <p:cNvSpPr>
              <a:spLocks noChangeArrowheads="1"/>
            </p:cNvSpPr>
            <p:nvPr/>
          </p:nvSpPr>
          <p:spPr bwMode="auto">
            <a:xfrm>
              <a:off x="8391536" y="1763716"/>
              <a:ext cx="654051" cy="650876"/>
            </a:xfrm>
            <a:prstGeom prst="ellipse">
              <a:avLst/>
            </a:prstGeom>
            <a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9" name="Oval 100"/>
            <p:cNvSpPr>
              <a:spLocks noChangeArrowheads="1"/>
            </p:cNvSpPr>
            <p:nvPr/>
          </p:nvSpPr>
          <p:spPr bwMode="auto">
            <a:xfrm>
              <a:off x="8361374" y="3113094"/>
              <a:ext cx="433389" cy="434976"/>
            </a:xfrm>
            <a:prstGeom prst="ellipse">
              <a:avLst/>
            </a:prstGeom>
            <a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3046417" y="2984506"/>
              <a:ext cx="2379666" cy="893765"/>
              <a:chOff x="3046413" y="2984500"/>
              <a:chExt cx="2379663" cy="893763"/>
            </a:xfrm>
          </p:grpSpPr>
          <p:sp>
            <p:nvSpPr>
              <p:cNvPr id="266" name="Freeform 101"/>
              <p:cNvSpPr>
                <a:spLocks noEditPoints="1"/>
              </p:cNvSpPr>
              <p:nvPr/>
            </p:nvSpPr>
            <p:spPr bwMode="auto">
              <a:xfrm>
                <a:off x="3046413" y="2984500"/>
                <a:ext cx="2379663" cy="893763"/>
              </a:xfrm>
              <a:custGeom>
                <a:avLst/>
                <a:gdLst>
                  <a:gd name="T0" fmla="*/ 7 w 1111"/>
                  <a:gd name="T1" fmla="*/ 265 h 417"/>
                  <a:gd name="T2" fmla="*/ 93 w 1111"/>
                  <a:gd name="T3" fmla="*/ 291 h 417"/>
                  <a:gd name="T4" fmla="*/ 169 w 1111"/>
                  <a:gd name="T5" fmla="*/ 295 h 417"/>
                  <a:gd name="T6" fmla="*/ 171 w 1111"/>
                  <a:gd name="T7" fmla="*/ 295 h 417"/>
                  <a:gd name="T8" fmla="*/ 199 w 1111"/>
                  <a:gd name="T9" fmla="*/ 295 h 417"/>
                  <a:gd name="T10" fmla="*/ 418 w 1111"/>
                  <a:gd name="T11" fmla="*/ 295 h 417"/>
                  <a:gd name="T12" fmla="*/ 681 w 1111"/>
                  <a:gd name="T13" fmla="*/ 417 h 417"/>
                  <a:gd name="T14" fmla="*/ 809 w 1111"/>
                  <a:gd name="T15" fmla="*/ 417 h 417"/>
                  <a:gd name="T16" fmla="*/ 658 w 1111"/>
                  <a:gd name="T17" fmla="*/ 295 h 417"/>
                  <a:gd name="T18" fmla="*/ 785 w 1111"/>
                  <a:gd name="T19" fmla="*/ 295 h 417"/>
                  <a:gd name="T20" fmla="*/ 983 w 1111"/>
                  <a:gd name="T21" fmla="*/ 290 h 417"/>
                  <a:gd name="T22" fmla="*/ 1025 w 1111"/>
                  <a:gd name="T23" fmla="*/ 195 h 417"/>
                  <a:gd name="T24" fmla="*/ 1047 w 1111"/>
                  <a:gd name="T25" fmla="*/ 146 h 417"/>
                  <a:gd name="T26" fmla="*/ 1051 w 1111"/>
                  <a:gd name="T27" fmla="*/ 138 h 417"/>
                  <a:gd name="T28" fmla="*/ 1061 w 1111"/>
                  <a:gd name="T29" fmla="*/ 143 h 417"/>
                  <a:gd name="T30" fmla="*/ 1109 w 1111"/>
                  <a:gd name="T31" fmla="*/ 143 h 417"/>
                  <a:gd name="T32" fmla="*/ 1067 w 1111"/>
                  <a:gd name="T33" fmla="*/ 102 h 417"/>
                  <a:gd name="T34" fmla="*/ 1071 w 1111"/>
                  <a:gd name="T35" fmla="*/ 93 h 417"/>
                  <a:gd name="T36" fmla="*/ 1107 w 1111"/>
                  <a:gd name="T37" fmla="*/ 12 h 417"/>
                  <a:gd name="T38" fmla="*/ 1111 w 1111"/>
                  <a:gd name="T39" fmla="*/ 0 h 417"/>
                  <a:gd name="T40" fmla="*/ 1024 w 1111"/>
                  <a:gd name="T41" fmla="*/ 0 h 417"/>
                  <a:gd name="T42" fmla="*/ 978 w 1111"/>
                  <a:gd name="T43" fmla="*/ 42 h 417"/>
                  <a:gd name="T44" fmla="*/ 950 w 1111"/>
                  <a:gd name="T45" fmla="*/ 69 h 417"/>
                  <a:gd name="T46" fmla="*/ 895 w 1111"/>
                  <a:gd name="T47" fmla="*/ 122 h 417"/>
                  <a:gd name="T48" fmla="*/ 570 w 1111"/>
                  <a:gd name="T49" fmla="*/ 122 h 417"/>
                  <a:gd name="T50" fmla="*/ 608 w 1111"/>
                  <a:gd name="T51" fmla="*/ 54 h 417"/>
                  <a:gd name="T52" fmla="*/ 514 w 1111"/>
                  <a:gd name="T53" fmla="*/ 54 h 417"/>
                  <a:gd name="T54" fmla="*/ 411 w 1111"/>
                  <a:gd name="T55" fmla="*/ 122 h 417"/>
                  <a:gd name="T56" fmla="*/ 244 w 1111"/>
                  <a:gd name="T57" fmla="*/ 122 h 417"/>
                  <a:gd name="T58" fmla="*/ 179 w 1111"/>
                  <a:gd name="T59" fmla="*/ 135 h 417"/>
                  <a:gd name="T60" fmla="*/ 208 w 1111"/>
                  <a:gd name="T61" fmla="*/ 149 h 417"/>
                  <a:gd name="T62" fmla="*/ 161 w 1111"/>
                  <a:gd name="T63" fmla="*/ 197 h 417"/>
                  <a:gd name="T64" fmla="*/ 113 w 1111"/>
                  <a:gd name="T65" fmla="*/ 197 h 417"/>
                  <a:gd name="T66" fmla="*/ 98 w 1111"/>
                  <a:gd name="T67" fmla="*/ 197 h 417"/>
                  <a:gd name="T68" fmla="*/ 87 w 1111"/>
                  <a:gd name="T69" fmla="*/ 198 h 417"/>
                  <a:gd name="T70" fmla="*/ 54 w 1111"/>
                  <a:gd name="T71" fmla="*/ 208 h 417"/>
                  <a:gd name="T72" fmla="*/ 7 w 1111"/>
                  <a:gd name="T73" fmla="*/ 265 h 417"/>
                  <a:gd name="T74" fmla="*/ 680 w 1111"/>
                  <a:gd name="T75" fmla="*/ 163 h 417"/>
                  <a:gd name="T76" fmla="*/ 746 w 1111"/>
                  <a:gd name="T77" fmla="*/ 163 h 417"/>
                  <a:gd name="T78" fmla="*/ 755 w 1111"/>
                  <a:gd name="T79" fmla="*/ 197 h 417"/>
                  <a:gd name="T80" fmla="*/ 689 w 1111"/>
                  <a:gd name="T81" fmla="*/ 197 h 417"/>
                  <a:gd name="T82" fmla="*/ 680 w 1111"/>
                  <a:gd name="T83" fmla="*/ 163 h 417"/>
                  <a:gd name="T84" fmla="*/ 570 w 1111"/>
                  <a:gd name="T85" fmla="*/ 163 h 417"/>
                  <a:gd name="T86" fmla="*/ 636 w 1111"/>
                  <a:gd name="T87" fmla="*/ 163 h 417"/>
                  <a:gd name="T88" fmla="*/ 645 w 1111"/>
                  <a:gd name="T89" fmla="*/ 197 h 417"/>
                  <a:gd name="T90" fmla="*/ 579 w 1111"/>
                  <a:gd name="T91" fmla="*/ 197 h 417"/>
                  <a:gd name="T92" fmla="*/ 570 w 1111"/>
                  <a:gd name="T93" fmla="*/ 163 h 417"/>
                  <a:gd name="T94" fmla="*/ 461 w 1111"/>
                  <a:gd name="T95" fmla="*/ 163 h 417"/>
                  <a:gd name="T96" fmla="*/ 527 w 1111"/>
                  <a:gd name="T97" fmla="*/ 163 h 417"/>
                  <a:gd name="T98" fmla="*/ 536 w 1111"/>
                  <a:gd name="T99" fmla="*/ 197 h 417"/>
                  <a:gd name="T100" fmla="*/ 470 w 1111"/>
                  <a:gd name="T101" fmla="*/ 197 h 417"/>
                  <a:gd name="T102" fmla="*/ 461 w 1111"/>
                  <a:gd name="T103" fmla="*/ 163 h 417"/>
                  <a:gd name="T104" fmla="*/ 351 w 1111"/>
                  <a:gd name="T105" fmla="*/ 163 h 417"/>
                  <a:gd name="T106" fmla="*/ 417 w 1111"/>
                  <a:gd name="T107" fmla="*/ 163 h 417"/>
                  <a:gd name="T108" fmla="*/ 426 w 1111"/>
                  <a:gd name="T109" fmla="*/ 197 h 417"/>
                  <a:gd name="T110" fmla="*/ 360 w 1111"/>
                  <a:gd name="T111" fmla="*/ 197 h 417"/>
                  <a:gd name="T112" fmla="*/ 351 w 1111"/>
                  <a:gd name="T113" fmla="*/ 163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1" h="417">
                    <a:moveTo>
                      <a:pt x="7" y="265"/>
                    </a:moveTo>
                    <a:cubicBezTo>
                      <a:pt x="7" y="265"/>
                      <a:pt x="10" y="289"/>
                      <a:pt x="93" y="291"/>
                    </a:cubicBezTo>
                    <a:cubicBezTo>
                      <a:pt x="166" y="295"/>
                      <a:pt x="132" y="294"/>
                      <a:pt x="169" y="295"/>
                    </a:cubicBezTo>
                    <a:cubicBezTo>
                      <a:pt x="170" y="295"/>
                      <a:pt x="170" y="295"/>
                      <a:pt x="171" y="295"/>
                    </a:cubicBezTo>
                    <a:cubicBezTo>
                      <a:pt x="199" y="295"/>
                      <a:pt x="199" y="295"/>
                      <a:pt x="199" y="295"/>
                    </a:cubicBezTo>
                    <a:cubicBezTo>
                      <a:pt x="418" y="295"/>
                      <a:pt x="418" y="295"/>
                      <a:pt x="418" y="295"/>
                    </a:cubicBezTo>
                    <a:cubicBezTo>
                      <a:pt x="681" y="417"/>
                      <a:pt x="681" y="417"/>
                      <a:pt x="681" y="417"/>
                    </a:cubicBezTo>
                    <a:cubicBezTo>
                      <a:pt x="809" y="417"/>
                      <a:pt x="809" y="417"/>
                      <a:pt x="809" y="417"/>
                    </a:cubicBezTo>
                    <a:cubicBezTo>
                      <a:pt x="658" y="295"/>
                      <a:pt x="658" y="295"/>
                      <a:pt x="658" y="295"/>
                    </a:cubicBezTo>
                    <a:cubicBezTo>
                      <a:pt x="785" y="295"/>
                      <a:pt x="785" y="295"/>
                      <a:pt x="785" y="295"/>
                    </a:cubicBezTo>
                    <a:cubicBezTo>
                      <a:pt x="804" y="297"/>
                      <a:pt x="941" y="295"/>
                      <a:pt x="983" y="290"/>
                    </a:cubicBezTo>
                    <a:cubicBezTo>
                      <a:pt x="1025" y="195"/>
                      <a:pt x="1025" y="195"/>
                      <a:pt x="1025" y="195"/>
                    </a:cubicBezTo>
                    <a:cubicBezTo>
                      <a:pt x="1047" y="146"/>
                      <a:pt x="1047" y="146"/>
                      <a:pt x="1047" y="146"/>
                    </a:cubicBezTo>
                    <a:cubicBezTo>
                      <a:pt x="1051" y="138"/>
                      <a:pt x="1051" y="138"/>
                      <a:pt x="1051" y="138"/>
                    </a:cubicBezTo>
                    <a:cubicBezTo>
                      <a:pt x="1061" y="143"/>
                      <a:pt x="1061" y="143"/>
                      <a:pt x="1061" y="143"/>
                    </a:cubicBezTo>
                    <a:cubicBezTo>
                      <a:pt x="1109" y="143"/>
                      <a:pt x="1109" y="143"/>
                      <a:pt x="1109" y="143"/>
                    </a:cubicBezTo>
                    <a:cubicBezTo>
                      <a:pt x="1067" y="102"/>
                      <a:pt x="1067" y="102"/>
                      <a:pt x="1067" y="102"/>
                    </a:cubicBezTo>
                    <a:cubicBezTo>
                      <a:pt x="1071" y="93"/>
                      <a:pt x="1071" y="93"/>
                      <a:pt x="1071" y="93"/>
                    </a:cubicBezTo>
                    <a:cubicBezTo>
                      <a:pt x="1107" y="12"/>
                      <a:pt x="1107" y="12"/>
                      <a:pt x="1107" y="12"/>
                    </a:cubicBezTo>
                    <a:cubicBezTo>
                      <a:pt x="1111" y="0"/>
                      <a:pt x="1111" y="0"/>
                      <a:pt x="1111" y="0"/>
                    </a:cubicBezTo>
                    <a:cubicBezTo>
                      <a:pt x="1024" y="0"/>
                      <a:pt x="1024" y="0"/>
                      <a:pt x="1024" y="0"/>
                    </a:cubicBezTo>
                    <a:cubicBezTo>
                      <a:pt x="978" y="42"/>
                      <a:pt x="978" y="42"/>
                      <a:pt x="978" y="42"/>
                    </a:cubicBezTo>
                    <a:cubicBezTo>
                      <a:pt x="950" y="69"/>
                      <a:pt x="950" y="69"/>
                      <a:pt x="950" y="69"/>
                    </a:cubicBezTo>
                    <a:cubicBezTo>
                      <a:pt x="895" y="122"/>
                      <a:pt x="895" y="122"/>
                      <a:pt x="895" y="122"/>
                    </a:cubicBezTo>
                    <a:cubicBezTo>
                      <a:pt x="570" y="122"/>
                      <a:pt x="570" y="122"/>
                      <a:pt x="570" y="122"/>
                    </a:cubicBezTo>
                    <a:cubicBezTo>
                      <a:pt x="608" y="54"/>
                      <a:pt x="608" y="54"/>
                      <a:pt x="608" y="54"/>
                    </a:cubicBezTo>
                    <a:cubicBezTo>
                      <a:pt x="514" y="54"/>
                      <a:pt x="514" y="54"/>
                      <a:pt x="514" y="54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28" y="122"/>
                      <a:pt x="203" y="127"/>
                      <a:pt x="179" y="135"/>
                    </a:cubicBezTo>
                    <a:cubicBezTo>
                      <a:pt x="195" y="133"/>
                      <a:pt x="208" y="134"/>
                      <a:pt x="208" y="149"/>
                    </a:cubicBezTo>
                    <a:cubicBezTo>
                      <a:pt x="208" y="176"/>
                      <a:pt x="187" y="197"/>
                      <a:pt x="161" y="197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98" y="197"/>
                      <a:pt x="98" y="197"/>
                      <a:pt x="98" y="197"/>
                    </a:cubicBezTo>
                    <a:cubicBezTo>
                      <a:pt x="94" y="197"/>
                      <a:pt x="90" y="197"/>
                      <a:pt x="87" y="198"/>
                    </a:cubicBezTo>
                    <a:cubicBezTo>
                      <a:pt x="82" y="199"/>
                      <a:pt x="70" y="202"/>
                      <a:pt x="54" y="208"/>
                    </a:cubicBezTo>
                    <a:cubicBezTo>
                      <a:pt x="0" y="232"/>
                      <a:pt x="6" y="252"/>
                      <a:pt x="7" y="265"/>
                    </a:cubicBezTo>
                    <a:moveTo>
                      <a:pt x="680" y="163"/>
                    </a:moveTo>
                    <a:cubicBezTo>
                      <a:pt x="746" y="163"/>
                      <a:pt x="746" y="163"/>
                      <a:pt x="746" y="163"/>
                    </a:cubicBezTo>
                    <a:cubicBezTo>
                      <a:pt x="755" y="197"/>
                      <a:pt x="755" y="197"/>
                      <a:pt x="755" y="197"/>
                    </a:cubicBezTo>
                    <a:cubicBezTo>
                      <a:pt x="689" y="197"/>
                      <a:pt x="689" y="197"/>
                      <a:pt x="689" y="197"/>
                    </a:cubicBezTo>
                    <a:lnTo>
                      <a:pt x="680" y="163"/>
                    </a:lnTo>
                    <a:close/>
                    <a:moveTo>
                      <a:pt x="570" y="163"/>
                    </a:moveTo>
                    <a:cubicBezTo>
                      <a:pt x="636" y="163"/>
                      <a:pt x="636" y="163"/>
                      <a:pt x="636" y="163"/>
                    </a:cubicBezTo>
                    <a:cubicBezTo>
                      <a:pt x="645" y="197"/>
                      <a:pt x="645" y="197"/>
                      <a:pt x="645" y="197"/>
                    </a:cubicBezTo>
                    <a:cubicBezTo>
                      <a:pt x="579" y="197"/>
                      <a:pt x="579" y="197"/>
                      <a:pt x="579" y="197"/>
                    </a:cubicBezTo>
                    <a:lnTo>
                      <a:pt x="570" y="163"/>
                    </a:lnTo>
                    <a:close/>
                    <a:moveTo>
                      <a:pt x="461" y="163"/>
                    </a:moveTo>
                    <a:cubicBezTo>
                      <a:pt x="527" y="163"/>
                      <a:pt x="527" y="163"/>
                      <a:pt x="527" y="163"/>
                    </a:cubicBezTo>
                    <a:cubicBezTo>
                      <a:pt x="536" y="197"/>
                      <a:pt x="536" y="197"/>
                      <a:pt x="536" y="197"/>
                    </a:cubicBezTo>
                    <a:cubicBezTo>
                      <a:pt x="470" y="197"/>
                      <a:pt x="470" y="197"/>
                      <a:pt x="470" y="197"/>
                    </a:cubicBezTo>
                    <a:lnTo>
                      <a:pt x="461" y="163"/>
                    </a:lnTo>
                    <a:close/>
                    <a:moveTo>
                      <a:pt x="351" y="163"/>
                    </a:moveTo>
                    <a:cubicBezTo>
                      <a:pt x="417" y="163"/>
                      <a:pt x="417" y="163"/>
                      <a:pt x="417" y="163"/>
                    </a:cubicBezTo>
                    <a:cubicBezTo>
                      <a:pt x="426" y="197"/>
                      <a:pt x="426" y="197"/>
                      <a:pt x="426" y="197"/>
                    </a:cubicBezTo>
                    <a:cubicBezTo>
                      <a:pt x="360" y="197"/>
                      <a:pt x="360" y="197"/>
                      <a:pt x="360" y="197"/>
                    </a:cubicBezTo>
                    <a:lnTo>
                      <a:pt x="351" y="16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39700" dir="2700000" sx="102000" sy="102000" algn="tl" rotWithShape="0">
                  <a:prstClr val="black">
                    <a:alpha val="27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7" name="Freeform 102"/>
              <p:cNvSpPr/>
              <p:nvPr/>
            </p:nvSpPr>
            <p:spPr bwMode="auto">
              <a:xfrm>
                <a:off x="4806950" y="3509963"/>
                <a:ext cx="349250" cy="165100"/>
              </a:xfrm>
              <a:custGeom>
                <a:avLst/>
                <a:gdLst>
                  <a:gd name="T0" fmla="*/ 0 w 163"/>
                  <a:gd name="T1" fmla="*/ 0 h 77"/>
                  <a:gd name="T2" fmla="*/ 9 w 163"/>
                  <a:gd name="T3" fmla="*/ 38 h 77"/>
                  <a:gd name="T4" fmla="*/ 9 w 163"/>
                  <a:gd name="T5" fmla="*/ 50 h 77"/>
                  <a:gd name="T6" fmla="*/ 0 w 163"/>
                  <a:gd name="T7" fmla="*/ 77 h 77"/>
                  <a:gd name="T8" fmla="*/ 153 w 163"/>
                  <a:gd name="T9" fmla="*/ 50 h 77"/>
                  <a:gd name="T10" fmla="*/ 160 w 163"/>
                  <a:gd name="T11" fmla="*/ 45 h 77"/>
                  <a:gd name="T12" fmla="*/ 163 w 163"/>
                  <a:gd name="T13" fmla="*/ 38 h 77"/>
                  <a:gd name="T14" fmla="*/ 163 w 163"/>
                  <a:gd name="T15" fmla="*/ 38 h 77"/>
                  <a:gd name="T16" fmla="*/ 0 w 163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77">
                    <a:moveTo>
                      <a:pt x="0" y="0"/>
                    </a:moveTo>
                    <a:cubicBezTo>
                      <a:pt x="6" y="8"/>
                      <a:pt x="9" y="22"/>
                      <a:pt x="9" y="38"/>
                    </a:cubicBezTo>
                    <a:cubicBezTo>
                      <a:pt x="9" y="42"/>
                      <a:pt x="9" y="46"/>
                      <a:pt x="9" y="50"/>
                    </a:cubicBezTo>
                    <a:cubicBezTo>
                      <a:pt x="7" y="61"/>
                      <a:pt x="4" y="70"/>
                      <a:pt x="0" y="77"/>
                    </a:cubicBezTo>
                    <a:cubicBezTo>
                      <a:pt x="75" y="75"/>
                      <a:pt x="131" y="64"/>
                      <a:pt x="153" y="50"/>
                    </a:cubicBezTo>
                    <a:cubicBezTo>
                      <a:pt x="156" y="49"/>
                      <a:pt x="158" y="47"/>
                      <a:pt x="160" y="45"/>
                    </a:cubicBezTo>
                    <a:cubicBezTo>
                      <a:pt x="162" y="43"/>
                      <a:pt x="163" y="40"/>
                      <a:pt x="163" y="38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2" y="20"/>
                      <a:pt x="96" y="1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8" name="Freeform 103"/>
              <p:cNvSpPr/>
              <p:nvPr/>
            </p:nvSpPr>
            <p:spPr bwMode="auto">
              <a:xfrm>
                <a:off x="4775200" y="3509963"/>
                <a:ext cx="61913" cy="165100"/>
              </a:xfrm>
              <a:custGeom>
                <a:avLst/>
                <a:gdLst>
                  <a:gd name="T0" fmla="*/ 28 w 29"/>
                  <a:gd name="T1" fmla="*/ 50 h 77"/>
                  <a:gd name="T2" fmla="*/ 29 w 29"/>
                  <a:gd name="T3" fmla="*/ 38 h 77"/>
                  <a:gd name="T4" fmla="*/ 18 w 29"/>
                  <a:gd name="T5" fmla="*/ 2 h 77"/>
                  <a:gd name="T6" fmla="*/ 14 w 29"/>
                  <a:gd name="T7" fmla="*/ 0 h 77"/>
                  <a:gd name="T8" fmla="*/ 14 w 29"/>
                  <a:gd name="T9" fmla="*/ 0 h 77"/>
                  <a:gd name="T10" fmla="*/ 9 w 29"/>
                  <a:gd name="T11" fmla="*/ 3 h 77"/>
                  <a:gd name="T12" fmla="*/ 0 w 29"/>
                  <a:gd name="T13" fmla="*/ 38 h 77"/>
                  <a:gd name="T14" fmla="*/ 1 w 29"/>
                  <a:gd name="T15" fmla="*/ 50 h 77"/>
                  <a:gd name="T16" fmla="*/ 9 w 29"/>
                  <a:gd name="T17" fmla="*/ 73 h 77"/>
                  <a:gd name="T18" fmla="*/ 14 w 29"/>
                  <a:gd name="T19" fmla="*/ 77 h 77"/>
                  <a:gd name="T20" fmla="*/ 14 w 29"/>
                  <a:gd name="T21" fmla="*/ 77 h 77"/>
                  <a:gd name="T22" fmla="*/ 18 w 29"/>
                  <a:gd name="T23" fmla="*/ 75 h 77"/>
                  <a:gd name="T24" fmla="*/ 28 w 29"/>
                  <a:gd name="T25" fmla="*/ 5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8" y="50"/>
                    </a:moveTo>
                    <a:cubicBezTo>
                      <a:pt x="28" y="47"/>
                      <a:pt x="29" y="43"/>
                      <a:pt x="29" y="38"/>
                    </a:cubicBezTo>
                    <a:cubicBezTo>
                      <a:pt x="29" y="20"/>
                      <a:pt x="23" y="7"/>
                      <a:pt x="18" y="2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1" y="1"/>
                      <a:pt x="9" y="3"/>
                    </a:cubicBezTo>
                    <a:cubicBezTo>
                      <a:pt x="5" y="9"/>
                      <a:pt x="0" y="21"/>
                      <a:pt x="0" y="38"/>
                    </a:cubicBezTo>
                    <a:cubicBezTo>
                      <a:pt x="0" y="43"/>
                      <a:pt x="0" y="47"/>
                      <a:pt x="1" y="50"/>
                    </a:cubicBezTo>
                    <a:cubicBezTo>
                      <a:pt x="2" y="61"/>
                      <a:pt x="6" y="69"/>
                      <a:pt x="9" y="73"/>
                    </a:cubicBezTo>
                    <a:cubicBezTo>
                      <a:pt x="11" y="75"/>
                      <a:pt x="12" y="76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6" y="77"/>
                      <a:pt x="17" y="76"/>
                      <a:pt x="18" y="75"/>
                    </a:cubicBezTo>
                    <a:cubicBezTo>
                      <a:pt x="22" y="71"/>
                      <a:pt x="26" y="62"/>
                      <a:pt x="28" y="5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9" name="Freeform 104"/>
              <p:cNvSpPr/>
              <p:nvPr/>
            </p:nvSpPr>
            <p:spPr bwMode="auto">
              <a:xfrm>
                <a:off x="3929063" y="3100388"/>
                <a:ext cx="422275" cy="146050"/>
              </a:xfrm>
              <a:custGeom>
                <a:avLst/>
                <a:gdLst>
                  <a:gd name="T0" fmla="*/ 214 w 266"/>
                  <a:gd name="T1" fmla="*/ 92 h 92"/>
                  <a:gd name="T2" fmla="*/ 266 w 266"/>
                  <a:gd name="T3" fmla="*/ 0 h 92"/>
                  <a:gd name="T4" fmla="*/ 138 w 266"/>
                  <a:gd name="T5" fmla="*/ 0 h 92"/>
                  <a:gd name="T6" fmla="*/ 0 w 266"/>
                  <a:gd name="T7" fmla="*/ 92 h 92"/>
                  <a:gd name="T8" fmla="*/ 214 w 26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92">
                    <a:moveTo>
                      <a:pt x="214" y="92"/>
                    </a:moveTo>
                    <a:lnTo>
                      <a:pt x="266" y="0"/>
                    </a:lnTo>
                    <a:lnTo>
                      <a:pt x="138" y="0"/>
                    </a:lnTo>
                    <a:lnTo>
                      <a:pt x="0" y="92"/>
                    </a:lnTo>
                    <a:lnTo>
                      <a:pt x="214" y="92"/>
                    </a:lnTo>
                    <a:close/>
                  </a:path>
                </a:pathLst>
              </a:custGeom>
              <a:solidFill>
                <a:srgbClr val="00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70" name="Freeform 105"/>
              <p:cNvSpPr/>
              <p:nvPr/>
            </p:nvSpPr>
            <p:spPr bwMode="auto">
              <a:xfrm>
                <a:off x="3929063" y="3100388"/>
                <a:ext cx="422275" cy="146050"/>
              </a:xfrm>
              <a:custGeom>
                <a:avLst/>
                <a:gdLst>
                  <a:gd name="T0" fmla="*/ 214 w 266"/>
                  <a:gd name="T1" fmla="*/ 92 h 92"/>
                  <a:gd name="T2" fmla="*/ 266 w 266"/>
                  <a:gd name="T3" fmla="*/ 0 h 92"/>
                  <a:gd name="T4" fmla="*/ 138 w 266"/>
                  <a:gd name="T5" fmla="*/ 0 h 92"/>
                  <a:gd name="T6" fmla="*/ 0 w 266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92">
                    <a:moveTo>
                      <a:pt x="214" y="92"/>
                    </a:moveTo>
                    <a:lnTo>
                      <a:pt x="266" y="0"/>
                    </a:lnTo>
                    <a:lnTo>
                      <a:pt x="138" y="0"/>
                    </a:lnTo>
                    <a:lnTo>
                      <a:pt x="0" y="9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71" name="Freeform 106"/>
              <p:cNvSpPr/>
              <p:nvPr/>
            </p:nvSpPr>
            <p:spPr bwMode="auto">
              <a:xfrm>
                <a:off x="3230563" y="3268663"/>
                <a:ext cx="265113" cy="139700"/>
              </a:xfrm>
              <a:custGeom>
                <a:avLst/>
                <a:gdLst>
                  <a:gd name="T0" fmla="*/ 94 w 124"/>
                  <a:gd name="T1" fmla="*/ 1 h 65"/>
                  <a:gd name="T2" fmla="*/ 124 w 124"/>
                  <a:gd name="T3" fmla="*/ 16 h 65"/>
                  <a:gd name="T4" fmla="*/ 75 w 124"/>
                  <a:gd name="T5" fmla="*/ 64 h 65"/>
                  <a:gd name="T6" fmla="*/ 27 w 124"/>
                  <a:gd name="T7" fmla="*/ 64 h 65"/>
                  <a:gd name="T8" fmla="*/ 13 w 124"/>
                  <a:gd name="T9" fmla="*/ 64 h 65"/>
                  <a:gd name="T10" fmla="*/ 0 w 124"/>
                  <a:gd name="T11" fmla="*/ 65 h 65"/>
                  <a:gd name="T12" fmla="*/ 94 w 124"/>
                  <a:gd name="T13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65">
                    <a:moveTo>
                      <a:pt x="94" y="1"/>
                    </a:moveTo>
                    <a:cubicBezTo>
                      <a:pt x="111" y="0"/>
                      <a:pt x="124" y="1"/>
                      <a:pt x="124" y="16"/>
                    </a:cubicBezTo>
                    <a:cubicBezTo>
                      <a:pt x="124" y="42"/>
                      <a:pt x="102" y="64"/>
                      <a:pt x="75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9" y="64"/>
                      <a:pt x="4" y="65"/>
                      <a:pt x="0" y="65"/>
                    </a:cubicBezTo>
                    <a:cubicBezTo>
                      <a:pt x="0" y="65"/>
                      <a:pt x="25" y="12"/>
                      <a:pt x="94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241" name="组合 240"/>
            <p:cNvGrpSpPr/>
            <p:nvPr/>
          </p:nvGrpSpPr>
          <p:grpSpPr>
            <a:xfrm>
              <a:off x="8185161" y="3633795"/>
              <a:ext cx="469901" cy="422276"/>
              <a:chOff x="8185150" y="3633788"/>
              <a:chExt cx="469900" cy="422275"/>
            </a:xfrm>
          </p:grpSpPr>
          <p:sp>
            <p:nvSpPr>
              <p:cNvPr id="254" name="Rectangle 107"/>
              <p:cNvSpPr>
                <a:spLocks noChangeArrowheads="1"/>
              </p:cNvSpPr>
              <p:nvPr/>
            </p:nvSpPr>
            <p:spPr bwMode="auto">
              <a:xfrm>
                <a:off x="8274050" y="3824288"/>
                <a:ext cx="31750" cy="17463"/>
              </a:xfrm>
              <a:prstGeom prst="rect">
                <a:avLst/>
              </a:pr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5" name="Freeform 108"/>
              <p:cNvSpPr/>
              <p:nvPr/>
            </p:nvSpPr>
            <p:spPr bwMode="auto">
              <a:xfrm>
                <a:off x="8185150" y="3789363"/>
                <a:ext cx="469900" cy="85725"/>
              </a:xfrm>
              <a:custGeom>
                <a:avLst/>
                <a:gdLst>
                  <a:gd name="T0" fmla="*/ 213 w 219"/>
                  <a:gd name="T1" fmla="*/ 28 h 40"/>
                  <a:gd name="T2" fmla="*/ 29 w 219"/>
                  <a:gd name="T3" fmla="*/ 28 h 40"/>
                  <a:gd name="T4" fmla="*/ 29 w 219"/>
                  <a:gd name="T5" fmla="*/ 15 h 40"/>
                  <a:gd name="T6" fmla="*/ 40 w 219"/>
                  <a:gd name="T7" fmla="*/ 11 h 40"/>
                  <a:gd name="T8" fmla="*/ 42 w 219"/>
                  <a:gd name="T9" fmla="*/ 12 h 40"/>
                  <a:gd name="T10" fmla="*/ 54 w 219"/>
                  <a:gd name="T11" fmla="*/ 12 h 40"/>
                  <a:gd name="T12" fmla="*/ 40 w 219"/>
                  <a:gd name="T13" fmla="*/ 0 h 40"/>
                  <a:gd name="T14" fmla="*/ 17 w 219"/>
                  <a:gd name="T15" fmla="*/ 13 h 40"/>
                  <a:gd name="T16" fmla="*/ 17 w 219"/>
                  <a:gd name="T17" fmla="*/ 28 h 40"/>
                  <a:gd name="T18" fmla="*/ 5 w 219"/>
                  <a:gd name="T19" fmla="*/ 28 h 40"/>
                  <a:gd name="T20" fmla="*/ 0 w 219"/>
                  <a:gd name="T21" fmla="*/ 34 h 40"/>
                  <a:gd name="T22" fmla="*/ 5 w 219"/>
                  <a:gd name="T23" fmla="*/ 40 h 40"/>
                  <a:gd name="T24" fmla="*/ 213 w 219"/>
                  <a:gd name="T25" fmla="*/ 40 h 40"/>
                  <a:gd name="T26" fmla="*/ 219 w 219"/>
                  <a:gd name="T27" fmla="*/ 34 h 40"/>
                  <a:gd name="T28" fmla="*/ 213 w 219"/>
                  <a:gd name="T2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0">
                    <a:moveTo>
                      <a:pt x="213" y="28"/>
                    </a:move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1" y="13"/>
                      <a:pt x="37" y="11"/>
                      <a:pt x="40" y="11"/>
                    </a:cubicBezTo>
                    <a:cubicBezTo>
                      <a:pt x="40" y="11"/>
                      <a:pt x="41" y="12"/>
                      <a:pt x="42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5"/>
                      <a:pt x="47" y="0"/>
                      <a:pt x="40" y="0"/>
                    </a:cubicBezTo>
                    <a:cubicBezTo>
                      <a:pt x="37" y="0"/>
                      <a:pt x="17" y="3"/>
                      <a:pt x="17" y="1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31"/>
                      <a:pt x="0" y="34"/>
                    </a:cubicBezTo>
                    <a:cubicBezTo>
                      <a:pt x="0" y="37"/>
                      <a:pt x="2" y="40"/>
                      <a:pt x="5" y="40"/>
                    </a:cubicBezTo>
                    <a:cubicBezTo>
                      <a:pt x="213" y="40"/>
                      <a:pt x="213" y="40"/>
                      <a:pt x="213" y="40"/>
                    </a:cubicBezTo>
                    <a:cubicBezTo>
                      <a:pt x="216" y="40"/>
                      <a:pt x="219" y="37"/>
                      <a:pt x="219" y="34"/>
                    </a:cubicBezTo>
                    <a:cubicBezTo>
                      <a:pt x="219" y="31"/>
                      <a:pt x="216" y="28"/>
                      <a:pt x="213" y="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6" name="Freeform 109"/>
              <p:cNvSpPr/>
              <p:nvPr/>
            </p:nvSpPr>
            <p:spPr bwMode="auto">
              <a:xfrm>
                <a:off x="8188325" y="3887788"/>
                <a:ext cx="460375" cy="168275"/>
              </a:xfrm>
              <a:custGeom>
                <a:avLst/>
                <a:gdLst>
                  <a:gd name="T0" fmla="*/ 0 w 215"/>
                  <a:gd name="T1" fmla="*/ 1 h 78"/>
                  <a:gd name="T2" fmla="*/ 12 w 215"/>
                  <a:gd name="T3" fmla="*/ 19 h 78"/>
                  <a:gd name="T4" fmla="*/ 36 w 215"/>
                  <a:gd name="T5" fmla="*/ 62 h 78"/>
                  <a:gd name="T6" fmla="*/ 36 w 215"/>
                  <a:gd name="T7" fmla="*/ 62 h 78"/>
                  <a:gd name="T8" fmla="*/ 35 w 215"/>
                  <a:gd name="T9" fmla="*/ 75 h 78"/>
                  <a:gd name="T10" fmla="*/ 38 w 215"/>
                  <a:gd name="T11" fmla="*/ 77 h 78"/>
                  <a:gd name="T12" fmla="*/ 49 w 215"/>
                  <a:gd name="T13" fmla="*/ 70 h 78"/>
                  <a:gd name="T14" fmla="*/ 52 w 215"/>
                  <a:gd name="T15" fmla="*/ 68 h 78"/>
                  <a:gd name="T16" fmla="*/ 103 w 215"/>
                  <a:gd name="T17" fmla="*/ 73 h 78"/>
                  <a:gd name="T18" fmla="*/ 103 w 215"/>
                  <a:gd name="T19" fmla="*/ 73 h 78"/>
                  <a:gd name="T20" fmla="*/ 107 w 215"/>
                  <a:gd name="T21" fmla="*/ 73 h 78"/>
                  <a:gd name="T22" fmla="*/ 112 w 215"/>
                  <a:gd name="T23" fmla="*/ 73 h 78"/>
                  <a:gd name="T24" fmla="*/ 111 w 215"/>
                  <a:gd name="T25" fmla="*/ 73 h 78"/>
                  <a:gd name="T26" fmla="*/ 163 w 215"/>
                  <a:gd name="T27" fmla="*/ 67 h 78"/>
                  <a:gd name="T28" fmla="*/ 166 w 215"/>
                  <a:gd name="T29" fmla="*/ 70 h 78"/>
                  <a:gd name="T30" fmla="*/ 177 w 215"/>
                  <a:gd name="T31" fmla="*/ 77 h 78"/>
                  <a:gd name="T32" fmla="*/ 180 w 215"/>
                  <a:gd name="T33" fmla="*/ 75 h 78"/>
                  <a:gd name="T34" fmla="*/ 180 w 215"/>
                  <a:gd name="T35" fmla="*/ 62 h 78"/>
                  <a:gd name="T36" fmla="*/ 179 w 215"/>
                  <a:gd name="T37" fmla="*/ 62 h 78"/>
                  <a:gd name="T38" fmla="*/ 204 w 215"/>
                  <a:gd name="T39" fmla="*/ 19 h 78"/>
                  <a:gd name="T40" fmla="*/ 215 w 215"/>
                  <a:gd name="T41" fmla="*/ 1 h 78"/>
                  <a:gd name="T42" fmla="*/ 106 w 215"/>
                  <a:gd name="T43" fmla="*/ 0 h 78"/>
                  <a:gd name="T44" fmla="*/ 0 w 215"/>
                  <a:gd name="T4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" h="78">
                    <a:moveTo>
                      <a:pt x="0" y="1"/>
                    </a:moveTo>
                    <a:cubicBezTo>
                      <a:pt x="0" y="1"/>
                      <a:pt x="7" y="4"/>
                      <a:pt x="12" y="19"/>
                    </a:cubicBezTo>
                    <a:cubicBezTo>
                      <a:pt x="15" y="29"/>
                      <a:pt x="8" y="49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7"/>
                      <a:pt x="36" y="78"/>
                      <a:pt x="38" y="77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69"/>
                      <a:pt x="51" y="69"/>
                      <a:pt x="52" y="68"/>
                    </a:cubicBezTo>
                    <a:cubicBezTo>
                      <a:pt x="65" y="71"/>
                      <a:pt x="81" y="73"/>
                      <a:pt x="103" y="73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4" y="73"/>
                      <a:pt x="106" y="73"/>
                      <a:pt x="107" y="73"/>
                    </a:cubicBezTo>
                    <a:cubicBezTo>
                      <a:pt x="109" y="73"/>
                      <a:pt x="110" y="73"/>
                      <a:pt x="112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33" y="73"/>
                      <a:pt x="150" y="70"/>
                      <a:pt x="163" y="67"/>
                    </a:cubicBezTo>
                    <a:cubicBezTo>
                      <a:pt x="164" y="68"/>
                      <a:pt x="165" y="69"/>
                      <a:pt x="166" y="70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9" y="78"/>
                      <a:pt x="180" y="77"/>
                      <a:pt x="180" y="75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79" y="62"/>
                      <a:pt x="179" y="62"/>
                    </a:cubicBezTo>
                    <a:cubicBezTo>
                      <a:pt x="206" y="49"/>
                      <a:pt x="201" y="29"/>
                      <a:pt x="204" y="19"/>
                    </a:cubicBezTo>
                    <a:cubicBezTo>
                      <a:pt x="208" y="4"/>
                      <a:pt x="215" y="1"/>
                      <a:pt x="215" y="1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7" name="Freeform 110"/>
              <p:cNvSpPr/>
              <p:nvPr/>
            </p:nvSpPr>
            <p:spPr bwMode="auto">
              <a:xfrm>
                <a:off x="8347075" y="3749675"/>
                <a:ext cx="23813" cy="14288"/>
              </a:xfrm>
              <a:custGeom>
                <a:avLst/>
                <a:gdLst>
                  <a:gd name="T0" fmla="*/ 0 w 11"/>
                  <a:gd name="T1" fmla="*/ 5 h 7"/>
                  <a:gd name="T2" fmla="*/ 4 w 11"/>
                  <a:gd name="T3" fmla="*/ 7 h 7"/>
                  <a:gd name="T4" fmla="*/ 11 w 11"/>
                  <a:gd name="T5" fmla="*/ 0 h 7"/>
                  <a:gd name="T6" fmla="*/ 5 w 11"/>
                  <a:gd name="T7" fmla="*/ 0 h 7"/>
                  <a:gd name="T8" fmla="*/ 0 w 11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7" y="7"/>
                      <a:pt x="10" y="4"/>
                      <a:pt x="1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4"/>
                      <a:pt x="0" y="5"/>
                    </a:cubicBezTo>
                  </a:path>
                </a:pathLst>
              </a:cu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8" name="Freeform 111"/>
              <p:cNvSpPr/>
              <p:nvPr/>
            </p:nvSpPr>
            <p:spPr bwMode="auto">
              <a:xfrm>
                <a:off x="8347075" y="3725863"/>
                <a:ext cx="23813" cy="14288"/>
              </a:xfrm>
              <a:custGeom>
                <a:avLst/>
                <a:gdLst>
                  <a:gd name="T0" fmla="*/ 5 w 11"/>
                  <a:gd name="T1" fmla="*/ 7 h 7"/>
                  <a:gd name="T2" fmla="*/ 11 w 11"/>
                  <a:gd name="T3" fmla="*/ 7 h 7"/>
                  <a:gd name="T4" fmla="*/ 4 w 11"/>
                  <a:gd name="T5" fmla="*/ 0 h 7"/>
                  <a:gd name="T6" fmla="*/ 0 w 11"/>
                  <a:gd name="T7" fmla="*/ 1 h 7"/>
                  <a:gd name="T8" fmla="*/ 5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3"/>
                      <a:pt x="7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4" y="4"/>
                      <a:pt x="5" y="7"/>
                    </a:cubicBezTo>
                  </a:path>
                </a:pathLst>
              </a:cu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9" name="Freeform 112"/>
              <p:cNvSpPr>
                <a:spLocks noEditPoints="1"/>
              </p:cNvSpPr>
              <p:nvPr/>
            </p:nvSpPr>
            <p:spPr bwMode="auto">
              <a:xfrm>
                <a:off x="8321675" y="3713163"/>
                <a:ext cx="61913" cy="61913"/>
              </a:xfrm>
              <a:custGeom>
                <a:avLst/>
                <a:gdLst>
                  <a:gd name="T0" fmla="*/ 15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15 w 29"/>
                  <a:gd name="T9" fmla="*/ 29 h 29"/>
                  <a:gd name="T10" fmla="*/ 8 w 29"/>
                  <a:gd name="T11" fmla="*/ 6 h 29"/>
                  <a:gd name="T12" fmla="*/ 15 w 29"/>
                  <a:gd name="T13" fmla="*/ 4 h 29"/>
                  <a:gd name="T14" fmla="*/ 25 w 29"/>
                  <a:gd name="T15" fmla="*/ 13 h 29"/>
                  <a:gd name="T16" fmla="*/ 25 w 29"/>
                  <a:gd name="T17" fmla="*/ 15 h 29"/>
                  <a:gd name="T18" fmla="*/ 25 w 29"/>
                  <a:gd name="T19" fmla="*/ 17 h 29"/>
                  <a:gd name="T20" fmla="*/ 15 w 29"/>
                  <a:gd name="T21" fmla="*/ 26 h 29"/>
                  <a:gd name="T22" fmla="*/ 8 w 29"/>
                  <a:gd name="T23" fmla="*/ 24 h 29"/>
                  <a:gd name="T24" fmla="*/ 4 w 29"/>
                  <a:gd name="T25" fmla="*/ 15 h 29"/>
                  <a:gd name="T26" fmla="*/ 8 w 29"/>
                  <a:gd name="T2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cubicBezTo>
                      <a:pt x="23" y="29"/>
                      <a:pt x="29" y="23"/>
                      <a:pt x="29" y="15"/>
                    </a:cubicBezTo>
                    <a:cubicBezTo>
                      <a:pt x="29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moveTo>
                      <a:pt x="8" y="6"/>
                    </a:moveTo>
                    <a:cubicBezTo>
                      <a:pt x="10" y="5"/>
                      <a:pt x="12" y="4"/>
                      <a:pt x="15" y="4"/>
                    </a:cubicBezTo>
                    <a:cubicBezTo>
                      <a:pt x="20" y="4"/>
                      <a:pt x="24" y="8"/>
                      <a:pt x="25" y="13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6"/>
                      <a:pt x="25" y="16"/>
                      <a:pt x="25" y="17"/>
                    </a:cubicBezTo>
                    <a:cubicBezTo>
                      <a:pt x="24" y="22"/>
                      <a:pt x="20" y="26"/>
                      <a:pt x="15" y="26"/>
                    </a:cubicBezTo>
                    <a:cubicBezTo>
                      <a:pt x="12" y="26"/>
                      <a:pt x="10" y="25"/>
                      <a:pt x="8" y="24"/>
                    </a:cubicBezTo>
                    <a:cubicBezTo>
                      <a:pt x="6" y="22"/>
                      <a:pt x="4" y="18"/>
                      <a:pt x="4" y="15"/>
                    </a:cubicBezTo>
                    <a:cubicBezTo>
                      <a:pt x="4" y="11"/>
                      <a:pt x="6" y="8"/>
                      <a:pt x="8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0" name="Freeform 113"/>
              <p:cNvSpPr/>
              <p:nvPr/>
            </p:nvSpPr>
            <p:spPr bwMode="auto">
              <a:xfrm>
                <a:off x="8440738" y="3789363"/>
                <a:ext cx="25400" cy="17463"/>
              </a:xfrm>
              <a:custGeom>
                <a:avLst/>
                <a:gdLst>
                  <a:gd name="T0" fmla="*/ 12 w 12"/>
                  <a:gd name="T1" fmla="*/ 0 h 8"/>
                  <a:gd name="T2" fmla="*/ 6 w 12"/>
                  <a:gd name="T3" fmla="*/ 0 h 8"/>
                  <a:gd name="T4" fmla="*/ 0 w 12"/>
                  <a:gd name="T5" fmla="*/ 7 h 8"/>
                  <a:gd name="T6" fmla="*/ 3 w 12"/>
                  <a:gd name="T7" fmla="*/ 8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3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7" y="8"/>
                      <a:pt x="11" y="5"/>
                      <a:pt x="12" y="0"/>
                    </a:cubicBezTo>
                  </a:path>
                </a:pathLst>
              </a:cu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1" name="Freeform 114"/>
              <p:cNvSpPr/>
              <p:nvPr/>
            </p:nvSpPr>
            <p:spPr bwMode="auto">
              <a:xfrm>
                <a:off x="8440738" y="3768725"/>
                <a:ext cx="23813" cy="14288"/>
              </a:xfrm>
              <a:custGeom>
                <a:avLst/>
                <a:gdLst>
                  <a:gd name="T0" fmla="*/ 6 w 11"/>
                  <a:gd name="T1" fmla="*/ 7 h 7"/>
                  <a:gd name="T2" fmla="*/ 11 w 11"/>
                  <a:gd name="T3" fmla="*/ 7 h 7"/>
                  <a:gd name="T4" fmla="*/ 3 w 11"/>
                  <a:gd name="T5" fmla="*/ 0 h 7"/>
                  <a:gd name="T6" fmla="*/ 0 w 11"/>
                  <a:gd name="T7" fmla="*/ 1 h 7"/>
                  <a:gd name="T8" fmla="*/ 6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6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3"/>
                      <a:pt x="7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5" y="4"/>
                      <a:pt x="6" y="7"/>
                    </a:cubicBezTo>
                  </a:path>
                </a:pathLst>
              </a:cu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2" name="Freeform 115"/>
              <p:cNvSpPr>
                <a:spLocks noEditPoints="1"/>
              </p:cNvSpPr>
              <p:nvPr/>
            </p:nvSpPr>
            <p:spPr bwMode="auto">
              <a:xfrm>
                <a:off x="8416925" y="3756025"/>
                <a:ext cx="61913" cy="63500"/>
              </a:xfrm>
              <a:custGeom>
                <a:avLst/>
                <a:gdLst>
                  <a:gd name="T0" fmla="*/ 14 w 29"/>
                  <a:gd name="T1" fmla="*/ 30 h 30"/>
                  <a:gd name="T2" fmla="*/ 14 w 29"/>
                  <a:gd name="T3" fmla="*/ 30 h 30"/>
                  <a:gd name="T4" fmla="*/ 29 w 29"/>
                  <a:gd name="T5" fmla="*/ 15 h 30"/>
                  <a:gd name="T6" fmla="*/ 14 w 29"/>
                  <a:gd name="T7" fmla="*/ 0 h 30"/>
                  <a:gd name="T8" fmla="*/ 0 w 29"/>
                  <a:gd name="T9" fmla="*/ 15 h 30"/>
                  <a:gd name="T10" fmla="*/ 14 w 29"/>
                  <a:gd name="T11" fmla="*/ 30 h 30"/>
                  <a:gd name="T12" fmla="*/ 8 w 29"/>
                  <a:gd name="T13" fmla="*/ 6 h 30"/>
                  <a:gd name="T14" fmla="*/ 14 w 29"/>
                  <a:gd name="T15" fmla="*/ 4 h 30"/>
                  <a:gd name="T16" fmla="*/ 25 w 29"/>
                  <a:gd name="T17" fmla="*/ 13 h 30"/>
                  <a:gd name="T18" fmla="*/ 25 w 29"/>
                  <a:gd name="T19" fmla="*/ 15 h 30"/>
                  <a:gd name="T20" fmla="*/ 25 w 29"/>
                  <a:gd name="T21" fmla="*/ 16 h 30"/>
                  <a:gd name="T22" fmla="*/ 14 w 29"/>
                  <a:gd name="T23" fmla="*/ 26 h 30"/>
                  <a:gd name="T24" fmla="*/ 8 w 29"/>
                  <a:gd name="T25" fmla="*/ 24 h 30"/>
                  <a:gd name="T26" fmla="*/ 4 w 29"/>
                  <a:gd name="T27" fmla="*/ 15 h 30"/>
                  <a:gd name="T28" fmla="*/ 8 w 29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cubicBezTo>
                      <a:pt x="14" y="30"/>
                      <a:pt x="14" y="30"/>
                      <a:pt x="14" y="30"/>
                    </a:cubicBezTo>
                    <a:cubicBezTo>
                      <a:pt x="23" y="30"/>
                      <a:pt x="29" y="23"/>
                      <a:pt x="29" y="15"/>
                    </a:cubicBezTo>
                    <a:cubicBezTo>
                      <a:pt x="29" y="7"/>
                      <a:pt x="23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4" y="30"/>
                    </a:cubicBezTo>
                    <a:moveTo>
                      <a:pt x="8" y="6"/>
                    </a:moveTo>
                    <a:cubicBezTo>
                      <a:pt x="10" y="5"/>
                      <a:pt x="12" y="4"/>
                      <a:pt x="14" y="4"/>
                    </a:cubicBezTo>
                    <a:cubicBezTo>
                      <a:pt x="19" y="4"/>
                      <a:pt x="24" y="8"/>
                      <a:pt x="25" y="13"/>
                    </a:cubicBezTo>
                    <a:cubicBezTo>
                      <a:pt x="25" y="13"/>
                      <a:pt x="25" y="14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22"/>
                      <a:pt x="20" y="26"/>
                      <a:pt x="14" y="26"/>
                    </a:cubicBezTo>
                    <a:cubicBezTo>
                      <a:pt x="12" y="26"/>
                      <a:pt x="10" y="25"/>
                      <a:pt x="8" y="24"/>
                    </a:cubicBezTo>
                    <a:cubicBezTo>
                      <a:pt x="5" y="22"/>
                      <a:pt x="4" y="19"/>
                      <a:pt x="4" y="15"/>
                    </a:cubicBezTo>
                    <a:cubicBezTo>
                      <a:pt x="4" y="12"/>
                      <a:pt x="6" y="8"/>
                      <a:pt x="8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3" name="Freeform 116"/>
              <p:cNvSpPr/>
              <p:nvPr/>
            </p:nvSpPr>
            <p:spPr bwMode="auto">
              <a:xfrm>
                <a:off x="8494713" y="3665538"/>
                <a:ext cx="23813" cy="19050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0 h 9"/>
                  <a:gd name="T4" fmla="*/ 6 w 11"/>
                  <a:gd name="T5" fmla="*/ 0 h 9"/>
                  <a:gd name="T6" fmla="*/ 6 w 11"/>
                  <a:gd name="T7" fmla="*/ 0 h 9"/>
                  <a:gd name="T8" fmla="*/ 0 w 11"/>
                  <a:gd name="T9" fmla="*/ 8 h 9"/>
                  <a:gd name="T10" fmla="*/ 4 w 11"/>
                  <a:gd name="T11" fmla="*/ 9 h 9"/>
                  <a:gd name="T12" fmla="*/ 11 w 1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1" y="9"/>
                      <a:pt x="2" y="9"/>
                      <a:pt x="4" y="9"/>
                    </a:cubicBezTo>
                    <a:cubicBezTo>
                      <a:pt x="8" y="9"/>
                      <a:pt x="11" y="5"/>
                      <a:pt x="11" y="0"/>
                    </a:cubicBezTo>
                  </a:path>
                </a:pathLst>
              </a:cu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4" name="Freeform 117"/>
              <p:cNvSpPr/>
              <p:nvPr/>
            </p:nvSpPr>
            <p:spPr bwMode="auto">
              <a:xfrm>
                <a:off x="8494713" y="3646488"/>
                <a:ext cx="20638" cy="11113"/>
              </a:xfrm>
              <a:custGeom>
                <a:avLst/>
                <a:gdLst>
                  <a:gd name="T0" fmla="*/ 4 w 10"/>
                  <a:gd name="T1" fmla="*/ 5 h 5"/>
                  <a:gd name="T2" fmla="*/ 10 w 10"/>
                  <a:gd name="T3" fmla="*/ 5 h 5"/>
                  <a:gd name="T4" fmla="*/ 4 w 10"/>
                  <a:gd name="T5" fmla="*/ 0 h 5"/>
                  <a:gd name="T6" fmla="*/ 0 w 10"/>
                  <a:gd name="T7" fmla="*/ 1 h 5"/>
                  <a:gd name="T8" fmla="*/ 4 w 1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4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3" y="3"/>
                      <a:pt x="4" y="5"/>
                    </a:cubicBezTo>
                  </a:path>
                </a:pathLst>
              </a:custGeom>
              <a:solidFill>
                <a:srgbClr val="F8F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65" name="Freeform 118"/>
              <p:cNvSpPr>
                <a:spLocks noEditPoints="1"/>
              </p:cNvSpPr>
              <p:nvPr/>
            </p:nvSpPr>
            <p:spPr bwMode="auto">
              <a:xfrm>
                <a:off x="8469313" y="3633788"/>
                <a:ext cx="63500" cy="63500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0 w 30"/>
                  <a:gd name="T7" fmla="*/ 15 h 30"/>
                  <a:gd name="T8" fmla="*/ 15 w 30"/>
                  <a:gd name="T9" fmla="*/ 30 h 30"/>
                  <a:gd name="T10" fmla="*/ 9 w 30"/>
                  <a:gd name="T11" fmla="*/ 6 h 30"/>
                  <a:gd name="T12" fmla="*/ 15 w 30"/>
                  <a:gd name="T13" fmla="*/ 4 h 30"/>
                  <a:gd name="T14" fmla="*/ 25 w 30"/>
                  <a:gd name="T15" fmla="*/ 11 h 30"/>
                  <a:gd name="T16" fmla="*/ 26 w 30"/>
                  <a:gd name="T17" fmla="*/ 15 h 30"/>
                  <a:gd name="T18" fmla="*/ 26 w 30"/>
                  <a:gd name="T19" fmla="*/ 15 h 30"/>
                  <a:gd name="T20" fmla="*/ 15 w 30"/>
                  <a:gd name="T21" fmla="*/ 26 h 30"/>
                  <a:gd name="T22" fmla="*/ 9 w 30"/>
                  <a:gd name="T23" fmla="*/ 24 h 30"/>
                  <a:gd name="T24" fmla="*/ 4 w 30"/>
                  <a:gd name="T25" fmla="*/ 15 h 30"/>
                  <a:gd name="T26" fmla="*/ 9 w 30"/>
                  <a:gd name="T2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moveTo>
                      <a:pt x="9" y="6"/>
                    </a:moveTo>
                    <a:cubicBezTo>
                      <a:pt x="10" y="5"/>
                      <a:pt x="13" y="4"/>
                      <a:pt x="15" y="4"/>
                    </a:cubicBezTo>
                    <a:cubicBezTo>
                      <a:pt x="19" y="4"/>
                      <a:pt x="23" y="7"/>
                      <a:pt x="25" y="11"/>
                    </a:cubicBezTo>
                    <a:cubicBezTo>
                      <a:pt x="25" y="12"/>
                      <a:pt x="26" y="13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21"/>
                      <a:pt x="21" y="26"/>
                      <a:pt x="15" y="26"/>
                    </a:cubicBezTo>
                    <a:cubicBezTo>
                      <a:pt x="13" y="26"/>
                      <a:pt x="10" y="25"/>
                      <a:pt x="9" y="24"/>
                    </a:cubicBezTo>
                    <a:cubicBezTo>
                      <a:pt x="6" y="22"/>
                      <a:pt x="4" y="19"/>
                      <a:pt x="4" y="15"/>
                    </a:cubicBezTo>
                    <a:cubicBezTo>
                      <a:pt x="4" y="12"/>
                      <a:pt x="6" y="8"/>
                      <a:pt x="9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242" name="Freeform 119"/>
            <p:cNvSpPr>
              <a:spLocks noEditPoints="1"/>
            </p:cNvSpPr>
            <p:nvPr/>
          </p:nvSpPr>
          <p:spPr bwMode="auto">
            <a:xfrm>
              <a:off x="8631249" y="1855791"/>
              <a:ext cx="200025" cy="477839"/>
            </a:xfrm>
            <a:custGeom>
              <a:avLst/>
              <a:gdLst>
                <a:gd name="T0" fmla="*/ 76 w 93"/>
                <a:gd name="T1" fmla="*/ 116 h 223"/>
                <a:gd name="T2" fmla="*/ 76 w 93"/>
                <a:gd name="T3" fmla="*/ 52 h 223"/>
                <a:gd name="T4" fmla="*/ 75 w 93"/>
                <a:gd name="T5" fmla="*/ 51 h 223"/>
                <a:gd name="T6" fmla="*/ 59 w 93"/>
                <a:gd name="T7" fmla="*/ 51 h 223"/>
                <a:gd name="T8" fmla="*/ 67 w 93"/>
                <a:gd name="T9" fmla="*/ 30 h 223"/>
                <a:gd name="T10" fmla="*/ 93 w 93"/>
                <a:gd name="T11" fmla="*/ 42 h 223"/>
                <a:gd name="T12" fmla="*/ 77 w 93"/>
                <a:gd name="T13" fmla="*/ 0 h 223"/>
                <a:gd name="T14" fmla="*/ 35 w 93"/>
                <a:gd name="T15" fmla="*/ 16 h 223"/>
                <a:gd name="T16" fmla="*/ 61 w 93"/>
                <a:gd name="T17" fmla="*/ 28 h 223"/>
                <a:gd name="T18" fmla="*/ 52 w 93"/>
                <a:gd name="T19" fmla="*/ 51 h 223"/>
                <a:gd name="T20" fmla="*/ 1 w 93"/>
                <a:gd name="T21" fmla="*/ 51 h 223"/>
                <a:gd name="T22" fmla="*/ 1 w 93"/>
                <a:gd name="T23" fmla="*/ 52 h 223"/>
                <a:gd name="T24" fmla="*/ 0 w 93"/>
                <a:gd name="T25" fmla="*/ 116 h 223"/>
                <a:gd name="T26" fmla="*/ 33 w 93"/>
                <a:gd name="T27" fmla="*/ 160 h 223"/>
                <a:gd name="T28" fmla="*/ 33 w 93"/>
                <a:gd name="T29" fmla="*/ 215 h 223"/>
                <a:gd name="T30" fmla="*/ 14 w 93"/>
                <a:gd name="T31" fmla="*/ 219 h 223"/>
                <a:gd name="T32" fmla="*/ 38 w 93"/>
                <a:gd name="T33" fmla="*/ 223 h 223"/>
                <a:gd name="T34" fmla="*/ 63 w 93"/>
                <a:gd name="T35" fmla="*/ 219 h 223"/>
                <a:gd name="T36" fmla="*/ 44 w 93"/>
                <a:gd name="T37" fmla="*/ 215 h 223"/>
                <a:gd name="T38" fmla="*/ 44 w 93"/>
                <a:gd name="T39" fmla="*/ 160 h 223"/>
                <a:gd name="T40" fmla="*/ 76 w 93"/>
                <a:gd name="T41" fmla="*/ 116 h 223"/>
                <a:gd name="T42" fmla="*/ 71 w 93"/>
                <a:gd name="T43" fmla="*/ 56 h 223"/>
                <a:gd name="T44" fmla="*/ 68 w 93"/>
                <a:gd name="T45" fmla="*/ 83 h 223"/>
                <a:gd name="T46" fmla="*/ 49 w 93"/>
                <a:gd name="T47" fmla="*/ 77 h 223"/>
                <a:gd name="T48" fmla="*/ 57 w 93"/>
                <a:gd name="T49" fmla="*/ 56 h 223"/>
                <a:gd name="T50" fmla="*/ 71 w 93"/>
                <a:gd name="T51" fmla="*/ 56 h 223"/>
                <a:gd name="T52" fmla="*/ 8 w 93"/>
                <a:gd name="T53" fmla="*/ 82 h 223"/>
                <a:gd name="T54" fmla="*/ 5 w 93"/>
                <a:gd name="T55" fmla="*/ 56 h 223"/>
                <a:gd name="T56" fmla="*/ 51 w 93"/>
                <a:gd name="T57" fmla="*/ 56 h 223"/>
                <a:gd name="T58" fmla="*/ 41 w 93"/>
                <a:gd name="T59" fmla="*/ 80 h 223"/>
                <a:gd name="T60" fmla="*/ 39 w 93"/>
                <a:gd name="T61" fmla="*/ 82 h 223"/>
                <a:gd name="T62" fmla="*/ 8 w 93"/>
                <a:gd name="T63" fmla="*/ 8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223">
                  <a:moveTo>
                    <a:pt x="76" y="116"/>
                  </a:moveTo>
                  <a:cubicBezTo>
                    <a:pt x="76" y="107"/>
                    <a:pt x="67" y="77"/>
                    <a:pt x="76" y="5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8" y="93"/>
                    <a:pt x="0" y="107"/>
                    <a:pt x="0" y="116"/>
                  </a:cubicBezTo>
                  <a:cubicBezTo>
                    <a:pt x="0" y="138"/>
                    <a:pt x="14" y="157"/>
                    <a:pt x="33" y="160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22" y="215"/>
                    <a:pt x="14" y="217"/>
                    <a:pt x="14" y="219"/>
                  </a:cubicBezTo>
                  <a:cubicBezTo>
                    <a:pt x="14" y="221"/>
                    <a:pt x="25" y="223"/>
                    <a:pt x="38" y="223"/>
                  </a:cubicBezTo>
                  <a:cubicBezTo>
                    <a:pt x="52" y="223"/>
                    <a:pt x="63" y="221"/>
                    <a:pt x="63" y="219"/>
                  </a:cubicBezTo>
                  <a:cubicBezTo>
                    <a:pt x="63" y="217"/>
                    <a:pt x="55" y="215"/>
                    <a:pt x="44" y="215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62" y="157"/>
                    <a:pt x="76" y="138"/>
                    <a:pt x="76" y="116"/>
                  </a:cubicBezTo>
                  <a:moveTo>
                    <a:pt x="71" y="56"/>
                  </a:moveTo>
                  <a:cubicBezTo>
                    <a:pt x="68" y="61"/>
                    <a:pt x="67" y="71"/>
                    <a:pt x="68" y="83"/>
                  </a:cubicBezTo>
                  <a:cubicBezTo>
                    <a:pt x="68" y="83"/>
                    <a:pt x="59" y="76"/>
                    <a:pt x="49" y="7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8" y="82"/>
                  </a:moveTo>
                  <a:cubicBezTo>
                    <a:pt x="9" y="71"/>
                    <a:pt x="8" y="61"/>
                    <a:pt x="5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40" y="81"/>
                    <a:pt x="39" y="82"/>
                  </a:cubicBezTo>
                  <a:cubicBezTo>
                    <a:pt x="29" y="90"/>
                    <a:pt x="14" y="84"/>
                    <a:pt x="8" y="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243" name="组合 242"/>
            <p:cNvGrpSpPr/>
            <p:nvPr/>
          </p:nvGrpSpPr>
          <p:grpSpPr>
            <a:xfrm>
              <a:off x="8128006" y="5056198"/>
              <a:ext cx="476250" cy="373063"/>
              <a:chOff x="8128000" y="5056188"/>
              <a:chExt cx="476250" cy="373062"/>
            </a:xfrm>
          </p:grpSpPr>
          <p:sp>
            <p:nvSpPr>
              <p:cNvPr id="250" name="Freeform 120"/>
              <p:cNvSpPr/>
              <p:nvPr/>
            </p:nvSpPr>
            <p:spPr bwMode="auto">
              <a:xfrm>
                <a:off x="8128000" y="5241925"/>
                <a:ext cx="476250" cy="187325"/>
              </a:xfrm>
              <a:custGeom>
                <a:avLst/>
                <a:gdLst>
                  <a:gd name="T0" fmla="*/ 222 w 222"/>
                  <a:gd name="T1" fmla="*/ 22 h 87"/>
                  <a:gd name="T2" fmla="*/ 173 w 222"/>
                  <a:gd name="T3" fmla="*/ 0 h 87"/>
                  <a:gd name="T4" fmla="*/ 165 w 222"/>
                  <a:gd name="T5" fmla="*/ 5 h 87"/>
                  <a:gd name="T6" fmla="*/ 196 w 222"/>
                  <a:gd name="T7" fmla="*/ 18 h 87"/>
                  <a:gd name="T8" fmla="*/ 190 w 222"/>
                  <a:gd name="T9" fmla="*/ 24 h 87"/>
                  <a:gd name="T10" fmla="*/ 111 w 222"/>
                  <a:gd name="T11" fmla="*/ 35 h 87"/>
                  <a:gd name="T12" fmla="*/ 31 w 222"/>
                  <a:gd name="T13" fmla="*/ 24 h 87"/>
                  <a:gd name="T14" fmla="*/ 26 w 222"/>
                  <a:gd name="T15" fmla="*/ 18 h 87"/>
                  <a:gd name="T16" fmla="*/ 48 w 222"/>
                  <a:gd name="T17" fmla="*/ 7 h 87"/>
                  <a:gd name="T18" fmla="*/ 42 w 222"/>
                  <a:gd name="T19" fmla="*/ 1 h 87"/>
                  <a:gd name="T20" fmla="*/ 0 w 222"/>
                  <a:gd name="T21" fmla="*/ 22 h 87"/>
                  <a:gd name="T22" fmla="*/ 0 w 222"/>
                  <a:gd name="T23" fmla="*/ 24 h 87"/>
                  <a:gd name="T24" fmla="*/ 0 w 222"/>
                  <a:gd name="T25" fmla="*/ 24 h 87"/>
                  <a:gd name="T26" fmla="*/ 0 w 222"/>
                  <a:gd name="T27" fmla="*/ 25 h 87"/>
                  <a:gd name="T28" fmla="*/ 5 w 222"/>
                  <a:gd name="T29" fmla="*/ 31 h 87"/>
                  <a:gd name="T30" fmla="*/ 38 w 222"/>
                  <a:gd name="T31" fmla="*/ 69 h 87"/>
                  <a:gd name="T32" fmla="*/ 37 w 222"/>
                  <a:gd name="T33" fmla="*/ 69 h 87"/>
                  <a:gd name="T34" fmla="*/ 28 w 222"/>
                  <a:gd name="T35" fmla="*/ 77 h 87"/>
                  <a:gd name="T36" fmla="*/ 28 w 222"/>
                  <a:gd name="T37" fmla="*/ 78 h 87"/>
                  <a:gd name="T38" fmla="*/ 37 w 222"/>
                  <a:gd name="T39" fmla="*/ 87 h 87"/>
                  <a:gd name="T40" fmla="*/ 189 w 222"/>
                  <a:gd name="T41" fmla="*/ 87 h 87"/>
                  <a:gd name="T42" fmla="*/ 198 w 222"/>
                  <a:gd name="T43" fmla="*/ 78 h 87"/>
                  <a:gd name="T44" fmla="*/ 198 w 222"/>
                  <a:gd name="T45" fmla="*/ 77 h 87"/>
                  <a:gd name="T46" fmla="*/ 189 w 222"/>
                  <a:gd name="T47" fmla="*/ 69 h 87"/>
                  <a:gd name="T48" fmla="*/ 184 w 222"/>
                  <a:gd name="T49" fmla="*/ 69 h 87"/>
                  <a:gd name="T50" fmla="*/ 216 w 222"/>
                  <a:gd name="T51" fmla="*/ 31 h 87"/>
                  <a:gd name="T52" fmla="*/ 222 w 222"/>
                  <a:gd name="T53" fmla="*/ 25 h 87"/>
                  <a:gd name="T54" fmla="*/ 222 w 222"/>
                  <a:gd name="T55" fmla="*/ 24 h 87"/>
                  <a:gd name="T56" fmla="*/ 222 w 222"/>
                  <a:gd name="T57" fmla="*/ 24 h 87"/>
                  <a:gd name="T58" fmla="*/ 222 w 222"/>
                  <a:gd name="T59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87">
                    <a:moveTo>
                      <a:pt x="222" y="22"/>
                    </a:moveTo>
                    <a:cubicBezTo>
                      <a:pt x="222" y="13"/>
                      <a:pt x="203" y="4"/>
                      <a:pt x="173" y="0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84" y="8"/>
                      <a:pt x="196" y="13"/>
                      <a:pt x="196" y="18"/>
                    </a:cubicBezTo>
                    <a:cubicBezTo>
                      <a:pt x="196" y="20"/>
                      <a:pt x="194" y="22"/>
                      <a:pt x="190" y="24"/>
                    </a:cubicBezTo>
                    <a:cubicBezTo>
                      <a:pt x="178" y="31"/>
                      <a:pt x="147" y="35"/>
                      <a:pt x="111" y="35"/>
                    </a:cubicBezTo>
                    <a:cubicBezTo>
                      <a:pt x="75" y="35"/>
                      <a:pt x="44" y="31"/>
                      <a:pt x="31" y="24"/>
                    </a:cubicBezTo>
                    <a:cubicBezTo>
                      <a:pt x="28" y="22"/>
                      <a:pt x="26" y="20"/>
                      <a:pt x="26" y="18"/>
                    </a:cubicBezTo>
                    <a:cubicBezTo>
                      <a:pt x="26" y="14"/>
                      <a:pt x="34" y="10"/>
                      <a:pt x="48" y="7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16" y="6"/>
                      <a:pt x="0" y="14"/>
                      <a:pt x="0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7"/>
                      <a:pt x="3" y="29"/>
                      <a:pt x="5" y="3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2" y="69"/>
                      <a:pt x="28" y="72"/>
                      <a:pt x="28" y="77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83"/>
                      <a:pt x="32" y="87"/>
                      <a:pt x="37" y="87"/>
                    </a:cubicBezTo>
                    <a:cubicBezTo>
                      <a:pt x="189" y="87"/>
                      <a:pt x="189" y="87"/>
                      <a:pt x="189" y="87"/>
                    </a:cubicBezTo>
                    <a:cubicBezTo>
                      <a:pt x="194" y="87"/>
                      <a:pt x="198" y="83"/>
                      <a:pt x="198" y="78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8" y="72"/>
                      <a:pt x="194" y="69"/>
                      <a:pt x="189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9" y="29"/>
                      <a:pt x="221" y="27"/>
                      <a:pt x="222" y="25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2" y="23"/>
                      <a:pt x="222" y="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1" name="Freeform 121"/>
              <p:cNvSpPr>
                <a:spLocks noEditPoints="1"/>
              </p:cNvSpPr>
              <p:nvPr/>
            </p:nvSpPr>
            <p:spPr bwMode="auto">
              <a:xfrm>
                <a:off x="8413750" y="5056188"/>
                <a:ext cx="180975" cy="215900"/>
              </a:xfrm>
              <a:custGeom>
                <a:avLst/>
                <a:gdLst>
                  <a:gd name="T0" fmla="*/ 7 w 85"/>
                  <a:gd name="T1" fmla="*/ 89 h 101"/>
                  <a:gd name="T2" fmla="*/ 8 w 85"/>
                  <a:gd name="T3" fmla="*/ 101 h 101"/>
                  <a:gd name="T4" fmla="*/ 22 w 85"/>
                  <a:gd name="T5" fmla="*/ 91 h 101"/>
                  <a:gd name="T6" fmla="*/ 30 w 85"/>
                  <a:gd name="T7" fmla="*/ 85 h 101"/>
                  <a:gd name="T8" fmla="*/ 85 w 85"/>
                  <a:gd name="T9" fmla="*/ 43 h 101"/>
                  <a:gd name="T10" fmla="*/ 0 w 85"/>
                  <a:gd name="T11" fmla="*/ 0 h 101"/>
                  <a:gd name="T12" fmla="*/ 1 w 85"/>
                  <a:gd name="T13" fmla="*/ 17 h 101"/>
                  <a:gd name="T14" fmla="*/ 37 w 85"/>
                  <a:gd name="T15" fmla="*/ 26 h 101"/>
                  <a:gd name="T16" fmla="*/ 40 w 85"/>
                  <a:gd name="T17" fmla="*/ 28 h 101"/>
                  <a:gd name="T18" fmla="*/ 39 w 85"/>
                  <a:gd name="T19" fmla="*/ 32 h 101"/>
                  <a:gd name="T20" fmla="*/ 6 w 85"/>
                  <a:gd name="T21" fmla="*/ 70 h 101"/>
                  <a:gd name="T22" fmla="*/ 7 w 85"/>
                  <a:gd name="T23" fmla="*/ 83 h 101"/>
                  <a:gd name="T24" fmla="*/ 7 w 85"/>
                  <a:gd name="T25" fmla="*/ 89 h 101"/>
                  <a:gd name="T26" fmla="*/ 55 w 85"/>
                  <a:gd name="T27" fmla="*/ 34 h 101"/>
                  <a:gd name="T28" fmla="*/ 61 w 85"/>
                  <a:gd name="T29" fmla="*/ 39 h 101"/>
                  <a:gd name="T30" fmla="*/ 55 w 85"/>
                  <a:gd name="T31" fmla="*/ 45 h 101"/>
                  <a:gd name="T32" fmla="*/ 50 w 85"/>
                  <a:gd name="T33" fmla="*/ 39 h 101"/>
                  <a:gd name="T34" fmla="*/ 55 w 85"/>
                  <a:gd name="T35" fmla="*/ 34 h 101"/>
                  <a:gd name="T36" fmla="*/ 46 w 85"/>
                  <a:gd name="T37" fmla="*/ 52 h 101"/>
                  <a:gd name="T38" fmla="*/ 54 w 85"/>
                  <a:gd name="T39" fmla="*/ 60 h 101"/>
                  <a:gd name="T40" fmla="*/ 46 w 85"/>
                  <a:gd name="T41" fmla="*/ 67 h 101"/>
                  <a:gd name="T42" fmla="*/ 39 w 85"/>
                  <a:gd name="T43" fmla="*/ 60 h 101"/>
                  <a:gd name="T44" fmla="*/ 46 w 85"/>
                  <a:gd name="T45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101">
                    <a:moveTo>
                      <a:pt x="7" y="89"/>
                    </a:moveTo>
                    <a:cubicBezTo>
                      <a:pt x="8" y="101"/>
                      <a:pt x="8" y="101"/>
                      <a:pt x="8" y="101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9" y="26"/>
                      <a:pt x="40" y="27"/>
                      <a:pt x="40" y="28"/>
                    </a:cubicBezTo>
                    <a:cubicBezTo>
                      <a:pt x="41" y="29"/>
                      <a:pt x="40" y="31"/>
                      <a:pt x="39" y="32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7" y="83"/>
                      <a:pt x="7" y="83"/>
                      <a:pt x="7" y="83"/>
                    </a:cubicBezTo>
                    <a:lnTo>
                      <a:pt x="7" y="89"/>
                    </a:lnTo>
                    <a:close/>
                    <a:moveTo>
                      <a:pt x="55" y="34"/>
                    </a:moveTo>
                    <a:cubicBezTo>
                      <a:pt x="58" y="34"/>
                      <a:pt x="61" y="36"/>
                      <a:pt x="61" y="39"/>
                    </a:cubicBezTo>
                    <a:cubicBezTo>
                      <a:pt x="61" y="42"/>
                      <a:pt x="58" y="45"/>
                      <a:pt x="55" y="45"/>
                    </a:cubicBezTo>
                    <a:cubicBezTo>
                      <a:pt x="52" y="45"/>
                      <a:pt x="50" y="42"/>
                      <a:pt x="50" y="39"/>
                    </a:cubicBezTo>
                    <a:cubicBezTo>
                      <a:pt x="50" y="36"/>
                      <a:pt x="52" y="34"/>
                      <a:pt x="55" y="34"/>
                    </a:cubicBezTo>
                    <a:moveTo>
                      <a:pt x="46" y="52"/>
                    </a:moveTo>
                    <a:cubicBezTo>
                      <a:pt x="50" y="52"/>
                      <a:pt x="54" y="56"/>
                      <a:pt x="54" y="60"/>
                    </a:cubicBezTo>
                    <a:cubicBezTo>
                      <a:pt x="54" y="64"/>
                      <a:pt x="50" y="67"/>
                      <a:pt x="46" y="67"/>
                    </a:cubicBezTo>
                    <a:cubicBezTo>
                      <a:pt x="42" y="67"/>
                      <a:pt x="39" y="64"/>
                      <a:pt x="39" y="60"/>
                    </a:cubicBezTo>
                    <a:cubicBezTo>
                      <a:pt x="39" y="56"/>
                      <a:pt x="42" y="52"/>
                      <a:pt x="46" y="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2" name="Freeform 122"/>
              <p:cNvSpPr>
                <a:spLocks noEditPoints="1"/>
              </p:cNvSpPr>
              <p:nvPr/>
            </p:nvSpPr>
            <p:spPr bwMode="auto">
              <a:xfrm>
                <a:off x="8304213" y="5091113"/>
                <a:ext cx="173038" cy="193675"/>
              </a:xfrm>
              <a:custGeom>
                <a:avLst/>
                <a:gdLst>
                  <a:gd name="T0" fmla="*/ 8 w 81"/>
                  <a:gd name="T1" fmla="*/ 73 h 91"/>
                  <a:gd name="T2" fmla="*/ 15 w 81"/>
                  <a:gd name="T3" fmla="*/ 91 h 91"/>
                  <a:gd name="T4" fmla="*/ 31 w 81"/>
                  <a:gd name="T5" fmla="*/ 72 h 91"/>
                  <a:gd name="T6" fmla="*/ 37 w 81"/>
                  <a:gd name="T7" fmla="*/ 66 h 91"/>
                  <a:gd name="T8" fmla="*/ 49 w 81"/>
                  <a:gd name="T9" fmla="*/ 52 h 91"/>
                  <a:gd name="T10" fmla="*/ 52 w 81"/>
                  <a:gd name="T11" fmla="*/ 48 h 91"/>
                  <a:gd name="T12" fmla="*/ 56 w 81"/>
                  <a:gd name="T13" fmla="*/ 44 h 91"/>
                  <a:gd name="T14" fmla="*/ 81 w 81"/>
                  <a:gd name="T15" fmla="*/ 15 h 91"/>
                  <a:gd name="T16" fmla="*/ 53 w 81"/>
                  <a:gd name="T17" fmla="*/ 9 h 91"/>
                  <a:gd name="T18" fmla="*/ 49 w 81"/>
                  <a:gd name="T19" fmla="*/ 8 h 91"/>
                  <a:gd name="T20" fmla="*/ 45 w 81"/>
                  <a:gd name="T21" fmla="*/ 7 h 91"/>
                  <a:gd name="T22" fmla="*/ 15 w 81"/>
                  <a:gd name="T23" fmla="*/ 0 h 91"/>
                  <a:gd name="T24" fmla="*/ 0 w 81"/>
                  <a:gd name="T25" fmla="*/ 51 h 91"/>
                  <a:gd name="T26" fmla="*/ 6 w 81"/>
                  <a:gd name="T27" fmla="*/ 66 h 91"/>
                  <a:gd name="T28" fmla="*/ 8 w 81"/>
                  <a:gd name="T29" fmla="*/ 73 h 91"/>
                  <a:gd name="T30" fmla="*/ 45 w 81"/>
                  <a:gd name="T31" fmla="*/ 14 h 91"/>
                  <a:gd name="T32" fmla="*/ 46 w 81"/>
                  <a:gd name="T33" fmla="*/ 14 h 91"/>
                  <a:gd name="T34" fmla="*/ 49 w 81"/>
                  <a:gd name="T35" fmla="*/ 12 h 91"/>
                  <a:gd name="T36" fmla="*/ 53 w 81"/>
                  <a:gd name="T37" fmla="*/ 13 h 91"/>
                  <a:gd name="T38" fmla="*/ 55 w 81"/>
                  <a:gd name="T39" fmla="*/ 15 h 91"/>
                  <a:gd name="T40" fmla="*/ 55 w 81"/>
                  <a:gd name="T41" fmla="*/ 25 h 91"/>
                  <a:gd name="T42" fmla="*/ 54 w 81"/>
                  <a:gd name="T43" fmla="*/ 26 h 91"/>
                  <a:gd name="T44" fmla="*/ 51 w 81"/>
                  <a:gd name="T45" fmla="*/ 27 h 91"/>
                  <a:gd name="T46" fmla="*/ 47 w 81"/>
                  <a:gd name="T47" fmla="*/ 26 h 91"/>
                  <a:gd name="T48" fmla="*/ 45 w 81"/>
                  <a:gd name="T49" fmla="*/ 25 h 91"/>
                  <a:gd name="T50" fmla="*/ 45 w 81"/>
                  <a:gd name="T51" fmla="*/ 14 h 91"/>
                  <a:gd name="T52" fmla="*/ 25 w 81"/>
                  <a:gd name="T53" fmla="*/ 23 h 91"/>
                  <a:gd name="T54" fmla="*/ 33 w 81"/>
                  <a:gd name="T55" fmla="*/ 23 h 91"/>
                  <a:gd name="T56" fmla="*/ 33 w 81"/>
                  <a:gd name="T57" fmla="*/ 31 h 91"/>
                  <a:gd name="T58" fmla="*/ 25 w 81"/>
                  <a:gd name="T59" fmla="*/ 31 h 91"/>
                  <a:gd name="T60" fmla="*/ 25 w 81"/>
                  <a:gd name="T61" fmla="*/ 2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1" h="91">
                    <a:moveTo>
                      <a:pt x="8" y="73"/>
                    </a:moveTo>
                    <a:cubicBezTo>
                      <a:pt x="15" y="91"/>
                      <a:pt x="15" y="91"/>
                      <a:pt x="15" y="9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8" y="73"/>
                    </a:lnTo>
                    <a:close/>
                    <a:moveTo>
                      <a:pt x="45" y="14"/>
                    </a:moveTo>
                    <a:cubicBezTo>
                      <a:pt x="45" y="14"/>
                      <a:pt x="46" y="14"/>
                      <a:pt x="46" y="14"/>
                    </a:cubicBezTo>
                    <a:cubicBezTo>
                      <a:pt x="47" y="13"/>
                      <a:pt x="48" y="13"/>
                      <a:pt x="49" y="12"/>
                    </a:cubicBezTo>
                    <a:cubicBezTo>
                      <a:pt x="51" y="12"/>
                      <a:pt x="52" y="13"/>
                      <a:pt x="53" y="13"/>
                    </a:cubicBezTo>
                    <a:cubicBezTo>
                      <a:pt x="54" y="13"/>
                      <a:pt x="55" y="14"/>
                      <a:pt x="55" y="15"/>
                    </a:cubicBezTo>
                    <a:cubicBezTo>
                      <a:pt x="58" y="18"/>
                      <a:pt x="58" y="22"/>
                      <a:pt x="55" y="25"/>
                    </a:cubicBezTo>
                    <a:cubicBezTo>
                      <a:pt x="55" y="25"/>
                      <a:pt x="54" y="26"/>
                      <a:pt x="54" y="26"/>
                    </a:cubicBezTo>
                    <a:cubicBezTo>
                      <a:pt x="53" y="27"/>
                      <a:pt x="52" y="27"/>
                      <a:pt x="51" y="27"/>
                    </a:cubicBezTo>
                    <a:cubicBezTo>
                      <a:pt x="49" y="27"/>
                      <a:pt x="48" y="27"/>
                      <a:pt x="47" y="26"/>
                    </a:cubicBezTo>
                    <a:cubicBezTo>
                      <a:pt x="46" y="26"/>
                      <a:pt x="45" y="25"/>
                      <a:pt x="45" y="25"/>
                    </a:cubicBezTo>
                    <a:cubicBezTo>
                      <a:pt x="42" y="22"/>
                      <a:pt x="42" y="17"/>
                      <a:pt x="45" y="14"/>
                    </a:cubicBezTo>
                    <a:moveTo>
                      <a:pt x="25" y="23"/>
                    </a:moveTo>
                    <a:cubicBezTo>
                      <a:pt x="27" y="21"/>
                      <a:pt x="31" y="21"/>
                      <a:pt x="33" y="23"/>
                    </a:cubicBezTo>
                    <a:cubicBezTo>
                      <a:pt x="35" y="25"/>
                      <a:pt x="35" y="29"/>
                      <a:pt x="33" y="31"/>
                    </a:cubicBezTo>
                    <a:cubicBezTo>
                      <a:pt x="30" y="33"/>
                      <a:pt x="27" y="33"/>
                      <a:pt x="25" y="31"/>
                    </a:cubicBezTo>
                    <a:cubicBezTo>
                      <a:pt x="23" y="28"/>
                      <a:pt x="23" y="25"/>
                      <a:pt x="25" y="2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53" name="Freeform 123"/>
              <p:cNvSpPr>
                <a:spLocks noEditPoints="1"/>
              </p:cNvSpPr>
              <p:nvPr/>
            </p:nvSpPr>
            <p:spPr bwMode="auto">
              <a:xfrm>
                <a:off x="8134350" y="5084763"/>
                <a:ext cx="187325" cy="187325"/>
              </a:xfrm>
              <a:custGeom>
                <a:avLst/>
                <a:gdLst>
                  <a:gd name="T0" fmla="*/ 83 w 87"/>
                  <a:gd name="T1" fmla="*/ 1 h 88"/>
                  <a:gd name="T2" fmla="*/ 62 w 87"/>
                  <a:gd name="T3" fmla="*/ 7 h 88"/>
                  <a:gd name="T4" fmla="*/ 58 w 87"/>
                  <a:gd name="T5" fmla="*/ 8 h 88"/>
                  <a:gd name="T6" fmla="*/ 55 w 87"/>
                  <a:gd name="T7" fmla="*/ 9 h 88"/>
                  <a:gd name="T8" fmla="*/ 0 w 87"/>
                  <a:gd name="T9" fmla="*/ 25 h 88"/>
                  <a:gd name="T10" fmla="*/ 47 w 87"/>
                  <a:gd name="T11" fmla="*/ 73 h 88"/>
                  <a:gd name="T12" fmla="*/ 53 w 87"/>
                  <a:gd name="T13" fmla="*/ 79 h 88"/>
                  <a:gd name="T14" fmla="*/ 62 w 87"/>
                  <a:gd name="T15" fmla="*/ 88 h 88"/>
                  <a:gd name="T16" fmla="*/ 65 w 87"/>
                  <a:gd name="T17" fmla="*/ 78 h 88"/>
                  <a:gd name="T18" fmla="*/ 67 w 87"/>
                  <a:gd name="T19" fmla="*/ 71 h 88"/>
                  <a:gd name="T20" fmla="*/ 71 w 87"/>
                  <a:gd name="T21" fmla="*/ 55 h 88"/>
                  <a:gd name="T22" fmla="*/ 73 w 87"/>
                  <a:gd name="T23" fmla="*/ 49 h 88"/>
                  <a:gd name="T24" fmla="*/ 75 w 87"/>
                  <a:gd name="T25" fmla="*/ 43 h 88"/>
                  <a:gd name="T26" fmla="*/ 86 w 87"/>
                  <a:gd name="T27" fmla="*/ 2 h 88"/>
                  <a:gd name="T28" fmla="*/ 87 w 87"/>
                  <a:gd name="T29" fmla="*/ 0 h 88"/>
                  <a:gd name="T30" fmla="*/ 83 w 87"/>
                  <a:gd name="T31" fmla="*/ 1 h 88"/>
                  <a:gd name="T32" fmla="*/ 30 w 87"/>
                  <a:gd name="T33" fmla="*/ 32 h 88"/>
                  <a:gd name="T34" fmla="*/ 25 w 87"/>
                  <a:gd name="T35" fmla="*/ 27 h 88"/>
                  <a:gd name="T36" fmla="*/ 30 w 87"/>
                  <a:gd name="T37" fmla="*/ 22 h 88"/>
                  <a:gd name="T38" fmla="*/ 35 w 87"/>
                  <a:gd name="T39" fmla="*/ 27 h 88"/>
                  <a:gd name="T40" fmla="*/ 30 w 87"/>
                  <a:gd name="T41" fmla="*/ 32 h 88"/>
                  <a:gd name="T42" fmla="*/ 45 w 87"/>
                  <a:gd name="T43" fmla="*/ 48 h 88"/>
                  <a:gd name="T44" fmla="*/ 38 w 87"/>
                  <a:gd name="T45" fmla="*/ 42 h 88"/>
                  <a:gd name="T46" fmla="*/ 45 w 87"/>
                  <a:gd name="T47" fmla="*/ 35 h 88"/>
                  <a:gd name="T48" fmla="*/ 51 w 87"/>
                  <a:gd name="T49" fmla="*/ 42 h 88"/>
                  <a:gd name="T50" fmla="*/ 45 w 87"/>
                  <a:gd name="T51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88">
                    <a:moveTo>
                      <a:pt x="83" y="1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3" y="1"/>
                    </a:lnTo>
                    <a:close/>
                    <a:moveTo>
                      <a:pt x="30" y="32"/>
                    </a:moveTo>
                    <a:cubicBezTo>
                      <a:pt x="27" y="32"/>
                      <a:pt x="25" y="29"/>
                      <a:pt x="25" y="27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33" y="22"/>
                      <a:pt x="35" y="24"/>
                      <a:pt x="35" y="27"/>
                    </a:cubicBezTo>
                    <a:cubicBezTo>
                      <a:pt x="35" y="29"/>
                      <a:pt x="33" y="32"/>
                      <a:pt x="30" y="32"/>
                    </a:cubicBezTo>
                    <a:moveTo>
                      <a:pt x="45" y="48"/>
                    </a:moveTo>
                    <a:cubicBezTo>
                      <a:pt x="41" y="48"/>
                      <a:pt x="38" y="45"/>
                      <a:pt x="38" y="42"/>
                    </a:cubicBezTo>
                    <a:cubicBezTo>
                      <a:pt x="38" y="38"/>
                      <a:pt x="41" y="35"/>
                      <a:pt x="45" y="35"/>
                    </a:cubicBezTo>
                    <a:cubicBezTo>
                      <a:pt x="49" y="35"/>
                      <a:pt x="51" y="38"/>
                      <a:pt x="51" y="42"/>
                    </a:cubicBezTo>
                    <a:cubicBezTo>
                      <a:pt x="51" y="45"/>
                      <a:pt x="49" y="48"/>
                      <a:pt x="45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244" name="组合 243"/>
            <p:cNvGrpSpPr/>
            <p:nvPr/>
          </p:nvGrpSpPr>
          <p:grpSpPr>
            <a:xfrm>
              <a:off x="8372482" y="2714631"/>
              <a:ext cx="333376" cy="241301"/>
              <a:chOff x="8372475" y="2714625"/>
              <a:chExt cx="333375" cy="241300"/>
            </a:xfrm>
          </p:grpSpPr>
          <p:sp>
            <p:nvSpPr>
              <p:cNvPr id="248" name="Oval 124"/>
              <p:cNvSpPr>
                <a:spLocks noChangeArrowheads="1"/>
              </p:cNvSpPr>
              <p:nvPr/>
            </p:nvSpPr>
            <p:spPr bwMode="auto">
              <a:xfrm>
                <a:off x="8531225" y="2800350"/>
                <a:ext cx="100013" cy="98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249" name="Freeform 125"/>
              <p:cNvSpPr>
                <a:spLocks noEditPoints="1"/>
              </p:cNvSpPr>
              <p:nvPr/>
            </p:nvSpPr>
            <p:spPr bwMode="auto">
              <a:xfrm>
                <a:off x="8372475" y="2714625"/>
                <a:ext cx="333375" cy="241300"/>
              </a:xfrm>
              <a:custGeom>
                <a:avLst/>
                <a:gdLst>
                  <a:gd name="T0" fmla="*/ 135 w 156"/>
                  <a:gd name="T1" fmla="*/ 11 h 113"/>
                  <a:gd name="T2" fmla="*/ 125 w 156"/>
                  <a:gd name="T3" fmla="*/ 11 h 113"/>
                  <a:gd name="T4" fmla="*/ 113 w 156"/>
                  <a:gd name="T5" fmla="*/ 0 h 113"/>
                  <a:gd name="T6" fmla="*/ 78 w 156"/>
                  <a:gd name="T7" fmla="*/ 0 h 113"/>
                  <a:gd name="T8" fmla="*/ 68 w 156"/>
                  <a:gd name="T9" fmla="*/ 11 h 113"/>
                  <a:gd name="T10" fmla="*/ 47 w 156"/>
                  <a:gd name="T11" fmla="*/ 11 h 113"/>
                  <a:gd name="T12" fmla="*/ 40 w 156"/>
                  <a:gd name="T13" fmla="*/ 5 h 113"/>
                  <a:gd name="T14" fmla="*/ 26 w 156"/>
                  <a:gd name="T15" fmla="*/ 5 h 113"/>
                  <a:gd name="T16" fmla="*/ 19 w 156"/>
                  <a:gd name="T17" fmla="*/ 11 h 113"/>
                  <a:gd name="T18" fmla="*/ 0 w 156"/>
                  <a:gd name="T19" fmla="*/ 32 h 113"/>
                  <a:gd name="T20" fmla="*/ 0 w 156"/>
                  <a:gd name="T21" fmla="*/ 92 h 113"/>
                  <a:gd name="T22" fmla="*/ 21 w 156"/>
                  <a:gd name="T23" fmla="*/ 113 h 113"/>
                  <a:gd name="T24" fmla="*/ 135 w 156"/>
                  <a:gd name="T25" fmla="*/ 113 h 113"/>
                  <a:gd name="T26" fmla="*/ 156 w 156"/>
                  <a:gd name="T27" fmla="*/ 92 h 113"/>
                  <a:gd name="T28" fmla="*/ 156 w 156"/>
                  <a:gd name="T29" fmla="*/ 32 h 113"/>
                  <a:gd name="T30" fmla="*/ 135 w 156"/>
                  <a:gd name="T31" fmla="*/ 11 h 113"/>
                  <a:gd name="T32" fmla="*/ 19 w 156"/>
                  <a:gd name="T33" fmla="*/ 87 h 113"/>
                  <a:gd name="T34" fmla="*/ 15 w 156"/>
                  <a:gd name="T35" fmla="*/ 91 h 113"/>
                  <a:gd name="T36" fmla="*/ 11 w 156"/>
                  <a:gd name="T37" fmla="*/ 87 h 113"/>
                  <a:gd name="T38" fmla="*/ 11 w 156"/>
                  <a:gd name="T39" fmla="*/ 46 h 113"/>
                  <a:gd name="T40" fmla="*/ 15 w 156"/>
                  <a:gd name="T41" fmla="*/ 42 h 113"/>
                  <a:gd name="T42" fmla="*/ 19 w 156"/>
                  <a:gd name="T43" fmla="*/ 46 h 113"/>
                  <a:gd name="T44" fmla="*/ 19 w 156"/>
                  <a:gd name="T45" fmla="*/ 87 h 113"/>
                  <a:gd name="T46" fmla="*/ 42 w 156"/>
                  <a:gd name="T47" fmla="*/ 27 h 113"/>
                  <a:gd name="T48" fmla="*/ 38 w 156"/>
                  <a:gd name="T49" fmla="*/ 31 h 113"/>
                  <a:gd name="T50" fmla="*/ 28 w 156"/>
                  <a:gd name="T51" fmla="*/ 31 h 113"/>
                  <a:gd name="T52" fmla="*/ 24 w 156"/>
                  <a:gd name="T53" fmla="*/ 27 h 113"/>
                  <a:gd name="T54" fmla="*/ 24 w 156"/>
                  <a:gd name="T55" fmla="*/ 24 h 113"/>
                  <a:gd name="T56" fmla="*/ 28 w 156"/>
                  <a:gd name="T57" fmla="*/ 20 h 113"/>
                  <a:gd name="T58" fmla="*/ 38 w 156"/>
                  <a:gd name="T59" fmla="*/ 20 h 113"/>
                  <a:gd name="T60" fmla="*/ 42 w 156"/>
                  <a:gd name="T61" fmla="*/ 24 h 113"/>
                  <a:gd name="T62" fmla="*/ 42 w 156"/>
                  <a:gd name="T63" fmla="*/ 27 h 113"/>
                  <a:gd name="T64" fmla="*/ 97 w 156"/>
                  <a:gd name="T65" fmla="*/ 95 h 113"/>
                  <a:gd name="T66" fmla="*/ 65 w 156"/>
                  <a:gd name="T67" fmla="*/ 63 h 113"/>
                  <a:gd name="T68" fmla="*/ 97 w 156"/>
                  <a:gd name="T69" fmla="*/ 30 h 113"/>
                  <a:gd name="T70" fmla="*/ 130 w 156"/>
                  <a:gd name="T71" fmla="*/ 63 h 113"/>
                  <a:gd name="T72" fmla="*/ 97 w 156"/>
                  <a:gd name="T73" fmla="*/ 9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6" h="113">
                    <a:moveTo>
                      <a:pt x="135" y="11"/>
                    </a:moveTo>
                    <a:cubicBezTo>
                      <a:pt x="125" y="11"/>
                      <a:pt x="125" y="11"/>
                      <a:pt x="125" y="11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8"/>
                      <a:pt x="44" y="5"/>
                      <a:pt x="40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3" y="5"/>
                      <a:pt x="20" y="8"/>
                      <a:pt x="19" y="11"/>
                    </a:cubicBezTo>
                    <a:cubicBezTo>
                      <a:pt x="9" y="12"/>
                      <a:pt x="0" y="21"/>
                      <a:pt x="0" y="3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03"/>
                      <a:pt x="10" y="113"/>
                      <a:pt x="21" y="113"/>
                    </a:cubicBezTo>
                    <a:cubicBezTo>
                      <a:pt x="135" y="113"/>
                      <a:pt x="135" y="113"/>
                      <a:pt x="135" y="113"/>
                    </a:cubicBezTo>
                    <a:cubicBezTo>
                      <a:pt x="147" y="113"/>
                      <a:pt x="156" y="103"/>
                      <a:pt x="156" y="9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21"/>
                      <a:pt x="147" y="11"/>
                      <a:pt x="135" y="11"/>
                    </a:cubicBezTo>
                    <a:moveTo>
                      <a:pt x="19" y="87"/>
                    </a:moveTo>
                    <a:cubicBezTo>
                      <a:pt x="19" y="89"/>
                      <a:pt x="17" y="91"/>
                      <a:pt x="15" y="91"/>
                    </a:cubicBezTo>
                    <a:cubicBezTo>
                      <a:pt x="13" y="91"/>
                      <a:pt x="11" y="89"/>
                      <a:pt x="11" y="87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4"/>
                      <a:pt x="13" y="42"/>
                      <a:pt x="15" y="42"/>
                    </a:cubicBezTo>
                    <a:cubicBezTo>
                      <a:pt x="17" y="42"/>
                      <a:pt x="19" y="44"/>
                      <a:pt x="19" y="46"/>
                    </a:cubicBezTo>
                    <a:lnTo>
                      <a:pt x="19" y="87"/>
                    </a:lnTo>
                    <a:close/>
                    <a:moveTo>
                      <a:pt x="42" y="27"/>
                    </a:moveTo>
                    <a:cubicBezTo>
                      <a:pt x="42" y="29"/>
                      <a:pt x="41" y="31"/>
                      <a:pt x="3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5" y="31"/>
                      <a:pt x="24" y="29"/>
                      <a:pt x="24" y="2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2"/>
                      <a:pt x="25" y="20"/>
                      <a:pt x="2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1" y="20"/>
                      <a:pt x="42" y="22"/>
                      <a:pt x="42" y="24"/>
                    </a:cubicBezTo>
                    <a:lnTo>
                      <a:pt x="42" y="27"/>
                    </a:lnTo>
                    <a:close/>
                    <a:moveTo>
                      <a:pt x="97" y="95"/>
                    </a:moveTo>
                    <a:cubicBezTo>
                      <a:pt x="79" y="95"/>
                      <a:pt x="65" y="81"/>
                      <a:pt x="65" y="63"/>
                    </a:cubicBezTo>
                    <a:cubicBezTo>
                      <a:pt x="65" y="44"/>
                      <a:pt x="79" y="30"/>
                      <a:pt x="97" y="30"/>
                    </a:cubicBezTo>
                    <a:cubicBezTo>
                      <a:pt x="116" y="30"/>
                      <a:pt x="130" y="44"/>
                      <a:pt x="130" y="63"/>
                    </a:cubicBezTo>
                    <a:cubicBezTo>
                      <a:pt x="130" y="81"/>
                      <a:pt x="116" y="95"/>
                      <a:pt x="97" y="9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245" name="Freeform 126"/>
            <p:cNvSpPr>
              <a:spLocks noEditPoints="1"/>
            </p:cNvSpPr>
            <p:nvPr/>
          </p:nvSpPr>
          <p:spPr bwMode="auto">
            <a:xfrm>
              <a:off x="8189919" y="1211265"/>
              <a:ext cx="439738" cy="431801"/>
            </a:xfrm>
            <a:custGeom>
              <a:avLst/>
              <a:gdLst>
                <a:gd name="T0" fmla="*/ 0 w 205"/>
                <a:gd name="T1" fmla="*/ 202 h 202"/>
                <a:gd name="T2" fmla="*/ 205 w 205"/>
                <a:gd name="T3" fmla="*/ 202 h 202"/>
                <a:gd name="T4" fmla="*/ 106 w 205"/>
                <a:gd name="T5" fmla="*/ 176 h 202"/>
                <a:gd name="T6" fmla="*/ 106 w 205"/>
                <a:gd name="T7" fmla="*/ 81 h 202"/>
                <a:gd name="T8" fmla="*/ 122 w 205"/>
                <a:gd name="T9" fmla="*/ 74 h 202"/>
                <a:gd name="T10" fmla="*/ 141 w 205"/>
                <a:gd name="T11" fmla="*/ 86 h 202"/>
                <a:gd name="T12" fmla="*/ 161 w 205"/>
                <a:gd name="T13" fmla="*/ 74 h 202"/>
                <a:gd name="T14" fmla="*/ 180 w 205"/>
                <a:gd name="T15" fmla="*/ 86 h 202"/>
                <a:gd name="T16" fmla="*/ 106 w 205"/>
                <a:gd name="T17" fmla="*/ 10 h 202"/>
                <a:gd name="T18" fmla="*/ 106 w 205"/>
                <a:gd name="T19" fmla="*/ 3 h 202"/>
                <a:gd name="T20" fmla="*/ 103 w 205"/>
                <a:gd name="T21" fmla="*/ 0 h 202"/>
                <a:gd name="T22" fmla="*/ 100 w 205"/>
                <a:gd name="T23" fmla="*/ 3 h 202"/>
                <a:gd name="T24" fmla="*/ 100 w 205"/>
                <a:gd name="T25" fmla="*/ 10 h 202"/>
                <a:gd name="T26" fmla="*/ 26 w 205"/>
                <a:gd name="T27" fmla="*/ 86 h 202"/>
                <a:gd name="T28" fmla="*/ 45 w 205"/>
                <a:gd name="T29" fmla="*/ 74 h 202"/>
                <a:gd name="T30" fmla="*/ 64 w 205"/>
                <a:gd name="T31" fmla="*/ 86 h 202"/>
                <a:gd name="T32" fmla="*/ 84 w 205"/>
                <a:gd name="T33" fmla="*/ 74 h 202"/>
                <a:gd name="T34" fmla="*/ 100 w 205"/>
                <a:gd name="T35" fmla="*/ 81 h 202"/>
                <a:gd name="T36" fmla="*/ 100 w 205"/>
                <a:gd name="T37" fmla="*/ 176 h 202"/>
                <a:gd name="T38" fmla="*/ 0 w 205"/>
                <a:gd name="T39" fmla="*/ 202 h 202"/>
                <a:gd name="T40" fmla="*/ 106 w 205"/>
                <a:gd name="T41" fmla="*/ 16 h 202"/>
                <a:gd name="T42" fmla="*/ 141 w 205"/>
                <a:gd name="T43" fmla="*/ 75 h 202"/>
                <a:gd name="T44" fmla="*/ 122 w 205"/>
                <a:gd name="T45" fmla="*/ 67 h 202"/>
                <a:gd name="T46" fmla="*/ 106 w 205"/>
                <a:gd name="T47" fmla="*/ 73 h 202"/>
                <a:gd name="T48" fmla="*/ 106 w 205"/>
                <a:gd name="T49" fmla="*/ 16 h 202"/>
                <a:gd name="T50" fmla="*/ 64 w 205"/>
                <a:gd name="T51" fmla="*/ 75 h 202"/>
                <a:gd name="T52" fmla="*/ 45 w 205"/>
                <a:gd name="T53" fmla="*/ 67 h 202"/>
                <a:gd name="T54" fmla="*/ 34 w 205"/>
                <a:gd name="T55" fmla="*/ 69 h 202"/>
                <a:gd name="T56" fmla="*/ 100 w 205"/>
                <a:gd name="T57" fmla="*/ 16 h 202"/>
                <a:gd name="T58" fmla="*/ 64 w 205"/>
                <a:gd name="T59" fmla="*/ 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202">
                  <a:moveTo>
                    <a:pt x="0" y="202"/>
                  </a:moveTo>
                  <a:cubicBezTo>
                    <a:pt x="205" y="202"/>
                    <a:pt x="205" y="202"/>
                    <a:pt x="205" y="202"/>
                  </a:cubicBezTo>
                  <a:cubicBezTo>
                    <a:pt x="174" y="185"/>
                    <a:pt x="140" y="177"/>
                    <a:pt x="106" y="176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10" y="76"/>
                    <a:pt x="116" y="74"/>
                    <a:pt x="122" y="74"/>
                  </a:cubicBezTo>
                  <a:cubicBezTo>
                    <a:pt x="130" y="74"/>
                    <a:pt x="138" y="79"/>
                    <a:pt x="141" y="86"/>
                  </a:cubicBezTo>
                  <a:cubicBezTo>
                    <a:pt x="145" y="79"/>
                    <a:pt x="152" y="74"/>
                    <a:pt x="161" y="74"/>
                  </a:cubicBezTo>
                  <a:cubicBezTo>
                    <a:pt x="169" y="74"/>
                    <a:pt x="177" y="79"/>
                    <a:pt x="180" y="86"/>
                  </a:cubicBezTo>
                  <a:cubicBezTo>
                    <a:pt x="180" y="45"/>
                    <a:pt x="147" y="11"/>
                    <a:pt x="106" y="1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1"/>
                    <a:pt x="105" y="0"/>
                    <a:pt x="103" y="0"/>
                  </a:cubicBezTo>
                  <a:cubicBezTo>
                    <a:pt x="101" y="0"/>
                    <a:pt x="100" y="1"/>
                    <a:pt x="100" y="3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59" y="11"/>
                    <a:pt x="26" y="45"/>
                    <a:pt x="26" y="86"/>
                  </a:cubicBezTo>
                  <a:cubicBezTo>
                    <a:pt x="29" y="79"/>
                    <a:pt x="37" y="74"/>
                    <a:pt x="45" y="74"/>
                  </a:cubicBezTo>
                  <a:cubicBezTo>
                    <a:pt x="53" y="74"/>
                    <a:pt x="61" y="79"/>
                    <a:pt x="64" y="86"/>
                  </a:cubicBezTo>
                  <a:cubicBezTo>
                    <a:pt x="67" y="79"/>
                    <a:pt x="75" y="74"/>
                    <a:pt x="84" y="74"/>
                  </a:cubicBezTo>
                  <a:cubicBezTo>
                    <a:pt x="90" y="74"/>
                    <a:pt x="96" y="76"/>
                    <a:pt x="100" y="81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65" y="177"/>
                    <a:pt x="31" y="185"/>
                    <a:pt x="0" y="202"/>
                  </a:cubicBezTo>
                  <a:moveTo>
                    <a:pt x="106" y="16"/>
                  </a:moveTo>
                  <a:cubicBezTo>
                    <a:pt x="106" y="16"/>
                    <a:pt x="130" y="25"/>
                    <a:pt x="141" y="75"/>
                  </a:cubicBezTo>
                  <a:cubicBezTo>
                    <a:pt x="136" y="70"/>
                    <a:pt x="129" y="67"/>
                    <a:pt x="122" y="67"/>
                  </a:cubicBezTo>
                  <a:cubicBezTo>
                    <a:pt x="116" y="67"/>
                    <a:pt x="111" y="69"/>
                    <a:pt x="106" y="73"/>
                  </a:cubicBezTo>
                  <a:lnTo>
                    <a:pt x="106" y="16"/>
                  </a:lnTo>
                  <a:close/>
                  <a:moveTo>
                    <a:pt x="64" y="75"/>
                  </a:moveTo>
                  <a:cubicBezTo>
                    <a:pt x="59" y="70"/>
                    <a:pt x="52" y="67"/>
                    <a:pt x="45" y="67"/>
                  </a:cubicBezTo>
                  <a:cubicBezTo>
                    <a:pt x="41" y="67"/>
                    <a:pt x="38" y="68"/>
                    <a:pt x="34" y="69"/>
                  </a:cubicBezTo>
                  <a:cubicBezTo>
                    <a:pt x="42" y="40"/>
                    <a:pt x="68" y="18"/>
                    <a:pt x="100" y="16"/>
                  </a:cubicBezTo>
                  <a:cubicBezTo>
                    <a:pt x="72" y="27"/>
                    <a:pt x="64" y="75"/>
                    <a:pt x="64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6" name="Freeform 127"/>
            <p:cNvSpPr>
              <a:spLocks noEditPoints="1"/>
            </p:cNvSpPr>
            <p:nvPr/>
          </p:nvSpPr>
          <p:spPr bwMode="auto">
            <a:xfrm>
              <a:off x="8451850" y="4503748"/>
              <a:ext cx="449263" cy="290514"/>
            </a:xfrm>
            <a:custGeom>
              <a:avLst/>
              <a:gdLst>
                <a:gd name="T0" fmla="*/ 188 w 210"/>
                <a:gd name="T1" fmla="*/ 56 h 136"/>
                <a:gd name="T2" fmla="*/ 160 w 210"/>
                <a:gd name="T3" fmla="*/ 51 h 136"/>
                <a:gd name="T4" fmla="*/ 162 w 210"/>
                <a:gd name="T5" fmla="*/ 34 h 136"/>
                <a:gd name="T6" fmla="*/ 162 w 210"/>
                <a:gd name="T7" fmla="*/ 17 h 136"/>
                <a:gd name="T8" fmla="*/ 132 w 210"/>
                <a:gd name="T9" fmla="*/ 26 h 136"/>
                <a:gd name="T10" fmla="*/ 146 w 210"/>
                <a:gd name="T11" fmla="*/ 32 h 136"/>
                <a:gd name="T12" fmla="*/ 66 w 210"/>
                <a:gd name="T13" fmla="*/ 23 h 136"/>
                <a:gd name="T14" fmla="*/ 96 w 210"/>
                <a:gd name="T15" fmla="*/ 3 h 136"/>
                <a:gd name="T16" fmla="*/ 66 w 210"/>
                <a:gd name="T17" fmla="*/ 14 h 136"/>
                <a:gd name="T18" fmla="*/ 25 w 210"/>
                <a:gd name="T19" fmla="*/ 26 h 136"/>
                <a:gd name="T20" fmla="*/ 34 w 210"/>
                <a:gd name="T21" fmla="*/ 51 h 136"/>
                <a:gd name="T22" fmla="*/ 52 w 210"/>
                <a:gd name="T23" fmla="*/ 50 h 136"/>
                <a:gd name="T24" fmla="*/ 40 w 210"/>
                <a:gd name="T25" fmla="*/ 55 h 136"/>
                <a:gd name="T26" fmla="*/ 40 w 210"/>
                <a:gd name="T27" fmla="*/ 136 h 136"/>
                <a:gd name="T28" fmla="*/ 56 w 210"/>
                <a:gd name="T29" fmla="*/ 58 h 136"/>
                <a:gd name="T30" fmla="*/ 97 w 210"/>
                <a:gd name="T31" fmla="*/ 86 h 136"/>
                <a:gd name="T32" fmla="*/ 101 w 210"/>
                <a:gd name="T33" fmla="*/ 99 h 136"/>
                <a:gd name="T34" fmla="*/ 96 w 210"/>
                <a:gd name="T35" fmla="*/ 105 h 136"/>
                <a:gd name="T36" fmla="*/ 91 w 210"/>
                <a:gd name="T37" fmla="*/ 104 h 136"/>
                <a:gd name="T38" fmla="*/ 94 w 210"/>
                <a:gd name="T39" fmla="*/ 108 h 136"/>
                <a:gd name="T40" fmla="*/ 102 w 210"/>
                <a:gd name="T41" fmla="*/ 113 h 136"/>
                <a:gd name="T42" fmla="*/ 104 w 210"/>
                <a:gd name="T43" fmla="*/ 101 h 136"/>
                <a:gd name="T44" fmla="*/ 121 w 210"/>
                <a:gd name="T45" fmla="*/ 98 h 136"/>
                <a:gd name="T46" fmla="*/ 170 w 210"/>
                <a:gd name="T47" fmla="*/ 136 h 136"/>
                <a:gd name="T48" fmla="*/ 187 w 210"/>
                <a:gd name="T49" fmla="*/ 59 h 136"/>
                <a:gd name="T50" fmla="*/ 167 w 210"/>
                <a:gd name="T51" fmla="*/ 71 h 136"/>
                <a:gd name="T52" fmla="*/ 167 w 210"/>
                <a:gd name="T53" fmla="*/ 61 h 136"/>
                <a:gd name="T54" fmla="*/ 153 w 210"/>
                <a:gd name="T55" fmla="*/ 59 h 136"/>
                <a:gd name="T56" fmla="*/ 148 w 210"/>
                <a:gd name="T57" fmla="*/ 46 h 136"/>
                <a:gd name="T58" fmla="*/ 167 w 210"/>
                <a:gd name="T59" fmla="*/ 91 h 136"/>
                <a:gd name="T60" fmla="*/ 136 w 210"/>
                <a:gd name="T61" fmla="*/ 92 h 136"/>
                <a:gd name="T62" fmla="*/ 48 w 210"/>
                <a:gd name="T63" fmla="*/ 46 h 136"/>
                <a:gd name="T64" fmla="*/ 30 w 210"/>
                <a:gd name="T65" fmla="*/ 39 h 136"/>
                <a:gd name="T66" fmla="*/ 38 w 210"/>
                <a:gd name="T67" fmla="*/ 35 h 136"/>
                <a:gd name="T68" fmla="*/ 53 w 210"/>
                <a:gd name="T69" fmla="*/ 38 h 136"/>
                <a:gd name="T70" fmla="*/ 48 w 210"/>
                <a:gd name="T71" fmla="*/ 46 h 136"/>
                <a:gd name="T72" fmla="*/ 40 w 210"/>
                <a:gd name="T73" fmla="*/ 129 h 136"/>
                <a:gd name="T74" fmla="*/ 40 w 210"/>
                <a:gd name="T75" fmla="*/ 61 h 136"/>
                <a:gd name="T76" fmla="*/ 36 w 210"/>
                <a:gd name="T77" fmla="*/ 96 h 136"/>
                <a:gd name="T78" fmla="*/ 55 w 210"/>
                <a:gd name="T79" fmla="*/ 65 h 136"/>
                <a:gd name="T80" fmla="*/ 56 w 210"/>
                <a:gd name="T81" fmla="*/ 30 h 136"/>
                <a:gd name="T82" fmla="*/ 30 w 210"/>
                <a:gd name="T83" fmla="*/ 26 h 136"/>
                <a:gd name="T84" fmla="*/ 62 w 210"/>
                <a:gd name="T85" fmla="*/ 19 h 136"/>
                <a:gd name="T86" fmla="*/ 60 w 210"/>
                <a:gd name="T87" fmla="*/ 36 h 136"/>
                <a:gd name="T88" fmla="*/ 110 w 210"/>
                <a:gd name="T89" fmla="*/ 74 h 136"/>
                <a:gd name="T90" fmla="*/ 60 w 210"/>
                <a:gd name="T91" fmla="*/ 36 h 136"/>
                <a:gd name="T92" fmla="*/ 124 w 210"/>
                <a:gd name="T93" fmla="*/ 92 h 136"/>
                <a:gd name="T94" fmla="*/ 122 w 210"/>
                <a:gd name="T95" fmla="*/ 80 h 136"/>
                <a:gd name="T96" fmla="*/ 130 w 210"/>
                <a:gd name="T97" fmla="*/ 92 h 136"/>
                <a:gd name="T98" fmla="*/ 136 w 210"/>
                <a:gd name="T99" fmla="*/ 98 h 136"/>
                <a:gd name="T100" fmla="*/ 176 w 210"/>
                <a:gd name="T101" fmla="*/ 94 h 136"/>
                <a:gd name="T102" fmla="*/ 176 w 210"/>
                <a:gd name="T103" fmla="*/ 62 h 136"/>
                <a:gd name="T104" fmla="*/ 170 w 210"/>
                <a:gd name="T105" fmla="*/ 1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" h="136">
                  <a:moveTo>
                    <a:pt x="187" y="59"/>
                  </a:moveTo>
                  <a:cubicBezTo>
                    <a:pt x="188" y="58"/>
                    <a:pt x="188" y="57"/>
                    <a:pt x="188" y="56"/>
                  </a:cubicBezTo>
                  <a:cubicBezTo>
                    <a:pt x="188" y="53"/>
                    <a:pt x="186" y="51"/>
                    <a:pt x="184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5" y="34"/>
                    <a:pt x="167" y="28"/>
                    <a:pt x="167" y="26"/>
                  </a:cubicBezTo>
                  <a:cubicBezTo>
                    <a:pt x="167" y="23"/>
                    <a:pt x="165" y="17"/>
                    <a:pt x="162" y="17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5" y="20"/>
                    <a:pt x="132" y="23"/>
                    <a:pt x="132" y="26"/>
                  </a:cubicBezTo>
                  <a:cubicBezTo>
                    <a:pt x="132" y="28"/>
                    <a:pt x="135" y="31"/>
                    <a:pt x="137" y="31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94" y="66"/>
                    <a:pt x="71" y="31"/>
                    <a:pt x="66" y="23"/>
                  </a:cubicBezTo>
                  <a:cubicBezTo>
                    <a:pt x="71" y="17"/>
                    <a:pt x="83" y="9"/>
                    <a:pt x="92" y="7"/>
                  </a:cubicBezTo>
                  <a:cubicBezTo>
                    <a:pt x="95" y="6"/>
                    <a:pt x="96" y="6"/>
                    <a:pt x="96" y="3"/>
                  </a:cubicBezTo>
                  <a:cubicBezTo>
                    <a:pt x="96" y="0"/>
                    <a:pt x="93" y="0"/>
                    <a:pt x="93" y="0"/>
                  </a:cubicBezTo>
                  <a:cubicBezTo>
                    <a:pt x="81" y="3"/>
                    <a:pt x="72" y="8"/>
                    <a:pt x="6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9"/>
                    <a:pt x="25" y="2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5"/>
                    <a:pt x="28" y="51"/>
                    <a:pt x="34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50" y="50"/>
                    <a:pt x="52" y="50"/>
                  </a:cubicBezTo>
                  <a:cubicBezTo>
                    <a:pt x="51" y="52"/>
                    <a:pt x="51" y="54"/>
                    <a:pt x="50" y="56"/>
                  </a:cubicBezTo>
                  <a:cubicBezTo>
                    <a:pt x="47" y="55"/>
                    <a:pt x="44" y="55"/>
                    <a:pt x="40" y="55"/>
                  </a:cubicBezTo>
                  <a:cubicBezTo>
                    <a:pt x="18" y="55"/>
                    <a:pt x="0" y="73"/>
                    <a:pt x="0" y="95"/>
                  </a:cubicBezTo>
                  <a:cubicBezTo>
                    <a:pt x="0" y="117"/>
                    <a:pt x="18" y="136"/>
                    <a:pt x="40" y="136"/>
                  </a:cubicBezTo>
                  <a:cubicBezTo>
                    <a:pt x="63" y="136"/>
                    <a:pt x="81" y="117"/>
                    <a:pt x="81" y="95"/>
                  </a:cubicBezTo>
                  <a:cubicBezTo>
                    <a:pt x="81" y="79"/>
                    <a:pt x="71" y="65"/>
                    <a:pt x="56" y="58"/>
                  </a:cubicBezTo>
                  <a:cubicBezTo>
                    <a:pt x="57" y="55"/>
                    <a:pt x="58" y="50"/>
                    <a:pt x="58" y="46"/>
                  </a:cubicBezTo>
                  <a:cubicBezTo>
                    <a:pt x="65" y="55"/>
                    <a:pt x="81" y="73"/>
                    <a:pt x="97" y="86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96" y="93"/>
                    <a:pt x="98" y="96"/>
                    <a:pt x="101" y="99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6" y="102"/>
                    <a:pt x="108" y="103"/>
                    <a:pt x="111" y="103"/>
                  </a:cubicBezTo>
                  <a:cubicBezTo>
                    <a:pt x="114" y="103"/>
                    <a:pt x="118" y="101"/>
                    <a:pt x="121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119"/>
                    <a:pt x="148" y="136"/>
                    <a:pt x="170" y="136"/>
                  </a:cubicBezTo>
                  <a:cubicBezTo>
                    <a:pt x="192" y="136"/>
                    <a:pt x="210" y="117"/>
                    <a:pt x="210" y="95"/>
                  </a:cubicBezTo>
                  <a:cubicBezTo>
                    <a:pt x="210" y="79"/>
                    <a:pt x="201" y="66"/>
                    <a:pt x="187" y="59"/>
                  </a:cubicBezTo>
                  <a:moveTo>
                    <a:pt x="167" y="61"/>
                  </a:moveTo>
                  <a:cubicBezTo>
                    <a:pt x="167" y="71"/>
                    <a:pt x="167" y="71"/>
                    <a:pt x="167" y="71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4" y="62"/>
                    <a:pt x="166" y="61"/>
                    <a:pt x="167" y="61"/>
                  </a:cubicBezTo>
                  <a:moveTo>
                    <a:pt x="148" y="46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48" y="61"/>
                    <a:pt x="144" y="64"/>
                    <a:pt x="141" y="67"/>
                  </a:cubicBezTo>
                  <a:lnTo>
                    <a:pt x="148" y="46"/>
                  </a:lnTo>
                  <a:close/>
                  <a:moveTo>
                    <a:pt x="156" y="64"/>
                  </a:moveTo>
                  <a:cubicBezTo>
                    <a:pt x="167" y="91"/>
                    <a:pt x="167" y="91"/>
                    <a:pt x="167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7" y="80"/>
                    <a:pt x="145" y="69"/>
                    <a:pt x="156" y="64"/>
                  </a:cubicBezTo>
                  <a:moveTo>
                    <a:pt x="48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0" y="46"/>
                    <a:pt x="30" y="43"/>
                    <a:pt x="30" y="3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7"/>
                    <a:pt x="53" y="38"/>
                    <a:pt x="53" y="38"/>
                  </a:cubicBezTo>
                  <a:cubicBezTo>
                    <a:pt x="53" y="40"/>
                    <a:pt x="53" y="42"/>
                    <a:pt x="52" y="44"/>
                  </a:cubicBezTo>
                  <a:cubicBezTo>
                    <a:pt x="51" y="45"/>
                    <a:pt x="49" y="46"/>
                    <a:pt x="48" y="46"/>
                  </a:cubicBezTo>
                  <a:moveTo>
                    <a:pt x="74" y="95"/>
                  </a:moveTo>
                  <a:cubicBezTo>
                    <a:pt x="74" y="114"/>
                    <a:pt x="59" y="129"/>
                    <a:pt x="40" y="129"/>
                  </a:cubicBezTo>
                  <a:cubicBezTo>
                    <a:pt x="22" y="129"/>
                    <a:pt x="6" y="114"/>
                    <a:pt x="6" y="95"/>
                  </a:cubicBezTo>
                  <a:cubicBezTo>
                    <a:pt x="6" y="76"/>
                    <a:pt x="22" y="61"/>
                    <a:pt x="40" y="61"/>
                  </a:cubicBezTo>
                  <a:cubicBezTo>
                    <a:pt x="43" y="61"/>
                    <a:pt x="46" y="62"/>
                    <a:pt x="49" y="62"/>
                  </a:cubicBezTo>
                  <a:cubicBezTo>
                    <a:pt x="44" y="84"/>
                    <a:pt x="37" y="96"/>
                    <a:pt x="36" y="96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2" y="99"/>
                    <a:pt x="50" y="87"/>
                    <a:pt x="55" y="65"/>
                  </a:cubicBezTo>
                  <a:cubicBezTo>
                    <a:pt x="66" y="70"/>
                    <a:pt x="74" y="82"/>
                    <a:pt x="74" y="95"/>
                  </a:cubicBezTo>
                  <a:moveTo>
                    <a:pt x="56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2"/>
                    <a:pt x="33" y="19"/>
                    <a:pt x="36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9" y="23"/>
                    <a:pt x="57" y="27"/>
                    <a:pt x="56" y="30"/>
                  </a:cubicBezTo>
                  <a:moveTo>
                    <a:pt x="60" y="36"/>
                  </a:moveTo>
                  <a:cubicBezTo>
                    <a:pt x="60" y="35"/>
                    <a:pt x="61" y="32"/>
                    <a:pt x="63" y="29"/>
                  </a:cubicBezTo>
                  <a:cubicBezTo>
                    <a:pt x="69" y="39"/>
                    <a:pt x="85" y="61"/>
                    <a:pt x="110" y="74"/>
                  </a:cubicBezTo>
                  <a:cubicBezTo>
                    <a:pt x="105" y="75"/>
                    <a:pt x="102" y="77"/>
                    <a:pt x="99" y="80"/>
                  </a:cubicBezTo>
                  <a:cubicBezTo>
                    <a:pt x="84" y="66"/>
                    <a:pt x="67" y="46"/>
                    <a:pt x="60" y="36"/>
                  </a:cubicBezTo>
                  <a:moveTo>
                    <a:pt x="130" y="92"/>
                  </a:moveTo>
                  <a:cubicBezTo>
                    <a:pt x="124" y="92"/>
                    <a:pt x="124" y="92"/>
                    <a:pt x="124" y="92"/>
                  </a:cubicBezTo>
                  <a:cubicBezTo>
                    <a:pt x="124" y="91"/>
                    <a:pt x="125" y="90"/>
                    <a:pt x="125" y="88"/>
                  </a:cubicBezTo>
                  <a:cubicBezTo>
                    <a:pt x="125" y="85"/>
                    <a:pt x="124" y="82"/>
                    <a:pt x="122" y="80"/>
                  </a:cubicBezTo>
                  <a:cubicBezTo>
                    <a:pt x="125" y="81"/>
                    <a:pt x="128" y="82"/>
                    <a:pt x="131" y="83"/>
                  </a:cubicBezTo>
                  <a:cubicBezTo>
                    <a:pt x="130" y="86"/>
                    <a:pt x="130" y="89"/>
                    <a:pt x="130" y="92"/>
                  </a:cubicBezTo>
                  <a:moveTo>
                    <a:pt x="170" y="129"/>
                  </a:moveTo>
                  <a:cubicBezTo>
                    <a:pt x="152" y="129"/>
                    <a:pt x="137" y="116"/>
                    <a:pt x="13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92" y="65"/>
                    <a:pt x="204" y="79"/>
                    <a:pt x="204" y="95"/>
                  </a:cubicBezTo>
                  <a:cubicBezTo>
                    <a:pt x="204" y="114"/>
                    <a:pt x="188" y="129"/>
                    <a:pt x="170" y="1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7" name="Freeform 128"/>
            <p:cNvSpPr/>
            <p:nvPr/>
          </p:nvSpPr>
          <p:spPr bwMode="auto">
            <a:xfrm>
              <a:off x="8472488" y="3243263"/>
              <a:ext cx="230188" cy="193675"/>
            </a:xfrm>
            <a:custGeom>
              <a:avLst/>
              <a:gdLst>
                <a:gd name="T0" fmla="*/ 74 w 107"/>
                <a:gd name="T1" fmla="*/ 0 h 90"/>
                <a:gd name="T2" fmla="*/ 54 w 107"/>
                <a:gd name="T3" fmla="*/ 12 h 90"/>
                <a:gd name="T4" fmla="*/ 33 w 107"/>
                <a:gd name="T5" fmla="*/ 0 h 90"/>
                <a:gd name="T6" fmla="*/ 8 w 107"/>
                <a:gd name="T7" fmla="*/ 42 h 90"/>
                <a:gd name="T8" fmla="*/ 54 w 107"/>
                <a:gd name="T9" fmla="*/ 90 h 90"/>
                <a:gd name="T10" fmla="*/ 99 w 107"/>
                <a:gd name="T11" fmla="*/ 42 h 90"/>
                <a:gd name="T12" fmla="*/ 74 w 10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0">
                  <a:moveTo>
                    <a:pt x="74" y="0"/>
                  </a:moveTo>
                  <a:cubicBezTo>
                    <a:pt x="65" y="0"/>
                    <a:pt x="57" y="4"/>
                    <a:pt x="54" y="12"/>
                  </a:cubicBezTo>
                  <a:cubicBezTo>
                    <a:pt x="50" y="4"/>
                    <a:pt x="42" y="0"/>
                    <a:pt x="33" y="0"/>
                  </a:cubicBezTo>
                  <a:cubicBezTo>
                    <a:pt x="18" y="0"/>
                    <a:pt x="0" y="11"/>
                    <a:pt x="8" y="42"/>
                  </a:cubicBezTo>
                  <a:cubicBezTo>
                    <a:pt x="18" y="72"/>
                    <a:pt x="54" y="90"/>
                    <a:pt x="54" y="90"/>
                  </a:cubicBezTo>
                  <a:cubicBezTo>
                    <a:pt x="54" y="90"/>
                    <a:pt x="89" y="72"/>
                    <a:pt x="99" y="42"/>
                  </a:cubicBezTo>
                  <a:cubicBezTo>
                    <a:pt x="107" y="11"/>
                    <a:pt x="88" y="0"/>
                    <a:pt x="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272" name="文本框 271"/>
          <p:cNvSpPr txBox="1"/>
          <p:nvPr/>
        </p:nvSpPr>
        <p:spPr>
          <a:xfrm>
            <a:off x="4922327" y="1537466"/>
            <a:ext cx="3598433" cy="22140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just"/>
            <a:r>
              <a:rPr lang="en-US" altLang="zh-CN" dirty="0"/>
              <a:t>       </a:t>
            </a:r>
            <a:r>
              <a:rPr lang="en-US" altLang="zh-CN" sz="1600" dirty="0"/>
              <a:t>《</a:t>
            </a:r>
            <a:r>
              <a:rPr lang="zh-CN" altLang="en-US" sz="1600" dirty="0"/>
              <a:t>物理才是最好的人生指南</a:t>
            </a:r>
            <a:r>
              <a:rPr lang="en-US" altLang="zh-CN" sz="1600" dirty="0"/>
              <a:t>》</a:t>
            </a:r>
            <a:r>
              <a:rPr lang="zh-CN" altLang="en-US" sz="1600" dirty="0"/>
              <a:t>一书通过将物理定律延伸到生活中，去讲人生道理。书本开篇告诉读者，因为物理是宇宙指导原则，没有物体可以不受物理定律的控制。</a:t>
            </a:r>
          </a:p>
          <a:p>
            <a:pPr algn="just"/>
            <a:r>
              <a:rPr lang="zh-CN" altLang="en-US" sz="1600" b="1" dirty="0"/>
              <a:t>        </a:t>
            </a:r>
            <a:r>
              <a:rPr lang="zh-CN" altLang="en-US" sz="1600" b="1" dirty="0">
                <a:solidFill>
                  <a:srgbClr val="FF0000"/>
                </a:solidFill>
              </a:rPr>
              <a:t>人由原子组成，当然要遵循物理定律</a:t>
            </a:r>
            <a:r>
              <a:rPr lang="zh-CN" altLang="en-US" sz="1600" dirty="0">
                <a:solidFill>
                  <a:srgbClr val="FF0000"/>
                </a:solidFill>
              </a:rPr>
              <a:t>，</a:t>
            </a:r>
            <a:r>
              <a:rPr lang="zh-CN" altLang="en-US" sz="1600" dirty="0"/>
              <a:t>人生就像大型物理实验室，所以物理是最好的人生指南。</a:t>
            </a:r>
          </a:p>
          <a:p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81 -0.00154 L -0.03906 -0.004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59ACC0-C0C3-4E3B-A7E4-01F0400F3B52}"/>
              </a:ext>
            </a:extLst>
          </p:cNvPr>
          <p:cNvGrpSpPr/>
          <p:nvPr/>
        </p:nvGrpSpPr>
        <p:grpSpPr>
          <a:xfrm>
            <a:off x="467544" y="916360"/>
            <a:ext cx="3182585" cy="2861076"/>
            <a:chOff x="7325359" y="2384859"/>
            <a:chExt cx="4243447" cy="381476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4367B11-4F16-40F2-B509-F0E7B4C83ACE}"/>
                </a:ext>
              </a:extLst>
            </p:cNvPr>
            <p:cNvSpPr/>
            <p:nvPr/>
          </p:nvSpPr>
          <p:spPr>
            <a:xfrm>
              <a:off x="7325359" y="2737483"/>
              <a:ext cx="4243447" cy="3462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人的一生就这么几年，一天就这几个小时，还有那么多的创意要发挥。如果想要运作得更有效率，就需要稍作休息。如果我们直转个不停，那么这一生也不过就是阵无用的烟尘、噪声，还有烧焦的橡胶。</a:t>
              </a:r>
              <a:endParaRPr lang="en-US" altLang="zh-CN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对我来说，不想再多花一秒空转，因为过去浪费得够多了，想把握时间将自己的潜能充分发挥出来。</a:t>
              </a:r>
              <a:endParaRPr lang="en-US" altLang="zh-CN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我要付诸行动，不管是与生俱来或从经验学会的任何能、运气、力量和幽默，都要让它们产生动能，这样当我咽下最后一口气的时候，就不会残存任何能量。就算是手脚最快的救世主也没办法抓到什么东西塞回我胸膛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87AED6B-2664-4478-9CA0-251A5075CFBC}"/>
                </a:ext>
              </a:extLst>
            </p:cNvPr>
            <p:cNvSpPr/>
            <p:nvPr/>
          </p:nvSpPr>
          <p:spPr>
            <a:xfrm>
              <a:off x="7325359" y="2384859"/>
              <a:ext cx="3565980" cy="4273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提高人生的能量转换率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866DFE1-70D3-48C9-8038-7C7764D4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27" y="1070427"/>
            <a:ext cx="5162400" cy="325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6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4D5119C-A4B9-4B10-9B66-68142B1F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204" y="1021328"/>
            <a:ext cx="51625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组合 38"/>
          <p:cNvGrpSpPr/>
          <p:nvPr/>
        </p:nvGrpSpPr>
        <p:grpSpPr>
          <a:xfrm>
            <a:off x="467544" y="916360"/>
            <a:ext cx="3182585" cy="2861076"/>
            <a:chOff x="7325359" y="2384859"/>
            <a:chExt cx="4243447" cy="3814769"/>
          </a:xfrm>
        </p:grpSpPr>
        <p:sp>
          <p:nvSpPr>
            <p:cNvPr id="40" name="矩形 39"/>
            <p:cNvSpPr/>
            <p:nvPr/>
          </p:nvSpPr>
          <p:spPr>
            <a:xfrm>
              <a:off x="7325359" y="2737483"/>
              <a:ext cx="4243447" cy="3462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原子核的外层都带有电子，</a:t>
              </a:r>
              <a:r>
                <a:rPr lang="en-US" altLang="zh-CN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8</a:t>
              </a: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个电子才能到达稳定状态。元素周期表左边的元素，外层只有</a:t>
              </a:r>
              <a:r>
                <a:rPr lang="en-US" altLang="zh-CN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1</a:t>
              </a: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个电子，容易失去；右边反之。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如果你像元素周期表左边的元素，外层只有</a:t>
              </a:r>
              <a:r>
                <a:rPr lang="en-US" altLang="zh-CN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1</a:t>
              </a: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个电子，当然会迫不及待想要与别人沟通交流，不要压抑你的天性啊！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如果你是右边的元素，外层</a:t>
              </a:r>
              <a:r>
                <a:rPr lang="en-US" altLang="zh-CN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7</a:t>
              </a: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个电子让你充满吸引力，尽情闪耀你的吸引力吧！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至于中间的惰性气体和金属，自我已经非常稳定，那就好好专注内在空间！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325359" y="2384859"/>
              <a:ext cx="3565980" cy="4273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从原子本性去认识自己的本性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5530173" y="2957015"/>
            <a:ext cx="105093" cy="1051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5136399" y="3356343"/>
            <a:ext cx="410243" cy="41036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6" name="chenying0907 56"/>
          <p:cNvSpPr/>
          <p:nvPr/>
        </p:nvSpPr>
        <p:spPr bwMode="auto">
          <a:xfrm>
            <a:off x="3541120" y="2506032"/>
            <a:ext cx="2038142" cy="2553593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4" name="chenying0907 8"/>
          <p:cNvGrpSpPr/>
          <p:nvPr/>
        </p:nvGrpSpPr>
        <p:grpSpPr>
          <a:xfrm>
            <a:off x="866557" y="1121176"/>
            <a:ext cx="1935444" cy="530503"/>
            <a:chOff x="2112394" y="1830296"/>
            <a:chExt cx="2580591" cy="707119"/>
          </a:xfrm>
        </p:grpSpPr>
        <p:sp>
          <p:nvSpPr>
            <p:cNvPr id="157" name="文本框 16"/>
            <p:cNvSpPr txBox="1">
              <a:spLocks noChangeArrowheads="1"/>
            </p:cNvSpPr>
            <p:nvPr/>
          </p:nvSpPr>
          <p:spPr bwMode="auto">
            <a:xfrm>
              <a:off x="2112394" y="2211273"/>
              <a:ext cx="2287652" cy="3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告诫我们人生切莫空转。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2483511" y="1830296"/>
              <a:ext cx="2209474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方正清刻本悦宋简体" pitchFamily="2" charset="-122"/>
                  <a:ea typeface="方正清刻本悦宋简体" pitchFamily="2" charset="-122"/>
                </a:rPr>
                <a:t>能量守恒定律</a:t>
              </a:r>
              <a:endParaRPr lang="en-US" altLang="zh-CN" sz="1400" b="1" dirty="0">
                <a:solidFill>
                  <a:schemeClr val="accent3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159" name="chenying0907 30"/>
            <p:cNvSpPr>
              <a:spLocks noEditPoints="1"/>
            </p:cNvSpPr>
            <p:nvPr/>
          </p:nvSpPr>
          <p:spPr bwMode="auto">
            <a:xfrm>
              <a:off x="2190573" y="1849991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5" name="chenying0907 7"/>
          <p:cNvGrpSpPr/>
          <p:nvPr/>
        </p:nvGrpSpPr>
        <p:grpSpPr>
          <a:xfrm>
            <a:off x="481235" y="1868370"/>
            <a:ext cx="1984827" cy="530503"/>
            <a:chOff x="1145959" y="4002263"/>
            <a:chExt cx="2646435" cy="707119"/>
          </a:xfrm>
        </p:grpSpPr>
        <p:sp>
          <p:nvSpPr>
            <p:cNvPr id="160" name="文本框 16"/>
            <p:cNvSpPr txBox="1">
              <a:spLocks noChangeArrowheads="1"/>
            </p:cNvSpPr>
            <p:nvPr/>
          </p:nvSpPr>
          <p:spPr bwMode="auto">
            <a:xfrm>
              <a:off x="1145959" y="4383240"/>
              <a:ext cx="2287652" cy="3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明确自己的人生定位。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1517076" y="4002263"/>
              <a:ext cx="227531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原子的吸引与键结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162" name="chenying0907 30"/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8" name="chenying0907 3"/>
          <p:cNvGrpSpPr/>
          <p:nvPr/>
        </p:nvGrpSpPr>
        <p:grpSpPr>
          <a:xfrm>
            <a:off x="4918002" y="2977729"/>
            <a:ext cx="1129811" cy="1141543"/>
            <a:chOff x="6557336" y="3969080"/>
            <a:chExt cx="1506414" cy="1521587"/>
          </a:xfrm>
        </p:grpSpPr>
        <p:sp>
          <p:nvSpPr>
            <p:cNvPr id="172" name="椭圆 31"/>
            <p:cNvSpPr/>
            <p:nvPr/>
          </p:nvSpPr>
          <p:spPr>
            <a:xfrm rot="15654318">
              <a:off x="6549749" y="3976667"/>
              <a:ext cx="1521587" cy="150641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9" name="chenying0907 172"/>
            <p:cNvGrpSpPr/>
            <p:nvPr/>
          </p:nvGrpSpPr>
          <p:grpSpPr>
            <a:xfrm>
              <a:off x="6945920" y="4376565"/>
              <a:ext cx="674484" cy="711466"/>
              <a:chOff x="4197350" y="2182813"/>
              <a:chExt cx="608013" cy="641350"/>
            </a:xfrm>
            <a:solidFill>
              <a:srgbClr val="005188"/>
            </a:solidFill>
          </p:grpSpPr>
          <p:sp>
            <p:nvSpPr>
              <p:cNvPr id="174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5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6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7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8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9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0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1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2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3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4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5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6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7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8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9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0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1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2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3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4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5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6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7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8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9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0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1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2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3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4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5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6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7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8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9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0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1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2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3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4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5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6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7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8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9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0" name="chenying0907 6"/>
          <p:cNvGrpSpPr/>
          <p:nvPr/>
        </p:nvGrpSpPr>
        <p:grpSpPr>
          <a:xfrm>
            <a:off x="2712050" y="2918633"/>
            <a:ext cx="984907" cy="995134"/>
            <a:chOff x="3616066" y="3890310"/>
            <a:chExt cx="1313209" cy="1326436"/>
          </a:xfrm>
        </p:grpSpPr>
        <p:sp>
          <p:nvSpPr>
            <p:cNvPr id="170" name="椭圆 31"/>
            <p:cNvSpPr/>
            <p:nvPr/>
          </p:nvSpPr>
          <p:spPr>
            <a:xfrm rot="15654318">
              <a:off x="3609453" y="3896923"/>
              <a:ext cx="1326436" cy="13132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1" name="chenying0907 219"/>
            <p:cNvGrpSpPr/>
            <p:nvPr/>
          </p:nvGrpSpPr>
          <p:grpSpPr>
            <a:xfrm>
              <a:off x="3903477" y="4174350"/>
              <a:ext cx="723795" cy="739644"/>
              <a:chOff x="5268913" y="4124325"/>
              <a:chExt cx="652463" cy="666751"/>
            </a:xfrm>
            <a:solidFill>
              <a:srgbClr val="005188"/>
            </a:solidFill>
          </p:grpSpPr>
          <p:sp>
            <p:nvSpPr>
              <p:cNvPr id="221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2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3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4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5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6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7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8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9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0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1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2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3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4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5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6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7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8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9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0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2" name="chenying0907 4"/>
          <p:cNvGrpSpPr/>
          <p:nvPr/>
        </p:nvGrpSpPr>
        <p:grpSpPr>
          <a:xfrm>
            <a:off x="4730128" y="1869807"/>
            <a:ext cx="931277" cy="940948"/>
            <a:chOff x="6306836" y="2492307"/>
            <a:chExt cx="1241703" cy="1254210"/>
          </a:xfrm>
        </p:grpSpPr>
        <p:sp>
          <p:nvSpPr>
            <p:cNvPr id="171" name="椭圆 31"/>
            <p:cNvSpPr/>
            <p:nvPr/>
          </p:nvSpPr>
          <p:spPr>
            <a:xfrm rot="15654318">
              <a:off x="6300583" y="2498560"/>
              <a:ext cx="1254210" cy="124170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3" name="chenying0907 240"/>
            <p:cNvGrpSpPr/>
            <p:nvPr/>
          </p:nvGrpSpPr>
          <p:grpSpPr>
            <a:xfrm>
              <a:off x="6679994" y="2888964"/>
              <a:ext cx="483459" cy="489186"/>
              <a:chOff x="4194175" y="1193800"/>
              <a:chExt cx="669926" cy="677863"/>
            </a:xfrm>
            <a:solidFill>
              <a:srgbClr val="005188"/>
            </a:solidFill>
          </p:grpSpPr>
          <p:sp>
            <p:nvSpPr>
              <p:cNvPr id="242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3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4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5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6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7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8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9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0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1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2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3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4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5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6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7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8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9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0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1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2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3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4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5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6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7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8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9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0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1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2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3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4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5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6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7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8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9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4" name="chenying0907 5"/>
          <p:cNvGrpSpPr/>
          <p:nvPr/>
        </p:nvGrpSpPr>
        <p:grpSpPr>
          <a:xfrm>
            <a:off x="3429029" y="1738990"/>
            <a:ext cx="1088486" cy="1099789"/>
            <a:chOff x="4572038" y="2317937"/>
            <a:chExt cx="1451315" cy="1465933"/>
          </a:xfrm>
        </p:grpSpPr>
        <p:sp>
          <p:nvSpPr>
            <p:cNvPr id="169" name="椭圆 31"/>
            <p:cNvSpPr/>
            <p:nvPr/>
          </p:nvSpPr>
          <p:spPr>
            <a:xfrm rot="15654318">
              <a:off x="4564729" y="2325246"/>
              <a:ext cx="1465933" cy="145131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5" name="chenying0907 279"/>
            <p:cNvGrpSpPr/>
            <p:nvPr/>
          </p:nvGrpSpPr>
          <p:grpSpPr>
            <a:xfrm>
              <a:off x="4928436" y="2645937"/>
              <a:ext cx="774866" cy="794236"/>
              <a:chOff x="3282950" y="1154113"/>
              <a:chExt cx="698501" cy="715963"/>
            </a:xfrm>
            <a:solidFill>
              <a:srgbClr val="005188"/>
            </a:solidFill>
          </p:grpSpPr>
          <p:sp>
            <p:nvSpPr>
              <p:cNvPr id="281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2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3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4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5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6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7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8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9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0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1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2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3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4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5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6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7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8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9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0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1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2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3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73" name="chenying0907 8">
            <a:extLst>
              <a:ext uri="{FF2B5EF4-FFF2-40B4-BE49-F238E27FC236}">
                <a16:creationId xmlns:a16="http://schemas.microsoft.com/office/drawing/2014/main" id="{A9159091-AC62-4ED1-B4ED-12BDD3EDAB59}"/>
              </a:ext>
            </a:extLst>
          </p:cNvPr>
          <p:cNvGrpSpPr/>
          <p:nvPr/>
        </p:nvGrpSpPr>
        <p:grpSpPr>
          <a:xfrm>
            <a:off x="869331" y="2601225"/>
            <a:ext cx="1935444" cy="682853"/>
            <a:chOff x="2112394" y="1830296"/>
            <a:chExt cx="2580591" cy="910190"/>
          </a:xfrm>
        </p:grpSpPr>
        <p:sp>
          <p:nvSpPr>
            <p:cNvPr id="220" name="文本框 16">
              <a:extLst>
                <a:ext uri="{FF2B5EF4-FFF2-40B4-BE49-F238E27FC236}">
                  <a16:creationId xmlns:a16="http://schemas.microsoft.com/office/drawing/2014/main" id="{5D687523-148D-4CDA-937B-8E19349AA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394" y="2211273"/>
              <a:ext cx="2287652" cy="52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别气馁，大家的加速度都是一样的。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241" name="文本框 240">
              <a:extLst>
                <a:ext uri="{FF2B5EF4-FFF2-40B4-BE49-F238E27FC236}">
                  <a16:creationId xmlns:a16="http://schemas.microsoft.com/office/drawing/2014/main" id="{D01E2E22-7673-4A0C-BAAB-89CDB6B5A930}"/>
                </a:ext>
              </a:extLst>
            </p:cNvPr>
            <p:cNvSpPr txBox="1"/>
            <p:nvPr/>
          </p:nvSpPr>
          <p:spPr>
            <a:xfrm>
              <a:off x="2483511" y="1830296"/>
              <a:ext cx="2209474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方正清刻本悦宋简体" pitchFamily="2" charset="-122"/>
                  <a:ea typeface="方正清刻本悦宋简体" pitchFamily="2" charset="-122"/>
                </a:rPr>
                <a:t>重力无所不在</a:t>
              </a:r>
              <a:endParaRPr lang="en-US" altLang="zh-CN" sz="1400" b="1" dirty="0">
                <a:solidFill>
                  <a:schemeClr val="accent3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280" name="chenying0907 30">
              <a:extLst>
                <a:ext uri="{FF2B5EF4-FFF2-40B4-BE49-F238E27FC236}">
                  <a16:creationId xmlns:a16="http://schemas.microsoft.com/office/drawing/2014/main" id="{271D1780-F5A6-4B32-B410-9860A8757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573" y="1849991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04" name="chenying0907 7">
            <a:extLst>
              <a:ext uri="{FF2B5EF4-FFF2-40B4-BE49-F238E27FC236}">
                <a16:creationId xmlns:a16="http://schemas.microsoft.com/office/drawing/2014/main" id="{AB03C1E6-42F9-42C8-96CB-025279BB98E8}"/>
              </a:ext>
            </a:extLst>
          </p:cNvPr>
          <p:cNvGrpSpPr/>
          <p:nvPr/>
        </p:nvGrpSpPr>
        <p:grpSpPr>
          <a:xfrm>
            <a:off x="493674" y="3372617"/>
            <a:ext cx="1984827" cy="682853"/>
            <a:chOff x="1145959" y="4002263"/>
            <a:chExt cx="2646435" cy="910190"/>
          </a:xfrm>
        </p:grpSpPr>
        <p:sp>
          <p:nvSpPr>
            <p:cNvPr id="305" name="文本框 16">
              <a:extLst>
                <a:ext uri="{FF2B5EF4-FFF2-40B4-BE49-F238E27FC236}">
                  <a16:creationId xmlns:a16="http://schemas.microsoft.com/office/drawing/2014/main" id="{163AE21D-FE2C-4506-9DB3-376ED1DE3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959" y="4383240"/>
              <a:ext cx="2287652" cy="52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试试用工程方法规划你的人生。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06" name="文本框 305">
              <a:extLst>
                <a:ext uri="{FF2B5EF4-FFF2-40B4-BE49-F238E27FC236}">
                  <a16:creationId xmlns:a16="http://schemas.microsoft.com/office/drawing/2014/main" id="{33132539-521B-45EA-959B-4F70DE8C2F24}"/>
                </a:ext>
              </a:extLst>
            </p:cNvPr>
            <p:cNvSpPr txBox="1"/>
            <p:nvPr/>
          </p:nvSpPr>
          <p:spPr>
            <a:xfrm>
              <a:off x="1517076" y="4002263"/>
              <a:ext cx="227531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力与力图分析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07" name="chenying0907 30">
              <a:extLst>
                <a:ext uri="{FF2B5EF4-FFF2-40B4-BE49-F238E27FC236}">
                  <a16:creationId xmlns:a16="http://schemas.microsoft.com/office/drawing/2014/main" id="{4749E3FD-514E-4E8A-8C95-503ED97F1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12" name="chenying0907 7">
            <a:extLst>
              <a:ext uri="{FF2B5EF4-FFF2-40B4-BE49-F238E27FC236}">
                <a16:creationId xmlns:a16="http://schemas.microsoft.com/office/drawing/2014/main" id="{6E06E708-2D32-4125-A119-1636697A38A9}"/>
              </a:ext>
            </a:extLst>
          </p:cNvPr>
          <p:cNvGrpSpPr/>
          <p:nvPr/>
        </p:nvGrpSpPr>
        <p:grpSpPr>
          <a:xfrm>
            <a:off x="3768971" y="843756"/>
            <a:ext cx="2207185" cy="682853"/>
            <a:chOff x="1145959" y="4002263"/>
            <a:chExt cx="2646435" cy="910190"/>
          </a:xfrm>
        </p:grpSpPr>
        <p:sp>
          <p:nvSpPr>
            <p:cNvPr id="313" name="文本框 16">
              <a:extLst>
                <a:ext uri="{FF2B5EF4-FFF2-40B4-BE49-F238E27FC236}">
                  <a16:creationId xmlns:a16="http://schemas.microsoft.com/office/drawing/2014/main" id="{59144E97-A44E-4832-8E5E-7C33265CF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959" y="4383240"/>
              <a:ext cx="2287652" cy="52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爱你的一切，爱你的伤疤。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14" name="文本框 313">
              <a:extLst>
                <a:ext uri="{FF2B5EF4-FFF2-40B4-BE49-F238E27FC236}">
                  <a16:creationId xmlns:a16="http://schemas.microsoft.com/office/drawing/2014/main" id="{BF2F5070-54FF-4ECF-8E6B-B092D4D62576}"/>
                </a:ext>
              </a:extLst>
            </p:cNvPr>
            <p:cNvSpPr txBox="1"/>
            <p:nvPr/>
          </p:nvSpPr>
          <p:spPr>
            <a:xfrm>
              <a:off x="1517076" y="4002263"/>
              <a:ext cx="227531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摩擦力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15" name="chenying0907 30">
              <a:extLst>
                <a:ext uri="{FF2B5EF4-FFF2-40B4-BE49-F238E27FC236}">
                  <a16:creationId xmlns:a16="http://schemas.microsoft.com/office/drawing/2014/main" id="{A4ACEA80-FF9B-44FE-9830-D6E67526F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16" name="chenying0907 8">
            <a:extLst>
              <a:ext uri="{FF2B5EF4-FFF2-40B4-BE49-F238E27FC236}">
                <a16:creationId xmlns:a16="http://schemas.microsoft.com/office/drawing/2014/main" id="{4EA62602-9940-4110-A977-403754C940B4}"/>
              </a:ext>
            </a:extLst>
          </p:cNvPr>
          <p:cNvGrpSpPr/>
          <p:nvPr/>
        </p:nvGrpSpPr>
        <p:grpSpPr>
          <a:xfrm>
            <a:off x="6664731" y="1186754"/>
            <a:ext cx="1935444" cy="530503"/>
            <a:chOff x="2112394" y="1830296"/>
            <a:chExt cx="2580591" cy="707119"/>
          </a:xfrm>
        </p:grpSpPr>
        <p:sp>
          <p:nvSpPr>
            <p:cNvPr id="317" name="文本框 16">
              <a:extLst>
                <a:ext uri="{FF2B5EF4-FFF2-40B4-BE49-F238E27FC236}">
                  <a16:creationId xmlns:a16="http://schemas.microsoft.com/office/drawing/2014/main" id="{4C5D1470-DBE3-4CD6-9808-24B151D13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394" y="2211273"/>
              <a:ext cx="2287652" cy="3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借力，帮自己找根杠杆。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18" name="文本框 317">
              <a:extLst>
                <a:ext uri="{FF2B5EF4-FFF2-40B4-BE49-F238E27FC236}">
                  <a16:creationId xmlns:a16="http://schemas.microsoft.com/office/drawing/2014/main" id="{EE24C5DD-A6EA-497E-BC32-893614EB58C3}"/>
                </a:ext>
              </a:extLst>
            </p:cNvPr>
            <p:cNvSpPr txBox="1"/>
            <p:nvPr/>
          </p:nvSpPr>
          <p:spPr>
            <a:xfrm>
              <a:off x="2483511" y="1830296"/>
              <a:ext cx="2209474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方正清刻本悦宋简体" pitchFamily="2" charset="-122"/>
                  <a:ea typeface="方正清刻本悦宋简体" pitchFamily="2" charset="-122"/>
                </a:rPr>
                <a:t>机械效率</a:t>
              </a:r>
              <a:endParaRPr lang="en-US" altLang="zh-CN" sz="1400" b="1" dirty="0">
                <a:solidFill>
                  <a:schemeClr val="accent3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19" name="chenying0907 30">
              <a:extLst>
                <a:ext uri="{FF2B5EF4-FFF2-40B4-BE49-F238E27FC236}">
                  <a16:creationId xmlns:a16="http://schemas.microsoft.com/office/drawing/2014/main" id="{00E36E2F-F87C-41DC-AC85-6DC177BCA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573" y="1849991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20" name="chenying0907 7">
            <a:extLst>
              <a:ext uri="{FF2B5EF4-FFF2-40B4-BE49-F238E27FC236}">
                <a16:creationId xmlns:a16="http://schemas.microsoft.com/office/drawing/2014/main" id="{AEF9DC92-747C-424C-B8DC-B4C0904CB1A0}"/>
              </a:ext>
            </a:extLst>
          </p:cNvPr>
          <p:cNvGrpSpPr/>
          <p:nvPr/>
        </p:nvGrpSpPr>
        <p:grpSpPr>
          <a:xfrm>
            <a:off x="6232801" y="1800406"/>
            <a:ext cx="1984827" cy="682853"/>
            <a:chOff x="1145959" y="4002263"/>
            <a:chExt cx="2646435" cy="910190"/>
          </a:xfrm>
        </p:grpSpPr>
        <p:sp>
          <p:nvSpPr>
            <p:cNvPr id="321" name="文本框 16">
              <a:extLst>
                <a:ext uri="{FF2B5EF4-FFF2-40B4-BE49-F238E27FC236}">
                  <a16:creationId xmlns:a16="http://schemas.microsoft.com/office/drawing/2014/main" id="{2608CC92-3745-492D-A72B-DA76B6C3B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959" y="4383240"/>
              <a:ext cx="2287652" cy="52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别沮丧，人生的混乱在所难免。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22" name="文本框 321">
              <a:extLst>
                <a:ext uri="{FF2B5EF4-FFF2-40B4-BE49-F238E27FC236}">
                  <a16:creationId xmlns:a16="http://schemas.microsoft.com/office/drawing/2014/main" id="{392C07DA-EB80-43E8-9A80-5172CDA8B077}"/>
                </a:ext>
              </a:extLst>
            </p:cNvPr>
            <p:cNvSpPr txBox="1"/>
            <p:nvPr/>
          </p:nvSpPr>
          <p:spPr>
            <a:xfrm>
              <a:off x="1517076" y="4002263"/>
              <a:ext cx="227531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热力学第二定律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23" name="chenying0907 30">
              <a:extLst>
                <a:ext uri="{FF2B5EF4-FFF2-40B4-BE49-F238E27FC236}">
                  <a16:creationId xmlns:a16="http://schemas.microsoft.com/office/drawing/2014/main" id="{E0D8D6CE-8AC3-488E-8F2D-8298E5F74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24" name="chenying0907 7">
            <a:extLst>
              <a:ext uri="{FF2B5EF4-FFF2-40B4-BE49-F238E27FC236}">
                <a16:creationId xmlns:a16="http://schemas.microsoft.com/office/drawing/2014/main" id="{31544EA2-9AD2-40C6-B3AF-DB71CEB945B4}"/>
              </a:ext>
            </a:extLst>
          </p:cNvPr>
          <p:cNvGrpSpPr/>
          <p:nvPr/>
        </p:nvGrpSpPr>
        <p:grpSpPr>
          <a:xfrm>
            <a:off x="6245240" y="3304654"/>
            <a:ext cx="1984827" cy="682853"/>
            <a:chOff x="1145959" y="4002263"/>
            <a:chExt cx="2646435" cy="910190"/>
          </a:xfrm>
        </p:grpSpPr>
        <p:sp>
          <p:nvSpPr>
            <p:cNvPr id="325" name="文本框 16">
              <a:extLst>
                <a:ext uri="{FF2B5EF4-FFF2-40B4-BE49-F238E27FC236}">
                  <a16:creationId xmlns:a16="http://schemas.microsoft.com/office/drawing/2014/main" id="{A676DEAD-668F-471B-B80C-0C2AB27D0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959" y="4383240"/>
              <a:ext cx="2287652" cy="52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善于听取，尊重其他观点是一种智慧。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26" name="文本框 325">
              <a:extLst>
                <a:ext uri="{FF2B5EF4-FFF2-40B4-BE49-F238E27FC236}">
                  <a16:creationId xmlns:a16="http://schemas.microsoft.com/office/drawing/2014/main" id="{FD6D3EFF-1DC3-4C61-8488-117C018E5C4A}"/>
                </a:ext>
              </a:extLst>
            </p:cNvPr>
            <p:cNvSpPr txBox="1"/>
            <p:nvPr/>
          </p:nvSpPr>
          <p:spPr>
            <a:xfrm>
              <a:off x="1517076" y="4002263"/>
              <a:ext cx="227531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相对论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27" name="chenying0907 30">
              <a:extLst>
                <a:ext uri="{FF2B5EF4-FFF2-40B4-BE49-F238E27FC236}">
                  <a16:creationId xmlns:a16="http://schemas.microsoft.com/office/drawing/2014/main" id="{EDBED748-1A04-49F5-AF62-DE9F1E56F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28" name="chenying0907 8">
            <a:extLst>
              <a:ext uri="{FF2B5EF4-FFF2-40B4-BE49-F238E27FC236}">
                <a16:creationId xmlns:a16="http://schemas.microsoft.com/office/drawing/2014/main" id="{332742B1-73C2-474A-953F-3A2FF909A625}"/>
              </a:ext>
            </a:extLst>
          </p:cNvPr>
          <p:cNvGrpSpPr/>
          <p:nvPr/>
        </p:nvGrpSpPr>
        <p:grpSpPr>
          <a:xfrm>
            <a:off x="6664731" y="2430970"/>
            <a:ext cx="1935444" cy="682853"/>
            <a:chOff x="2112394" y="1830296"/>
            <a:chExt cx="2580591" cy="910190"/>
          </a:xfrm>
        </p:grpSpPr>
        <p:sp>
          <p:nvSpPr>
            <p:cNvPr id="329" name="文本框 16">
              <a:extLst>
                <a:ext uri="{FF2B5EF4-FFF2-40B4-BE49-F238E27FC236}">
                  <a16:creationId xmlns:a16="http://schemas.microsoft.com/office/drawing/2014/main" id="{F83C59FA-8F68-4D13-ACA6-78AC3B3D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394" y="2211273"/>
              <a:ext cx="2287652" cy="52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  <a:sym typeface="微软雅黑" panose="020B0503020204020204" pitchFamily="34" charset="-122"/>
                </a:rPr>
                <a:t>脚踏实地吧，一飞冲天需要积累能量。</a:t>
              </a:r>
              <a:endParaRPr lang="en-US" altLang="zh-CN" sz="1100" dirty="0">
                <a:solidFill>
                  <a:srgbClr val="595959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30" name="文本框 329">
              <a:extLst>
                <a:ext uri="{FF2B5EF4-FFF2-40B4-BE49-F238E27FC236}">
                  <a16:creationId xmlns:a16="http://schemas.microsoft.com/office/drawing/2014/main" id="{48F6384C-13D2-4371-AFD0-7FFB6E95BED2}"/>
                </a:ext>
              </a:extLst>
            </p:cNvPr>
            <p:cNvSpPr txBox="1"/>
            <p:nvPr/>
          </p:nvSpPr>
          <p:spPr>
            <a:xfrm>
              <a:off x="2483511" y="1830296"/>
              <a:ext cx="2209474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方正清刻本悦宋简体" pitchFamily="2" charset="-122"/>
                  <a:ea typeface="方正清刻本悦宋简体" pitchFamily="2" charset="-122"/>
                </a:rPr>
                <a:t>物质的相变</a:t>
              </a:r>
              <a:endParaRPr lang="en-US" altLang="zh-CN" sz="1400" b="1" dirty="0">
                <a:solidFill>
                  <a:schemeClr val="accent3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31" name="chenying0907 30">
              <a:extLst>
                <a:ext uri="{FF2B5EF4-FFF2-40B4-BE49-F238E27FC236}">
                  <a16:creationId xmlns:a16="http://schemas.microsoft.com/office/drawing/2014/main" id="{7DB8F926-2407-4D5D-825F-35AD56FB8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573" y="1849991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4AECEE0A-5FEA-40B2-B8E8-DC3A9551F550}"/>
              </a:ext>
            </a:extLst>
          </p:cNvPr>
          <p:cNvGrpSpPr/>
          <p:nvPr/>
        </p:nvGrpSpPr>
        <p:grpSpPr>
          <a:xfrm>
            <a:off x="467544" y="916360"/>
            <a:ext cx="3182585" cy="2085479"/>
            <a:chOff x="7325359" y="2384859"/>
            <a:chExt cx="4243447" cy="278063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2B0751C-54B4-4007-810C-52CAB1958A43}"/>
                </a:ext>
              </a:extLst>
            </p:cNvPr>
            <p:cNvSpPr/>
            <p:nvPr/>
          </p:nvSpPr>
          <p:spPr>
            <a:xfrm>
              <a:off x="7325359" y="2737483"/>
              <a:ext cx="4243447" cy="2428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熵是热力学第二定律中代表混乱程度的度量，其实人生何尝不是混乱的。接受这个想法，不要抵抗，顺流就好。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万事万物本质上是能量，做事要提高能量转换率。合理休息，理性分配能量，可以提高生活效率。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摩擦力随处可见，别害怕会留下伤疤，爱自己的一切，连同伤疤。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86116BA-3921-45E5-838B-D772A1BEB9FD}"/>
                </a:ext>
              </a:extLst>
            </p:cNvPr>
            <p:cNvSpPr/>
            <p:nvPr/>
          </p:nvSpPr>
          <p:spPr>
            <a:xfrm>
              <a:off x="7325359" y="2384859"/>
              <a:ext cx="3565980" cy="4273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混乱也存在转换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0C86321B-1450-4C9B-9119-2AF3B7F1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33" y="1250222"/>
            <a:ext cx="5162400" cy="278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44181B-C78C-4756-BAF6-DEE88084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29" y="1076628"/>
            <a:ext cx="4682621" cy="3278329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4AECEE0A-5FEA-40B2-B8E8-DC3A9551F550}"/>
              </a:ext>
            </a:extLst>
          </p:cNvPr>
          <p:cNvGrpSpPr/>
          <p:nvPr/>
        </p:nvGrpSpPr>
        <p:grpSpPr>
          <a:xfrm>
            <a:off x="467544" y="916360"/>
            <a:ext cx="3182585" cy="2667177"/>
            <a:chOff x="7325359" y="2384859"/>
            <a:chExt cx="4243447" cy="355623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2B0751C-54B4-4007-810C-52CAB1958A43}"/>
                </a:ext>
              </a:extLst>
            </p:cNvPr>
            <p:cNvSpPr/>
            <p:nvPr/>
          </p:nvSpPr>
          <p:spPr>
            <a:xfrm>
              <a:off x="7325359" y="2737483"/>
              <a:ext cx="4243447" cy="3203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“在知道电子会这样推挤跳动前，我还以为电流就和水流一样，我们把电灯开关打开后，就有一股闪闪发亮的电</a:t>
              </a:r>
              <a:r>
                <a:rPr lang="en-US" altLang="zh-CN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(</a:t>
              </a: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或什么都好</a:t>
              </a:r>
              <a:r>
                <a:rPr lang="en-US" altLang="zh-CN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)</a:t>
              </a: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汹涌而出流过电线。可是打开电灯跟扭开水龙头不太一样。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开电灯的时候，其实是把电线接上电流。电线里的电子，大致上是朝着电灯泡的方向跌跌撞撞而去。电子实际上并没有跑得多快，也不是直线前进。</a:t>
              </a:r>
              <a:endParaRPr lang="en-US" altLang="zh-CN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05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但是电线里挤了非常多的电子，不论什么时候都有一大堆电子在移动，直到它们抵达电灯泡这个目标。”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86116BA-3921-45E5-838B-D772A1BEB9FD}"/>
                </a:ext>
              </a:extLst>
            </p:cNvPr>
            <p:cNvSpPr/>
            <p:nvPr/>
          </p:nvSpPr>
          <p:spPr>
            <a:xfrm>
              <a:off x="7325359" y="2384859"/>
              <a:ext cx="3565980" cy="4273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跳动的电子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8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30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506D81"/>
      </a:accent1>
      <a:accent2>
        <a:srgbClr val="6496B8"/>
      </a:accent2>
      <a:accent3>
        <a:srgbClr val="506D81"/>
      </a:accent3>
      <a:accent4>
        <a:srgbClr val="6496B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911</Words>
  <Application>Microsoft Office PowerPoint</Application>
  <PresentationFormat>自定义</PresentationFormat>
  <Paragraphs>68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方正清刻本悦宋简体</vt:lpstr>
      <vt:lpstr>方正舒体</vt:lpstr>
      <vt:lpstr>华文细黑</vt:lpstr>
      <vt:lpstr>华文行楷</vt:lpstr>
      <vt:lpstr>迷你简准圆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yu</cp:lastModifiedBy>
  <cp:revision>409</cp:revision>
  <dcterms:created xsi:type="dcterms:W3CDTF">2017-04-09T09:40:00Z</dcterms:created>
  <dcterms:modified xsi:type="dcterms:W3CDTF">2021-08-30T13:30:50Z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