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2" r:id="rId6"/>
    <p:sldId id="261" r:id="rId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84B0A-04EB-4576-A66C-E0F7A3C0795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D6067-6758-4B4A-8111-54E4D5B12CC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59E83-E5BD-4046-A873-F3E87A9A939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41E1C-D727-4CAE-8F72-CD7FB05015C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B2DB4-9155-47BF-A2AA-7B7BE1A871A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AE370-8261-4E82-A0E3-9CE74779324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846AE-6052-4208-9DA5-E64662CD3E9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D4C9E-A48F-492E-96D2-D56F7C7FE94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4F2EF-A79C-46D1-A286-BB0A5087BBD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0921B-6316-41FD-8C60-B002BA00412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E139E-4D4E-4F65-9271-D75FF16F2F0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0CF66-A503-4AC6-A15C-4CEA62B8682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6EA44-5D74-4CF4-BA45-F47EDA89A600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1E6DF-BBF3-4601-8302-4DCF2FF7C74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C254A-12FF-41E1-81F1-651699965B82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C04A6-593D-492E-9024-6B7245EE644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36DE6-041F-4BDE-91B1-ACDB763D164F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FB6D1-F41E-4EC0-8355-24A2B7E4AEF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18079-9A29-4F26-8413-C4F99B3687E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BF820-776B-4B64-B47D-B07791708E4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82BB7-C292-4B65-B605-8CE667F496A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3EA3F-40F6-468E-BCB3-35B7972EA34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67E574A-2D26-4C96-B269-87F057160D3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050A16-FBCC-41E2-AC3B-DBE5BC0494D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 descr="C:\Users\Administrator\Desktop\13010590_104020525000_2.jpg13010590_104020525000_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33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883971" y="1866935"/>
            <a:ext cx="6918960" cy="11068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</a:rPr>
              <a:t>阅读区里的小故事</a:t>
            </a:r>
            <a:endParaRPr lang="zh-CN" alt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</a:endParaRPr>
          </a:p>
        </p:txBody>
      </p:sp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3598863" y="3451543"/>
            <a:ext cx="1944687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Calibri" panose="020F0502020204030204" pitchFamily="34" charset="0"/>
              </a:rPr>
              <a:t>      </a:t>
            </a:r>
            <a:r>
              <a:rPr lang="zh-CN" altLang="en-US" sz="2400" b="1">
                <a:latin typeface="Calibri" panose="020F0502020204030204" pitchFamily="34" charset="0"/>
              </a:rPr>
              <a:t>周梦</a:t>
            </a:r>
            <a:endParaRPr lang="en-US" altLang="zh-CN" sz="2400" b="1">
              <a:latin typeface="Calibri" panose="020F0502020204030204" pitchFamily="34" charset="0"/>
            </a:endParaRPr>
          </a:p>
          <a:p>
            <a:r>
              <a:rPr lang="en-US" altLang="zh-CN" sz="2400" b="1">
                <a:latin typeface="Calibri" panose="020F0502020204030204" pitchFamily="34" charset="0"/>
              </a:rPr>
              <a:t>2020</a:t>
            </a:r>
            <a:r>
              <a:rPr lang="zh-CN" altLang="en-US" sz="2400" b="1">
                <a:latin typeface="Calibri" panose="020F0502020204030204" pitchFamily="34" charset="0"/>
              </a:rPr>
              <a:t>年</a:t>
            </a:r>
            <a:r>
              <a:rPr lang="en-US" altLang="zh-CN" sz="2400" b="1">
                <a:latin typeface="Calibri" panose="020F0502020204030204" pitchFamily="34" charset="0"/>
              </a:rPr>
              <a:t>9</a:t>
            </a:r>
            <a:r>
              <a:rPr lang="zh-CN" altLang="en-US" sz="2400" b="1">
                <a:latin typeface="Calibri" panose="020F0502020204030204" pitchFamily="34" charset="0"/>
              </a:rPr>
              <a:t>月</a:t>
            </a:r>
            <a:endParaRPr lang="zh-CN" altLang="en-US" sz="2400" b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 descr="2f0742b2cdcde834ff69544ee209a5cf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59563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图片 2" descr="C:\Users\Administrator\Desktop\阅读区\阅读区IMG_20200914_155245.jpg阅读区IMG_20200914_15524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860" y="113030"/>
            <a:ext cx="3274060" cy="184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图片 3" descr="C:\Users\Administrator\Desktop\阅读区\阅读区IMG_20200914_155238.jpg阅读区IMG_20200914_15523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9475" y="2172970"/>
            <a:ext cx="2393950" cy="165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1224280" y="3997325"/>
            <a:ext cx="7581265" cy="29229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Calibri" panose="020F0502020204030204" pitchFamily="34" charset="0"/>
              </a:rPr>
              <a:t> </a:t>
            </a:r>
            <a:r>
              <a:rPr lang="zh-CN" altLang="en-US" sz="2400" b="1" dirty="0" smtClean="0">
                <a:latin typeface="Calibri" panose="020F0502020204030204" pitchFamily="34" charset="0"/>
              </a:rPr>
              <a:t>案例描述：</a:t>
            </a:r>
            <a:r>
              <a:rPr lang="zh-CN" altLang="en-US" dirty="0" smtClean="0">
                <a:latin typeface="Calibri" panose="020F0502020204030204" pitchFamily="34" charset="0"/>
              </a:rPr>
              <a:t>   </a:t>
            </a:r>
            <a:endParaRPr lang="zh-CN" altLang="en-US" dirty="0" smtClean="0">
              <a:latin typeface="Calibri" panose="020F0502020204030204" pitchFamily="34" charset="0"/>
            </a:endParaRPr>
          </a:p>
          <a:p>
            <a:r>
              <a:rPr lang="zh-CN" altLang="en-US" dirty="0" smtClean="0">
                <a:latin typeface="Calibri" panose="020F0502020204030204" pitchFamily="34" charset="0"/>
              </a:rPr>
              <a:t>         </a:t>
            </a:r>
            <a:r>
              <a:rPr lang="zh-CN" altLang="en-US" sz="2000" dirty="0" smtClean="0">
                <a:latin typeface="Calibri" panose="020F0502020204030204" pitchFamily="34" charset="0"/>
              </a:rPr>
              <a:t>在分享阅读教学活动结束后，我将《</a:t>
            </a:r>
            <a:r>
              <a:rPr lang="zh-CN" altLang="en-US" sz="2000" dirty="0" smtClean="0">
                <a:latin typeface="Calibri" panose="020F0502020204030204" pitchFamily="34" charset="0"/>
                <a:sym typeface="+mn-ea"/>
              </a:rPr>
              <a:t>去幼儿园》这个读本放在书架上，区域游戏开始前，我提醒孩子们可以去看一看、读一读这本书，于是一组</a:t>
            </a:r>
            <a:r>
              <a:rPr lang="en-US" altLang="zh-CN" sz="2000" dirty="0" smtClean="0">
                <a:latin typeface="Calibri" panose="020F0502020204030204" pitchFamily="34" charset="0"/>
                <a:sym typeface="+mn-ea"/>
              </a:rPr>
              <a:t>6</a:t>
            </a:r>
            <a:r>
              <a:rPr lang="zh-CN" altLang="en-US" sz="2000" dirty="0" smtClean="0">
                <a:latin typeface="Calibri" panose="020F0502020204030204" pitchFamily="34" charset="0"/>
                <a:sym typeface="+mn-ea"/>
              </a:rPr>
              <a:t>个孩子脱了鞋子进入阅读区后都选择了这本书，顾佳琳找了个垫子坐下后，自己一页一页的翻看着。陈子涵两下就翻完了自己的书，侧过身体和旁边的王少涵共看一本，两个人一边看一边说着话，陈子涵指着书上的图，说给王少涵听。两个男孩坐在沙发上，看一看书看一眼我。</a:t>
            </a:r>
            <a:r>
              <a:rPr lang="zh-CN" altLang="en-US" sz="2000">
                <a:sym typeface="+mn-ea"/>
              </a:rPr>
              <a:t>随后就“哗哗”迅速地翻到最后，说已经看完了。</a:t>
            </a:r>
            <a:endParaRPr lang="zh-CN" altLang="en-US" sz="2000" b="1" dirty="0" smtClean="0">
              <a:latin typeface="Calibri" panose="020F0502020204030204" pitchFamily="34" charset="0"/>
              <a:sym typeface="+mn-ea"/>
            </a:endParaRPr>
          </a:p>
        </p:txBody>
      </p:sp>
      <p:pic>
        <p:nvPicPr>
          <p:cNvPr id="6" name="图片 5" descr="C:\Users\Administrator\Desktop\阅读区\阅读区IMG_20200914_154840.jpg阅读区IMG_20200914_15484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90110" y="200025"/>
            <a:ext cx="4338955" cy="3254375"/>
          </a:xfrm>
          <a:prstGeom prst="rect">
            <a:avLst/>
          </a:prstGeom>
        </p:spPr>
      </p:pic>
      <p:pic>
        <p:nvPicPr>
          <p:cNvPr id="2" name="图片 1" descr="阅读区IMG_20200914_1552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4820" y="2172970"/>
            <a:ext cx="2467610" cy="16300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2f0742b2cdcde834ff69544ee209a5cf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1979613" y="4149725"/>
            <a:ext cx="6913562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zh-CN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54868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9" name="图片 8" descr="C:\Users\Administrator\Desktop\阅读区\阅读区IMG_20200914_155712.jpg阅读区IMG_20200914_1557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285" y="153670"/>
            <a:ext cx="4297045" cy="29184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3072348"/>
            <a:ext cx="712879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</a:t>
            </a:r>
            <a:endParaRPr lang="zh-CN" altLang="en-US" b="1" dirty="0"/>
          </a:p>
        </p:txBody>
      </p:sp>
      <p:pic>
        <p:nvPicPr>
          <p:cNvPr id="12" name="图片 11" descr="C:\Users\Administrator\Desktop\阅读区\阅读区IMG_20200914_155757.jpg阅读区IMG_20200914_155757"/>
          <p:cNvPicPr>
            <a:picLocks noChangeAspect="1"/>
          </p:cNvPicPr>
          <p:nvPr/>
        </p:nvPicPr>
        <p:blipFill>
          <a:blip r:embed="rId3"/>
          <a:srcRect l="14086"/>
          <a:stretch>
            <a:fillRect/>
          </a:stretch>
        </p:blipFill>
        <p:spPr>
          <a:xfrm>
            <a:off x="2898140" y="2408555"/>
            <a:ext cx="2363470" cy="2387600"/>
          </a:xfrm>
          <a:prstGeom prst="rect">
            <a:avLst/>
          </a:prstGeom>
        </p:spPr>
      </p:pic>
      <p:pic>
        <p:nvPicPr>
          <p:cNvPr id="13" name="图片 12" descr="C:\Users\Administrator\Desktop\阅读区\阅读区IMG_20200914_155452.jpg阅读区IMG_20200914_15545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89245" y="2314575"/>
            <a:ext cx="3503930" cy="2481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07540" y="5154930"/>
            <a:ext cx="6552565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</a:t>
            </a:r>
            <a:r>
              <a:rPr lang="zh-CN" altLang="zh-CN" sz="2000"/>
              <a:t>几</a:t>
            </a:r>
            <a:r>
              <a:rPr lang="zh-CN" altLang="en-US" sz="2000"/>
              <a:t>分钟后，当我再次来到阅读区，孩子们手里的书都换成了带贴纸的， 每个孩子手上、脸上都贴满了贴纸，刘雨欣还举起小手对着我说：</a:t>
            </a:r>
            <a:r>
              <a:rPr lang="en-US" altLang="zh-CN" sz="2000"/>
              <a:t>“</a:t>
            </a:r>
            <a:r>
              <a:rPr lang="zh-CN" altLang="en-US" sz="2000"/>
              <a:t>老师，你看看，这些都是我找到的，好看吗？</a:t>
            </a:r>
            <a:r>
              <a:rPr lang="en-US" altLang="zh-CN" sz="2000"/>
              <a:t>”</a:t>
            </a:r>
            <a:r>
              <a:rPr lang="zh-CN" altLang="en-US" sz="2000"/>
              <a:t>其他孩子也纷纷举起小手。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3" name="图片 2" descr="阅读区IMG_20200914_1555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161925"/>
            <a:ext cx="4097655" cy="2031365"/>
          </a:xfrm>
          <a:prstGeom prst="rect">
            <a:avLst/>
          </a:prstGeom>
        </p:spPr>
      </p:pic>
      <p:pic>
        <p:nvPicPr>
          <p:cNvPr id="5" name="图片 4" descr="阅读区IMG_20200914_155337"/>
          <p:cNvPicPr>
            <a:picLocks noChangeAspect="1"/>
          </p:cNvPicPr>
          <p:nvPr/>
        </p:nvPicPr>
        <p:blipFill>
          <a:blip r:embed="rId6"/>
          <a:srcRect l="19466" r="12110"/>
          <a:stretch>
            <a:fillRect/>
          </a:stretch>
        </p:blipFill>
        <p:spPr>
          <a:xfrm>
            <a:off x="120650" y="3216275"/>
            <a:ext cx="2613025" cy="15792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1" descr="2f0742b2cdcde834ff69544ee209a5cf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67744" y="155679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759585" y="241935"/>
            <a:ext cx="7035800" cy="5785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幼儿行为分析：</a:t>
            </a:r>
            <a:endParaRPr lang="zh-CN" altLang="en-US" sz="2800" b="1"/>
          </a:p>
          <a:p>
            <a:r>
              <a:rPr lang="zh-CN" altLang="en-US"/>
              <a:t>1.《指南》目标一喜欢听故事，看图书。</a:t>
            </a:r>
            <a:endParaRPr lang="zh-CN" altLang="en-US"/>
          </a:p>
          <a:p>
            <a:r>
              <a:rPr lang="zh-CN" altLang="en-US">
                <a:sym typeface="+mn-ea"/>
              </a:rPr>
              <a:t>      顾佳琳比较喜欢这本分享阅读，她是一页一页翻阅的，一边看一边说。</a:t>
            </a:r>
            <a:endParaRPr lang="zh-CN" altLang="en-US"/>
          </a:p>
          <a:p>
            <a:r>
              <a:rPr lang="zh-CN" altLang="en-US">
                <a:sym typeface="+mn-ea"/>
              </a:rPr>
              <a:t>      陈子涵看书的时候表现得比较心急，她两三下就翻完了整本书。但是随后她和旁边的王少涵共读一本书时，</a:t>
            </a:r>
            <a:r>
              <a:rPr lang="zh-CN" altLang="en-US">
                <a:sym typeface="+mn-ea"/>
              </a:rPr>
              <a:t>指着画面，</a:t>
            </a:r>
            <a:r>
              <a:rPr lang="zh-CN" altLang="en-US">
                <a:sym typeface="+mn-ea"/>
              </a:rPr>
              <a:t>能有语言交流。</a:t>
            </a:r>
            <a:endParaRPr lang="zh-CN" altLang="en-US"/>
          </a:p>
          <a:p>
            <a:r>
              <a:rPr lang="zh-CN" altLang="en-US">
                <a:sym typeface="+mn-ea"/>
              </a:rPr>
              <a:t>      两个男孩，看书时，会时不时抬头看看老师，随后就“哗哗”迅速地翻到最后，说已经看完了。这可以看出，陈俊阳和贾健羽对该读本的兴趣度不高。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.《指南》目标二喜欢与他人一起讨论图书和故事有关的内容</a:t>
            </a:r>
            <a:endParaRPr lang="zh-CN" altLang="en-US"/>
          </a:p>
          <a:p>
            <a:r>
              <a:rPr lang="zh-CN" altLang="en-US"/>
              <a:t>   从阅读《去幼儿园》读本中，我发现陈子涵能与王少涵交流绘本中的人物、画面、情节，虽然王少涵没有语言回应，但是也有在倾听。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. 《指南》目标三具有初步的阅读理解能力</a:t>
            </a:r>
            <a:endParaRPr lang="zh-CN" altLang="en-US"/>
          </a:p>
          <a:p>
            <a:r>
              <a:rPr lang="zh-CN" altLang="en-US"/>
              <a:t>从观察中可以看出，</a:t>
            </a:r>
            <a:r>
              <a:rPr lang="en-US" altLang="zh-CN"/>
              <a:t>6</a:t>
            </a:r>
            <a:r>
              <a:rPr lang="zh-CN" altLang="en-US"/>
              <a:t>位幼儿的阅读理解能力处于两种不同的水平。</a:t>
            </a:r>
            <a:endParaRPr lang="zh-CN" altLang="en-US"/>
          </a:p>
          <a:p>
            <a:r>
              <a:rPr lang="zh-CN" altLang="en-US"/>
              <a:t>稳定水平：顾佳琳和陈子涵在阅读绘本的过程中，能够对书中出现的各种形象一一进行辨认，并清楚地念出来。</a:t>
            </a:r>
            <a:endParaRPr lang="zh-CN" altLang="en-US"/>
          </a:p>
          <a:p>
            <a:r>
              <a:rPr lang="zh-CN" altLang="en-US"/>
              <a:t>初始水平：王少涵在阅读过程中，能倾听陈子涵说，偶尔也会重复她的话。两个男孩，阅读纯粹是走马观花的翻翻，不能自己主动去发现、理解。所以他们还处于初始水平。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 descr="2f0742b2cdcde834ff69544ee209a5cf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1795145" y="670560"/>
            <a:ext cx="6925310" cy="6308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Calibri" panose="020F0502020204030204" pitchFamily="34" charset="0"/>
              </a:rPr>
              <a:t>教师支持策略：</a:t>
            </a:r>
            <a:endParaRPr lang="zh-CN" altLang="en-US" sz="2400" b="1" dirty="0" smtClean="0">
              <a:latin typeface="Calibri" panose="020F0502020204030204" pitchFamily="34" charset="0"/>
            </a:endParaRPr>
          </a:p>
          <a:p>
            <a:br>
              <a:rPr lang="zh-CN" altLang="en-US" sz="2000" b="1" dirty="0" smtClean="0"/>
            </a:br>
            <a:r>
              <a:rPr lang="zh-CN" altLang="en-US" sz="2000" b="1" dirty="0" smtClean="0"/>
              <a:t>     </a:t>
            </a:r>
            <a:r>
              <a:rPr lang="zh-CN" altLang="en-US" sz="2000" dirty="0" smtClean="0"/>
              <a:t> </a:t>
            </a:r>
            <a:r>
              <a:rPr lang="zh-CN" altLang="en-US" sz="2000" dirty="0">
                <a:latin typeface="Calibri" panose="020F0502020204030204" pitchFamily="34" charset="0"/>
              </a:rPr>
              <a:t>小班的孩子由于年龄小，前阅读书写经验较缺乏，注意集中时间短。孩子们对于看书这件事情还处在随便翻翻的状态，归根究底是孩子们不会看书，没有学会看书的基本方法</a:t>
            </a:r>
            <a:r>
              <a:rPr lang="en-US" altLang="zh-CN" sz="2000" dirty="0">
                <a:latin typeface="Calibri" panose="020F0502020204030204" pitchFamily="34" charset="0"/>
              </a:rPr>
              <a:t>,</a:t>
            </a:r>
            <a:r>
              <a:rPr lang="zh-CN" altLang="en-US" sz="2000" dirty="0">
                <a:latin typeface="Calibri" panose="020F0502020204030204" pitchFamily="34" charset="0"/>
              </a:rPr>
              <a:t>他们对书本不感兴趣。所以投放丰富、适宜的书籍是关键。小班幼儿年龄小，容易被生动有趣、色彩鲜明的事物所吸引。因此，我们会选择形象鲜明、可爱有趣、简单易懂的书。目前我们班阅读区的书，一部分是绘本，另外一部分是贴贴画的书。各种各样的贴纸虽然吸引孩子，但操作性不强，因为书也不是很完整。我们也准备利用家长资源，让幼儿从家里带一些有趣的绘本。 同时，我们结合教学内容，随时更新一些读本。如分享阅读书籍，老师会带着孩子一起指读，慢慢培养孩子的阅读兴趣以及阅读能力。</a:t>
            </a:r>
            <a:endParaRPr lang="zh-CN" altLang="en-US" sz="2000" dirty="0">
              <a:latin typeface="Calibri" panose="020F0502020204030204" pitchFamily="34" charset="0"/>
            </a:endParaRPr>
          </a:p>
          <a:p>
            <a:r>
              <a:rPr lang="zh-CN" altLang="en-US" sz="2000" dirty="0">
                <a:latin typeface="Calibri" panose="020F0502020204030204" pitchFamily="34" charset="0"/>
              </a:rPr>
              <a:t>       当然阅读习惯的培养也是非常重要的，我们会引导孩子爱护书籍，看完书后，要把书放回书架等。循序渐进的去培养孩子良好的习惯。</a:t>
            </a:r>
            <a:endParaRPr lang="zh-CN" altLang="en-US" sz="2000" dirty="0">
              <a:latin typeface="Calibri" panose="020F0502020204030204" pitchFamily="34" charset="0"/>
            </a:endParaRPr>
          </a:p>
          <a:p>
            <a:endParaRPr lang="zh-CN" altLang="en-US" sz="2000" dirty="0">
              <a:latin typeface="Calibri" panose="020F0502020204030204" pitchFamily="34" charset="0"/>
            </a:endParaRPr>
          </a:p>
          <a:p>
            <a:endParaRPr lang="zh-CN" altLang="en-US" sz="2000" b="1" dirty="0">
              <a:latin typeface="Calibri" panose="020F0502020204030204" pitchFamily="34" charset="0"/>
            </a:endParaRPr>
          </a:p>
          <a:p>
            <a:endParaRPr lang="zh-CN" altLang="en-US" sz="20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图书整理小故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图书整理小故事</Template>
  <TotalTime>0</TotalTime>
  <Words>1204</Words>
  <Application>WPS 演示</Application>
  <PresentationFormat>全屏显示(4:3)</PresentationFormat>
  <Paragraphs>36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2" baseType="lpstr">
      <vt:lpstr>Arial</vt:lpstr>
      <vt:lpstr>宋体</vt:lpstr>
      <vt:lpstr>Wingdings</vt:lpstr>
      <vt:lpstr>Calibri</vt:lpstr>
      <vt:lpstr>微软雅黑</vt:lpstr>
      <vt:lpstr>Arial Unicode MS</vt:lpstr>
      <vt:lpstr>图书整理小故事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</dc:creator>
  <cp:lastModifiedBy>小梦</cp:lastModifiedBy>
  <cp:revision>9</cp:revision>
  <dcterms:created xsi:type="dcterms:W3CDTF">2019-10-03T03:05:00Z</dcterms:created>
  <dcterms:modified xsi:type="dcterms:W3CDTF">2020-09-16T04:35:49Z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