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57" r:id="rId5"/>
    <p:sldId id="269" r:id="rId6"/>
    <p:sldId id="259" r:id="rId7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160" autoAdjust="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9C83DEEB-F31A-4665-B9C9-A30BFAEA50CD}" type="datetime1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rtl="0"/>
            <a:r>
              <a:rPr lang="zh-CN" altLang="en-US" dirty="0"/>
              <a:t>第二级</a:t>
            </a:r>
            <a:endParaRPr lang="zh-CN" altLang="en-US" dirty="0"/>
          </a:p>
          <a:p>
            <a:pPr lvl="2" rtl="0"/>
            <a:r>
              <a:rPr lang="zh-CN" altLang="en-US" dirty="0"/>
              <a:t>第三级</a:t>
            </a:r>
            <a:endParaRPr lang="zh-CN" altLang="en-US" dirty="0"/>
          </a:p>
          <a:p>
            <a:pPr lvl="3" rtl="0"/>
            <a:r>
              <a:rPr lang="zh-CN" altLang="en-US" dirty="0"/>
              <a:t>第四级</a:t>
            </a:r>
            <a:endParaRPr lang="zh-CN" altLang="en-US" dirty="0"/>
          </a:p>
          <a:p>
            <a:pPr lvl="4" rtl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8E3B8C9C-0139-4201-9E3E-6F93875FF2A3}" type="datetime1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页脚占位符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noProof="0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noProof="0" dirty="0"/>
          </a:p>
        </p:txBody>
      </p:sp>
      <p:sp>
        <p:nvSpPr>
          <p:cNvPr id="5" name="幻灯片编号占位符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noProof="0" dirty="0"/>
          </a:p>
        </p:txBody>
      </p:sp>
      <p:sp>
        <p:nvSpPr>
          <p:cNvPr id="5" name="幻灯片编号占位符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noProof="0" dirty="0"/>
          </a:p>
        </p:txBody>
      </p:sp>
      <p:sp>
        <p:nvSpPr>
          <p:cNvPr id="5" name="幻灯片编号占位符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100000"/>
              </a:lnSpc>
              <a:defRPr sz="6600"/>
            </a:lvl1pPr>
          </a:lstStyle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23A9A2-191E-4F96-8978-0FD9CB1974B5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2AFCB31-EB55-4F39-854E-0F9620C7A4C2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436FFE8-94AA-4F59-AC96-A3D06A4C5B63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A62B9DC-7593-45BE-B8E1-B0C15116B380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50CF6F-BBE6-468B-B779-A3D0FB634919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979F637-1100-4691-819D-6A592049C9A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7A9901D-E341-46A2-898C-B96E6CD16805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DC2A03-8864-4E7B-8D34-58B7EC850A1C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A50F5-44E0-45B8-AA5D-427B16FB61ED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带标题的内容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  <a:p>
            <a:pPr lvl="1" rtl="0"/>
            <a:r>
              <a:rPr lang="zh-CN" altLang="en-US"/>
              <a:t>二级</a:t>
            </a:r>
            <a:endParaRPr lang="zh-CN" altLang="en-US"/>
          </a:p>
          <a:p>
            <a:pPr lvl="2" rtl="0"/>
            <a:r>
              <a:rPr lang="zh-CN" altLang="en-US"/>
              <a:t>三级</a:t>
            </a:r>
            <a:endParaRPr lang="zh-CN" altLang="en-US"/>
          </a:p>
          <a:p>
            <a:pPr lvl="3" rtl="0"/>
            <a:r>
              <a:rPr lang="zh-CN" altLang="en-US"/>
              <a:t>四级</a:t>
            </a:r>
            <a:endParaRPr lang="zh-CN" altLang="en-US"/>
          </a:p>
          <a:p>
            <a:pPr lvl="4" rtl="0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CBF200B-B137-417E-B33B-1E32F99AAE71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带标题的图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rt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圆角矩形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图片占位符 2" descr="为添加图像预留的空占位符。单击占位符，选择要添加的图像。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zh-CN" altLang="en-US"/>
              <a:t>单击图标添加图片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A709A5-A98C-4618-B70C-17619650783A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6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rtl="0"/>
            <a:r>
              <a:rPr lang="zh-CN" altLang="en-US" dirty="0"/>
              <a:t>第二级</a:t>
            </a:r>
            <a:endParaRPr lang="zh-CN" altLang="en-US" dirty="0"/>
          </a:p>
          <a:p>
            <a:pPr lvl="2" rtl="0"/>
            <a:r>
              <a:rPr lang="zh-CN" altLang="en-US" dirty="0"/>
              <a:t>第三级</a:t>
            </a:r>
            <a:endParaRPr lang="zh-CN" altLang="en-US" dirty="0"/>
          </a:p>
          <a:p>
            <a:pPr lvl="3" rtl="0"/>
            <a:r>
              <a:rPr lang="zh-CN" altLang="en-US" dirty="0"/>
              <a:t>第四级</a:t>
            </a:r>
            <a:endParaRPr lang="zh-CN" altLang="en-US" dirty="0"/>
          </a:p>
          <a:p>
            <a:pPr lvl="4" rtl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7E014CDA-998C-401F-A9EC-672A3550AF8E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8FDBFFB2-86D9-4B8F-A59A-553A60B94BBE}" type="slidenum">
              <a:rPr lang="en-US" altLang="zh-CN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阅读区案例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九里幼儿园  徐皎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7299" y="304800"/>
            <a:ext cx="8755063" cy="647966"/>
          </a:xfrm>
        </p:spPr>
        <p:txBody>
          <a:bodyPr rtlCol="0"/>
          <a:lstStyle/>
          <a:p>
            <a:pPr rtl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观察实录：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7299" y="1047750"/>
            <a:ext cx="9372600" cy="4114800"/>
          </a:xfrm>
        </p:spPr>
        <p:txBody>
          <a:bodyPr rtlCol="0">
            <a:normAutofit/>
          </a:bodyPr>
          <a:lstStyle/>
          <a:p>
            <a:pPr marL="45720" indent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    区域游戏时间到了，徐翌霖、仇伊伊等几位小朋友选择了阅读区，只见幼儿都选择自己喜欢的图书，安静地坐下来看图书，徐翌霖选择了一本图书看了起来，仇伊伊拿了一本书坐在他的旁边看了起来，“徐翌霖，你看的什么的呀。 ”仇伊伊小声音的问，“贴纸书” 。“我能和你一起玩吗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”“可以”两个小朋友手指指着图书，你一言我一语的说。徐翌霖说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:“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这里不好贴这个，这里是小兔子。”你贴这里，我贴这里。”过了一会儿，徐翌霖问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:“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你拿的什么书，我们看你的故事书吧。”“好的”两个小伙伴认真的看着绘本。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762" y="4262744"/>
            <a:ext cx="3338649" cy="25038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9" y="4258322"/>
            <a:ext cx="3338001" cy="25038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04913" y="241300"/>
            <a:ext cx="2382837" cy="628650"/>
          </a:xfrm>
        </p:spPr>
        <p:txBody>
          <a:bodyPr rtlCol="0"/>
          <a:lstStyle/>
          <a:p>
            <a:pPr rtl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分析与评价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04912" y="971550"/>
            <a:ext cx="7850187" cy="4114800"/>
          </a:xfrm>
        </p:spPr>
        <p:txBody>
          <a:bodyPr rtlCol="0">
            <a:normAutofit/>
          </a:bodyPr>
          <a:lstStyle/>
          <a:p>
            <a:pPr marL="4572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指南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社会领域目标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：能与同伴友好相处。 孩子的表为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: 1. 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能想办法吸引同伴和自己一起游戏。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目标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：具有自尊、自信、自主的表现。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5-6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岁典型表现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: 1.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能主动发起活动或在活动中出主意、想办法。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指南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语言领域 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一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倾听与表达目标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：愿意讲话并能清楚地表达。</a:t>
            </a:r>
            <a:b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孩子的表现为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: 1. 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愿意与他人讨论问题，敢在众人面前说话。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6013" y="654050"/>
            <a:ext cx="9372600" cy="628916"/>
          </a:xfrm>
        </p:spPr>
        <p:txBody>
          <a:bodyPr rtlCol="0"/>
          <a:lstStyle/>
          <a:p>
            <a:pPr rtl="0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支持与策略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71563" y="1447800"/>
            <a:ext cx="9372600" cy="4114800"/>
          </a:xfrm>
        </p:spPr>
        <p:txBody>
          <a:bodyPr>
            <a:normAutofit fontScale="92500" lnSpcReduction="10000"/>
          </a:bodyPr>
          <a:lstStyle/>
          <a:p>
            <a:pPr marL="4572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、为幼儿创造说话的机会并体会交往的 乐趣。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、鼓励幼儿自主阅读，引导他们以自己的经验为基础理解图书的内容。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、在阅读中发展幼儿的想象和创造能力。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、经常和幼儿一起阅读，引导他们以自己的经验为基础理解图书与表达的内容。</a:t>
            </a:r>
            <a:br>
              <a:rPr lang="en-US" altLang="zh-CN" dirty="0"/>
            </a:br>
            <a:br>
              <a:rPr lang="zh-CN" altLang="en-US" dirty="0"/>
            </a:br>
            <a:br>
              <a:rPr lang="zh-CN" altLang="en-US" dirty="0"/>
            </a:br>
            <a:br>
              <a:rPr lang="zh-CN" altLang="en-US" dirty="0"/>
            </a:br>
            <a:br>
              <a:rPr lang="zh-CN" altLang="en-US" dirty="0"/>
            </a:br>
            <a:br>
              <a:rPr lang="zh-CN" altLang="en-US" dirty="0"/>
            </a:b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玩耍的儿童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办公室主题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办公室主题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儿童游戏指导演示文稿设计方案（卡通插图，宽屏）</Template>
  <TotalTime>0</TotalTime>
  <Words>548</Words>
  <Application>WPS 演示</Application>
  <PresentationFormat>宽屏</PresentationFormat>
  <Paragraphs>19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Unicode MS</vt:lpstr>
      <vt:lpstr>玩耍的儿童 16x9</vt:lpstr>
      <vt:lpstr>小二班阅读区案例</vt:lpstr>
      <vt:lpstr>观察实录：</vt:lpstr>
      <vt:lpstr>分析与评价</vt:lpstr>
      <vt:lpstr>支持与策略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小二班阅读区案例</dc:title>
  <dc:creator>陈 茜</dc:creator>
  <cp:lastModifiedBy>Administrator</cp:lastModifiedBy>
  <cp:revision>8</cp:revision>
  <dcterms:created xsi:type="dcterms:W3CDTF">2020-09-15T00:34:00Z</dcterms:created>
  <dcterms:modified xsi:type="dcterms:W3CDTF">2021-01-21T01:04:11Z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