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32" r:id="rId3"/>
    <p:sldId id="317" r:id="rId4"/>
    <p:sldId id="318" r:id="rId5"/>
    <p:sldId id="321" r:id="rId6"/>
    <p:sldId id="322" r:id="rId7"/>
    <p:sldId id="323" r:id="rId8"/>
    <p:sldId id="324" r:id="rId9"/>
    <p:sldId id="325" r:id="rId10"/>
    <p:sldId id="326" r:id="rId11"/>
    <p:sldId id="331" r:id="rId12"/>
    <p:sldId id="330" r:id="rId13"/>
    <p:sldId id="327" r:id="rId14"/>
    <p:sldId id="301" r:id="rId15"/>
    <p:sldId id="291" r:id="rId16"/>
    <p:sldId id="329" r:id="rId17"/>
    <p:sldId id="320" r:id="rId18"/>
    <p:sldId id="30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62"/>
    <p:restoredTop sz="81040" autoAdjust="0"/>
  </p:normalViewPr>
  <p:slideViewPr>
    <p:cSldViewPr>
      <p:cViewPr varScale="1">
        <p:scale>
          <a:sx n="60" d="100"/>
          <a:sy n="60" d="100"/>
        </p:scale>
        <p:origin x="153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4B226-A2F2-4115-8D1C-BBFA17985B98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6F86-8F42-4605-9BCE-6298283F4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2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He</a:t>
            </a:r>
            <a:r>
              <a:rPr lang="en-US" altLang="zh-CN" baseline="0" dirty="0"/>
              <a:t> didn’t forget his dream.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He went to the church.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did Dick say?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75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did Dick do to be rich?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from page 11-15 to find the answer.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094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05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do you think of Dick? Why?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07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="0" dirty="0"/>
              <a:t>Let’s listen</a:t>
            </a:r>
            <a:r>
              <a:rPr lang="en-US" altLang="zh-CN" b="0" baseline="0" dirty="0"/>
              <a:t> to the story and pay attention to the intonation.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18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4 After Reading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dirty="0"/>
          </a:p>
          <a:p>
            <a:r>
              <a:rPr lang="zh-CN" altLang="en-US" dirty="0"/>
              <a:t>教师带领学生对故事进行复述。</a:t>
            </a:r>
            <a:endParaRPr lang="en-US" altLang="zh-CN" dirty="0"/>
          </a:p>
          <a:p>
            <a:pPr algn="just"/>
            <a:r>
              <a:rPr lang="zh-CN" altLang="en-US" dirty="0"/>
              <a:t>教师引导学生为故事创编一个新的结局。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4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教师分享原故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事结局</a:t>
            </a:r>
            <a:r>
              <a:rPr lang="zh-CN" altLang="en-US" dirty="0" smtClean="0">
                <a:effectLst/>
              </a:rPr>
              <a:t>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Dick grew up he fell in love with Alice, the man’s beautiful daughter, and married her. They lived happily ever after as people do in stories.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336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教师分享故事原型人物及相关文化背景知识</a:t>
            </a:r>
            <a:r>
              <a:rPr lang="zh-CN" altLang="zh-CN" dirty="0">
                <a:effectLst/>
              </a:rPr>
              <a:t> </a:t>
            </a:r>
            <a:r>
              <a:rPr lang="zh-CN" altLang="en-US" dirty="0">
                <a:effectLst/>
              </a:rPr>
              <a:t>。</a:t>
            </a:r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3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Warm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</a:t>
            </a: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Wingdings" pitchFamily="2" charset="2"/>
              <a:buChar char="Ø"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want to be rich? Why?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would you do if you were rich?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97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 Cover Talk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title of the book 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Katie Adam</a:t>
            </a: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the rewriter and Sue Mason is the illustrator.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</a:t>
            </a: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think this story is talking about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322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3 Picture Walk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time ago there was once a poor boy called Dick.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had no mummy and daddy to look after him so he was often very hungry. 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lived in a little village in the country.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He’d often heard stories about a far away place called London where everybody was rich and the streets were paved with gold.</a:t>
            </a: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Therefore,</a:t>
            </a:r>
            <a:r>
              <a:rPr lang="en-US" altLang="zh-CN" baseline="0" dirty="0"/>
              <a:t> Dick wanted to be rich and he got his bag and went for London.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97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 a few days he was so hungry and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sat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doorstep of a rich man’s house.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man got Dick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job.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you think of this man?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534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He found</a:t>
            </a:r>
            <a:r>
              <a:rPr lang="en-US" altLang="zh-CN" baseline="0" dirty="0"/>
              <a:t> a lot of rats in the kitchen.</a:t>
            </a: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If</a:t>
            </a:r>
            <a:r>
              <a:rPr lang="en-US" altLang="zh-CN" baseline="0" dirty="0"/>
              <a:t> you were Dick, what would you do?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777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saved up all his pennies and got a cat. 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it is a good idea?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7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cat was a very special cat, she was the best cat in all of London at catching mice and rats.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Dick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got a bag of cash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because of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his clever cat who had eaten all the rats and mice.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cash?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</a:t>
            </a:r>
            <a:r>
              <a:rPr lang="en-US" altLang="zh-CN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have much cash?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05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2009981" y="1876994"/>
            <a:ext cx="4680520" cy="1290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丽声经典故事屋第二级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2473875"/>
            <a:ext cx="648297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Dick and His Cat</a:t>
            </a: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迪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克和他的猫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6381328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设计者：鲍丹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276617"/>
            <a:ext cx="5163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4788024" y="4437111"/>
            <a:ext cx="3456384" cy="1329647"/>
          </a:xfrm>
          <a:prstGeom prst="wedgeEllipseCallout">
            <a:avLst>
              <a:gd name="adj1" fmla="val -69381"/>
              <a:gd name="adj2" fmla="val -202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969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412776"/>
            <a:ext cx="5040560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800" b="1" dirty="0"/>
              <a:t>What did Dick do to be rich?</a:t>
            </a:r>
          </a:p>
          <a:p>
            <a:pPr marL="0" indent="0">
              <a:buNone/>
            </a:pPr>
            <a:endParaRPr lang="en-US" altLang="zh-CN" sz="48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20688"/>
            <a:ext cx="3851920" cy="5395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7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" y="12205"/>
            <a:ext cx="4494786" cy="611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-3312"/>
            <a:ext cx="4638802" cy="612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5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605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0"/>
            <a:ext cx="4369229" cy="605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112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05172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listen and read!</a:t>
            </a:r>
            <a:endParaRPr lang="zh-CN" altLang="en-US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23137"/>
            <a:ext cx="4680520" cy="5070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Dick and His C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80312" y="36086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57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4088" y="48163"/>
            <a:ext cx="29232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/>
              <a:t>Let’s  retell!</a:t>
            </a:r>
            <a:endParaRPr lang="zh-CN" altLang="en-US" sz="40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1163"/>
            <a:ext cx="6467475" cy="4830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06561" y="14288"/>
            <a:ext cx="8229600" cy="1143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CN" b="1" dirty="0"/>
              <a:t>Give a new ending for this story!</a:t>
            </a:r>
            <a:endParaRPr lang="zh-CN" altLang="en-US" b="1" dirty="0"/>
          </a:p>
        </p:txBody>
      </p:sp>
      <p:sp>
        <p:nvSpPr>
          <p:cNvPr id="7" name="内容占位符 4"/>
          <p:cNvSpPr txBox="1">
            <a:spLocks/>
          </p:cNvSpPr>
          <p:nvPr/>
        </p:nvSpPr>
        <p:spPr>
          <a:xfrm>
            <a:off x="6094907" y="4005064"/>
            <a:ext cx="1461641" cy="26468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6600" dirty="0">
                <a:latin typeface="宋体"/>
              </a:rPr>
              <a:t>？</a:t>
            </a:r>
            <a:endParaRPr lang="zh-CN" altLang="en-US" sz="16600" dirty="0"/>
          </a:p>
        </p:txBody>
      </p:sp>
    </p:spTree>
    <p:extLst>
      <p:ext uri="{BB962C8B-B14F-4D97-AF65-F5344CB8AC3E}">
        <p14:creationId xmlns:p14="http://schemas.microsoft.com/office/powerpoint/2010/main" val="1387555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ee the source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56049"/>
            <a:ext cx="5363716" cy="5265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64088" y="48163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/>
              <a:t>Let’s  continue!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01285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5776" y="160764"/>
            <a:ext cx="6480720" cy="58785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/>
              <a:t>The real Dick Whittington was Lord Mayor of London in 1397, 1406 and 1419, and was a successful textile merchant.</a:t>
            </a:r>
          </a:p>
          <a:p>
            <a:r>
              <a:rPr lang="en-US" altLang="zh-CN" sz="3200" b="1" dirty="0"/>
              <a:t>Today there is a monument to his cat near the Whittington Stone pub at the foot of </a:t>
            </a:r>
            <a:r>
              <a:rPr lang="en-US" altLang="zh-CN" sz="3200" b="1" dirty="0" err="1"/>
              <a:t>Highgate</a:t>
            </a:r>
            <a:r>
              <a:rPr lang="en-US" altLang="zh-CN" sz="3200" b="1" dirty="0"/>
              <a:t> Hill .</a:t>
            </a:r>
          </a:p>
          <a:p>
            <a:endParaRPr lang="en-US" altLang="zh-CN" sz="3200" b="1" dirty="0"/>
          </a:p>
          <a:p>
            <a:r>
              <a:rPr lang="zh-CN" altLang="en-US" sz="2400" b="1" dirty="0" smtClean="0"/>
              <a:t>        真正</a:t>
            </a:r>
            <a:r>
              <a:rPr lang="zh-CN" altLang="en-US" sz="2400" b="1" dirty="0"/>
              <a:t>的迪克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惠丁顿（</a:t>
            </a:r>
            <a:r>
              <a:rPr lang="en-US" altLang="zh-CN" sz="2400" b="1" dirty="0"/>
              <a:t>Dick Whittington</a:t>
            </a:r>
            <a:r>
              <a:rPr lang="zh-CN" altLang="en-US" sz="2400" b="1" dirty="0" smtClean="0"/>
              <a:t>）做过</a:t>
            </a:r>
            <a:r>
              <a:rPr lang="en-US" altLang="zh-CN" sz="2400" b="1" dirty="0" smtClean="0"/>
              <a:t>1397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1406</a:t>
            </a:r>
            <a:r>
              <a:rPr lang="zh-CN" altLang="en-US" sz="2400" b="1" dirty="0"/>
              <a:t>和</a:t>
            </a:r>
            <a:r>
              <a:rPr lang="en-US" altLang="zh-CN" sz="2400" b="1" dirty="0"/>
              <a:t>1419</a:t>
            </a:r>
            <a:r>
              <a:rPr lang="zh-CN" altLang="en-US" sz="2400" b="1" dirty="0"/>
              <a:t>年的伦敦</a:t>
            </a:r>
            <a:r>
              <a:rPr lang="zh-CN" altLang="en-US" sz="2400" b="1" dirty="0" smtClean="0"/>
              <a:t>市长。他是</a:t>
            </a:r>
            <a:r>
              <a:rPr lang="zh-CN" altLang="en-US" sz="2400" b="1" dirty="0"/>
              <a:t>一位成功的纺织商人。</a:t>
            </a:r>
          </a:p>
          <a:p>
            <a:r>
              <a:rPr lang="zh-CN" altLang="en-US" sz="2400" b="1" smtClean="0"/>
              <a:t>        今天</a:t>
            </a:r>
            <a:r>
              <a:rPr lang="zh-CN" altLang="en-US" sz="2400" b="1" dirty="0"/>
              <a:t>，在海格特山脚下的惠廷顿石酒吧</a:t>
            </a:r>
            <a:r>
              <a:rPr lang="zh-CN" altLang="en-US" sz="2400" b="1"/>
              <a:t>附近</a:t>
            </a:r>
            <a:r>
              <a:rPr lang="zh-CN" altLang="en-US" sz="2400" b="1" smtClean="0"/>
              <a:t>，仍然有</a:t>
            </a:r>
            <a:r>
              <a:rPr lang="zh-CN" altLang="en-US" sz="2400" b="1" dirty="0"/>
              <a:t>他的猫</a:t>
            </a:r>
            <a:r>
              <a:rPr lang="zh-CN" altLang="en-US" sz="2400" b="1"/>
              <a:t>的</a:t>
            </a:r>
            <a:r>
              <a:rPr lang="zh-CN" altLang="en-US" sz="2400" b="1" smtClean="0"/>
              <a:t>纪念石像。</a:t>
            </a:r>
            <a:endParaRPr lang="zh-CN" altLang="en-US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536"/>
            <a:ext cx="2160240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290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>
            <p:custDataLst>
              <p:tags r:id="rId2"/>
            </p:custDataLst>
          </p:nvPr>
        </p:nvSpPr>
        <p:spPr>
          <a:xfrm>
            <a:off x="868363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"/>
            </p:custDataLst>
          </p:nvPr>
        </p:nvSpPr>
        <p:spPr>
          <a:xfrm>
            <a:off x="868363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"/>
            </p:custDataLst>
          </p:nvPr>
        </p:nvSpPr>
        <p:spPr>
          <a:xfrm>
            <a:off x="2135188" y="2854325"/>
            <a:ext cx="1131887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5"/>
            </p:custDataLst>
          </p:nvPr>
        </p:nvSpPr>
        <p:spPr>
          <a:xfrm>
            <a:off x="2135188" y="3449638"/>
            <a:ext cx="1131887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"/>
            </p:custDataLst>
          </p:nvPr>
        </p:nvSpPr>
        <p:spPr>
          <a:xfrm>
            <a:off x="340042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7"/>
            </p:custDataLst>
          </p:nvPr>
        </p:nvSpPr>
        <p:spPr>
          <a:xfrm>
            <a:off x="340042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8"/>
            </p:custDataLst>
          </p:nvPr>
        </p:nvSpPr>
        <p:spPr>
          <a:xfrm>
            <a:off x="466725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9"/>
            </p:custDataLst>
          </p:nvPr>
        </p:nvSpPr>
        <p:spPr>
          <a:xfrm>
            <a:off x="466725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10"/>
            </p:custDataLst>
          </p:nvPr>
        </p:nvSpPr>
        <p:spPr>
          <a:xfrm>
            <a:off x="593407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11"/>
            </p:custDataLst>
          </p:nvPr>
        </p:nvSpPr>
        <p:spPr>
          <a:xfrm>
            <a:off x="593407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>
            <p:custDataLst>
              <p:tags r:id="rId12"/>
            </p:custDataLst>
          </p:nvPr>
        </p:nvSpPr>
        <p:spPr>
          <a:xfrm>
            <a:off x="720090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>
            <p:custDataLst>
              <p:tags r:id="rId13"/>
            </p:custDataLst>
          </p:nvPr>
        </p:nvSpPr>
        <p:spPr>
          <a:xfrm>
            <a:off x="720090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2" name="文本框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68363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T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3" name="文本框 5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5188" y="2554288"/>
            <a:ext cx="1131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H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4" name="文本框 5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40042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A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5" name="文本框 5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6725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N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6" name="文本框 5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3407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K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7" name="文本框 5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0090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S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799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485" y="2060848"/>
            <a:ext cx="4766184" cy="26208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6600" dirty="0"/>
              <a:t>Do you want to be rich?</a:t>
            </a:r>
            <a:endParaRPr lang="zh-CN" altLang="en-US" sz="6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379572" cy="473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42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6024"/>
            <a:ext cx="6243989" cy="6093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3848" y="5104884"/>
            <a:ext cx="4155756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改编：</a:t>
            </a:r>
            <a:r>
              <a:rPr lang="en-US" altLang="zh-CN" sz="2800" b="1" dirty="0"/>
              <a:t>Katie Adam</a:t>
            </a:r>
          </a:p>
          <a:p>
            <a:r>
              <a:rPr lang="zh-CN" altLang="en-US" sz="2800" b="1" dirty="0"/>
              <a:t>绘者：</a:t>
            </a:r>
            <a:r>
              <a:rPr lang="en-US" altLang="zh-CN" sz="2800" b="1" dirty="0"/>
              <a:t>Sue Mason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68167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" y="1"/>
            <a:ext cx="5168676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0"/>
            <a:ext cx="4781263" cy="602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93528"/>
            <a:ext cx="4562475" cy="422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图文框 3"/>
          <p:cNvSpPr/>
          <p:nvPr/>
        </p:nvSpPr>
        <p:spPr>
          <a:xfrm>
            <a:off x="5168676" y="2636912"/>
            <a:ext cx="2741663" cy="154262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16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88024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1"/>
            <a:ext cx="4666853" cy="602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下箭头 3"/>
          <p:cNvSpPr/>
          <p:nvPr/>
        </p:nvSpPr>
        <p:spPr>
          <a:xfrm rot="1401475">
            <a:off x="3801734" y="41230"/>
            <a:ext cx="393667" cy="898266"/>
          </a:xfrm>
          <a:prstGeom prst="downArrow">
            <a:avLst>
              <a:gd name="adj1" fmla="val 3150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2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76256" cy="60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516216" y="1772816"/>
            <a:ext cx="3865161" cy="450892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28700" dirty="0">
                <a:latin typeface="宋体"/>
              </a:rPr>
              <a:t>？</a:t>
            </a:r>
            <a:endParaRPr lang="zh-CN" altLang="en-US" sz="28700" dirty="0"/>
          </a:p>
        </p:txBody>
      </p:sp>
    </p:spTree>
    <p:extLst>
      <p:ext uri="{BB962C8B-B14F-4D97-AF65-F5344CB8AC3E}">
        <p14:creationId xmlns:p14="http://schemas.microsoft.com/office/powerpoint/2010/main" val="3091613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372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4"/>
            <a:ext cx="9144000" cy="6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433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" y="116632"/>
            <a:ext cx="8879904" cy="601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544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91122112055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417</Words>
  <Application>Microsoft Office PowerPoint</Application>
  <PresentationFormat>全屏显示(4:3)</PresentationFormat>
  <Paragraphs>83</Paragraphs>
  <Slides>18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宋体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Give a new ending for this story!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Zhou Xiran</cp:lastModifiedBy>
  <cp:revision>160</cp:revision>
  <dcterms:created xsi:type="dcterms:W3CDTF">2018-02-10T01:40:27Z</dcterms:created>
  <dcterms:modified xsi:type="dcterms:W3CDTF">2020-03-24T03:36:47Z</dcterms:modified>
</cp:coreProperties>
</file>