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92" r:id="rId4"/>
    <p:sldId id="294" r:id="rId5"/>
    <p:sldId id="293" r:id="rId6"/>
    <p:sldId id="295" r:id="rId7"/>
    <p:sldId id="296" r:id="rId8"/>
    <p:sldId id="297" r:id="rId9"/>
    <p:sldId id="299" r:id="rId10"/>
    <p:sldId id="301" r:id="rId11"/>
    <p:sldId id="298" r:id="rId12"/>
    <p:sldId id="300" r:id="rId13"/>
    <p:sldId id="291" r:id="rId14"/>
    <p:sldId id="302" r:id="rId15"/>
    <p:sldId id="304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61162" autoAdjust="0"/>
  </p:normalViewPr>
  <p:slideViewPr>
    <p:cSldViewPr>
      <p:cViewPr varScale="1">
        <p:scale>
          <a:sx n="41" d="100"/>
          <a:sy n="41" d="100"/>
        </p:scale>
        <p:origin x="73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4B226-A2F2-4115-8D1C-BBFA17985B98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56F86-8F42-4605-9BCE-6298283F4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62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b="0" dirty="0"/>
              <a:t>Let’s listen</a:t>
            </a:r>
            <a:r>
              <a:rPr lang="en-US" altLang="zh-CN" b="0" baseline="0" dirty="0"/>
              <a:t> to the story and pay attention to the intonation.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2187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The</a:t>
            </a:r>
            <a:r>
              <a:rPr lang="en-US" altLang="zh-CN" baseline="0" dirty="0"/>
              <a:t> title is “Rabbit on the Run”.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Can you find some words or phrases to</a:t>
            </a:r>
            <a:r>
              <a:rPr lang="en-US" altLang="zh-CN" baseline="0" dirty="0"/>
              <a:t> show it</a:t>
            </a:r>
            <a:r>
              <a:rPr lang="en-US" altLang="zh-CN" dirty="0"/>
              <a:t>?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716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4 After Reading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Which character do you like? Why?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do you learn from this story?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410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教师带领学生对故事进行复述。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941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教师将学生分成</a:t>
            </a:r>
            <a:r>
              <a:rPr lang="en-US" altLang="zh-CN" dirty="0"/>
              <a:t>3</a:t>
            </a:r>
            <a:r>
              <a:rPr lang="zh-CN" altLang="en-US" dirty="0"/>
              <a:t>人一组进行故事表演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/>
              <a:t>Now I will divide</a:t>
            </a:r>
            <a:r>
              <a:rPr lang="en-US" altLang="zh-CN" baseline="0" dirty="0"/>
              <a:t> you into groups of three.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baseline="0" dirty="0"/>
              <a:t>One is narrator, one is </a:t>
            </a:r>
            <a:r>
              <a:rPr lang="en-US" altLang="zh-CN" baseline="0" dirty="0" smtClean="0"/>
              <a:t>rabbit, </a:t>
            </a:r>
            <a:r>
              <a:rPr lang="en-US" altLang="zh-CN" baseline="0" dirty="0"/>
              <a:t>the </a:t>
            </a:r>
            <a:r>
              <a:rPr lang="en-US" altLang="zh-CN" baseline="0" dirty="0" smtClean="0"/>
              <a:t>third </a:t>
            </a:r>
            <a:r>
              <a:rPr lang="en-US" altLang="zh-CN" baseline="0" dirty="0"/>
              <a:t>one is tortoise.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46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 Warm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this animal?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rabbit/tortoise like?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heard any stories about rabbit and tortoise?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say something about the story?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we’re going to read this story in English. 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2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Cover Talk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guess what the title is 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Alex Lane is the rewriter and Laura Hughes is the illustrator.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2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3 Picture Walk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Wingdings" pitchFamily="2" charset="2"/>
              <a:buNone/>
            </a:pPr>
            <a:endParaRPr lang="en-US" altLang="zh-CN" dirty="0" smtClean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 smtClean="0"/>
              <a:t>Rabbit </a:t>
            </a:r>
            <a:r>
              <a:rPr lang="en-US" altLang="zh-CN" dirty="0"/>
              <a:t>was quick.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is quick?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Can you show me quick/slow?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What does rabbit say?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Can you say that again to match his feeling?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20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Can</a:t>
            </a:r>
            <a:r>
              <a:rPr lang="en-US" altLang="zh-CN" baseline="0" dirty="0"/>
              <a:t> you read this sentence? (Rabbit was on the run.)</a:t>
            </a:r>
          </a:p>
          <a:p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选择同学，演示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“on the run”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“Hang on”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008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will tortoise say?</a:t>
            </a:r>
          </a:p>
          <a:p>
            <a:pPr marL="171450" indent="-171450">
              <a:buFont typeface="Wingdings" pitchFamily="2" charset="2"/>
              <a:buChar char="Ø"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672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教师引导学生两人一组表演第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中内容。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 smtClean="0"/>
              <a:t>Please</a:t>
            </a:r>
            <a:r>
              <a:rPr lang="en-US" altLang="zh-CN" baseline="0" dirty="0" smtClean="0"/>
              <a:t> </a:t>
            </a:r>
            <a:r>
              <a:rPr lang="en-US" altLang="zh-CN" baseline="0" dirty="0"/>
              <a:t>act with your partner.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488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Does the tortoise get the rabbit?</a:t>
            </a:r>
            <a:br>
              <a:rPr lang="en-US" altLang="zh-CN" dirty="0"/>
            </a:br>
            <a:r>
              <a:rPr lang="en-US" altLang="zh-CN" dirty="0"/>
              <a:t>Why?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Please</a:t>
            </a:r>
            <a:r>
              <a:rPr lang="en-US" altLang="zh-CN" baseline="0" dirty="0"/>
              <a:t> read the story and find the answer.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715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教师提问并呈现答案：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Wingdings" pitchFamily="2" charset="2"/>
              <a:buNone/>
            </a:pPr>
            <a:endParaRPr lang="en-US" altLang="zh-CN" dirty="0" smtClean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 smtClean="0"/>
              <a:t>Because</a:t>
            </a:r>
            <a:r>
              <a:rPr lang="en-US" altLang="zh-CN" baseline="0" dirty="0" smtClean="0"/>
              <a:t> rabbit had a nap.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 smtClean="0"/>
              <a:t>When </a:t>
            </a:r>
            <a:r>
              <a:rPr lang="en-US" altLang="zh-CN" baseline="0" dirty="0"/>
              <a:t>he got up, tortoise ran far away from him.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Rabbit was in a rush, but it was late.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97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1979712" y="1861696"/>
            <a:ext cx="4680520" cy="1290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丽声经典故事屋第二级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9239" y="2612419"/>
            <a:ext cx="648297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Rabbit on the Run</a:t>
            </a: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奔跑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的兔子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660232" y="6381328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设计者：鲍丹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632" y="-276617"/>
            <a:ext cx="5163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558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listen!</a:t>
            </a:r>
            <a:endParaRPr lang="zh-CN" altLang="en-US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392770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Rabbit on the Ru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64288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5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6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21" y="2140293"/>
            <a:ext cx="3438657" cy="3946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8052" y="1844823"/>
            <a:ext cx="8229600" cy="1143000"/>
          </a:xfrm>
        </p:spPr>
        <p:txBody>
          <a:bodyPr/>
          <a:lstStyle/>
          <a:p>
            <a:r>
              <a:rPr lang="en-US" altLang="zh-CN" b="1" dirty="0"/>
              <a:t>Rabbit on the Run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08456" y="1226177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Can you find some words or phrases  ?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900" y="2137212"/>
            <a:ext cx="3606128" cy="3946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438" y="2137210"/>
            <a:ext cx="3714774" cy="394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37211"/>
            <a:ext cx="2555776" cy="394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357016" y="3755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find!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59933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1885630"/>
            <a:ext cx="8229600" cy="1143000"/>
          </a:xfrm>
        </p:spPr>
        <p:txBody>
          <a:bodyPr/>
          <a:lstStyle/>
          <a:p>
            <a:r>
              <a:rPr lang="en-US" altLang="zh-CN" b="1" dirty="0"/>
              <a:t>Let’s think!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4595018"/>
            <a:ext cx="8229600" cy="4525963"/>
          </a:xfrm>
        </p:spPr>
        <p:txBody>
          <a:bodyPr/>
          <a:lstStyle/>
          <a:p>
            <a:r>
              <a:rPr lang="en-US" altLang="zh-CN" dirty="0"/>
              <a:t>Which character do you like? Why?</a:t>
            </a:r>
          </a:p>
          <a:p>
            <a:r>
              <a:rPr lang="en-US" altLang="zh-CN" dirty="0"/>
              <a:t>What do you learn from this story?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3312368" cy="3816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482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38" y="0"/>
            <a:ext cx="6509407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177110" y="260648"/>
            <a:ext cx="29232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/>
              <a:t>Let’s  retell!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387555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/>
              <a:t>Let’s act!</a:t>
            </a:r>
            <a:r>
              <a:rPr lang="zh-CN" altLang="en-US" b="1" dirty="0"/>
              <a:t/>
            </a:r>
            <a:br>
              <a:rPr lang="zh-CN" altLang="en-US" b="1" dirty="0"/>
            </a:b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1974">
            <a:off x="6970631" y="664030"/>
            <a:ext cx="1813211" cy="168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25" y="406028"/>
            <a:ext cx="1828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4573">
            <a:off x="1410232" y="1288241"/>
            <a:ext cx="26765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8877">
            <a:off x="5621605" y="2661625"/>
            <a:ext cx="2543175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2504">
            <a:off x="2091860" y="2982408"/>
            <a:ext cx="1569107" cy="1368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25" y="2862014"/>
            <a:ext cx="13144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839" y="4630408"/>
            <a:ext cx="18764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0572">
            <a:off x="5707330" y="4424298"/>
            <a:ext cx="23717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303" y="4071296"/>
            <a:ext cx="11811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5" y="4340852"/>
            <a:ext cx="126682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178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>
            <p:custDataLst>
              <p:tags r:id="rId2"/>
            </p:custDataLst>
          </p:nvPr>
        </p:nvSpPr>
        <p:spPr>
          <a:xfrm>
            <a:off x="868363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"/>
            </p:custDataLst>
          </p:nvPr>
        </p:nvSpPr>
        <p:spPr>
          <a:xfrm>
            <a:off x="868363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4"/>
            </p:custDataLst>
          </p:nvPr>
        </p:nvSpPr>
        <p:spPr>
          <a:xfrm>
            <a:off x="2135188" y="2854325"/>
            <a:ext cx="1131887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5"/>
            </p:custDataLst>
          </p:nvPr>
        </p:nvSpPr>
        <p:spPr>
          <a:xfrm>
            <a:off x="2135188" y="3449638"/>
            <a:ext cx="1131887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6"/>
            </p:custDataLst>
          </p:nvPr>
        </p:nvSpPr>
        <p:spPr>
          <a:xfrm>
            <a:off x="340042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7"/>
            </p:custDataLst>
          </p:nvPr>
        </p:nvSpPr>
        <p:spPr>
          <a:xfrm>
            <a:off x="340042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8"/>
            </p:custDataLst>
          </p:nvPr>
        </p:nvSpPr>
        <p:spPr>
          <a:xfrm>
            <a:off x="466725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9"/>
            </p:custDataLst>
          </p:nvPr>
        </p:nvSpPr>
        <p:spPr>
          <a:xfrm>
            <a:off x="466725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4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>
            <p:custDataLst>
              <p:tags r:id="rId10"/>
            </p:custDataLst>
          </p:nvPr>
        </p:nvSpPr>
        <p:spPr>
          <a:xfrm>
            <a:off x="593407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>
            <p:custDataLst>
              <p:tags r:id="rId11"/>
            </p:custDataLst>
          </p:nvPr>
        </p:nvSpPr>
        <p:spPr>
          <a:xfrm>
            <a:off x="593407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>
            <p:custDataLst>
              <p:tags r:id="rId12"/>
            </p:custDataLst>
          </p:nvPr>
        </p:nvSpPr>
        <p:spPr>
          <a:xfrm>
            <a:off x="720090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>
            <p:custDataLst>
              <p:tags r:id="rId13"/>
            </p:custDataLst>
          </p:nvPr>
        </p:nvSpPr>
        <p:spPr>
          <a:xfrm>
            <a:off x="720090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2" name="文本框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68363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T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3" name="文本框 5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35188" y="2554288"/>
            <a:ext cx="11318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H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4" name="文本框 5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40042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A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5" name="文本框 5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66725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N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6" name="文本框 5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93407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K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7" name="文本框 5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20090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S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799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499917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2051720" y="908720"/>
            <a:ext cx="2880320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下箭头 2"/>
          <p:cNvSpPr/>
          <p:nvPr/>
        </p:nvSpPr>
        <p:spPr>
          <a:xfrm rot="1938340">
            <a:off x="6331106" y="1212047"/>
            <a:ext cx="648072" cy="1800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 rot="18839838">
            <a:off x="1367644" y="2830106"/>
            <a:ext cx="648072" cy="1800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06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499917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2005228" y="836712"/>
            <a:ext cx="3600400" cy="2160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821746" y="5067181"/>
            <a:ext cx="432048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改编：</a:t>
            </a:r>
            <a:r>
              <a:rPr lang="en-US" altLang="zh-CN" sz="2800" b="1" dirty="0"/>
              <a:t>Alex Lane</a:t>
            </a:r>
          </a:p>
          <a:p>
            <a:r>
              <a:rPr lang="zh-CN" altLang="en-US" sz="2800" b="1" dirty="0"/>
              <a:t>绘者：</a:t>
            </a:r>
            <a:r>
              <a:rPr lang="en-US" altLang="zh-CN" sz="2800" b="1" dirty="0"/>
              <a:t>Laura Hughes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3835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87099"/>
            <a:ext cx="4114348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7099"/>
            <a:ext cx="42291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97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99233"/>
            <a:ext cx="4580523" cy="5162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>
            <a:off x="4536052" y="1124743"/>
            <a:ext cx="2232249" cy="1366083"/>
          </a:xfrm>
          <a:prstGeom prst="wedgeEllipseCallout">
            <a:avLst>
              <a:gd name="adj1" fmla="val -12117"/>
              <a:gd name="adj2" fmla="val 710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4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548680"/>
            <a:ext cx="476460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 rot="1466025">
            <a:off x="3984894" y="483127"/>
            <a:ext cx="2750958" cy="1622662"/>
          </a:xfrm>
          <a:prstGeom prst="wedgeEllipseCallout">
            <a:avLst>
              <a:gd name="adj1" fmla="val -45824"/>
              <a:gd name="adj2" fmla="val 475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72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86" y="1420735"/>
            <a:ext cx="3052369" cy="344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18" y="1449385"/>
            <a:ext cx="2964242" cy="3340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467" y="1287393"/>
            <a:ext cx="3251533" cy="3685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620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6391" y="1642809"/>
            <a:ext cx="8424936" cy="216024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/>
              <a:t>Does the tortoise get the rabbit? Why?</a:t>
            </a:r>
            <a:br>
              <a:rPr lang="en-US" altLang="zh-CN" dirty="0"/>
            </a:br>
            <a:r>
              <a:rPr lang="en-US" altLang="zh-CN" dirty="0"/>
              <a:t>Please read the story and find the answer.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4" name="Picture 2" descr="Image result for reading tim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7"/>
          <a:stretch/>
        </p:blipFill>
        <p:spPr bwMode="auto">
          <a:xfrm>
            <a:off x="3347864" y="3140968"/>
            <a:ext cx="2821990" cy="263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546391" y="49980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read!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02463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660"/>
            <a:ext cx="41814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64704"/>
            <a:ext cx="4408521" cy="457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843" y="1539161"/>
            <a:ext cx="394335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978" y="1899201"/>
            <a:ext cx="3918022" cy="421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45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" val="20191122112055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</TotalTime>
  <Words>393</Words>
  <Application>Microsoft Office PowerPoint</Application>
  <PresentationFormat>全屏显示(4:3)</PresentationFormat>
  <Paragraphs>82</Paragraphs>
  <Slides>15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黑体</vt:lpstr>
      <vt:lpstr>宋体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Does the tortoise get the rabbit? Why? Please read the story and find the answer. </vt:lpstr>
      <vt:lpstr>PowerPoint 演示文稿</vt:lpstr>
      <vt:lpstr>PowerPoint 演示文稿</vt:lpstr>
      <vt:lpstr>Rabbit on the Run</vt:lpstr>
      <vt:lpstr>Let’s think!</vt:lpstr>
      <vt:lpstr>PowerPoint 演示文稿</vt:lpstr>
      <vt:lpstr>Let’s act! 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Zhou Xiran</cp:lastModifiedBy>
  <cp:revision>121</cp:revision>
  <dcterms:created xsi:type="dcterms:W3CDTF">2018-02-10T01:40:27Z</dcterms:created>
  <dcterms:modified xsi:type="dcterms:W3CDTF">2020-03-24T03:01:29Z</dcterms:modified>
</cp:coreProperties>
</file>