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01" r:id="rId15"/>
    <p:sldId id="291" r:id="rId16"/>
    <p:sldId id="302" r:id="rId17"/>
    <p:sldId id="30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66"/>
    <p:restoredTop sz="80581" autoAdjust="0"/>
  </p:normalViewPr>
  <p:slideViewPr>
    <p:cSldViewPr>
      <p:cViewPr varScale="1">
        <p:scale>
          <a:sx n="60" d="100"/>
          <a:sy n="60" d="100"/>
        </p:scale>
        <p:origin x="12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4B226-A2F2-4115-8D1C-BBFA17985B98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6F86-8F42-4605-9BCE-6298283F4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Warm up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教师建立情境呈现故事题目。</a:t>
            </a:r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（老师选择一名同学当作“小羊”，自己当作“怪物或猛兽“共同演绎追逐过程，老师呈现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”I will get you.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“）</a:t>
            </a:r>
          </a:p>
          <a:p>
            <a:pPr marL="171450" lvl="0" indent="-171450">
              <a:buFont typeface="Wingdings" pitchFamily="2" charset="2"/>
              <a:buChar char="Ø"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wants to be a little sheep?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know the meaning of this sentence?</a:t>
            </a:r>
            <a:r>
              <a:rPr lang="zh-CN" altLang="zh-CN" dirty="0">
                <a:effectLst/>
              </a:rPr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62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What will the</a:t>
            </a:r>
            <a:r>
              <a:rPr lang="en-US" altLang="zh-CN" baseline="0" dirty="0"/>
              <a:t> goat say?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92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What will the</a:t>
            </a:r>
            <a:r>
              <a:rPr lang="en-US" altLang="zh-CN" baseline="0" dirty="0"/>
              <a:t> monster say?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068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What does the duck say? 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What does he mean?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dirty="0"/>
              <a:t>Is</a:t>
            </a:r>
            <a:r>
              <a:rPr lang="en-US" altLang="zh-CN" baseline="0" dirty="0"/>
              <a:t> the antelope scared?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209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教师选择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两名学生进行表演。</a:t>
            </a:r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Who</a:t>
            </a:r>
            <a:r>
              <a:rPr lang="en-US" altLang="zh-CN" baseline="0" dirty="0"/>
              <a:t> wants to be the monster?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Who wants to be the antelope?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45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zh-CN" altLang="en-US" b="0" dirty="0"/>
              <a:t>教师带领学生先听</a:t>
            </a:r>
            <a:r>
              <a:rPr lang="zh-CN" altLang="en-US" b="0" dirty="0" smtClean="0"/>
              <a:t>音频，后</a:t>
            </a:r>
            <a:r>
              <a:rPr lang="zh-CN" altLang="en-US" b="0" dirty="0"/>
              <a:t>独立朗读故事。</a:t>
            </a:r>
            <a:endParaRPr lang="en-US" altLang="zh-CN" b="0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b="0" dirty="0"/>
              <a:t>Let’s listen</a:t>
            </a:r>
            <a:r>
              <a:rPr lang="en-US" altLang="zh-CN" b="0" baseline="0" dirty="0"/>
              <a:t> to the story and pay attention to the intonation.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218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4 After Reading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dirty="0"/>
          </a:p>
          <a:p>
            <a:r>
              <a:rPr lang="zh-CN" altLang="en-US" dirty="0"/>
              <a:t>教师带领学生对故事进行复述。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94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教师将学生分成</a:t>
            </a:r>
            <a:r>
              <a:rPr lang="en-US" altLang="zh-CN" dirty="0"/>
              <a:t>6</a:t>
            </a:r>
            <a:r>
              <a:rPr lang="zh-CN" altLang="en-US" dirty="0"/>
              <a:t>人一组进行故事表演。</a:t>
            </a:r>
            <a:endParaRPr lang="en-US" altLang="zh-CN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Now I will divide</a:t>
            </a:r>
            <a:r>
              <a:rPr lang="en-US" altLang="zh-CN" baseline="0" dirty="0"/>
              <a:t> you into groups of six.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46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 Before Reading</a:t>
            </a:r>
            <a:endParaRPr lang="en-US" altLang="zh-CN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en-US" altLang="zh-CN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try to read this title of the story?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guess who says these words?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will happen in this story?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read this story together.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Alex Lane is the rewriter and Elle Daly is the illustrator</a:t>
            </a:r>
            <a:r>
              <a:rPr lang="en-US" altLang="zh-CN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zh-CN" sz="1200" b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7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3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Walk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is this animal?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sz="1200" dirty="0"/>
              <a:t>Tip, tap, tip, tap along he ran</a:t>
            </a:r>
            <a:r>
              <a:rPr lang="en-US" altLang="zh-CN" sz="1200" dirty="0" smtClean="0"/>
              <a:t>.</a:t>
            </a:r>
            <a:endParaRPr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733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is this?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What does he want to do?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Look, here is a duck.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He is saying something.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What does he say? 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What does he mean?</a:t>
            </a:r>
          </a:p>
          <a:p>
            <a:pPr marL="228600" indent="-228600">
              <a:buFont typeface="Wingdings" pitchFamily="2" charset="2"/>
              <a:buChar char="Ø"/>
            </a:pPr>
            <a:r>
              <a:rPr lang="en-US" altLang="zh-CN" baseline="0" dirty="0"/>
              <a:t>Can you say it with right tune</a:t>
            </a:r>
            <a:r>
              <a:rPr lang="en-US" altLang="zh-CN" baseline="0" dirty="0" smtClean="0"/>
              <a:t>?</a:t>
            </a:r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816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does he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Can you say it with right tune?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How does the little sheep feel?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34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What does the</a:t>
            </a:r>
            <a:r>
              <a:rPr lang="en-US" altLang="zh-CN" baseline="0" dirty="0"/>
              <a:t> little sheep</a:t>
            </a:r>
            <a:r>
              <a:rPr lang="en-US" altLang="zh-CN" dirty="0"/>
              <a:t> say?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563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Off he ran.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does this monster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What do you think of this little sheep?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51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What does the duck say? 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What does he mean?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514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will the</a:t>
            </a:r>
            <a:r>
              <a:rPr lang="en-US" altLang="zh-CN" baseline="0" dirty="0"/>
              <a:t> monster say?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096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1979712" y="2132856"/>
            <a:ext cx="4680520" cy="1290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丽声经典故事屋第二级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2790956"/>
            <a:ext cx="648297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I Will Get You</a:t>
            </a: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要抓住你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660232" y="6381328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设计者：鲍丹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632" y="-276617"/>
            <a:ext cx="5163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>
            <a:off x="3779912" y="306388"/>
            <a:ext cx="4752528" cy="1970484"/>
          </a:xfrm>
          <a:prstGeom prst="wedgeEllipseCallout">
            <a:avLst>
              <a:gd name="adj1" fmla="val 3098"/>
              <a:gd name="adj2" fmla="val 924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5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74"/>
            <a:ext cx="9144000" cy="610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形标注 3">
            <a:extLst>
              <a:ext uri="{FF2B5EF4-FFF2-40B4-BE49-F238E27FC236}">
                <a16:creationId xmlns:a16="http://schemas.microsoft.com/office/drawing/2014/main" xmlns="" id="{F41611E2-67A4-0B4B-A0FB-4BD6661DF97A}"/>
              </a:ext>
            </a:extLst>
          </p:cNvPr>
          <p:cNvSpPr/>
          <p:nvPr/>
        </p:nvSpPr>
        <p:spPr>
          <a:xfrm>
            <a:off x="2195736" y="763575"/>
            <a:ext cx="5616624" cy="1970484"/>
          </a:xfrm>
          <a:prstGeom prst="wedgeEllipseCallout">
            <a:avLst>
              <a:gd name="adj1" fmla="val 41708"/>
              <a:gd name="adj2" fmla="val 90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8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60"/>
            <a:ext cx="9144000" cy="609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38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680521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0"/>
            <a:ext cx="4716018" cy="612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46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270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listen and read!</a:t>
            </a:r>
            <a:endParaRPr lang="zh-CN" altLang="en-US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0729"/>
            <a:ext cx="4724176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 Will G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4288" y="3727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5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0448" y="272842"/>
            <a:ext cx="29232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/>
              <a:t>Let’s  retell!</a:t>
            </a:r>
            <a:endParaRPr lang="zh-CN" altLang="en-US" sz="4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27688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55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4858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Let’s act!</a:t>
            </a:r>
            <a:r>
              <a:rPr lang="zh-CN" altLang="en-US" b="1" dirty="0"/>
              <a:t/>
            </a:r>
            <a:br>
              <a:rPr lang="zh-CN" altLang="en-US" b="1" dirty="0"/>
            </a:b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311" y="1166646"/>
            <a:ext cx="1976894" cy="23485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985" y="259825"/>
            <a:ext cx="2342816" cy="34572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099" y="836712"/>
            <a:ext cx="2162731" cy="26353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898" y="3332183"/>
            <a:ext cx="2627701" cy="26520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62373"/>
            <a:ext cx="1524000" cy="18097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17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>
            <p:custDataLst>
              <p:tags r:id="rId2"/>
            </p:custDataLst>
          </p:nvPr>
        </p:nvSpPr>
        <p:spPr>
          <a:xfrm>
            <a:off x="868363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"/>
            </p:custDataLst>
          </p:nvPr>
        </p:nvSpPr>
        <p:spPr>
          <a:xfrm>
            <a:off x="868363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"/>
            </p:custDataLst>
          </p:nvPr>
        </p:nvSpPr>
        <p:spPr>
          <a:xfrm>
            <a:off x="2135188" y="2854325"/>
            <a:ext cx="1131887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5"/>
            </p:custDataLst>
          </p:nvPr>
        </p:nvSpPr>
        <p:spPr>
          <a:xfrm>
            <a:off x="2135188" y="3449638"/>
            <a:ext cx="1131887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6"/>
            </p:custDataLst>
          </p:nvPr>
        </p:nvSpPr>
        <p:spPr>
          <a:xfrm>
            <a:off x="340042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7"/>
            </p:custDataLst>
          </p:nvPr>
        </p:nvSpPr>
        <p:spPr>
          <a:xfrm>
            <a:off x="340042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8"/>
            </p:custDataLst>
          </p:nvPr>
        </p:nvSpPr>
        <p:spPr>
          <a:xfrm>
            <a:off x="466725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9"/>
            </p:custDataLst>
          </p:nvPr>
        </p:nvSpPr>
        <p:spPr>
          <a:xfrm>
            <a:off x="466725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10"/>
            </p:custDataLst>
          </p:nvPr>
        </p:nvSpPr>
        <p:spPr>
          <a:xfrm>
            <a:off x="593407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>
            <p:custDataLst>
              <p:tags r:id="rId11"/>
            </p:custDataLst>
          </p:nvPr>
        </p:nvSpPr>
        <p:spPr>
          <a:xfrm>
            <a:off x="593407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>
            <p:custDataLst>
              <p:tags r:id="rId12"/>
            </p:custDataLst>
          </p:nvPr>
        </p:nvSpPr>
        <p:spPr>
          <a:xfrm>
            <a:off x="720090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>
            <p:custDataLst>
              <p:tags r:id="rId13"/>
            </p:custDataLst>
          </p:nvPr>
        </p:nvSpPr>
        <p:spPr>
          <a:xfrm>
            <a:off x="720090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2" name="文本框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68363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T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3" name="文本框 5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35188" y="2554288"/>
            <a:ext cx="11318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H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4" name="文本框 5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40042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A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5" name="文本框 5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66725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N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6" name="文本框 5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93407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K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7" name="文本框 5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20090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S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79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6192688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 rot="1769681">
            <a:off x="3100380" y="163888"/>
            <a:ext cx="4824536" cy="3152825"/>
          </a:xfrm>
          <a:prstGeom prst="wedgeEllipseCallout">
            <a:avLst/>
          </a:prstGeom>
          <a:noFill/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52536" y="620688"/>
            <a:ext cx="3865161" cy="450892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700" dirty="0">
                <a:latin typeface="宋体"/>
              </a:rPr>
              <a:t>？</a:t>
            </a:r>
            <a:endParaRPr lang="zh-CN" altLang="en-US" sz="28700" dirty="0"/>
          </a:p>
        </p:txBody>
      </p:sp>
      <p:sp>
        <p:nvSpPr>
          <p:cNvPr id="8" name="TextBox 7"/>
          <p:cNvSpPr txBox="1"/>
          <p:nvPr/>
        </p:nvSpPr>
        <p:spPr>
          <a:xfrm>
            <a:off x="4283968" y="5013176"/>
            <a:ext cx="4727012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改编：</a:t>
            </a:r>
            <a:r>
              <a:rPr lang="en-US" altLang="zh-CN" sz="2800" b="1" dirty="0"/>
              <a:t>Alex Lane</a:t>
            </a:r>
          </a:p>
          <a:p>
            <a:r>
              <a:rPr lang="zh-CN" altLang="en-US" sz="2800" b="1" dirty="0"/>
              <a:t>绘者：</a:t>
            </a:r>
            <a:r>
              <a:rPr lang="en-US" altLang="zh-CN" sz="2800" b="1" dirty="0"/>
              <a:t>Elle Daly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9361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3299976" cy="264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764704"/>
            <a:ext cx="8352928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altLang="zh-CN" sz="5400" dirty="0"/>
              <a:t>Tip, tap, tip, tap along he ran.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59653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0.17812 -0.01505 C 0.21527 -0.01898 0.27152 -0.02037 0.32986 -0.02037 C 0.39618 -0.02037 0.44861 -0.01852 0.48628 -0.01528 L 0.66545 0.00046 " pathEditMode="relative" rAng="0" ptsTypes="AAAAA">
                                      <p:cBhvr>
                                        <p:cTn id="6" dur="3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64" y="-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下箭头 3"/>
          <p:cNvSpPr/>
          <p:nvPr/>
        </p:nvSpPr>
        <p:spPr>
          <a:xfrm>
            <a:off x="1403648" y="1685430"/>
            <a:ext cx="1224136" cy="1944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rot="1767729">
            <a:off x="7467102" y="2090972"/>
            <a:ext cx="1224136" cy="1944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3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" y="0"/>
            <a:ext cx="9135443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2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80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7"/>
            <a:ext cx="9144000" cy="607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81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05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>
            <a:off x="3707904" y="0"/>
            <a:ext cx="4392488" cy="2125180"/>
          </a:xfrm>
          <a:prstGeom prst="wedgeEllipseCallout">
            <a:avLst>
              <a:gd name="adj1" fmla="val -55883"/>
              <a:gd name="adj2" fmla="val 544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6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" val="20191122112055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</TotalTime>
  <Words>411</Words>
  <Application>Microsoft Office PowerPoint</Application>
  <PresentationFormat>全屏显示(4:3)</PresentationFormat>
  <Paragraphs>82</Paragraphs>
  <Slides>17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宋体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act! 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Zhou Xiran</cp:lastModifiedBy>
  <cp:revision>136</cp:revision>
  <dcterms:created xsi:type="dcterms:W3CDTF">2018-02-10T01:40:27Z</dcterms:created>
  <dcterms:modified xsi:type="dcterms:W3CDTF">2020-03-24T05:40:26Z</dcterms:modified>
</cp:coreProperties>
</file>