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1"/>
  </p:notesMasterIdLst>
  <p:sldIdLst>
    <p:sldId id="261" r:id="rId4"/>
    <p:sldId id="292" r:id="rId5"/>
    <p:sldId id="293" r:id="rId6"/>
    <p:sldId id="296" r:id="rId7"/>
    <p:sldId id="263" r:id="rId8"/>
    <p:sldId id="426" r:id="rId9"/>
    <p:sldId id="461" r:id="rId10"/>
    <p:sldId id="467" r:id="rId12"/>
    <p:sldId id="462" r:id="rId13"/>
    <p:sldId id="424" r:id="rId14"/>
    <p:sldId id="480" r:id="rId15"/>
    <p:sldId id="465" r:id="rId16"/>
    <p:sldId id="483" r:id="rId17"/>
    <p:sldId id="484" r:id="rId18"/>
    <p:sldId id="486" r:id="rId19"/>
    <p:sldId id="487" r:id="rId20"/>
    <p:sldId id="488" r:id="rId21"/>
    <p:sldId id="378" r:id="rId22"/>
    <p:sldId id="358" r:id="rId23"/>
    <p:sldId id="490" r:id="rId24"/>
    <p:sldId id="491" r:id="rId25"/>
    <p:sldId id="492" r:id="rId26"/>
    <p:sldId id="494" r:id="rId27"/>
    <p:sldId id="489" r:id="rId28"/>
    <p:sldId id="493" r:id="rId29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4E4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17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12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2457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  <p:sp>
        <p:nvSpPr>
          <p:cNvPr id="2457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/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2457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  <p:sp>
        <p:nvSpPr>
          <p:cNvPr id="2457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/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4301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  <p:sp>
        <p:nvSpPr>
          <p:cNvPr id="4301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4505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  <p:sp>
        <p:nvSpPr>
          <p:cNvPr id="4505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/>
            <a:fld id="{9A0DB2DC-4C9A-4742-B13C-FB6460FD3503}" type="slidenum"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GIF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2.GIF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图片 7174" descr="timg?image&amp;quality=80&amp;size=b9999_10000&amp;sec=1507590866500&amp;di=c65179b36b10b4069543abc808c19d0b&amp;imgtype=jpg&amp;src=http%3A%2F%2Fimg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矩形 8196"/>
          <p:cNvSpPr/>
          <p:nvPr/>
        </p:nvSpPr>
        <p:spPr>
          <a:xfrm>
            <a:off x="539750" y="744538"/>
            <a:ext cx="5400675" cy="30464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像 云 不 是 云，</a:t>
            </a:r>
            <a:endParaRPr lang="zh-CN" altLang="en-US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像 烟 不 是 烟，</a:t>
            </a:r>
            <a:endParaRPr lang="zh-CN" altLang="en-US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风 吹 轻 轻 飘，日 出 慢 慢 散。</a:t>
            </a:r>
            <a:endParaRPr lang="zh-CN" altLang="en-US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176" name="图片 6" descr="IMG_5212"/>
          <p:cNvPicPr>
            <a:picLocks noChangeAspect="1"/>
          </p:cNvPicPr>
          <p:nvPr/>
        </p:nvPicPr>
        <p:blipFill>
          <a:blip r:embed="rId2"/>
          <a:srcRect l="17671" t="21028"/>
          <a:stretch>
            <a:fillRect/>
          </a:stretch>
        </p:blipFill>
        <p:spPr>
          <a:xfrm>
            <a:off x="5521325" y="3440113"/>
            <a:ext cx="3406775" cy="3140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3812" y="0"/>
            <a:ext cx="9167812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4" name="图片 35846" descr="075765dac86bd7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文本框 99"/>
          <p:cNvSpPr txBox="1"/>
          <p:nvPr/>
        </p:nvSpPr>
        <p:spPr>
          <a:xfrm>
            <a:off x="1259840" y="1484630"/>
            <a:ext cx="605282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先飞到</a:t>
            </a:r>
            <a:r>
              <a:rPr lang="en-US" altLang="zh-CN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(    )</a:t>
            </a:r>
            <a:endParaRPr lang="zh-CN" altLang="en-US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然后来到</a:t>
            </a:r>
            <a:r>
              <a:rPr lang="en-US" altLang="zh-CN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(    )</a:t>
            </a:r>
            <a:endParaRPr lang="zh-CN" altLang="en-US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最后躲在</a:t>
            </a:r>
            <a:r>
              <a:rPr lang="en-US" altLang="zh-CN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(          )</a:t>
            </a:r>
            <a:endParaRPr lang="en-US" altLang="zh-CN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20110" y="1484630"/>
            <a:ext cx="14312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latin typeface="楷体" panose="02010609060101010101" pitchFamily="49" charset="-122"/>
                <a:ea typeface="楷体" panose="02010609060101010101" pitchFamily="49" charset="-122"/>
              </a:rPr>
              <a:t>海上</a:t>
            </a:r>
            <a:endParaRPr lang="zh-CN" altLang="en-US" sz="4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96055" y="2223135"/>
            <a:ext cx="17805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latin typeface="楷体" panose="02010609060101010101" pitchFamily="49" charset="-122"/>
                <a:ea typeface="楷体" panose="02010609060101010101" pitchFamily="49" charset="-122"/>
              </a:rPr>
              <a:t>岸边</a:t>
            </a:r>
            <a:endParaRPr lang="zh-CN" altLang="en-US" sz="4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96055" y="2961640"/>
            <a:ext cx="35001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latin typeface="楷体" panose="02010609060101010101" pitchFamily="49" charset="-122"/>
                <a:ea typeface="楷体" panose="02010609060101010101" pitchFamily="49" charset="-122"/>
              </a:rPr>
              <a:t>城市的上空</a:t>
            </a:r>
            <a:endParaRPr lang="zh-CN" altLang="en-US" sz="4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403985" y="2204720"/>
            <a:ext cx="7087870" cy="20999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从前有一片雾，</a:t>
            </a:r>
            <a:endParaRPr kumimoji="0" lang="zh-CN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他是个</a:t>
            </a:r>
            <a:r>
              <a:rPr kumimoji="0" lang="zh-CN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淘气</a:t>
            </a:r>
            <a:r>
              <a:rPr kumimoji="0" lang="zh-CN" alt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的孩子</a:t>
            </a:r>
            <a:r>
              <a:rPr kumimoji="0" lang="zh-CN" alt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kumimoji="0" lang="zh-CN" alt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3812" y="0"/>
            <a:ext cx="9167812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4" name="图片 35846" descr="075765dac86bd7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文本框 99"/>
          <p:cNvSpPr txBox="1"/>
          <p:nvPr/>
        </p:nvSpPr>
        <p:spPr>
          <a:xfrm>
            <a:off x="2154555" y="1484630"/>
            <a:ext cx="306070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endParaRPr lang="zh-CN" altLang="en-US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00505" y="2524760"/>
            <a:ext cx="67443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43940" y="2420620"/>
            <a:ext cx="6741795" cy="28975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90000"/>
              </a:lnSpc>
            </a:pP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自由读课文，想一想，淘气的雾孩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子说了什么？做了什么 </a:t>
            </a:r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90000"/>
              </a:lnSpc>
            </a:pP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2.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用横线画出雾孩子说的话。</a:t>
            </a:r>
            <a:endParaRPr lang="zh-CN" altLang="en-US" sz="3200"/>
          </a:p>
        </p:txBody>
      </p:sp>
      <p:sp>
        <p:nvSpPr>
          <p:cNvPr id="4" name="文本框 3"/>
          <p:cNvSpPr txBox="1"/>
          <p:nvPr/>
        </p:nvSpPr>
        <p:spPr>
          <a:xfrm>
            <a:off x="1115695" y="1268730"/>
            <a:ext cx="35471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读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书</a:t>
            </a:r>
            <a:r>
              <a:rPr lang="zh-CN" altLang="zh-CN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要求：</a:t>
            </a:r>
            <a:endParaRPr lang="zh-CN" altLang="en-US" sz="4800"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微信图片_2021112822370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714876" cy="6858000"/>
          </a:xfrm>
          <a:prstGeom prst="rect">
            <a:avLst/>
          </a:prstGeom>
        </p:spPr>
      </p:pic>
      <p:pic>
        <p:nvPicPr>
          <p:cNvPr id="5" name="图片 4" descr="微信图片_202111282237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0"/>
            <a:ext cx="4857784" cy="685800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357290" y="714356"/>
            <a:ext cx="357190" cy="357190"/>
          </a:xfrm>
          <a:prstGeom prst="ellipse">
            <a:avLst/>
          </a:prstGeom>
          <a:solidFill>
            <a:srgbClr val="FFDD71"/>
          </a:solidFill>
          <a:ln w="38100">
            <a:solidFill>
              <a:srgbClr val="F78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357290" y="71435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7860C"/>
                </a:solidFill>
              </a:rPr>
              <a:t>20</a:t>
            </a:r>
            <a:endParaRPr lang="zh-CN" altLang="en-US" dirty="0">
              <a:solidFill>
                <a:srgbClr val="F7860C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2872" y="1825617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1.</a:t>
            </a:r>
            <a:endParaRPr lang="en-US" altLang="zh-CN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28596" y="2643182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3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.</a:t>
            </a:r>
            <a:endParaRPr lang="en-US" altLang="zh-CN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2872" y="2243072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2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.</a:t>
            </a:r>
            <a:endParaRPr lang="en-US" altLang="zh-CN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857752" y="1643050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7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.</a:t>
            </a:r>
            <a:endParaRPr lang="en-US" altLang="zh-CN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38520" y="3857628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4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.</a:t>
            </a:r>
            <a:endParaRPr lang="en-US" altLang="zh-CN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38520" y="5429264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5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.</a:t>
            </a:r>
            <a:endParaRPr lang="en-US" altLang="zh-CN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28596" y="5857892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6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.</a:t>
            </a:r>
            <a:endParaRPr lang="en-US" altLang="zh-CN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857752" y="2786058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8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.</a:t>
            </a:r>
            <a:endParaRPr lang="en-US" altLang="zh-CN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8" name="矩形 17"/>
          <p:cNvSpPr/>
          <p:nvPr/>
        </p:nvSpPr>
        <p:spPr>
          <a:xfrm rot="10800000" flipV="1">
            <a:off x="4857752" y="3143248"/>
            <a:ext cx="44435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9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.</a:t>
            </a:r>
            <a:endParaRPr lang="en-US" altLang="zh-CN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786314" y="5000636"/>
            <a:ext cx="535723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10.</a:t>
            </a:r>
            <a:endParaRPr lang="en-US" altLang="zh-CN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714348" y="3000372"/>
            <a:ext cx="2000264" cy="1588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928662" y="4214818"/>
            <a:ext cx="3227070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357158" y="4643446"/>
            <a:ext cx="431800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785786" y="6215082"/>
            <a:ext cx="2271395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4714876" y="2357430"/>
            <a:ext cx="2000264" cy="1588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8001024" y="2000240"/>
            <a:ext cx="561975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5143504" y="3143248"/>
            <a:ext cx="1877060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7224" y="1071546"/>
            <a:ext cx="3892412" cy="584775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7860C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0000"/>
                </a:solidFill>
                <a:highlight>
                  <a:srgbClr val="00FFFF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我要把大海藏起来。</a:t>
            </a:r>
            <a:endParaRPr lang="zh-CN" altLang="en-US" sz="3200" b="1" dirty="0" smtClean="0">
              <a:solidFill>
                <a:srgbClr val="000000"/>
              </a:solidFill>
              <a:highlight>
                <a:srgbClr val="00FFFF"/>
              </a:highligh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57224" y="2143116"/>
            <a:ext cx="7929618" cy="646331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7860C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rgbClr val="000000"/>
                </a:solidFill>
                <a:highlight>
                  <a:srgbClr val="00FFFF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现在我要把天空连同太阳一起藏起来。</a:t>
            </a:r>
            <a:endParaRPr lang="zh-CN" altLang="en-US" sz="3600" b="1" dirty="0" smtClean="0">
              <a:solidFill>
                <a:srgbClr val="000000"/>
              </a:solidFill>
              <a:highlight>
                <a:srgbClr val="00FFFF"/>
              </a:highligh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57224" y="3286124"/>
            <a:ext cx="5280613" cy="646331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7860C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000000"/>
                </a:solidFill>
                <a:highlight>
                  <a:srgbClr val="00FFFF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现在我要把海岸藏起来。</a:t>
            </a:r>
            <a:endParaRPr lang="zh-CN" altLang="en-US" sz="3600" b="1" dirty="0" smtClean="0">
              <a:solidFill>
                <a:srgbClr val="000000"/>
              </a:solidFill>
              <a:highlight>
                <a:srgbClr val="00FFFF"/>
              </a:highligh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57224" y="4429132"/>
            <a:ext cx="5743880" cy="646331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7860C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000000"/>
                </a:solidFill>
                <a:highlight>
                  <a:srgbClr val="00FFFF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现在，我该把谁藏起来呢？</a:t>
            </a:r>
            <a:endParaRPr lang="zh-CN" altLang="en-US" sz="3600" b="1" dirty="0" smtClean="0">
              <a:solidFill>
                <a:srgbClr val="000000"/>
              </a:solidFill>
              <a:highlight>
                <a:srgbClr val="00FFFF"/>
              </a:highligh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7224" y="5497313"/>
            <a:ext cx="4354077" cy="646331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7860C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000000"/>
                </a:solidFill>
                <a:highlight>
                  <a:srgbClr val="00FFFF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我要把自己藏起来。</a:t>
            </a:r>
            <a:endParaRPr lang="zh-CN" altLang="en-US" sz="3600" b="1" dirty="0" smtClean="0">
              <a:solidFill>
                <a:srgbClr val="000000"/>
              </a:solidFill>
              <a:highlight>
                <a:srgbClr val="00FFFF"/>
              </a:highligh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AutoShape 5" descr="2Q=="/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</p:spPr>
        <p:txBody>
          <a:bodyPr/>
          <a:lstStyle/>
          <a:p>
            <a:endParaRPr lang="zh-CN" altLang="en-US" sz="100"/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1619885" y="1196340"/>
            <a:ext cx="4610100" cy="5530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“</a:t>
            </a:r>
            <a:r>
              <a:rPr lang="zh-CN" altLang="en-US" sz="3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我要把大海藏起来。”</a:t>
            </a:r>
            <a:endParaRPr lang="zh-CN" altLang="en-US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1907291" y="2564966"/>
            <a:ext cx="5509022" cy="1076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论是海水、船只，还是蓝色的远方，都看不见了。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906656" y="1340407"/>
            <a:ext cx="5509022" cy="1076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于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是，他把大海藏了起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来。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8" descr="18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820" y="3762375"/>
            <a:ext cx="2465705" cy="2449830"/>
          </a:xfrm>
          <a:prstGeom prst="rect">
            <a:avLst/>
          </a:prstGeom>
        </p:spPr>
      </p:pic>
      <p:sp>
        <p:nvSpPr>
          <p:cNvPr id="10" name="文本框 15"/>
          <p:cNvSpPr txBox="1"/>
          <p:nvPr/>
        </p:nvSpPr>
        <p:spPr>
          <a:xfrm>
            <a:off x="6156325" y="3983355"/>
            <a:ext cx="2141220" cy="2061210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论（无论）</a:t>
            </a:r>
            <a:endParaRPr lang="en-US" altLang="zh-CN" sz="3200" b="1" dirty="0" smtClean="0">
              <a:ln>
                <a:noFill/>
              </a:ln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  <a:p>
            <a:r>
              <a:rPr lang="zh-CN" altLang="en-US" sz="32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轮 </a:t>
            </a:r>
            <a:r>
              <a:rPr lang="en-US" altLang="zh-CN" sz="32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(</a:t>
            </a:r>
            <a:r>
              <a:rPr lang="zh-CN" altLang="en-US" sz="32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车轮）</a:t>
            </a:r>
            <a:endParaRPr lang="zh-CN" altLang="en-US" sz="3200" b="1" dirty="0" smtClean="0">
              <a:ln>
                <a:noFill/>
              </a:ln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  <a:p>
            <a:r>
              <a:rPr lang="zh-CN" altLang="en-US" sz="32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抡（抡起）</a:t>
            </a:r>
            <a:endParaRPr lang="en-US" altLang="zh-CN" sz="3200" b="1" dirty="0" smtClean="0">
              <a:ln>
                <a:noFill/>
              </a:ln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纶（垂纶）</a:t>
            </a:r>
            <a:endParaRPr lang="zh-CN" altLang="en-US" sz="3200" b="1" dirty="0" smtClean="0">
              <a:ln>
                <a:noFill/>
              </a:ln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grpSp>
        <p:nvGrpSpPr>
          <p:cNvPr id="5" name="组合 7"/>
          <p:cNvGrpSpPr/>
          <p:nvPr/>
        </p:nvGrpSpPr>
        <p:grpSpPr>
          <a:xfrm>
            <a:off x="539530" y="3861058"/>
            <a:ext cx="2247920" cy="2399665"/>
            <a:chOff x="1259630" y="883821"/>
            <a:chExt cx="2247920" cy="2399665"/>
          </a:xfrm>
        </p:grpSpPr>
        <p:grpSp>
          <p:nvGrpSpPr>
            <p:cNvPr id="6" name="组合 14"/>
            <p:cNvGrpSpPr/>
            <p:nvPr/>
          </p:nvGrpSpPr>
          <p:grpSpPr>
            <a:xfrm>
              <a:off x="1259630" y="980726"/>
              <a:ext cx="2247920" cy="2112122"/>
              <a:chOff x="6664695" y="3086341"/>
              <a:chExt cx="1648475" cy="1602301"/>
            </a:xfrm>
          </p:grpSpPr>
          <p:sp>
            <p:nvSpPr>
              <p:cNvPr id="7" name="Rectangle 2"/>
              <p:cNvSpPr>
                <a:spLocks noChangeArrowheads="1"/>
              </p:cNvSpPr>
              <p:nvPr/>
            </p:nvSpPr>
            <p:spPr bwMode="auto">
              <a:xfrm>
                <a:off x="6664695" y="3086341"/>
                <a:ext cx="1648475" cy="1602301"/>
              </a:xfrm>
              <a:prstGeom prst="rect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 dirty="0"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" name="Line 3"/>
              <p:cNvSpPr>
                <a:spLocks noChangeShapeType="1"/>
              </p:cNvSpPr>
              <p:nvPr/>
            </p:nvSpPr>
            <p:spPr bwMode="auto">
              <a:xfrm flipV="1">
                <a:off x="6717503" y="3905745"/>
                <a:ext cx="1584176" cy="1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Line 4"/>
              <p:cNvSpPr>
                <a:spLocks noChangeShapeType="1"/>
              </p:cNvSpPr>
              <p:nvPr/>
            </p:nvSpPr>
            <p:spPr bwMode="auto">
              <a:xfrm>
                <a:off x="7456785" y="3086343"/>
                <a:ext cx="0" cy="1584177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prstDash val="lg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6" name="TextBox 9"/>
            <p:cNvSpPr txBox="1"/>
            <p:nvPr/>
          </p:nvSpPr>
          <p:spPr>
            <a:xfrm>
              <a:off x="1259632" y="883821"/>
              <a:ext cx="2088232" cy="2399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0" dirty="0">
                  <a:latin typeface="楷体" panose="02010609060101010101" pitchFamily="49" charset="-122"/>
                  <a:ea typeface="楷体" panose="02010609060101010101" pitchFamily="49" charset="-122"/>
                </a:rPr>
                <a:t>于</a:t>
              </a:r>
              <a:endParaRPr lang="zh-CN" altLang="en-US" sz="15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 animBg="1"/>
      <p:bldP spid="30730" grpId="1" animBg="1"/>
      <p:bldP spid="8" grpId="0" animBg="1"/>
      <p:bldP spid="8" grpId="1" animBg="1"/>
      <p:bldP spid="30731" grpId="0" animBg="1"/>
      <p:bldP spid="30731" grpId="1" animBg="1"/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2Q=="/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</p:spPr>
        <p:txBody>
          <a:bodyPr/>
          <a:lstStyle/>
          <a:p>
            <a:endParaRPr lang="zh-CN" altLang="en-US" sz="10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259854" y="836567"/>
            <a:ext cx="6561296" cy="5054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r>
              <a:rPr kumimoji="0" lang="en-US" altLang="zh-CN" sz="27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sz="2700" b="1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sz="3600" b="1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现在我要把天空连同太阳一起藏起来。”于是，他把天空连同太阳一起藏了起来</a:t>
            </a:r>
            <a:r>
              <a:rPr lang="zh-CN" sz="3600" b="1" spc="-20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。霎时，四周变暗了，</a:t>
            </a:r>
            <a:r>
              <a:rPr lang="zh-CN" sz="3600" b="1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无论是天空，还是天空中的太阳，都看不见了。</a:t>
            </a:r>
            <a:endParaRPr kumimoji="0" lang="zh-CN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endParaRPr kumimoji="0" lang="zh-CN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07950" y="1916113"/>
            <a:ext cx="8956675" cy="899160"/>
          </a:xfrm>
          <a:prstGeom prst="rect">
            <a:avLst/>
          </a:prstGeom>
          <a:solidFill>
            <a:schemeClr val="bg1">
              <a:alpha val="81000"/>
            </a:schemeClr>
          </a:solidFill>
          <a:ln w="9525">
            <a:noFill/>
            <a:miter lim="800000"/>
          </a:ln>
          <a:effectLst/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r>
              <a:rPr kumimoji="0" lang="en-US" altLang="zh-CN" sz="27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sz="3600" b="1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“现在我要把天空连同太阳一起藏起来。”</a:t>
            </a:r>
            <a:endParaRPr kumimoji="0" lang="zh-CN" sz="36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347720" y="2708910"/>
            <a:ext cx="2664460" cy="0"/>
          </a:xfrm>
          <a:prstGeom prst="line">
            <a:avLst/>
          </a:prstGeom>
          <a:ln w="412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4319115" y="2204673"/>
            <a:ext cx="756085" cy="440513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15" name="文本框 7"/>
          <p:cNvSpPr txBox="1"/>
          <p:nvPr/>
        </p:nvSpPr>
        <p:spPr>
          <a:xfrm>
            <a:off x="4352197" y="1607401"/>
            <a:ext cx="654368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3200" b="1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和</a:t>
            </a:r>
            <a:endParaRPr lang="zh-CN" altLang="en-US" sz="3200" b="1" dirty="0" smtClean="0">
              <a:ln>
                <a:noFill/>
              </a:ln>
              <a:solidFill>
                <a:srgbClr val="333333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07950" y="2852103"/>
            <a:ext cx="8122285" cy="899160"/>
          </a:xfrm>
          <a:prstGeom prst="rect">
            <a:avLst/>
          </a:prstGeom>
          <a:solidFill>
            <a:schemeClr val="bg1">
              <a:alpha val="81000"/>
            </a:schemeClr>
          </a:solidFill>
          <a:ln w="9525">
            <a:noFill/>
            <a:miter lim="800000"/>
          </a:ln>
          <a:effectLst/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r>
              <a:rPr lang="zh-CN" altLang="en-US" sz="3600" b="1" dirty="0" smtClean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于是，他把天空连同太阳一起藏了起来。</a:t>
            </a:r>
            <a:endParaRPr kumimoji="0" lang="zh-CN" altLang="en-US" sz="36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bldLvl="0" animBg="1"/>
      <p:bldP spid="10" grpId="0" bldLvl="0" animBg="1"/>
      <p:bldP spid="14" grpId="0" bldLvl="0" animBg="1"/>
      <p:bldP spid="15" grpId="0"/>
      <p:bldP spid="1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43000" y="857250"/>
            <a:ext cx="6858000" cy="695325"/>
          </a:xfrm>
          <a:prstGeom prst="rect">
            <a:avLst/>
          </a:prstGeom>
          <a:solidFill>
            <a:schemeClr val="bg1">
              <a:alpha val="84000"/>
            </a:schemeClr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zh-CN" sz="100"/>
          </a:p>
          <a:p>
            <a:pPr>
              <a:spcBef>
                <a:spcPct val="50000"/>
              </a:spcBef>
            </a:pPr>
            <a:endParaRPr lang="en-US" altLang="zh-CN" sz="100"/>
          </a:p>
          <a:p>
            <a:pPr>
              <a:spcBef>
                <a:spcPct val="50000"/>
              </a:spcBef>
            </a:pPr>
            <a:endParaRPr lang="en-US" altLang="zh-CN" sz="100"/>
          </a:p>
          <a:p>
            <a:pPr>
              <a:spcBef>
                <a:spcPct val="50000"/>
              </a:spcBef>
            </a:pPr>
            <a:endParaRPr lang="en-US" altLang="zh-CN" sz="100"/>
          </a:p>
          <a:p>
            <a:pPr>
              <a:spcBef>
                <a:spcPct val="50000"/>
              </a:spcBef>
            </a:pPr>
            <a:endParaRPr lang="en-US" altLang="zh-CN" sz="100"/>
          </a:p>
          <a:p>
            <a:pPr>
              <a:spcBef>
                <a:spcPct val="50000"/>
              </a:spcBef>
            </a:pPr>
            <a:endParaRPr lang="en-US" altLang="zh-CN" sz="100"/>
          </a:p>
          <a:p>
            <a:pPr>
              <a:spcBef>
                <a:spcPct val="50000"/>
              </a:spcBef>
            </a:pPr>
            <a:endParaRPr lang="en-US" altLang="zh-CN" sz="100"/>
          </a:p>
          <a:p>
            <a:pPr>
              <a:spcBef>
                <a:spcPct val="50000"/>
              </a:spcBef>
            </a:pPr>
            <a:endParaRPr lang="en-US" altLang="zh-CN" sz="100"/>
          </a:p>
          <a:p>
            <a:pPr>
              <a:spcBef>
                <a:spcPct val="50000"/>
              </a:spcBef>
            </a:pPr>
            <a:endParaRPr lang="en-US" altLang="zh-CN" sz="100"/>
          </a:p>
          <a:p>
            <a:pPr>
              <a:spcBef>
                <a:spcPct val="50000"/>
              </a:spcBef>
            </a:pPr>
            <a:endParaRPr lang="en-US" altLang="zh-CN" sz="100"/>
          </a:p>
          <a:p>
            <a:pPr>
              <a:spcBef>
                <a:spcPct val="50000"/>
              </a:spcBef>
            </a:pPr>
            <a:endParaRPr lang="en-US" altLang="zh-CN" sz="100"/>
          </a:p>
          <a:p>
            <a:pPr>
              <a:spcBef>
                <a:spcPct val="50000"/>
              </a:spcBef>
            </a:pPr>
            <a:endParaRPr lang="en-US" altLang="zh-CN" sz="100"/>
          </a:p>
          <a:p>
            <a:pPr>
              <a:spcBef>
                <a:spcPct val="50000"/>
              </a:spcBef>
            </a:pPr>
            <a:endParaRPr lang="en-US" altLang="zh-CN" sz="100"/>
          </a:p>
          <a:p>
            <a:pPr>
              <a:spcBef>
                <a:spcPct val="50000"/>
              </a:spcBef>
            </a:pPr>
            <a:endParaRPr lang="en-US" altLang="zh-CN" sz="100"/>
          </a:p>
          <a:p>
            <a:pPr>
              <a:spcBef>
                <a:spcPct val="50000"/>
              </a:spcBef>
            </a:pPr>
            <a:endParaRPr lang="en-US" altLang="zh-CN" sz="100"/>
          </a:p>
          <a:p>
            <a:pPr>
              <a:spcBef>
                <a:spcPct val="50000"/>
              </a:spcBef>
            </a:pPr>
            <a:endParaRPr lang="en-US" altLang="zh-CN" sz="100"/>
          </a:p>
          <a:p>
            <a:pPr>
              <a:spcBef>
                <a:spcPct val="50000"/>
              </a:spcBef>
            </a:pPr>
            <a:endParaRPr lang="en-US" altLang="zh-CN" sz="105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143000" y="1509855"/>
            <a:ext cx="6561296" cy="4131310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noFill/>
            <a:miter lim="800000"/>
          </a:ln>
          <a:effectLst/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r>
              <a:rPr kumimoji="0" lang="en-US" altLang="zh-CN" sz="27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sh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à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kumimoji="0" lang="en-US" altLang="zh-CN" sz="27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kumimoji="0" lang="en-US" altLang="zh-CN" sz="27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r>
              <a:rPr kumimoji="0" lang="en-US" altLang="zh-CN" sz="27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sz="3600" b="1" spc="-200" dirty="0" smtClean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霎时</a:t>
            </a:r>
            <a:r>
              <a:rPr lang="zh-CN" sz="3600" b="1" spc="-20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，四周变</a:t>
            </a:r>
            <a:r>
              <a:rPr lang="zh-CN" sz="3600" b="1" spc="-200" dirty="0" smtClean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暗</a:t>
            </a:r>
            <a:r>
              <a:rPr lang="zh-CN" sz="3600" b="1" spc="-20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了，</a:t>
            </a:r>
            <a:r>
              <a:rPr lang="zh-CN" sz="3600" b="1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无论是天空，还是天空中的太阳，都看不见了。</a:t>
            </a:r>
            <a:endParaRPr kumimoji="0" lang="zh-CN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endParaRPr kumimoji="0" lang="zh-CN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143000" y="476250"/>
            <a:ext cx="6674485" cy="1153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100" dirty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一眨眼，一瞬间</a:t>
            </a:r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，顿时，立刻</a:t>
            </a:r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……</a:t>
            </a:r>
            <a:endParaRPr lang="en-US" altLang="zh-CN" sz="32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0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985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13" y="-9525"/>
            <a:ext cx="9148762" cy="6875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6" name="文本框 37"/>
          <p:cNvSpPr txBox="1"/>
          <p:nvPr/>
        </p:nvSpPr>
        <p:spPr>
          <a:xfrm>
            <a:off x="69850" y="4386263"/>
            <a:ext cx="9004300" cy="5492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3000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</a:t>
            </a:r>
            <a:endParaRPr lang="zh-CN" altLang="en-US" sz="3000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41987" name="文本框 98322"/>
          <p:cNvSpPr txBox="1"/>
          <p:nvPr/>
        </p:nvSpPr>
        <p:spPr>
          <a:xfrm>
            <a:off x="250825" y="4437063"/>
            <a:ext cx="8893175" cy="3200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4000" dirty="0">
                <a:latin typeface="Arial" panose="020B0604020202020204" pitchFamily="34" charset="0"/>
                <a:ea typeface="楷体_GB2312" pitchFamily="49" charset="-122"/>
              </a:rPr>
              <a:t>      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雾把海岸藏了起来，同时也把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城市藏了起来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房屋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街道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树木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桥梁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、甚至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行人和小黑猫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，雾把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一切都藏了起来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，什么都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看不见了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1988" name="图片 98323" descr="图片1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508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4033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13" y="-9525"/>
            <a:ext cx="9148762" cy="6875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4" name="文本框 49170"/>
          <p:cNvSpPr txBox="1"/>
          <p:nvPr/>
        </p:nvSpPr>
        <p:spPr>
          <a:xfrm>
            <a:off x="250825" y="4221163"/>
            <a:ext cx="8640763" cy="2552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Arial" panose="020B0604020202020204" pitchFamily="34" charset="0"/>
                <a:ea typeface="楷体_GB2312" pitchFamily="49" charset="-122"/>
              </a:rPr>
              <a:t>      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雾把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海岸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藏了起来，同时也把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城市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藏了起来。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房屋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街道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树木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桥梁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，甚至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行人和小黑猫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，雾把一切都藏了起来，什么都看不见了。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云形 15"/>
          <p:cNvSpPr/>
          <p:nvPr/>
        </p:nvSpPr>
        <p:spPr>
          <a:xfrm>
            <a:off x="2124075" y="4292600"/>
            <a:ext cx="1028700" cy="576263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云形 15"/>
          <p:cNvSpPr/>
          <p:nvPr/>
        </p:nvSpPr>
        <p:spPr>
          <a:xfrm>
            <a:off x="7677150" y="4292600"/>
            <a:ext cx="1028700" cy="576263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云形 15"/>
          <p:cNvSpPr/>
          <p:nvPr/>
        </p:nvSpPr>
        <p:spPr>
          <a:xfrm>
            <a:off x="2898775" y="4868863"/>
            <a:ext cx="1082675" cy="576263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云形 15"/>
          <p:cNvSpPr/>
          <p:nvPr/>
        </p:nvSpPr>
        <p:spPr>
          <a:xfrm>
            <a:off x="4422775" y="4868863"/>
            <a:ext cx="1139825" cy="64293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云形 15"/>
          <p:cNvSpPr/>
          <p:nvPr/>
        </p:nvSpPr>
        <p:spPr>
          <a:xfrm>
            <a:off x="5969000" y="4870450"/>
            <a:ext cx="1062038" cy="64293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云形 15"/>
          <p:cNvSpPr/>
          <p:nvPr/>
        </p:nvSpPr>
        <p:spPr>
          <a:xfrm>
            <a:off x="7439025" y="4868863"/>
            <a:ext cx="1073150" cy="64293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云形 15"/>
          <p:cNvSpPr/>
          <p:nvPr/>
        </p:nvSpPr>
        <p:spPr>
          <a:xfrm>
            <a:off x="1266825" y="5445125"/>
            <a:ext cx="3451225" cy="6731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4042" name="图片 49178" descr="图片1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221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 descr="3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880" y="1628775"/>
            <a:ext cx="2364105" cy="236410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图片 59395" descr="timgCAFAGZIZ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143000" y="857250"/>
            <a:ext cx="6858000" cy="5143500"/>
            <a:chOff x="0" y="0"/>
            <a:chExt cx="9144000" cy="6858000"/>
          </a:xfrm>
        </p:grpSpPr>
        <p:pic>
          <p:nvPicPr>
            <p:cNvPr id="2" name="图片 1" descr="雾在哪里课文2_副本.jp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>
                <a:lumMod val="85000"/>
                <a:alpha val="7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</p:grp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428274" y="1208723"/>
            <a:ext cx="6508433" cy="42233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indent="3556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r>
              <a:rPr lang="en-US" altLang="zh-CN" sz="3000" b="1" dirty="0" smtClean="0">
                <a:solidFill>
                  <a:srgbClr val="333333"/>
                </a:solidFill>
                <a:latin typeface="Calibri" panose="020F0502020204030204" charset="0"/>
                <a:ea typeface="楷体" panose="02010609060101010101" pitchFamily="49" charset="-122"/>
                <a:cs typeface="宋体" panose="02010600030101010101" pitchFamily="2" charset="-122"/>
              </a:rPr>
              <a:t>      </a:t>
            </a:r>
            <a:r>
              <a:rPr lang="zh-CN" sz="3000" b="1" dirty="0" smtClean="0">
                <a:solidFill>
                  <a:srgbClr val="333333"/>
                </a:solidFill>
                <a:latin typeface="Calibri" panose="020F0502020204030204" charset="0"/>
                <a:ea typeface="楷体" panose="02010609060101010101" pitchFamily="49" charset="-122"/>
                <a:cs typeface="宋体" panose="02010600030101010101" pitchFamily="2" charset="-122"/>
              </a:rPr>
              <a:t>他躲到城市的上空，</a:t>
            </a:r>
            <a:r>
              <a:rPr lang="zh-CN" altLang="en-US" sz="3000" b="1" dirty="0" smtClean="0">
                <a:solidFill>
                  <a:srgbClr val="333333"/>
                </a:solidFill>
                <a:latin typeface="Calibri" panose="020F0502020204030204" charset="0"/>
                <a:ea typeface="楷体" panose="02010609060101010101" pitchFamily="49" charset="-122"/>
                <a:cs typeface="宋体" panose="02010600030101010101" pitchFamily="2" charset="-122"/>
              </a:rPr>
              <a:t>说道：</a:t>
            </a:r>
            <a:r>
              <a:rPr lang="zh-CN" altLang="en-US" sz="3000" b="1" dirty="0" smtClean="0">
                <a:solidFill>
                  <a:srgbClr val="FF0000"/>
                </a:solidFill>
                <a:latin typeface="Calibri" panose="020F0502020204030204" charset="0"/>
                <a:ea typeface="楷体" panose="02010609060101010101" pitchFamily="49" charset="-122"/>
                <a:cs typeface="宋体" panose="02010600030101010101" pitchFamily="2" charset="-122"/>
              </a:rPr>
              <a:t>“现在，我该把谁藏起来呢？”</a:t>
            </a:r>
            <a:r>
              <a:rPr lang="zh-CN" altLang="en-US" sz="3000" b="1" dirty="0" smtClean="0">
                <a:solidFill>
                  <a:srgbClr val="333333"/>
                </a:solidFill>
                <a:latin typeface="Calibri" panose="020F0502020204030204" charset="0"/>
                <a:ea typeface="楷体" panose="02010609060101010101" pitchFamily="49" charset="-122"/>
                <a:cs typeface="宋体" panose="02010600030101010101" pitchFamily="2" charset="-122"/>
              </a:rPr>
              <a:t>看来，再也没有可藏的了。</a:t>
            </a:r>
            <a:endParaRPr lang="zh-CN" altLang="en-US" sz="3000" b="1" dirty="0" smtClean="0">
              <a:solidFill>
                <a:srgbClr val="333333"/>
              </a:solidFill>
              <a:latin typeface="Calibri" panose="020F0502020204030204" charset="0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indent="3556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r>
              <a:rPr lang="zh-CN" altLang="en-US" sz="3000" b="1" dirty="0" smtClean="0">
                <a:solidFill>
                  <a:srgbClr val="333333"/>
                </a:solidFill>
                <a:latin typeface="Calibri" panose="020F0502020204030204" charset="0"/>
                <a:ea typeface="楷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lang="zh-CN" altLang="en-US" sz="3000" b="1" dirty="0" smtClean="0">
                <a:solidFill>
                  <a:srgbClr val="FF0000"/>
                </a:solidFill>
                <a:latin typeface="Calibri" panose="020F0502020204030204" charset="0"/>
                <a:ea typeface="楷体" panose="02010609060101010101" pitchFamily="49" charset="-122"/>
                <a:cs typeface="宋体" panose="02010600030101010101" pitchFamily="2" charset="-122"/>
              </a:rPr>
              <a:t>“我要把自己藏起来。”</a:t>
            </a:r>
            <a:r>
              <a:rPr lang="zh-CN" altLang="en-US" sz="3000" b="1" dirty="0" smtClean="0">
                <a:solidFill>
                  <a:srgbClr val="333333"/>
                </a:solidFill>
                <a:latin typeface="Calibri" panose="020F0502020204030204" charset="0"/>
                <a:ea typeface="楷体" panose="02010609060101010101" pitchFamily="49" charset="-122"/>
                <a:cs typeface="宋体" panose="02010600030101010101" pitchFamily="2" charset="-122"/>
              </a:rPr>
              <a:t>雾把自己藏了起来。</a:t>
            </a:r>
            <a:endParaRPr lang="zh-CN" altLang="en-US" sz="3000" b="1" dirty="0" smtClean="0">
              <a:solidFill>
                <a:srgbClr val="333333"/>
              </a:solidFill>
              <a:latin typeface="Calibri" panose="020F0502020204030204" charset="0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indent="355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r>
              <a:rPr lang="zh-CN" altLang="en-US" sz="3000" b="1" dirty="0" smtClean="0">
                <a:solidFill>
                  <a:srgbClr val="333333"/>
                </a:solidFill>
                <a:latin typeface="Calibri" panose="020F0502020204030204" charset="0"/>
                <a:ea typeface="楷体" panose="02010609060101010101" pitchFamily="49" charset="-122"/>
                <a:cs typeface="宋体" panose="02010600030101010101" pitchFamily="2" charset="-122"/>
              </a:rPr>
              <a:t>   </a:t>
            </a:r>
            <a:endParaRPr lang="zh-CN" altLang="en-US" sz="3000" b="1" dirty="0" smtClean="0">
              <a:solidFill>
                <a:srgbClr val="333333"/>
              </a:solidFill>
              <a:latin typeface="Calibri" panose="020F0502020204030204" charset="0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2623661" y="900589"/>
            <a:ext cx="81153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du</a:t>
            </a:r>
            <a:r>
              <a:rPr lang="en-US" altLang="zh-CN" sz="1800" b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ǒ</a:t>
            </a:r>
            <a:endParaRPr lang="en-US" altLang="zh-CN" sz="1800" b="1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雾在哪里课文2_副本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143000" y="786765"/>
            <a:ext cx="6858000" cy="5143500"/>
          </a:xfrm>
          <a:prstGeom prst="rect">
            <a:avLst/>
          </a:prstGeom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753076" y="1248807"/>
            <a:ext cx="5637371" cy="3184525"/>
          </a:xfrm>
          <a:prstGeom prst="rect">
            <a:avLst/>
          </a:prstGeom>
          <a:solidFill>
            <a:schemeClr val="bg1">
              <a:alpha val="48000"/>
            </a:schemeClr>
          </a:solidFill>
          <a:ln w="9525">
            <a:noFill/>
            <a:miter lim="800000"/>
          </a:ln>
          <a:effectLst/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indent="3556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r>
              <a:rPr lang="zh-CN" altLang="en-US" sz="27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不久，大海连同船只，天空连同太阳，</a:t>
            </a:r>
            <a:r>
              <a:rPr lang="zh-CN" altLang="en-US" sz="2700" b="1" spc="18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海岸连同城市，街道连同房屋和桥梁，都露出来了。</a:t>
            </a:r>
            <a:r>
              <a:rPr lang="zh-CN" altLang="en-US" sz="27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路上走着行人，小黑猫也出现了，它摇着黑尾巴，</a:t>
            </a:r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悠闲地散步</a:t>
            </a:r>
            <a:r>
              <a:rPr lang="zh-CN" altLang="en-US" sz="27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27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38805" y="3907155"/>
            <a:ext cx="2149475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7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悠闲地散步</a:t>
            </a:r>
            <a:endParaRPr lang="zh-CN" altLang="en-US" sz="2700" dirty="0"/>
          </a:p>
        </p:txBody>
      </p:sp>
      <p:pic>
        <p:nvPicPr>
          <p:cNvPr id="9" name="Picture 15" descr="步的笔顺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0162" y="4455114"/>
            <a:ext cx="1404938" cy="14049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 bldLvl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微信图片_20171119200736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395605" y="404495"/>
            <a:ext cx="8233410" cy="5996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43000" y="1523993"/>
            <a:ext cx="6669360" cy="30460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kumimoji="0" lang="zh-CN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雾娃娃真是个（</a:t>
            </a:r>
            <a:r>
              <a:rPr kumimoji="0" lang="zh-CN" altLang="en-US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kumimoji="0" lang="zh-CN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）的孩子，他一会儿把（        ），一会儿把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       ）</a:t>
            </a:r>
            <a:r>
              <a:rPr kumimoji="0" lang="zh-CN" alt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，一会儿（        ），最后还把（        ）。</a:t>
            </a:r>
            <a:endParaRPr kumimoji="0" lang="zh-CN" altLang="en-US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88024" y="1808820"/>
            <a:ext cx="948690" cy="553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淘气</a:t>
            </a:r>
            <a:endParaRPr lang="zh-CN" altLang="zh-CN" sz="30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47704" y="2492483"/>
            <a:ext cx="1906905" cy="506730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none">
            <a:spAutoFit/>
          </a:bodyPr>
          <a:lstStyle/>
          <a:p>
            <a:r>
              <a:rPr lang="zh-CN" altLang="zh-CN" sz="27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大海藏起来</a:t>
            </a:r>
            <a:endParaRPr lang="zh-CN" altLang="zh-CN" sz="27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69670" y="3266696"/>
            <a:ext cx="2941320" cy="506730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none">
            <a:spAutoFit/>
          </a:bodyPr>
          <a:lstStyle/>
          <a:p>
            <a:r>
              <a:rPr lang="zh-CN" altLang="zh-CN" sz="27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天空和太阳藏起来</a:t>
            </a:r>
            <a:endParaRPr lang="zh-CN" altLang="zh-CN" sz="27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98497" y="3313178"/>
            <a:ext cx="2941320" cy="506730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none">
            <a:spAutoFit/>
          </a:bodyPr>
          <a:lstStyle/>
          <a:p>
            <a:r>
              <a:rPr lang="zh-CN" altLang="zh-CN" sz="27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海岸和城市藏起来</a:t>
            </a:r>
            <a:endParaRPr lang="zh-CN" altLang="zh-CN" sz="27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114314" y="4022687"/>
            <a:ext cx="1906905" cy="506730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none">
            <a:spAutoFit/>
          </a:bodyPr>
          <a:lstStyle/>
          <a:p>
            <a:r>
              <a:rPr lang="zh-CN" altLang="zh-CN" sz="27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自己藏起来</a:t>
            </a:r>
            <a:endParaRPr lang="zh-CN" altLang="zh-CN" sz="27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ldLvl="0" animBg="1"/>
      <p:bldP spid="7" grpId="0" bldLvl="0" animBg="1"/>
      <p:bldP spid="8" grpId="0" bldLvl="0" animBg="1"/>
      <p:bldP spid="10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grpSp>
        <p:nvGrpSpPr>
          <p:cNvPr id="5" name="组合 7"/>
          <p:cNvGrpSpPr/>
          <p:nvPr/>
        </p:nvGrpSpPr>
        <p:grpSpPr>
          <a:xfrm>
            <a:off x="2771775" y="2132244"/>
            <a:ext cx="4357369" cy="3043006"/>
            <a:chOff x="1259630" y="980726"/>
            <a:chExt cx="2945994" cy="2112122"/>
          </a:xfrm>
        </p:grpSpPr>
        <p:grpSp>
          <p:nvGrpSpPr>
            <p:cNvPr id="6" name="组合 14"/>
            <p:cNvGrpSpPr/>
            <p:nvPr/>
          </p:nvGrpSpPr>
          <p:grpSpPr>
            <a:xfrm>
              <a:off x="1259630" y="980726"/>
              <a:ext cx="2247920" cy="2112122"/>
              <a:chOff x="6664695" y="3086341"/>
              <a:chExt cx="1648475" cy="1602301"/>
            </a:xfrm>
          </p:grpSpPr>
          <p:sp>
            <p:nvSpPr>
              <p:cNvPr id="11" name="Rectangle 2"/>
              <p:cNvSpPr>
                <a:spLocks noChangeArrowheads="1"/>
              </p:cNvSpPr>
              <p:nvPr/>
            </p:nvSpPr>
            <p:spPr bwMode="auto">
              <a:xfrm>
                <a:off x="6664695" y="3086341"/>
                <a:ext cx="1648475" cy="1602301"/>
              </a:xfrm>
              <a:prstGeom prst="rect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 dirty="0"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" name="Line 3"/>
              <p:cNvSpPr>
                <a:spLocks noChangeShapeType="1"/>
              </p:cNvSpPr>
              <p:nvPr/>
            </p:nvSpPr>
            <p:spPr bwMode="auto">
              <a:xfrm flipV="1">
                <a:off x="6717503" y="3905745"/>
                <a:ext cx="1584176" cy="1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" name="Line 4"/>
              <p:cNvSpPr>
                <a:spLocks noChangeShapeType="1"/>
              </p:cNvSpPr>
              <p:nvPr/>
            </p:nvSpPr>
            <p:spPr bwMode="auto">
              <a:xfrm>
                <a:off x="7456785" y="3086343"/>
                <a:ext cx="0" cy="1584177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prstDash val="lg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" name="TextBox 9"/>
            <p:cNvSpPr txBox="1"/>
            <p:nvPr/>
          </p:nvSpPr>
          <p:spPr>
            <a:xfrm>
              <a:off x="1649023" y="1183911"/>
              <a:ext cx="2556601" cy="1665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0" dirty="0">
                  <a:latin typeface="楷体" panose="02010609060101010101" pitchFamily="49" charset="-122"/>
                  <a:ea typeface="楷体" panose="02010609060101010101" pitchFamily="49" charset="-122"/>
                </a:rPr>
                <a:t>于</a:t>
              </a:r>
              <a:endParaRPr lang="zh-CN" altLang="en-US" sz="15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"/>
          <p:cNvGrpSpPr/>
          <p:nvPr/>
        </p:nvGrpSpPr>
        <p:grpSpPr>
          <a:xfrm>
            <a:off x="2214546" y="1350178"/>
            <a:ext cx="3093211" cy="3221830"/>
            <a:chOff x="3510794" y="523245"/>
            <a:chExt cx="4228139" cy="4770264"/>
          </a:xfrm>
        </p:grpSpPr>
        <p:sp>
          <p:nvSpPr>
            <p:cNvPr id="3" name="矩形"/>
            <p:cNvSpPr/>
            <p:nvPr/>
          </p:nvSpPr>
          <p:spPr>
            <a:xfrm>
              <a:off x="3510794" y="523245"/>
              <a:ext cx="4228139" cy="47474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44450" cap="flat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/>
            </a:ln>
          </p:spPr>
        </p:sp>
        <p:sp>
          <p:nvSpPr>
            <p:cNvPr id="4" name="直线"/>
            <p:cNvSpPr/>
            <p:nvPr/>
          </p:nvSpPr>
          <p:spPr>
            <a:xfrm>
              <a:off x="5607245" y="546069"/>
              <a:ext cx="0" cy="4747440"/>
            </a:xfrm>
            <a:prstGeom prst="line">
              <a:avLst/>
            </a:prstGeom>
            <a:noFill/>
            <a:ln w="44450" cap="flat" cmpd="sng">
              <a:solidFill>
                <a:schemeClr val="accent2">
                  <a:lumMod val="60000"/>
                  <a:lumOff val="40000"/>
                </a:schemeClr>
              </a:solidFill>
              <a:prstDash val="dash"/>
              <a:round/>
            </a:ln>
          </p:spPr>
        </p:sp>
        <p:sp>
          <p:nvSpPr>
            <p:cNvPr id="5" name="直线"/>
            <p:cNvSpPr/>
            <p:nvPr/>
          </p:nvSpPr>
          <p:spPr>
            <a:xfrm>
              <a:off x="3510794" y="2919789"/>
              <a:ext cx="4228139" cy="0"/>
            </a:xfrm>
            <a:prstGeom prst="line">
              <a:avLst/>
            </a:prstGeom>
            <a:noFill/>
            <a:ln w="44450" cap="flat" cmpd="sng">
              <a:solidFill>
                <a:schemeClr val="accent2">
                  <a:lumMod val="60000"/>
                  <a:lumOff val="40000"/>
                </a:schemeClr>
              </a:solidFill>
              <a:prstDash val="dash"/>
              <a:round/>
            </a:ln>
          </p:spPr>
        </p:sp>
      </p:grpSp>
      <p:sp>
        <p:nvSpPr>
          <p:cNvPr id="6" name="矩形 5"/>
          <p:cNvSpPr/>
          <p:nvPr/>
        </p:nvSpPr>
        <p:spPr>
          <a:xfrm>
            <a:off x="6072198" y="1853975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上小下大</a:t>
            </a:r>
            <a:endParaRPr lang="zh-CN" altLang="en-US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72198" y="3068421"/>
            <a:ext cx="2037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间距均匀</a:t>
            </a:r>
            <a:endParaRPr lang="zh-CN" altLang="en-US" sz="36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梯形 7"/>
          <p:cNvSpPr/>
          <p:nvPr/>
        </p:nvSpPr>
        <p:spPr>
          <a:xfrm>
            <a:off x="2643174" y="1714488"/>
            <a:ext cx="2286016" cy="2500330"/>
          </a:xfrm>
          <a:prstGeom prst="trapezoid">
            <a:avLst/>
          </a:prstGeom>
          <a:noFill/>
          <a:ln w="38100"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285984" y="1105145"/>
            <a:ext cx="278608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岸</a:t>
            </a:r>
            <a:endParaRPr lang="zh-CN" altLang="en-US" sz="21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" name="图片 9" descr="图片5_副本.pn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428604"/>
            <a:ext cx="5429288" cy="3931553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 rot="5400000">
            <a:off x="2860669" y="2997191"/>
            <a:ext cx="3000396" cy="6362"/>
          </a:xfrm>
          <a:prstGeom prst="line">
            <a:avLst/>
          </a:prstGeom>
          <a:ln w="82550" cmpd="sng">
            <a:solidFill>
              <a:srgbClr val="0B8F2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文本框 1"/>
          <p:cNvSpPr txBox="1"/>
          <p:nvPr/>
        </p:nvSpPr>
        <p:spPr>
          <a:xfrm>
            <a:off x="642910" y="2571744"/>
            <a:ext cx="8013728" cy="132343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把</a:t>
            </a:r>
            <a:r>
              <a:rPr lang="zh-CN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这个故事读</a:t>
            </a:r>
            <a:r>
              <a:rPr lang="zh-CN" altLang="zh-CN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给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爸爸妈妈</a:t>
            </a:r>
            <a:r>
              <a:rPr lang="zh-CN" altLang="zh-CN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听</a:t>
            </a:r>
            <a:r>
              <a:rPr lang="zh-CN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，注意读好雾说话时的语气。</a:t>
            </a:r>
            <a:endParaRPr lang="zh-CN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14414" y="1428736"/>
            <a:ext cx="3445510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 fontAlgn="base"/>
            <a:r>
              <a:rPr lang="zh-CN" altLang="en-US" sz="6000" b="1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作业：</a:t>
            </a:r>
            <a:endParaRPr lang="zh-CN" altLang="en-US" sz="6000" b="1" strike="noStrike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 16387" descr="timg?image&amp;quality=80&amp;size=b9999_10000&amp;sec=1507834185203&amp;di=1e21f8064501ae64965009e96a6b8e19&amp;imgtype=0&amp;src=http%3A%2F%2Fs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图片 6349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71750" y="-590550"/>
            <a:ext cx="14287500" cy="8039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7" name="图片 10246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8" name="标题 1"/>
          <p:cNvSpPr txBox="1"/>
          <p:nvPr/>
        </p:nvSpPr>
        <p:spPr>
          <a:xfrm>
            <a:off x="1050925" y="1258888"/>
            <a:ext cx="5381625" cy="1036637"/>
          </a:xfrm>
          <a:prstGeom prst="rect">
            <a:avLst/>
          </a:prstGeom>
          <a:noFill/>
          <a:ln w="12700">
            <a:noFill/>
          </a:ln>
        </p:spPr>
        <p:txBody>
          <a:bodyPr anchor="t" anchorCtr="0"/>
          <a:p>
            <a:pPr algn="ctr"/>
            <a:r>
              <a:rPr lang="en-US" altLang="zh-CN" sz="5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</a:t>
            </a:r>
            <a:r>
              <a:rPr lang="en-US" altLang="zh-CN" sz="5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zh-CN" sz="5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雾</a:t>
            </a:r>
            <a:r>
              <a:rPr lang="zh-CN" altLang="en-US" sz="5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在哪里</a:t>
            </a:r>
            <a:br>
              <a:rPr lang="zh-CN" altLang="en-US" sz="5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en-US" sz="5400" b="1" baseline="300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339" name="副标题 2"/>
          <p:cNvSpPr txBox="1"/>
          <p:nvPr/>
        </p:nvSpPr>
        <p:spPr>
          <a:xfrm>
            <a:off x="1331913" y="2492375"/>
            <a:ext cx="5381625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algn="ctr"/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部编本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二年级上册</a:t>
            </a:r>
            <a:endParaRPr lang="zh-CN" altLang="en-US" sz="28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3554" name="图片 35846" descr="075765dac86bd7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187450" y="1196975"/>
            <a:ext cx="27768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0070C0"/>
                </a:solidFill>
              </a:rPr>
              <a:t>要求：</a:t>
            </a:r>
            <a:endParaRPr lang="zh-CN" altLang="en-US" sz="3600" b="1">
              <a:solidFill>
                <a:srgbClr val="0070C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15695" y="2132965"/>
            <a:ext cx="643826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</a:rPr>
              <a:t>1.读准字音，读通句子，难</a:t>
            </a:r>
            <a:r>
              <a:rPr lang="zh-CN" altLang="en-US" sz="2800" b="1">
                <a:solidFill>
                  <a:srgbClr val="FF0000"/>
                </a:solidFill>
              </a:rPr>
              <a:t>读</a:t>
            </a:r>
            <a:r>
              <a:rPr lang="en-US" altLang="zh-CN" sz="2800" b="1">
                <a:solidFill>
                  <a:srgbClr val="FF0000"/>
                </a:solidFill>
              </a:rPr>
              <a:t>的句子多读几遍。</a:t>
            </a:r>
            <a:endParaRPr lang="en-US" altLang="zh-CN" sz="2800" b="1">
              <a:solidFill>
                <a:srgbClr val="FF0000"/>
              </a:solidFill>
            </a:endParaRPr>
          </a:p>
          <a:p>
            <a:endParaRPr lang="en-US" altLang="zh-CN" sz="2800" b="1">
              <a:solidFill>
                <a:srgbClr val="FF0000"/>
              </a:solidFill>
            </a:endParaRPr>
          </a:p>
          <a:p>
            <a:r>
              <a:rPr lang="en-US" altLang="zh-CN" sz="2800" b="1">
                <a:solidFill>
                  <a:srgbClr val="FF0000"/>
                </a:solidFill>
              </a:rPr>
              <a:t>2.</a:t>
            </a:r>
            <a:r>
              <a:rPr lang="zh-CN" altLang="en-US" sz="2800" b="1">
                <a:solidFill>
                  <a:srgbClr val="FF0000"/>
                </a:solidFill>
              </a:rPr>
              <a:t>想一想，圈一圈，雾去了哪些地方呢？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微信图片_2021112822370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07820"/>
            <a:ext cx="4857752" cy="7065820"/>
          </a:xfrm>
          <a:prstGeom prst="rect">
            <a:avLst/>
          </a:prstGeom>
        </p:spPr>
      </p:pic>
      <p:pic>
        <p:nvPicPr>
          <p:cNvPr id="5" name="图片 4" descr="微信图片_202111282237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-201706"/>
            <a:ext cx="5000660" cy="7059706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357290" y="714356"/>
            <a:ext cx="357190" cy="357190"/>
          </a:xfrm>
          <a:prstGeom prst="ellipse">
            <a:avLst/>
          </a:prstGeom>
          <a:solidFill>
            <a:srgbClr val="FFDD71"/>
          </a:solidFill>
          <a:ln w="38100">
            <a:solidFill>
              <a:srgbClr val="F78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357290" y="71435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7860C"/>
                </a:solidFill>
              </a:rPr>
              <a:t>20</a:t>
            </a:r>
            <a:endParaRPr lang="zh-CN" altLang="en-US" dirty="0">
              <a:solidFill>
                <a:srgbClr val="F7860C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8520" y="1714488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1.</a:t>
            </a:r>
            <a:endParaRPr lang="en-US" altLang="zh-CN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28596" y="2500306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3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.</a:t>
            </a:r>
            <a:endParaRPr lang="en-US" altLang="zh-CN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38520" y="2143116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2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.</a:t>
            </a:r>
            <a:endParaRPr lang="en-US" altLang="zh-CN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10552" y="1500174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7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.</a:t>
            </a:r>
            <a:endParaRPr lang="en-US" altLang="zh-CN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38520" y="3714752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4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.</a:t>
            </a:r>
            <a:endParaRPr lang="en-US" altLang="zh-CN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38520" y="5357826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5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.</a:t>
            </a:r>
            <a:endParaRPr lang="en-US" altLang="zh-CN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28596" y="5845750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6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.</a:t>
            </a:r>
            <a:endParaRPr lang="en-US" altLang="zh-CN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10552" y="2643182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8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.</a:t>
            </a:r>
            <a:endParaRPr lang="en-US" altLang="zh-CN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8" name="矩形 17"/>
          <p:cNvSpPr/>
          <p:nvPr/>
        </p:nvSpPr>
        <p:spPr>
          <a:xfrm rot="10800000" flipV="1">
            <a:off x="4984904" y="3000372"/>
            <a:ext cx="44435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9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.</a:t>
            </a:r>
            <a:endParaRPr lang="en-US" altLang="zh-CN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929190" y="4929198"/>
            <a:ext cx="535723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10.</a:t>
            </a:r>
            <a:endParaRPr lang="en-US" altLang="zh-CN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2143108" y="2071678"/>
            <a:ext cx="500066" cy="428628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6000760" y="1500174"/>
            <a:ext cx="1214446" cy="428628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357290" y="5357826"/>
            <a:ext cx="500066" cy="428628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30" grpId="0" bldLvl="0" animBg="1"/>
      <p:bldP spid="3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21113014532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85801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728" y="4000504"/>
            <a:ext cx="157163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海岸</a:t>
            </a:r>
            <a:endParaRPr lang="zh-CN" altLang="en-US" sz="5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15206" y="1285860"/>
            <a:ext cx="157163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河岸</a:t>
            </a:r>
            <a:endParaRPr lang="zh-CN" altLang="en-US" sz="5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15206" y="2571744"/>
            <a:ext cx="157163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江岸</a:t>
            </a:r>
            <a:endParaRPr lang="zh-CN" altLang="en-US" sz="5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15206" y="3857628"/>
            <a:ext cx="157163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湖岸</a:t>
            </a:r>
            <a:endParaRPr lang="zh-CN" altLang="en-US" sz="5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5206" y="5072074"/>
            <a:ext cx="157163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两岸</a:t>
            </a:r>
            <a:endParaRPr lang="zh-CN" altLang="en-US" sz="5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00232" y="857232"/>
            <a:ext cx="46434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雾飞到海上。</a:t>
            </a:r>
            <a:endParaRPr lang="en-US" altLang="zh-CN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雾来到岸边。</a:t>
            </a:r>
            <a:endParaRPr lang="en-US" altLang="zh-CN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雾躲到城市的上空。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等腰三角形 10"/>
          <p:cNvSpPr/>
          <p:nvPr/>
        </p:nvSpPr>
        <p:spPr>
          <a:xfrm>
            <a:off x="2643174" y="2571744"/>
            <a:ext cx="285752" cy="214314"/>
          </a:xfrm>
          <a:prstGeom prst="triangle">
            <a:avLst/>
          </a:prstGeom>
          <a:solidFill>
            <a:srgbClr val="F786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15671" y="3429314"/>
            <a:ext cx="6610350" cy="2333625"/>
          </a:xfrm>
          <a:prstGeom prst="rect">
            <a:avLst/>
          </a:prstGeom>
          <a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w="254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1050</Words>
  <Application>WPS 演示</Application>
  <PresentationFormat>全屏显示(4:3)</PresentationFormat>
  <Paragraphs>186</Paragraphs>
  <Slides>25</Slides>
  <Notes>22</Notes>
  <HiddenSlides>0</HiddenSlides>
  <MMClips>2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Arial</vt:lpstr>
      <vt:lpstr>宋体</vt:lpstr>
      <vt:lpstr>Wingdings</vt:lpstr>
      <vt:lpstr>楷体</vt:lpstr>
      <vt:lpstr>黑体</vt:lpstr>
      <vt:lpstr>微软雅黑</vt:lpstr>
      <vt:lpstr>Calibri</vt:lpstr>
      <vt:lpstr>Arial Unicode MS</vt:lpstr>
      <vt:lpstr>楷体_GB2312</vt:lpstr>
      <vt:lpstr>新宋体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微软中国</dc:creator>
  <cp:lastModifiedBy>WPS_1500794757</cp:lastModifiedBy>
  <cp:revision>33</cp:revision>
  <dcterms:created xsi:type="dcterms:W3CDTF">2017-09-29T20:31:00Z</dcterms:created>
  <dcterms:modified xsi:type="dcterms:W3CDTF">2021-12-17T03:41:59Z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C6D358A44568453EB91F909DD9A66A36</vt:lpwstr>
  </property>
</Properties>
</file>