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sldIdLst>
    <p:sldId id="256" r:id="rId4"/>
    <p:sldId id="257" r:id="rId5"/>
    <p:sldId id="258" r:id="rId6"/>
    <p:sldId id="269" r:id="rId7"/>
    <p:sldId id="259" r:id="rId8"/>
    <p:sldId id="270" r:id="rId9"/>
    <p:sldId id="260" r:id="rId10"/>
    <p:sldId id="271" r:id="rId11"/>
    <p:sldId id="261" r:id="rId12"/>
    <p:sldId id="272" r:id="rId13"/>
    <p:sldId id="262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5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888" y="75"/>
      </p:cViewPr>
      <p:guideLst>
        <p:guide orient="horz" pos="2180"/>
        <p:guide pos="28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D25E0C6-66C0-4BE0-8EBC-90EA6F0A525B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D25E0C6-66C0-4BE0-8EBC-90EA6F0A525B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D25E0C6-66C0-4BE0-8EBC-90EA6F0A525B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04000"/>
            <a:ext cx="9144000" cy="25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5B2E66D-2D56-49B1-96EF-D76CDD11924A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 advClick="0"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07A8340-549E-4A86-AB4A-F1ABDB74BBBC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07A8340-549E-4A86-AB4A-F1ABDB74BBBC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07A8340-549E-4A86-AB4A-F1ABDB74BBBC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07A8340-549E-4A86-AB4A-F1ABDB74BBBC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07A8340-549E-4A86-AB4A-F1ABDB74BBBC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07A8340-549E-4A86-AB4A-F1ABDB74BBBC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07A8340-549E-4A86-AB4A-F1ABDB74BBBC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D25E0C6-66C0-4BE0-8EBC-90EA6F0A525B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07A8340-549E-4A86-AB4A-F1ABDB74BBBC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07A8340-549E-4A86-AB4A-F1ABDB74BBBC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07A8340-549E-4A86-AB4A-F1ABDB74BBBC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07A8340-549E-4A86-AB4A-F1ABDB74BBBC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D25E0C6-66C0-4BE0-8EBC-90EA6F0A525B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D25E0C6-66C0-4BE0-8EBC-90EA6F0A525B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D25E0C6-66C0-4BE0-8EBC-90EA6F0A525B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D25E0C6-66C0-4BE0-8EBC-90EA6F0A525B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D25E0C6-66C0-4BE0-8EBC-90EA6F0A525B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D25E0C6-66C0-4BE0-8EBC-90EA6F0A525B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D25E0C6-66C0-4BE0-8EBC-90EA6F0A525B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D25E0C6-66C0-4BE0-8EBC-90EA6F0A525B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07A8340-549E-4A86-AB4A-F1ABDB74BBBC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标题 3073"/>
          <p:cNvSpPr>
            <a:spLocks noGrp="1"/>
          </p:cNvSpPr>
          <p:nvPr>
            <p:ph type="ctrTitle"/>
          </p:nvPr>
        </p:nvSpPr>
        <p:spPr>
          <a:xfrm>
            <a:off x="268288" y="2130425"/>
            <a:ext cx="8645525" cy="1470025"/>
          </a:xfrm>
          <a:ln/>
        </p:spPr>
        <p:txBody>
          <a:bodyPr vert="horz" wrap="square" lIns="91440" tIns="45720" rIns="91440" bIns="45720" anchor="ctr" anchorCtr="0"/>
          <a:p>
            <a:pPr eaLnBrk="1" hangingPunct="1">
              <a:buClrTx/>
              <a:buSzTx/>
              <a:buFontTx/>
            </a:pPr>
            <a:r>
              <a:rPr lang="zh-CN" altLang="zh-CN" sz="5400" kern="1200" dirty="0">
                <a:latin typeface="+mj-lt"/>
                <a:ea typeface="+mj-ea"/>
                <a:cs typeface="+mj-cs"/>
              </a:rPr>
              <a:t>基于学习进阶的小学英语</a:t>
            </a:r>
            <a:br>
              <a:rPr lang="zh-CN" altLang="zh-CN" sz="5400" kern="1200" dirty="0">
                <a:latin typeface="+mj-lt"/>
                <a:ea typeface="+mj-ea"/>
                <a:cs typeface="+mj-cs"/>
              </a:rPr>
            </a:br>
            <a:r>
              <a:rPr lang="zh-CN" altLang="zh-CN" sz="5400" kern="1200" dirty="0">
                <a:latin typeface="+mj-lt"/>
                <a:ea typeface="+mj-ea"/>
                <a:cs typeface="+mj-cs"/>
              </a:rPr>
              <a:t>大单元设计实践研究</a:t>
            </a:r>
            <a:br>
              <a:rPr lang="zh-CN" altLang="zh-CN" sz="5400" kern="1200" dirty="0">
                <a:latin typeface="+mj-lt"/>
                <a:ea typeface="+mj-ea"/>
                <a:cs typeface="+mj-cs"/>
              </a:rPr>
            </a:br>
            <a:br>
              <a:rPr lang="zh-CN" altLang="zh-CN" sz="5400" kern="1200" dirty="0">
                <a:latin typeface="+mj-lt"/>
                <a:ea typeface="+mj-ea"/>
                <a:cs typeface="+mj-cs"/>
              </a:rPr>
            </a:br>
            <a:r>
              <a:rPr lang="en-US" altLang="zh-CN" sz="4400" kern="1200" dirty="0">
                <a:latin typeface="+mj-lt"/>
                <a:ea typeface="+mj-ea"/>
                <a:cs typeface="+mj-cs"/>
              </a:rPr>
              <a:t>(</a:t>
            </a:r>
            <a:r>
              <a:rPr lang="zh-CN" altLang="zh-CN" sz="4400" kern="1200" dirty="0">
                <a:latin typeface="+mj-lt"/>
                <a:ea typeface="+mj-ea"/>
                <a:cs typeface="+mj-cs"/>
              </a:rPr>
              <a:t>六下</a:t>
            </a:r>
            <a:r>
              <a:rPr lang="en-US" altLang="zh-CN" sz="4400" kern="1200" dirty="0">
                <a:latin typeface="+mj-lt"/>
                <a:ea typeface="+mj-ea"/>
                <a:cs typeface="+mj-cs"/>
              </a:rPr>
              <a:t>Unit4 Road Safety)</a:t>
            </a:r>
            <a:endParaRPr lang="en-US" altLang="zh-CN" sz="4400" kern="12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标题 1"/>
          <p:cNvSpPr>
            <a:spLocks noGrp="1"/>
          </p:cNvSpPr>
          <p:nvPr>
            <p:ph type="title"/>
          </p:nvPr>
        </p:nvSpPr>
        <p:spPr>
          <a:xfrm>
            <a:off x="457200" y="-57150"/>
            <a:ext cx="8229600" cy="801688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2800" b="1" dirty="0"/>
              <a:t>第四课时：</a:t>
            </a:r>
            <a:r>
              <a:rPr lang="en-US" altLang="zh-CN" sz="2800" b="1" dirty="0"/>
              <a:t>Checkout time&amp;Ticking time</a:t>
            </a:r>
            <a:endParaRPr lang="zh-CN" altLang="en-US" sz="2800" b="1" dirty="0"/>
          </a:p>
        </p:txBody>
      </p:sp>
      <p:pic>
        <p:nvPicPr>
          <p:cNvPr id="13315" name="图片 1" descr="IMG_9914(20210913-101542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5738" y="981075"/>
            <a:ext cx="4211637" cy="4176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图片 3" descr="IMG_9915(20210913-101609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3100" y="2252663"/>
            <a:ext cx="4502150" cy="3943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7" name="文本框 1"/>
          <p:cNvSpPr txBox="1"/>
          <p:nvPr/>
        </p:nvSpPr>
        <p:spPr>
          <a:xfrm>
            <a:off x="1128713" y="5222875"/>
            <a:ext cx="174625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dirty="0">
                <a:latin typeface="Arial" panose="020B0604020202020204" pitchFamily="34" charset="0"/>
              </a:rPr>
              <a:t>家庭规则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13318" name="文本框 2"/>
          <p:cNvSpPr txBox="1"/>
          <p:nvPr/>
        </p:nvSpPr>
        <p:spPr>
          <a:xfrm>
            <a:off x="5989638" y="1730375"/>
            <a:ext cx="1744662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dirty="0">
                <a:latin typeface="Arial" panose="020B0604020202020204" pitchFamily="34" charset="0"/>
              </a:rPr>
              <a:t>班级规则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13319" name="文本框 4"/>
          <p:cNvSpPr txBox="1"/>
          <p:nvPr/>
        </p:nvSpPr>
        <p:spPr>
          <a:xfrm>
            <a:off x="3698875" y="666750"/>
            <a:ext cx="174625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u="sng" dirty="0">
                <a:latin typeface="Arial" panose="020B0604020202020204" pitchFamily="34" charset="0"/>
              </a:rPr>
              <a:t>规则迁移</a:t>
            </a:r>
            <a:endParaRPr lang="zh-CN" altLang="en-US" sz="2800" u="sng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标题 1"/>
          <p:cNvSpPr>
            <a:spLocks noGrp="1"/>
          </p:cNvSpPr>
          <p:nvPr>
            <p:ph type="title"/>
          </p:nvPr>
        </p:nvSpPr>
        <p:spPr>
          <a:xfrm>
            <a:off x="457200" y="-57150"/>
            <a:ext cx="8229600" cy="801688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2800" b="1" dirty="0"/>
              <a:t>第四课时：</a:t>
            </a:r>
            <a:r>
              <a:rPr lang="en-US" altLang="zh-CN" sz="2800" b="1" dirty="0"/>
              <a:t>Checkout time&amp;Ticking time</a:t>
            </a:r>
            <a:r>
              <a:rPr lang="zh-CN" altLang="en-US" sz="2800" b="1" dirty="0"/>
              <a:t>教学设计</a:t>
            </a:r>
            <a:endParaRPr lang="zh-CN" altLang="en-US" sz="2800" b="1" dirty="0"/>
          </a:p>
        </p:txBody>
      </p:sp>
      <p:graphicFrame>
        <p:nvGraphicFramePr>
          <p:cNvPr id="2" name="内容占位符 1"/>
          <p:cNvGraphicFramePr>
            <a:graphicFrameLocks noGrp="1"/>
          </p:cNvGraphicFramePr>
          <p:nvPr>
            <p:ph idx="4294967295"/>
          </p:nvPr>
        </p:nvGraphicFramePr>
        <p:xfrm>
          <a:off x="409575" y="611188"/>
          <a:ext cx="8429625" cy="4349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5482"/>
                <a:gridCol w="1176109"/>
                <a:gridCol w="3390520"/>
                <a:gridCol w="2647514"/>
              </a:tblGrid>
              <a:tr h="431165">
                <a:tc grid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人物设计</a:t>
                      </a:r>
                      <a:endParaRPr lang="zh-CN" altLang="en-US"/>
                    </a:p>
                  </a:txBody>
                  <a:tcPr marL="91447" marR="91447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教学活动</a:t>
                      </a:r>
                      <a:endParaRPr lang="zh-CN" altLang="en-US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设计意图</a:t>
                      </a:r>
                      <a:endParaRPr lang="zh-CN" altLang="en-US"/>
                    </a:p>
                  </a:txBody>
                  <a:tcPr marL="91447" marR="91447"/>
                </a:tc>
              </a:tr>
              <a:tr h="425450">
                <a:tc rowSpan="4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核心任务</a:t>
                      </a:r>
                      <a:endParaRPr lang="zh-CN" altLang="en-US"/>
                    </a:p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r>
                        <a:rPr lang="zh-CN" altLang="en-US"/>
                        <a:t>我是守规小公民</a:t>
                      </a:r>
                      <a:endParaRPr lang="zh-CN" altLang="en-US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任务链</a:t>
                      </a:r>
                      <a:endParaRPr lang="zh-CN" altLang="en-US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91447" marR="91447"/>
                </a:tc>
              </a:tr>
              <a:tr h="1015365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家庭规则要遵守</a:t>
                      </a:r>
                      <a:endParaRPr lang="zh-CN" altLang="en-US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What can/must(not) you do at home?</a:t>
                      </a:r>
                      <a:endParaRPr lang="en-US" altLang="zh-CN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区分</a:t>
                      </a:r>
                      <a:r>
                        <a:rPr lang="en-US" altLang="zh-CN"/>
                        <a:t>must</a:t>
                      </a:r>
                      <a:r>
                        <a:rPr lang="zh-CN" altLang="en-US"/>
                        <a:t>和</a:t>
                      </a:r>
                      <a:r>
                        <a:rPr lang="en-US" altLang="zh-CN"/>
                        <a:t>can</a:t>
                      </a:r>
                      <a:r>
                        <a:rPr lang="zh-CN" altLang="en-US"/>
                        <a:t>，并学会提问。</a:t>
                      </a:r>
                      <a:endParaRPr lang="zh-CN" altLang="en-US"/>
                    </a:p>
                  </a:txBody>
                  <a:tcPr marL="91447" marR="91447"/>
                </a:tc>
              </a:tr>
              <a:tr h="101473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班级规则一起定</a:t>
                      </a:r>
                      <a:endParaRPr lang="zh-CN" altLang="en-US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t>What must/mustn't you do in the classroom?</a:t>
                      </a:r>
                    </a:p>
                    <a:p>
                      <a:pPr algn="l">
                        <a:buClrTx/>
                        <a:buSzTx/>
                        <a:buFontTx/>
                        <a:buNone/>
                      </a:pPr>
                    </a:p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t>Can you make a poster about our classroom rules?</a:t>
                      </a:r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通过这些规则的制定，训练了语言的同时，培养学生做文明人、守规则、重约定。</a:t>
                      </a:r>
                      <a:endParaRPr lang="zh-CN" altLang="en-US"/>
                    </a:p>
                  </a:txBody>
                  <a:tcPr marL="91447" marR="91447"/>
                </a:tc>
              </a:tr>
              <a:tr h="101473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生活规则我收集</a:t>
                      </a:r>
                      <a:endParaRPr lang="en-US" altLang="zh-CN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t>To keep our life more beautiful, we need rules. </a:t>
                      </a:r>
                      <a:r>
                        <a:rPr lang="en-US"/>
                        <a:t>Can you make a poster about...rules?</a:t>
                      </a:r>
                      <a:endParaRPr lang="en-US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将规则意识迁移到生活中，并付诸实践。规则让生活更美好。</a:t>
                      </a:r>
                      <a:endParaRPr lang="zh-CN" altLang="en-US"/>
                    </a:p>
                  </a:txBody>
                  <a:tcPr marL="91447" marR="91447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457200" y="57150"/>
            <a:ext cx="8229600" cy="792163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600" b="1" dirty="0"/>
              <a:t>单元目标设计</a:t>
            </a:r>
            <a:endParaRPr lang="zh-CN" altLang="en-US" sz="3600" b="1" dirty="0"/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>
          <a:xfrm>
            <a:off x="123825" y="849313"/>
            <a:ext cx="8678863" cy="4525962"/>
          </a:xfrm>
          <a:ln/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sz="2400" dirty="0"/>
              <a:t>1.学生能够</a:t>
            </a:r>
            <a:r>
              <a:rPr lang="zh-CN" altLang="en-US" sz="2400" u="sng" dirty="0">
                <a:solidFill>
                  <a:srgbClr val="FF0000"/>
                </a:solidFill>
              </a:rPr>
              <a:t>认识</a:t>
            </a:r>
            <a:r>
              <a:rPr lang="zh-CN" altLang="en-US" sz="2400" dirty="0"/>
              <a:t>身边的道路交通标识，并能</a:t>
            </a:r>
            <a:r>
              <a:rPr lang="zh-CN" altLang="en-US" sz="2400" u="sng" dirty="0">
                <a:solidFill>
                  <a:srgbClr val="FF0000"/>
                </a:solidFill>
              </a:rPr>
              <a:t>熟练</a:t>
            </a:r>
            <a:r>
              <a:rPr lang="zh-CN" altLang="en-US" sz="2400" dirty="0"/>
              <a:t>用英语</a:t>
            </a:r>
            <a:r>
              <a:rPr lang="zh-CN" altLang="en-US" sz="2400" u="sng" dirty="0">
                <a:solidFill>
                  <a:srgbClr val="FF0000"/>
                </a:solidFill>
              </a:rPr>
              <a:t>表达</a:t>
            </a:r>
            <a:r>
              <a:rPr lang="zh-CN" altLang="en-US" sz="2400" dirty="0"/>
              <a:t>。</a:t>
            </a:r>
            <a:endParaRPr lang="zh-CN" altLang="en-US" sz="2400" dirty="0"/>
          </a:p>
          <a:p>
            <a:pPr eaLnBrk="1" hangingPunct="1"/>
            <a:r>
              <a:rPr lang="zh-CN" altLang="en-US" sz="2400" dirty="0"/>
              <a:t>2.学生能够</a:t>
            </a:r>
            <a:r>
              <a:rPr lang="zh-CN" altLang="en-US" sz="2400" u="sng" dirty="0">
                <a:solidFill>
                  <a:srgbClr val="FF0000"/>
                </a:solidFill>
              </a:rPr>
              <a:t>理解</a:t>
            </a:r>
            <a:r>
              <a:rPr lang="zh-CN" altLang="en-US" sz="2400" dirty="0"/>
              <a:t>并在正确情境下</a:t>
            </a:r>
            <a:r>
              <a:rPr lang="zh-CN" altLang="en-US" sz="2400" b="1" u="sng" dirty="0">
                <a:solidFill>
                  <a:srgbClr val="FF0000"/>
                </a:solidFill>
              </a:rPr>
              <a:t>运用</a:t>
            </a:r>
            <a:r>
              <a:rPr lang="zh-CN" altLang="en-US" sz="2400" dirty="0"/>
              <a:t>...must/</a:t>
            </a:r>
            <a:r>
              <a:rPr lang="en-US" altLang="zh-CN" sz="2400" dirty="0"/>
              <a:t>can/should(not)</a:t>
            </a:r>
            <a:r>
              <a:rPr lang="zh-CN" altLang="en-US" sz="2400" dirty="0"/>
              <a:t>...等句型谈论道路交通规则，培养其语言运用的能力。</a:t>
            </a:r>
            <a:endParaRPr lang="zh-CN" altLang="en-US" sz="2400" dirty="0"/>
          </a:p>
          <a:p>
            <a:pPr eaLnBrk="1" hangingPunct="1"/>
            <a:r>
              <a:rPr lang="zh-CN" altLang="en-US" sz="2400" dirty="0"/>
              <a:t>3.学生通过文本、图片、游戏扮演、小组合作等形式学会</a:t>
            </a:r>
            <a:r>
              <a:rPr lang="zh-CN" altLang="en-US" sz="2400" u="sng" dirty="0">
                <a:solidFill>
                  <a:srgbClr val="FF0000"/>
                </a:solidFill>
              </a:rPr>
              <a:t>制定相关规则</a:t>
            </a:r>
            <a:r>
              <a:rPr lang="zh-CN" altLang="en-US" sz="2400" dirty="0"/>
              <a:t>，写</a:t>
            </a:r>
            <a:r>
              <a:rPr lang="zh-CN" altLang="en-US" sz="2400" u="sng" dirty="0">
                <a:solidFill>
                  <a:srgbClr val="FF0000"/>
                </a:solidFill>
              </a:rPr>
              <a:t>安全小贴士</a:t>
            </a:r>
            <a:r>
              <a:rPr lang="zh-CN" altLang="en-US" sz="2400" dirty="0"/>
              <a:t>，培养学生的学习能力。</a:t>
            </a:r>
            <a:endParaRPr lang="zh-CN" altLang="en-US" sz="2400" dirty="0"/>
          </a:p>
          <a:p>
            <a:pPr eaLnBrk="1" hangingPunct="1"/>
            <a:r>
              <a:rPr lang="zh-CN" altLang="en-US" sz="2400" dirty="0"/>
              <a:t>4.学生能够借助已有生活经验，结合交通规则对一些道路现象进行</a:t>
            </a:r>
            <a:r>
              <a:rPr lang="zh-CN" altLang="en-US" sz="2400" u="sng" dirty="0">
                <a:solidFill>
                  <a:srgbClr val="FF0000"/>
                </a:solidFill>
              </a:rPr>
              <a:t>正确的价值判断</a:t>
            </a:r>
            <a:r>
              <a:rPr lang="zh-CN" altLang="en-US" sz="2400" dirty="0"/>
              <a:t>，能</a:t>
            </a:r>
            <a:r>
              <a:rPr lang="zh-CN" altLang="en-US" sz="2400" u="sng" dirty="0">
                <a:solidFill>
                  <a:srgbClr val="FF0000"/>
                </a:solidFill>
              </a:rPr>
              <a:t>有礼貌地提建议</a:t>
            </a:r>
            <a:r>
              <a:rPr lang="zh-CN" altLang="en-US" sz="2400" dirty="0"/>
              <a:t>且能</a:t>
            </a:r>
            <a:r>
              <a:rPr lang="zh-CN" altLang="en-US" sz="2400" u="sng" dirty="0">
                <a:solidFill>
                  <a:srgbClr val="FF0000"/>
                </a:solidFill>
              </a:rPr>
              <a:t>阐明利弊</a:t>
            </a:r>
            <a:r>
              <a:rPr lang="zh-CN" altLang="en-US" sz="2400" dirty="0"/>
              <a:t>，发展其创造性思维和批判性思维，提升其思维品质。</a:t>
            </a:r>
            <a:endParaRPr lang="zh-CN" altLang="en-US" sz="2400" dirty="0"/>
          </a:p>
          <a:p>
            <a:pPr eaLnBrk="1" hangingPunct="1"/>
            <a:r>
              <a:rPr lang="zh-CN" altLang="en-US" sz="2400" dirty="0"/>
              <a:t>5.通过对中外文化差异的学习，学生</a:t>
            </a:r>
            <a:r>
              <a:rPr lang="zh-CN" altLang="en-US" sz="2400" u="sng" dirty="0">
                <a:solidFill>
                  <a:srgbClr val="FF0000"/>
                </a:solidFill>
              </a:rPr>
              <a:t>在国外</a:t>
            </a:r>
            <a:r>
              <a:rPr lang="zh-CN" altLang="en-US" sz="2400" dirty="0"/>
              <a:t>也能有</a:t>
            </a:r>
            <a:r>
              <a:rPr lang="zh-CN" altLang="en-US" sz="2400" u="sng" dirty="0">
                <a:solidFill>
                  <a:srgbClr val="FF0000"/>
                </a:solidFill>
              </a:rPr>
              <a:t>安全意识</a:t>
            </a:r>
            <a:r>
              <a:rPr lang="zh-CN" altLang="en-US" sz="2400" dirty="0"/>
              <a:t>，并能</a:t>
            </a:r>
            <a:r>
              <a:rPr lang="zh-CN" altLang="en-US" sz="2400" u="sng" dirty="0">
                <a:solidFill>
                  <a:srgbClr val="FF0000"/>
                </a:solidFill>
              </a:rPr>
              <a:t>安全过马路</a:t>
            </a:r>
            <a:r>
              <a:rPr lang="zh-CN" altLang="en-US" sz="2400" dirty="0"/>
              <a:t>。</a:t>
            </a:r>
            <a:endParaRPr lang="zh-CN" altLang="en-US" sz="2400" dirty="0"/>
          </a:p>
          <a:p>
            <a:pPr eaLnBrk="1" hangingPunct="1"/>
            <a:r>
              <a:rPr lang="zh-CN" altLang="en-US" sz="2400" dirty="0"/>
              <a:t>6.通过本单元学习，学生能够将规则意识</a:t>
            </a:r>
            <a:r>
              <a:rPr lang="zh-CN" altLang="en-US" sz="2400" u="sng" dirty="0">
                <a:solidFill>
                  <a:srgbClr val="FF0000"/>
                </a:solidFill>
              </a:rPr>
              <a:t>迁移</a:t>
            </a:r>
            <a:r>
              <a:rPr lang="zh-CN" altLang="en-US" sz="2400" dirty="0"/>
              <a:t>到家庭、班级等其它场所，并付诸实践，提升育人价值。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标题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696912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600" b="1" dirty="0"/>
              <a:t>单元整体教学框架</a:t>
            </a:r>
            <a:endParaRPr lang="zh-CN" altLang="en-US" sz="3600" b="1" dirty="0"/>
          </a:p>
        </p:txBody>
      </p:sp>
      <p:sp>
        <p:nvSpPr>
          <p:cNvPr id="6147" name="文本框 17"/>
          <p:cNvSpPr txBox="1"/>
          <p:nvPr/>
        </p:nvSpPr>
        <p:spPr>
          <a:xfrm>
            <a:off x="117475" y="2830513"/>
            <a:ext cx="16573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dirty="0">
                <a:solidFill>
                  <a:srgbClr val="C00000"/>
                </a:solidFill>
                <a:latin typeface="Arial" panose="020B0604020202020204" pitchFamily="34" charset="0"/>
              </a:rPr>
              <a:t>道路安全</a:t>
            </a:r>
            <a:endParaRPr lang="zh-CN" altLang="en-US" sz="24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文本框 18"/>
          <p:cNvSpPr txBox="1"/>
          <p:nvPr/>
        </p:nvSpPr>
        <p:spPr>
          <a:xfrm>
            <a:off x="1644650" y="1225550"/>
            <a:ext cx="23780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dirty="0">
                <a:solidFill>
                  <a:srgbClr val="C00000"/>
                </a:solidFill>
                <a:latin typeface="Arial" panose="020B0604020202020204" pitchFamily="34" charset="0"/>
              </a:rPr>
              <a:t>我会安全过马路</a:t>
            </a:r>
            <a:endParaRPr lang="zh-CN" altLang="en-US" sz="24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6149" name="文本框 19"/>
          <p:cNvSpPr txBox="1"/>
          <p:nvPr/>
        </p:nvSpPr>
        <p:spPr>
          <a:xfrm>
            <a:off x="1644650" y="2370138"/>
            <a:ext cx="26066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dirty="0">
                <a:solidFill>
                  <a:srgbClr val="C00000"/>
                </a:solidFill>
                <a:latin typeface="Arial" panose="020B0604020202020204" pitchFamily="34" charset="0"/>
              </a:rPr>
              <a:t>我是小小宣传员</a:t>
            </a:r>
            <a:endParaRPr lang="zh-CN" altLang="en-US" sz="24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6150" name="文本框 20"/>
          <p:cNvSpPr txBox="1"/>
          <p:nvPr/>
        </p:nvSpPr>
        <p:spPr>
          <a:xfrm>
            <a:off x="1644650" y="3656013"/>
            <a:ext cx="23780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dirty="0">
                <a:solidFill>
                  <a:srgbClr val="C00000"/>
                </a:solidFill>
                <a:latin typeface="Arial" panose="020B0604020202020204" pitchFamily="34" charset="0"/>
              </a:rPr>
              <a:t>我是文明小卫士</a:t>
            </a:r>
            <a:endParaRPr lang="zh-CN" altLang="en-US" sz="24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6151" name="文本框 21"/>
          <p:cNvSpPr txBox="1"/>
          <p:nvPr/>
        </p:nvSpPr>
        <p:spPr>
          <a:xfrm>
            <a:off x="1598613" y="4838700"/>
            <a:ext cx="23780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dirty="0">
                <a:solidFill>
                  <a:srgbClr val="C00000"/>
                </a:solidFill>
                <a:latin typeface="Arial" panose="020B0604020202020204" pitchFamily="34" charset="0"/>
              </a:rPr>
              <a:t>我是守规小公民</a:t>
            </a:r>
            <a:endParaRPr lang="zh-CN" altLang="en-US" sz="24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6152" name="文本框 22"/>
          <p:cNvSpPr txBox="1"/>
          <p:nvPr/>
        </p:nvSpPr>
        <p:spPr>
          <a:xfrm>
            <a:off x="4476750" y="1223963"/>
            <a:ext cx="18573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dirty="0">
                <a:latin typeface="Arial" panose="020B0604020202020204" pitchFamily="34" charset="0"/>
              </a:rPr>
              <a:t>Story time</a:t>
            </a:r>
            <a:endParaRPr lang="en-US" altLang="zh-CN" sz="2400" dirty="0">
              <a:latin typeface="Arial" panose="020B0604020202020204" pitchFamily="34" charset="0"/>
            </a:endParaRPr>
          </a:p>
        </p:txBody>
      </p:sp>
      <p:sp>
        <p:nvSpPr>
          <p:cNvPr id="6153" name="文本框 23"/>
          <p:cNvSpPr txBox="1"/>
          <p:nvPr/>
        </p:nvSpPr>
        <p:spPr>
          <a:xfrm>
            <a:off x="4298950" y="2351088"/>
            <a:ext cx="2892425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dirty="0">
                <a:latin typeface="Arial" panose="020B0604020202020204" pitchFamily="34" charset="0"/>
              </a:rPr>
              <a:t>Grammar time</a:t>
            </a:r>
            <a:endParaRPr lang="en-US" altLang="zh-CN" sz="2400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2400" dirty="0">
                <a:latin typeface="Arial" panose="020B0604020202020204" pitchFamily="34" charset="0"/>
              </a:rPr>
              <a:t>&amp;Fun time</a:t>
            </a:r>
            <a:endParaRPr lang="en-US" altLang="zh-CN" sz="2400" dirty="0">
              <a:latin typeface="Arial" panose="020B0604020202020204" pitchFamily="34" charset="0"/>
            </a:endParaRPr>
          </a:p>
        </p:txBody>
      </p:sp>
      <p:sp>
        <p:nvSpPr>
          <p:cNvPr id="6154" name="文本框 24"/>
          <p:cNvSpPr txBox="1"/>
          <p:nvPr/>
        </p:nvSpPr>
        <p:spPr>
          <a:xfrm>
            <a:off x="4146550" y="3471863"/>
            <a:ext cx="4821238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dirty="0">
                <a:latin typeface="Arial" panose="020B0604020202020204" pitchFamily="34" charset="0"/>
              </a:rPr>
              <a:t>Sound time&amp;Culture</a:t>
            </a:r>
            <a:endParaRPr lang="en-US" altLang="zh-CN" sz="2400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2400" dirty="0">
                <a:latin typeface="Arial" panose="020B0604020202020204" pitchFamily="34" charset="0"/>
              </a:rPr>
              <a:t> time&amp;Cartoon time</a:t>
            </a:r>
            <a:endParaRPr lang="en-US" altLang="zh-CN" sz="2400" dirty="0">
              <a:latin typeface="Arial" panose="020B0604020202020204" pitchFamily="34" charset="0"/>
            </a:endParaRPr>
          </a:p>
        </p:txBody>
      </p:sp>
      <p:sp>
        <p:nvSpPr>
          <p:cNvPr id="6155" name="文本框 25"/>
          <p:cNvSpPr txBox="1"/>
          <p:nvPr/>
        </p:nvSpPr>
        <p:spPr>
          <a:xfrm>
            <a:off x="4146550" y="4740275"/>
            <a:ext cx="3538538" cy="828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dirty="0">
                <a:latin typeface="Arial" panose="020B0604020202020204" pitchFamily="34" charset="0"/>
              </a:rPr>
              <a:t>Checkout time</a:t>
            </a:r>
            <a:endParaRPr lang="en-US" altLang="zh-CN" sz="2400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2400" dirty="0">
                <a:latin typeface="Arial" panose="020B0604020202020204" pitchFamily="34" charset="0"/>
              </a:rPr>
              <a:t>&amp;Ticking time</a:t>
            </a:r>
            <a:endParaRPr lang="en-US" altLang="zh-CN" sz="2400" dirty="0">
              <a:latin typeface="Arial" panose="020B0604020202020204" pitchFamily="34" charset="0"/>
            </a:endParaRPr>
          </a:p>
        </p:txBody>
      </p:sp>
      <p:sp>
        <p:nvSpPr>
          <p:cNvPr id="6156" name="文本框 26"/>
          <p:cNvSpPr txBox="1"/>
          <p:nvPr/>
        </p:nvSpPr>
        <p:spPr>
          <a:xfrm>
            <a:off x="6721475" y="1039813"/>
            <a:ext cx="2246313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dirty="0">
                <a:latin typeface="Arial" panose="020B0604020202020204" pitchFamily="34" charset="0"/>
              </a:rPr>
              <a:t>学生能写出</a:t>
            </a:r>
            <a:r>
              <a:rPr lang="en-US" altLang="zh-CN" sz="2400" dirty="0">
                <a:latin typeface="Arial" panose="020B0604020202020204" pitchFamily="34" charset="0"/>
              </a:rPr>
              <a:t>5-8</a:t>
            </a:r>
            <a:r>
              <a:rPr lang="zh-CN" altLang="en-US" sz="2400" dirty="0">
                <a:latin typeface="Arial" panose="020B0604020202020204" pitchFamily="34" charset="0"/>
              </a:rPr>
              <a:t>条安全小贴士。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6157" name="文本框 27"/>
          <p:cNvSpPr txBox="1"/>
          <p:nvPr/>
        </p:nvSpPr>
        <p:spPr>
          <a:xfrm>
            <a:off x="1009650" y="5910263"/>
            <a:ext cx="78486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dirty="0">
                <a:latin typeface="Arial" panose="020B0604020202020204" pitchFamily="34" charset="0"/>
              </a:rPr>
              <a:t>大任务</a:t>
            </a:r>
            <a:r>
              <a:rPr lang="en-US" altLang="zh-CN" sz="2800" dirty="0">
                <a:latin typeface="Arial" panose="020B0604020202020204" pitchFamily="34" charset="0"/>
              </a:rPr>
              <a:t>-------</a:t>
            </a:r>
            <a:r>
              <a:rPr lang="zh-CN" altLang="en-US" sz="2800" dirty="0">
                <a:latin typeface="Arial" panose="020B0604020202020204" pitchFamily="34" charset="0"/>
              </a:rPr>
              <a:t>小任务</a:t>
            </a:r>
            <a:r>
              <a:rPr lang="en-US" altLang="zh-CN" sz="2800" dirty="0">
                <a:latin typeface="Arial" panose="020B0604020202020204" pitchFamily="34" charset="0"/>
              </a:rPr>
              <a:t>-------</a:t>
            </a:r>
            <a:r>
              <a:rPr lang="zh-CN" altLang="en-US" sz="2800" dirty="0">
                <a:latin typeface="Arial" panose="020B0604020202020204" pitchFamily="34" charset="0"/>
              </a:rPr>
              <a:t>对应学习板块</a:t>
            </a:r>
            <a:r>
              <a:rPr lang="en-US" altLang="zh-CN" sz="2800" dirty="0">
                <a:latin typeface="Arial" panose="020B0604020202020204" pitchFamily="34" charset="0"/>
              </a:rPr>
              <a:t>-------</a:t>
            </a:r>
            <a:r>
              <a:rPr lang="zh-CN" altLang="en-US" sz="2800" dirty="0">
                <a:latin typeface="Arial" panose="020B0604020202020204" pitchFamily="34" charset="0"/>
              </a:rPr>
              <a:t>评价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6158" name="文本框 28"/>
          <p:cNvSpPr txBox="1"/>
          <p:nvPr/>
        </p:nvSpPr>
        <p:spPr>
          <a:xfrm>
            <a:off x="6732588" y="4740275"/>
            <a:ext cx="2359025" cy="828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dirty="0">
                <a:latin typeface="Arial" panose="020B0604020202020204" pitchFamily="34" charset="0"/>
              </a:rPr>
              <a:t>学生能</a:t>
            </a:r>
            <a:r>
              <a:rPr lang="zh-CN" altLang="zh-CN" sz="2400" dirty="0">
                <a:latin typeface="Arial" panose="020B0604020202020204" pitchFamily="34" charset="0"/>
              </a:rPr>
              <a:t>制定生活中的一些规则</a:t>
            </a:r>
            <a:r>
              <a:rPr lang="zh-CN" altLang="en-US" sz="2400" dirty="0">
                <a:latin typeface="Arial" panose="020B0604020202020204" pitchFamily="34" charset="0"/>
              </a:rPr>
              <a:t>。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6159" name="文本框 29"/>
          <p:cNvSpPr txBox="1"/>
          <p:nvPr/>
        </p:nvSpPr>
        <p:spPr>
          <a:xfrm>
            <a:off x="6721475" y="2351088"/>
            <a:ext cx="2246313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dirty="0">
                <a:latin typeface="Arial" panose="020B0604020202020204" pitchFamily="34" charset="0"/>
              </a:rPr>
              <a:t>学生能</a:t>
            </a:r>
            <a:r>
              <a:rPr lang="zh-CN" altLang="zh-CN" sz="2400" dirty="0">
                <a:latin typeface="Arial" panose="020B0604020202020204" pitchFamily="34" charset="0"/>
              </a:rPr>
              <a:t>完成一份安全倡议书</a:t>
            </a:r>
            <a:r>
              <a:rPr lang="zh-CN" altLang="en-US" sz="2400" dirty="0">
                <a:latin typeface="Arial" panose="020B0604020202020204" pitchFamily="34" charset="0"/>
              </a:rPr>
              <a:t>。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924300" y="1484313"/>
            <a:ext cx="5746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endCxn id="6149" idx="3"/>
          </p:cNvCxnSpPr>
          <p:nvPr/>
        </p:nvCxnSpPr>
        <p:spPr>
          <a:xfrm>
            <a:off x="3900488" y="2600325"/>
            <a:ext cx="3508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endCxn id="6149" idx="3"/>
          </p:cNvCxnSpPr>
          <p:nvPr/>
        </p:nvCxnSpPr>
        <p:spPr>
          <a:xfrm>
            <a:off x="3900488" y="3886200"/>
            <a:ext cx="3508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endCxn id="6149" idx="3"/>
          </p:cNvCxnSpPr>
          <p:nvPr/>
        </p:nvCxnSpPr>
        <p:spPr>
          <a:xfrm>
            <a:off x="3795713" y="5068888"/>
            <a:ext cx="3508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endCxn id="6149" idx="3"/>
          </p:cNvCxnSpPr>
          <p:nvPr/>
        </p:nvCxnSpPr>
        <p:spPr>
          <a:xfrm>
            <a:off x="6083300" y="1454150"/>
            <a:ext cx="5762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endCxn id="6149" idx="3"/>
          </p:cNvCxnSpPr>
          <p:nvPr/>
        </p:nvCxnSpPr>
        <p:spPr>
          <a:xfrm>
            <a:off x="6334125" y="2819400"/>
            <a:ext cx="3508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endCxn id="6149" idx="3"/>
          </p:cNvCxnSpPr>
          <p:nvPr/>
        </p:nvCxnSpPr>
        <p:spPr>
          <a:xfrm>
            <a:off x="6381750" y="5253038"/>
            <a:ext cx="3508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endCxn id="6149" idx="3"/>
          </p:cNvCxnSpPr>
          <p:nvPr/>
        </p:nvCxnSpPr>
        <p:spPr>
          <a:xfrm>
            <a:off x="6840538" y="3886200"/>
            <a:ext cx="3508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endCxn id="6149" idx="3"/>
          </p:cNvCxnSpPr>
          <p:nvPr/>
        </p:nvCxnSpPr>
        <p:spPr>
          <a:xfrm flipV="1">
            <a:off x="1276350" y="1628775"/>
            <a:ext cx="487363" cy="11064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endCxn id="6149" idx="3"/>
          </p:cNvCxnSpPr>
          <p:nvPr/>
        </p:nvCxnSpPr>
        <p:spPr>
          <a:xfrm flipV="1">
            <a:off x="1427163" y="2708275"/>
            <a:ext cx="336550" cy="2825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endCxn id="6149" idx="3"/>
          </p:cNvCxnSpPr>
          <p:nvPr/>
        </p:nvCxnSpPr>
        <p:spPr>
          <a:xfrm>
            <a:off x="1219200" y="3276600"/>
            <a:ext cx="544513" cy="584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endCxn id="6149" idx="3"/>
          </p:cNvCxnSpPr>
          <p:nvPr/>
        </p:nvCxnSpPr>
        <p:spPr>
          <a:xfrm>
            <a:off x="1095375" y="3390900"/>
            <a:ext cx="596900" cy="14779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72" name="文本框 29"/>
          <p:cNvSpPr txBox="1"/>
          <p:nvPr/>
        </p:nvSpPr>
        <p:spPr>
          <a:xfrm>
            <a:off x="7191375" y="3390900"/>
            <a:ext cx="2246313" cy="1198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dirty="0">
                <a:latin typeface="Arial" panose="020B0604020202020204" pitchFamily="34" charset="0"/>
              </a:rPr>
              <a:t>学生能</a:t>
            </a:r>
            <a:r>
              <a:rPr lang="zh-CN" altLang="zh-CN" sz="2400" dirty="0">
                <a:latin typeface="Arial" panose="020B0604020202020204" pitchFamily="34" charset="0"/>
              </a:rPr>
              <a:t>对生活中的现象进行价值判断</a:t>
            </a:r>
            <a:r>
              <a:rPr lang="zh-CN" altLang="en-US" sz="2400" dirty="0">
                <a:latin typeface="Arial" panose="020B0604020202020204" pitchFamily="34" charset="0"/>
              </a:rPr>
              <a:t>。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标题 1"/>
          <p:cNvSpPr>
            <a:spLocks noGrp="1"/>
          </p:cNvSpPr>
          <p:nvPr>
            <p:ph type="title"/>
          </p:nvPr>
        </p:nvSpPr>
        <p:spPr>
          <a:xfrm>
            <a:off x="465138" y="-106362"/>
            <a:ext cx="8229600" cy="801687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2800" b="1" dirty="0"/>
              <a:t>第一课时：</a:t>
            </a:r>
            <a:r>
              <a:rPr lang="en-US" altLang="zh-CN" sz="2800" b="1" dirty="0"/>
              <a:t>Story time</a:t>
            </a:r>
            <a:endParaRPr lang="zh-CN" altLang="en-US" sz="2800" b="1" dirty="0"/>
          </a:p>
        </p:txBody>
      </p:sp>
      <p:pic>
        <p:nvPicPr>
          <p:cNvPr id="7171" name="图片 1" descr="IMG_9920(20210913-100837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8938" y="931863"/>
            <a:ext cx="4149725" cy="4624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图片 2" descr="IMG_9918(20210913-101153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1575" y="2117725"/>
            <a:ext cx="3713163" cy="4205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3" name="文本框 5"/>
          <p:cNvSpPr txBox="1"/>
          <p:nvPr/>
        </p:nvSpPr>
        <p:spPr>
          <a:xfrm>
            <a:off x="3817938" y="561975"/>
            <a:ext cx="275907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u="sng" dirty="0">
                <a:latin typeface="Arial" panose="020B0604020202020204" pitchFamily="34" charset="0"/>
              </a:rPr>
              <a:t>认识规则</a:t>
            </a:r>
            <a:endParaRPr lang="zh-CN" altLang="en-US" sz="2800" u="sng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xfrm>
            <a:off x="465138" y="-106362"/>
            <a:ext cx="8229600" cy="801687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2800" b="1" dirty="0"/>
              <a:t>第一课时：</a:t>
            </a:r>
            <a:r>
              <a:rPr lang="en-US" altLang="zh-CN" sz="2800" b="1" dirty="0"/>
              <a:t>Story time</a:t>
            </a:r>
            <a:r>
              <a:rPr lang="zh-CN" altLang="en-US" sz="2800" b="1" dirty="0"/>
              <a:t>教学设计</a:t>
            </a:r>
            <a:endParaRPr lang="zh-CN" altLang="en-US" sz="2800" b="1" dirty="0"/>
          </a:p>
        </p:txBody>
      </p:sp>
      <p:graphicFrame>
        <p:nvGraphicFramePr>
          <p:cNvPr id="2" name="内容占位符 1"/>
          <p:cNvGraphicFramePr>
            <a:graphicFrameLocks noGrp="1"/>
          </p:cNvGraphicFramePr>
          <p:nvPr>
            <p:ph idx="4294967295"/>
          </p:nvPr>
        </p:nvGraphicFramePr>
        <p:xfrm>
          <a:off x="266700" y="619125"/>
          <a:ext cx="8624888" cy="5332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9631"/>
                <a:gridCol w="1342341"/>
                <a:gridCol w="3957810"/>
                <a:gridCol w="2115107"/>
              </a:tblGrid>
              <a:tr h="425425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dirty="0" smtClean="0"/>
                        <a:t>任务设计</a:t>
                      </a:r>
                      <a:endParaRPr lang="zh-CN" altLang="en-US" sz="1800" dirty="0"/>
                    </a:p>
                  </a:txBody>
                  <a:tcPr marL="91437" marR="91437" marT="45717" marB="45717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/>
                        <a:t>教学活动</a:t>
                      </a:r>
                      <a:endParaRPr lang="zh-CN" altLang="en-US" sz="1800"/>
                    </a:p>
                  </a:txBody>
                  <a:tcPr marL="91437" marR="91437" marT="45717" marB="45717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/>
                        <a:t>设计意图</a:t>
                      </a:r>
                      <a:endParaRPr lang="zh-CN" altLang="en-US" sz="1800"/>
                    </a:p>
                  </a:txBody>
                  <a:tcPr marL="91437" marR="91437" marT="45717" marB="45717"/>
                </a:tc>
              </a:tr>
              <a:tr h="40256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/>
                        <a:t>核心任务</a:t>
                      </a:r>
                      <a:endParaRPr lang="zh-CN" altLang="en-US" sz="1800"/>
                    </a:p>
                  </a:txBody>
                  <a:tcPr marL="91437" marR="91437" marT="45717" marB="45717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/>
                        <a:t>任务链</a:t>
                      </a:r>
                      <a:endParaRPr lang="zh-CN" altLang="en-US" sz="1800"/>
                    </a:p>
                  </a:txBody>
                  <a:tcPr marL="91437" marR="91437" marT="45717" marB="4571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L="91437" marR="91437" marT="45717" marB="4571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L="91437" marR="91437" marT="45717" marB="45717"/>
                </a:tc>
              </a:tr>
              <a:tr h="1109279">
                <a:tc rowSpan="3"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r>
                        <a:rPr lang="zh-CN" sz="1800"/>
                        <a:t>我会安全过马路</a:t>
                      </a:r>
                      <a:endParaRPr lang="zh-CN" sz="1800"/>
                    </a:p>
                  </a:txBody>
                  <a:tcPr marL="91437" marR="91437" marT="45717" marB="4571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交通标识要认识</a:t>
                      </a:r>
                      <a:endParaRPr lang="zh-CN" altLang="en-US" sz="1800"/>
                    </a:p>
                  </a:txBody>
                  <a:tcPr marL="91437" marR="91437" marT="45717" marB="4571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/>
                        <a:t>Can you talk about some signs on the road?</a:t>
                      </a:r>
                      <a:endParaRPr lang="en-US" altLang="zh-CN" sz="1800"/>
                    </a:p>
                  </a:txBody>
                  <a:tcPr marL="91437" marR="91437" marT="45717" marB="4571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学生能够认识身边的道路交通标识，并能用英语表达。</a:t>
                      </a:r>
                      <a:endParaRPr lang="zh-CN" altLang="en-US" sz="1800"/>
                    </a:p>
                  </a:txBody>
                  <a:tcPr marL="91437" marR="91437" marT="45717" marB="45717"/>
                </a:tc>
              </a:tr>
              <a:tr h="2285864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文本情境学规则</a:t>
                      </a:r>
                      <a:endParaRPr lang="zh-CN" altLang="en-US" sz="1800">
                        <a:solidFill>
                          <a:srgbClr val="FF0000"/>
                        </a:solidFill>
                      </a:endParaRPr>
                    </a:p>
                  </a:txBody>
                  <a:tcPr marL="91437" marR="91437" marT="45717" marB="4571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latin typeface="Calibri" panose="020F0502020204030204" pitchFamily="34" charset="0"/>
                        </a:rPr>
                        <a:t>①</a:t>
                      </a:r>
                      <a:r>
                        <a:rPr lang="en-US" altLang="zh-CN" sz="1800">
                          <a:sym typeface="+mn-ea"/>
                        </a:rPr>
                        <a:t> How can you cross the road safely?</a:t>
                      </a:r>
                      <a:endParaRPr lang="en-US" altLang="zh-CN" sz="1800">
                        <a:sym typeface="+mn-ea"/>
                      </a:endParaRPr>
                    </a:p>
                    <a:p>
                      <a:pPr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with a zebra crossing </a:t>
                      </a:r>
                      <a:r>
                        <a:rPr lang="zh-CN" altLang="en-US" sz="1800">
                          <a:sym typeface="+mn-ea"/>
                        </a:rPr>
                        <a:t>（</a:t>
                      </a:r>
                      <a:r>
                        <a:rPr lang="en-US" altLang="zh-CN" sz="1800">
                          <a:sym typeface="+mn-ea"/>
                        </a:rPr>
                        <a:t>Rule1</a:t>
                      </a:r>
                      <a:r>
                        <a:rPr lang="zh-CN" altLang="en-US" sz="1800">
                          <a:sym typeface="+mn-ea"/>
                        </a:rPr>
                        <a:t>）</a:t>
                      </a:r>
                      <a:endParaRPr lang="en-US" altLang="zh-CN" sz="1800">
                        <a:sym typeface="+mn-ea"/>
                      </a:endParaRPr>
                    </a:p>
                    <a:p>
                      <a:pPr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without a zebra crossing(Rule2)</a:t>
                      </a:r>
                      <a:endParaRPr lang="en-US" altLang="zh-CN" sz="1800">
                        <a:sym typeface="+mn-ea"/>
                      </a:endParaRPr>
                    </a:p>
                    <a:p>
                      <a:pPr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run or play football on the road(Rule3)</a:t>
                      </a:r>
                      <a:endParaRPr lang="en-US" altLang="zh-CN" sz="1800">
                        <a:sym typeface="+mn-ea"/>
                      </a:endParaRPr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r>
                        <a:rPr lang="zh-CN" altLang="en-US" sz="1800">
                          <a:latin typeface="Calibri" panose="020F0502020204030204" pitchFamily="34" charset="0"/>
                        </a:rPr>
                        <a:t>②</a:t>
                      </a:r>
                      <a:r>
                        <a:rPr lang="zh-CN" altLang="en-US" sz="1800"/>
                        <a:t>Can you </a:t>
                      </a:r>
                      <a:r>
                        <a:rPr lang="en-US" altLang="zh-CN" sz="1800"/>
                        <a:t>c</a:t>
                      </a:r>
                      <a:r>
                        <a:rPr lang="zh-CN" altLang="en-US" sz="1800"/>
                        <a:t>ooperate and act</a:t>
                      </a:r>
                      <a:r>
                        <a:rPr lang="en-US" altLang="zh-CN" sz="1800"/>
                        <a:t>?</a:t>
                      </a:r>
                      <a:r>
                        <a:rPr lang="zh-CN" altLang="en-US" sz="1800"/>
                        <a:t>          </a:t>
                      </a:r>
                      <a:r>
                        <a:rPr lang="en-US" altLang="zh-CN" sz="1800"/>
                        <a:t>Rule1,Rule2</a:t>
                      </a:r>
                      <a:endParaRPr lang="zh-CN" altLang="en-US" sz="1800"/>
                    </a:p>
                  </a:txBody>
                  <a:tcPr marL="91437" marR="91437" marT="45717" marB="4571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学生通过看图、演一演的方式，</a:t>
                      </a:r>
                      <a:r>
                        <a:rPr lang="zh-CN" altLang="en-US" sz="1800">
                          <a:sym typeface="+mn-ea"/>
                        </a:rPr>
                        <a:t>初步学会有关交通规则的表达。</a:t>
                      </a:r>
                      <a:endParaRPr lang="zh-CN" altLang="en-US" sz="1800"/>
                    </a:p>
                  </a:txBody>
                  <a:tcPr marL="91437" marR="91437" marT="45717" marB="45717"/>
                </a:tc>
              </a:tr>
              <a:tr h="1109279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安全贴士要记牢</a:t>
                      </a:r>
                      <a:endParaRPr lang="zh-CN" altLang="en-US" sz="1800"/>
                    </a:p>
                  </a:txBody>
                  <a:tcPr marL="91437" marR="91437" marT="45717" marB="4571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 dirty="0"/>
                        <a:t>Can you  write down any rules </a:t>
                      </a:r>
                      <a:r>
                        <a:rPr lang="zh-CN" altLang="en-US" sz="1800" dirty="0" smtClean="0">
                          <a:solidFill>
                            <a:srgbClr val="FF0000"/>
                          </a:solidFill>
                        </a:rPr>
                        <a:t>（</a:t>
                      </a:r>
                      <a:r>
                        <a:rPr lang="en-US" altLang="zh-CN" sz="1800" dirty="0" smtClean="0">
                          <a:solidFill>
                            <a:srgbClr val="FF0000"/>
                          </a:solidFill>
                        </a:rPr>
                        <a:t>Tips</a:t>
                      </a:r>
                      <a:r>
                        <a:rPr lang="zh-CN" altLang="en-US" sz="1800" dirty="0" smtClean="0">
                          <a:solidFill>
                            <a:srgbClr val="FF0000"/>
                          </a:solidFill>
                        </a:rPr>
                        <a:t>）</a:t>
                      </a:r>
                      <a:r>
                        <a:rPr lang="en-US" altLang="zh-CN" sz="1800" dirty="0" smtClean="0"/>
                        <a:t>on </a:t>
                      </a:r>
                      <a:r>
                        <a:rPr lang="en-US" altLang="zh-CN" sz="1800" dirty="0"/>
                        <a:t>the road?</a:t>
                      </a:r>
                      <a:endParaRPr lang="en-US" altLang="zh-CN" sz="1800" dirty="0"/>
                    </a:p>
                  </a:txBody>
                  <a:tcPr marL="91437" marR="91437" marT="45717" marB="4571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学生能够写出</a:t>
                      </a:r>
                      <a:r>
                        <a:rPr lang="en-US" altLang="zh-CN" sz="1800"/>
                        <a:t>5-8</a:t>
                      </a:r>
                      <a:r>
                        <a:rPr lang="zh-CN" altLang="en-US" sz="1800"/>
                        <a:t>条安全小贴士，增强安全意识。</a:t>
                      </a:r>
                      <a:endParaRPr lang="zh-CN" altLang="en-US" sz="1800"/>
                    </a:p>
                  </a:txBody>
                  <a:tcPr marL="91437" marR="91437" marT="45717" marB="45717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192088" y="-66675"/>
            <a:ext cx="8761412" cy="801688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2800" b="1" dirty="0"/>
              <a:t>第二课时：</a:t>
            </a:r>
            <a:r>
              <a:rPr lang="en-US" altLang="zh-CN" sz="2800" b="1" dirty="0"/>
              <a:t>Grammar time&amp;Fun time</a:t>
            </a:r>
            <a:endParaRPr lang="zh-CN" altLang="en-US" sz="2800" b="1" dirty="0"/>
          </a:p>
        </p:txBody>
      </p:sp>
      <p:pic>
        <p:nvPicPr>
          <p:cNvPr id="9219" name="图片 1" descr="IMG_9916(20210913-101226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6075" y="1087438"/>
            <a:ext cx="4140200" cy="4649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图片 2" descr="IMG_9910(20210913-101354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788" y="1863725"/>
            <a:ext cx="4025900" cy="4448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1" name="文本框 5"/>
          <p:cNvSpPr txBox="1"/>
          <p:nvPr/>
        </p:nvSpPr>
        <p:spPr>
          <a:xfrm>
            <a:off x="3817938" y="639763"/>
            <a:ext cx="2759075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u="sng" dirty="0">
                <a:latin typeface="Arial" panose="020B0604020202020204" pitchFamily="34" charset="0"/>
              </a:rPr>
              <a:t>形成规则</a:t>
            </a:r>
            <a:endParaRPr lang="zh-CN" altLang="en-US" sz="2800" u="sng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1"/>
          <p:cNvSpPr>
            <a:spLocks noGrp="1"/>
          </p:cNvSpPr>
          <p:nvPr>
            <p:ph type="title"/>
          </p:nvPr>
        </p:nvSpPr>
        <p:spPr>
          <a:xfrm>
            <a:off x="192088" y="-66675"/>
            <a:ext cx="8761412" cy="801688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2800" b="1" dirty="0"/>
              <a:t>第二课时：</a:t>
            </a:r>
            <a:r>
              <a:rPr lang="en-US" altLang="zh-CN" sz="2800" b="1" dirty="0"/>
              <a:t>Grammar time&amp;Fun time</a:t>
            </a:r>
            <a:r>
              <a:rPr lang="zh-CN" altLang="en-US" sz="2800" b="1" dirty="0"/>
              <a:t>教学设计</a:t>
            </a:r>
            <a:endParaRPr lang="zh-CN" altLang="en-US" sz="2800" b="1" dirty="0"/>
          </a:p>
        </p:txBody>
      </p:sp>
      <p:graphicFrame>
        <p:nvGraphicFramePr>
          <p:cNvPr id="2" name="内容占位符 1"/>
          <p:cNvGraphicFramePr>
            <a:graphicFrameLocks noGrp="1"/>
          </p:cNvGraphicFramePr>
          <p:nvPr>
            <p:ph idx="4294967295"/>
          </p:nvPr>
        </p:nvGraphicFramePr>
        <p:xfrm>
          <a:off x="409575" y="649288"/>
          <a:ext cx="8280400" cy="5684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415"/>
                <a:gridCol w="1228090"/>
                <a:gridCol w="4232275"/>
                <a:gridCol w="1658620"/>
              </a:tblGrid>
              <a:tr h="365740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dirty="0" smtClean="0"/>
                        <a:t>任务设计</a:t>
                      </a:r>
                      <a:endParaRPr lang="zh-CN" altLang="en-US" sz="1800" dirty="0"/>
                    </a:p>
                  </a:txBody>
                  <a:tcPr marT="45717" marB="45717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/>
                        <a:t>教学活动</a:t>
                      </a:r>
                      <a:endParaRPr lang="zh-CN" altLang="en-US" sz="180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/>
                        <a:t>设计意图</a:t>
                      </a:r>
                      <a:endParaRPr lang="zh-CN" altLang="en-US" sz="1800"/>
                    </a:p>
                  </a:txBody>
                  <a:tcPr marT="45717" marB="45717"/>
                </a:tc>
              </a:tr>
              <a:tr h="381614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/>
                        <a:t>核心任务</a:t>
                      </a:r>
                      <a:endParaRPr lang="zh-CN" altLang="en-US" sz="180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/>
                        <a:t>任务链</a:t>
                      </a:r>
                      <a:endParaRPr lang="zh-CN" altLang="en-US" sz="180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marT="45717" marB="45717"/>
                </a:tc>
              </a:tr>
              <a:tr h="1737263">
                <a:tc rowSpan="3"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chemeClr val="tx1"/>
                          </a:solidFill>
                        </a:rPr>
                        <a:t>我是小小宣传员</a:t>
                      </a:r>
                      <a:endParaRPr lang="zh-CN" altLang="en-US" sz="1800">
                        <a:solidFill>
                          <a:schemeClr val="tx1"/>
                        </a:solidFill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核心句型我来归</a:t>
                      </a: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>
                        <a:solidFill>
                          <a:srgbClr val="FF0000"/>
                        </a:solidFill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/>
                        <a:t>How can we talk about the rules?</a:t>
                      </a:r>
                      <a:endParaRPr lang="en-US" altLang="zh-CN" sz="1800"/>
                    </a:p>
                    <a:p>
                      <a:pPr>
                        <a:buNone/>
                      </a:pPr>
                      <a:r>
                        <a:rPr lang="en-US" altLang="zh-CN" sz="1800">
                          <a:latin typeface="Calibri" panose="020F0502020204030204" pitchFamily="34" charset="0"/>
                        </a:rPr>
                        <a:t>①...</a:t>
                      </a:r>
                      <a:r>
                        <a:rPr lang="en-US" altLang="zh-CN" sz="1800"/>
                        <a:t>can/should/must </a:t>
                      </a:r>
                      <a:r>
                        <a:rPr lang="zh-CN" altLang="en-US" sz="1800"/>
                        <a:t>（</a:t>
                      </a:r>
                      <a:r>
                        <a:rPr lang="en-US" altLang="zh-CN" sz="1800"/>
                        <a:t>not</a:t>
                      </a:r>
                      <a:r>
                        <a:rPr lang="zh-CN" altLang="en-US" sz="1800"/>
                        <a:t>）</a:t>
                      </a:r>
                      <a:r>
                        <a:rPr lang="en-US" altLang="zh-CN" sz="1800"/>
                        <a:t>+do(动词原形)...</a:t>
                      </a:r>
                      <a:endParaRPr lang="en-US" altLang="zh-CN" sz="1800"/>
                    </a:p>
                    <a:p>
                      <a:pPr>
                        <a:buNone/>
                      </a:pPr>
                      <a:r>
                        <a:rPr lang="en-US" altLang="zh-CN" sz="1800">
                          <a:latin typeface="Calibri" panose="020F0502020204030204" pitchFamily="34" charset="0"/>
                        </a:rPr>
                        <a:t>②</a:t>
                      </a:r>
                      <a:r>
                        <a:rPr lang="en-US" altLang="zh-CN" sz="1800"/>
                        <a:t>名词/名词短语: Danger! Be quiet</a:t>
                      </a:r>
                      <a:r>
                        <a:rPr lang="zh-CN" altLang="en-US" sz="1800"/>
                        <a:t>！    </a:t>
                      </a:r>
                      <a:endParaRPr lang="en-US" altLang="zh-CN" sz="1800"/>
                    </a:p>
                    <a:p>
                      <a:pPr>
                        <a:buNone/>
                      </a:pPr>
                      <a:r>
                        <a:rPr lang="en-US" altLang="zh-CN" sz="1800">
                          <a:latin typeface="Calibri" panose="020F0502020204030204" pitchFamily="34" charset="0"/>
                        </a:rPr>
                        <a:t>③</a:t>
                      </a:r>
                      <a:r>
                        <a:rPr lang="en-US" altLang="zh-CN" sz="1800"/>
                        <a:t>祈使句: Don’t run or play.</a:t>
                      </a:r>
                      <a:endParaRPr lang="en-US" altLang="zh-CN" sz="1800"/>
                    </a:p>
                    <a:p>
                      <a:pPr>
                        <a:buNone/>
                      </a:pPr>
                      <a:r>
                        <a:rPr lang="en-US" altLang="zh-CN" sz="1800"/>
                        <a:t>                Please …</a:t>
                      </a:r>
                      <a:endParaRPr lang="en-US" altLang="zh-CN" sz="180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学生结合之前学习的知识，自主思考归纳规则的表达法。</a:t>
                      </a:r>
                      <a:endParaRPr lang="zh-CN" altLang="en-US" sz="1800"/>
                    </a:p>
                  </a:txBody>
                  <a:tcPr marT="45717" marB="45717"/>
                </a:tc>
              </a:tr>
              <a:tr h="1737263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r>
                        <a:rPr lang="zh-CN" altLang="en-US" sz="1800"/>
                        <a:t>更多场景玩中学</a:t>
                      </a:r>
                      <a:endParaRPr lang="zh-CN" altLang="en-US" sz="180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/>
                        <a:t>What must you do in the...?</a:t>
                      </a:r>
                      <a:endParaRPr lang="en-US" altLang="zh-CN" sz="1800"/>
                    </a:p>
                    <a:p>
                      <a:pPr>
                        <a:buNone/>
                      </a:pPr>
                      <a:r>
                        <a:rPr lang="en-US" altLang="zh-CN" sz="1800"/>
                        <a:t>Play games in groups:</a:t>
                      </a:r>
                      <a:endParaRPr lang="en-US" altLang="zh-CN" sz="1800"/>
                    </a:p>
                    <a:p>
                      <a:pPr>
                        <a:buNone/>
                      </a:pPr>
                      <a:r>
                        <a:rPr lang="en-US" altLang="zh-CN" sz="1800"/>
                        <a:t>Step1: Open the envelope.</a:t>
                      </a:r>
                      <a:endParaRPr lang="en-US" altLang="zh-CN" sz="1800"/>
                    </a:p>
                    <a:p>
                      <a:pPr>
                        <a:buNone/>
                      </a:pPr>
                      <a:r>
                        <a:rPr lang="en-US" altLang="zh-CN" sz="1800"/>
                        <a:t>Step2: Play the game.</a:t>
                      </a:r>
                      <a:endParaRPr lang="en-US" altLang="zh-CN" sz="1800"/>
                    </a:p>
                    <a:p>
                      <a:pPr>
                        <a:buNone/>
                      </a:pPr>
                      <a:r>
                        <a:rPr lang="en-US" altLang="zh-CN" sz="1800"/>
                        <a:t>Step3: Try to be the best one.</a:t>
                      </a:r>
                      <a:endParaRPr lang="en-US" altLang="zh-CN" sz="1800"/>
                    </a:p>
                    <a:p>
                      <a:pPr>
                        <a:buNone/>
                      </a:pPr>
                      <a:r>
                        <a:rPr lang="en-US" altLang="zh-CN" sz="1800"/>
                        <a:t>(Scenes:museum,school,cinema)</a:t>
                      </a:r>
                      <a:endParaRPr lang="en-US" altLang="zh-CN" sz="180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寓教于乐，在游戏中学生用核心句型表达更多的场景规则。</a:t>
                      </a:r>
                      <a:endParaRPr lang="zh-CN" altLang="en-US" sz="1800"/>
                    </a:p>
                  </a:txBody>
                  <a:tcPr marT="45717" marB="45717"/>
                </a:tc>
              </a:tr>
              <a:tr h="1462958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chemeClr val="tx1"/>
                          </a:solidFill>
                        </a:rPr>
                        <a:t>安全倡议我来写</a:t>
                      </a:r>
                      <a:endParaRPr lang="zh-CN" altLang="en-US" sz="1800">
                        <a:solidFill>
                          <a:schemeClr val="tx1"/>
                        </a:solidFill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/>
                        <a:t>How can we</a:t>
                      </a:r>
                      <a:r>
                        <a:rPr lang="zh-CN" altLang="en-US" sz="1800"/>
                        <a:t>  be civilized people</a:t>
                      </a:r>
                      <a:r>
                        <a:rPr lang="en-US" altLang="zh-CN" sz="1800"/>
                        <a:t>?</a:t>
                      </a:r>
                      <a:endParaRPr lang="zh-CN" altLang="en-US" sz="1800"/>
                    </a:p>
                    <a:p>
                      <a:pPr>
                        <a:buNone/>
                      </a:pPr>
                      <a:r>
                        <a:rPr lang="zh-CN" altLang="en-US" sz="1800"/>
                        <a:t>Write a proposal </a:t>
                      </a:r>
                      <a:r>
                        <a:rPr lang="en-US" altLang="zh-CN" sz="1800"/>
                        <a:t>in groups:</a:t>
                      </a:r>
                      <a:endParaRPr lang="en-US" altLang="zh-CN" sz="1800"/>
                    </a:p>
                    <a:p>
                      <a:pPr>
                        <a:buNone/>
                      </a:pPr>
                      <a:r>
                        <a:rPr lang="en-US" altLang="zh-CN" sz="1800"/>
                        <a:t>When we...</a:t>
                      </a:r>
                      <a:endParaRPr lang="en-US" altLang="zh-CN" sz="1800"/>
                    </a:p>
                    <a:p>
                      <a:pPr>
                        <a:buNone/>
                      </a:pPr>
                      <a:r>
                        <a:rPr lang="en-US" altLang="zh-CN" sz="1800"/>
                        <a:t>We _________</a:t>
                      </a:r>
                      <a:endParaRPr lang="en-US" altLang="zh-CN" sz="1800"/>
                    </a:p>
                    <a:p>
                      <a:pPr>
                        <a:buNone/>
                      </a:pPr>
                      <a:r>
                        <a:rPr lang="en-US" altLang="zh-CN" sz="1800"/>
                        <a:t>We _________</a:t>
                      </a:r>
                      <a:endParaRPr lang="en-US" altLang="zh-CN" sz="180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学生思考生活中处处有规则，要遵守规则，做个文明人。</a:t>
                      </a:r>
                      <a:endParaRPr lang="zh-CN" altLang="en-US" sz="1800"/>
                    </a:p>
                  </a:txBody>
                  <a:tcPr marT="45717" marB="45717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标题 1"/>
          <p:cNvSpPr>
            <a:spLocks noGrp="1"/>
          </p:cNvSpPr>
          <p:nvPr>
            <p:ph type="title"/>
          </p:nvPr>
        </p:nvSpPr>
        <p:spPr>
          <a:xfrm>
            <a:off x="122238" y="-65087"/>
            <a:ext cx="8883650" cy="8001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2400" b="1" dirty="0"/>
              <a:t>第三课时：</a:t>
            </a:r>
            <a:r>
              <a:rPr lang="en-US" altLang="zh-CN" sz="2400" b="1" dirty="0"/>
              <a:t>Sound time&amp;Culture time&amp;Cartoon time</a:t>
            </a:r>
            <a:endParaRPr lang="zh-CN" altLang="en-US" sz="2400" b="1" dirty="0"/>
          </a:p>
        </p:txBody>
      </p:sp>
      <p:pic>
        <p:nvPicPr>
          <p:cNvPr id="11267" name="图片 1" descr="IMG_9911(20210913-101418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1638" y="1358900"/>
            <a:ext cx="3883025" cy="4229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8" name="图片 2" descr="IMG_9912(20210913-101514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838" y="592138"/>
            <a:ext cx="3789362" cy="290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图片 3" descr="IMG_9913(20210913-131545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9838" y="3430588"/>
            <a:ext cx="3413125" cy="306228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" name="直接连接符 1"/>
          <p:cNvCxnSpPr/>
          <p:nvPr/>
        </p:nvCxnSpPr>
        <p:spPr>
          <a:xfrm>
            <a:off x="5875338" y="3787775"/>
            <a:ext cx="1504950" cy="333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7380288" y="5232400"/>
            <a:ext cx="527050" cy="285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5875338" y="5327650"/>
            <a:ext cx="1073150" cy="412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3" name="文本框 4"/>
          <p:cNvSpPr txBox="1"/>
          <p:nvPr/>
        </p:nvSpPr>
        <p:spPr>
          <a:xfrm>
            <a:off x="3689350" y="1358900"/>
            <a:ext cx="1620838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u="sng" dirty="0">
                <a:latin typeface="Arial" panose="020B0604020202020204" pitchFamily="34" charset="0"/>
              </a:rPr>
              <a:t>运用规则</a:t>
            </a:r>
            <a:endParaRPr lang="zh-CN" altLang="en-US" sz="2800" u="sng" dirty="0">
              <a:latin typeface="Arial" panose="020B0604020202020204" pitchFamily="34" charset="0"/>
            </a:endParaRPr>
          </a:p>
        </p:txBody>
      </p:sp>
      <p:sp>
        <p:nvSpPr>
          <p:cNvPr id="11274" name="文本框 5"/>
          <p:cNvSpPr txBox="1"/>
          <p:nvPr/>
        </p:nvSpPr>
        <p:spPr>
          <a:xfrm>
            <a:off x="806450" y="5664200"/>
            <a:ext cx="275907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u="sng" dirty="0">
                <a:latin typeface="Arial" panose="020B0604020202020204" pitchFamily="34" charset="0"/>
              </a:rPr>
              <a:t>不同国家的规则</a:t>
            </a:r>
            <a:endParaRPr lang="zh-CN" altLang="en-US" sz="2800" u="sng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标题 1"/>
          <p:cNvSpPr>
            <a:spLocks noGrp="1"/>
          </p:cNvSpPr>
          <p:nvPr>
            <p:ph type="title"/>
          </p:nvPr>
        </p:nvSpPr>
        <p:spPr>
          <a:xfrm>
            <a:off x="130175" y="-112712"/>
            <a:ext cx="8883650" cy="8001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2400" b="1" dirty="0"/>
              <a:t>第三课时：</a:t>
            </a:r>
            <a:r>
              <a:rPr lang="en-US" altLang="zh-CN" sz="2400" b="1" dirty="0"/>
              <a:t>Sound time&amp;Culture time&amp;Cartoon time</a:t>
            </a:r>
            <a:r>
              <a:rPr lang="zh-CN" altLang="en-US" sz="2400" b="1" dirty="0"/>
              <a:t>教学设计</a:t>
            </a:r>
            <a:endParaRPr lang="zh-CN" altLang="en-US" sz="2400" b="1" dirty="0"/>
          </a:p>
        </p:txBody>
      </p:sp>
      <p:graphicFrame>
        <p:nvGraphicFramePr>
          <p:cNvPr id="2" name="内容占位符 1"/>
          <p:cNvGraphicFramePr>
            <a:graphicFrameLocks noGrp="1"/>
          </p:cNvGraphicFramePr>
          <p:nvPr>
            <p:ph idx="4294967295"/>
          </p:nvPr>
        </p:nvGraphicFramePr>
        <p:xfrm>
          <a:off x="285750" y="487363"/>
          <a:ext cx="8645525" cy="6276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1661"/>
                <a:gridCol w="1134828"/>
                <a:gridCol w="4029371"/>
                <a:gridCol w="2309665"/>
              </a:tblGrid>
              <a:tr h="365723">
                <a:tc grid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dirty="0"/>
                        <a:t>人物设计</a:t>
                      </a:r>
                      <a:endParaRPr lang="zh-CN" altLang="en-US" sz="1800" dirty="0"/>
                    </a:p>
                  </a:txBody>
                  <a:tcPr marL="91447" marR="91447" marT="45715" marB="45715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教学活动</a:t>
                      </a:r>
                      <a:endParaRPr lang="zh-CN" altLang="en-US" sz="1800"/>
                    </a:p>
                  </a:txBody>
                  <a:tcPr marL="91447" marR="91447" marT="45715" marB="4571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设计意图</a:t>
                      </a:r>
                      <a:endParaRPr lang="zh-CN" altLang="en-US" sz="1800"/>
                    </a:p>
                  </a:txBody>
                  <a:tcPr marL="91447" marR="91447" marT="45715" marB="45715"/>
                </a:tc>
              </a:tr>
              <a:tr h="365723">
                <a:tc rowSpan="4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核心任务</a:t>
                      </a: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r>
                        <a:rPr lang="zh-CN" altLang="en-US" sz="1800"/>
                        <a:t>我是文明小卫士</a:t>
                      </a:r>
                      <a:endParaRPr lang="zh-CN" altLang="en-US" sz="1800"/>
                    </a:p>
                  </a:txBody>
                  <a:tcPr marL="91447" marR="91447" marT="45715" marB="4571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任务链</a:t>
                      </a:r>
                      <a:endParaRPr lang="zh-CN" altLang="en-US" sz="1800"/>
                    </a:p>
                  </a:txBody>
                  <a:tcPr marL="91447" marR="91447" marT="45715" marB="4571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L="91447" marR="91447" marT="45715" marB="4571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L="91447" marR="91447" marT="45715" marB="45715"/>
                </a:tc>
              </a:tr>
              <a:tr h="148067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交通现象我来辨</a:t>
                      </a:r>
                      <a:endParaRPr lang="zh-CN" altLang="en-US" sz="1800"/>
                    </a:p>
                  </a:txBody>
                  <a:tcPr marL="91447" marR="91447" marT="45715" marB="4571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 b="0" dirty="0">
                          <a:cs typeface="+mn-lt"/>
                          <a:sym typeface="+mn-ea"/>
                        </a:rPr>
                        <a:t>What can you say to them</a:t>
                      </a:r>
                      <a:r>
                        <a:rPr lang="en-US" altLang="zh-CN" sz="1800" b="0" dirty="0" smtClean="0">
                          <a:cs typeface="+mn-lt"/>
                          <a:sym typeface="+mn-ea"/>
                        </a:rPr>
                        <a:t>?</a:t>
                      </a:r>
                      <a:endParaRPr lang="en-US" altLang="zh-CN" sz="1800" b="0" dirty="0" smtClean="0">
                        <a:cs typeface="+mn-lt"/>
                        <a:sym typeface="+mn-ea"/>
                      </a:endParaRPr>
                    </a:p>
                    <a:p>
                      <a:pPr>
                        <a:buNone/>
                      </a:pPr>
                      <a:r>
                        <a:rPr lang="en-US" altLang="zh-CN" sz="1800" b="0" dirty="0" smtClean="0">
                          <a:solidFill>
                            <a:srgbClr val="FF0000"/>
                          </a:solidFill>
                          <a:cs typeface="+mn-lt"/>
                          <a:sym typeface="+mn-ea"/>
                        </a:rPr>
                        <a:t>Are they right or wrong?</a:t>
                      </a:r>
                      <a:endParaRPr lang="en-US" altLang="zh-CN" sz="1800" b="0" dirty="0" smtClean="0">
                        <a:solidFill>
                          <a:srgbClr val="FF0000"/>
                        </a:solidFill>
                        <a:cs typeface="+mn-lt"/>
                        <a:sym typeface="+mn-ea"/>
                      </a:endParaRPr>
                    </a:p>
                    <a:p>
                      <a:pPr>
                        <a:buNone/>
                      </a:pPr>
                      <a:r>
                        <a:rPr lang="en-US" altLang="zh-CN" sz="1800" b="0" dirty="0" smtClean="0">
                          <a:solidFill>
                            <a:srgbClr val="FF0000"/>
                          </a:solidFill>
                          <a:cs typeface="+mn-lt"/>
                          <a:sym typeface="+mn-ea"/>
                        </a:rPr>
                        <a:t>How do you remind them?</a:t>
                      </a:r>
                      <a:endParaRPr lang="en-US" altLang="zh-CN" sz="1800" b="0" dirty="0" smtClean="0">
                        <a:solidFill>
                          <a:srgbClr val="FF0000"/>
                        </a:solidFill>
                        <a:cs typeface="+mn-lt"/>
                        <a:sym typeface="+mn-ea"/>
                      </a:endParaRPr>
                    </a:p>
                    <a:p>
                      <a:pPr>
                        <a:buNone/>
                      </a:pPr>
                      <a:r>
                        <a:rPr lang="en-US" altLang="zh-CN" sz="1800" b="0" dirty="0" smtClean="0">
                          <a:solidFill>
                            <a:srgbClr val="FF0000"/>
                          </a:solidFill>
                          <a:cs typeface="+mn-lt"/>
                          <a:sym typeface="+mn-ea"/>
                        </a:rPr>
                        <a:t>Can you give them</a:t>
                      </a:r>
                      <a:r>
                        <a:rPr lang="en-US" altLang="zh-CN" sz="1800" b="0" baseline="0" dirty="0" smtClean="0">
                          <a:solidFill>
                            <a:srgbClr val="FF0000"/>
                          </a:solidFill>
                          <a:cs typeface="+mn-lt"/>
                          <a:sym typeface="+mn-ea"/>
                        </a:rPr>
                        <a:t> some advice?</a:t>
                      </a:r>
                      <a:endParaRPr lang="en-US" altLang="zh-CN" sz="1800" b="0" dirty="0">
                        <a:solidFill>
                          <a:srgbClr val="FF0000"/>
                        </a:solidFill>
                        <a:cs typeface="+mn-lt"/>
                        <a:sym typeface="+mn-ea"/>
                      </a:endParaRPr>
                    </a:p>
                  </a:txBody>
                  <a:tcPr marL="91447" marR="91447" marT="45715" marB="4571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学生体会重音，尝试朗读，并能仿照</a:t>
                      </a:r>
                      <a:r>
                        <a:rPr lang="en-US" altLang="zh-CN" sz="1800"/>
                        <a:t>Sound time</a:t>
                      </a:r>
                      <a:r>
                        <a:rPr lang="zh-CN" altLang="en-US" sz="1800"/>
                        <a:t>呈现的文本，对生活中的现象进行评价，提建议。</a:t>
                      </a:r>
                      <a:endParaRPr lang="zh-CN" altLang="en-US" sz="1800"/>
                    </a:p>
                  </a:txBody>
                  <a:tcPr marL="91447" marR="91447" marT="45715" marB="45715"/>
                </a:tc>
              </a:tr>
              <a:tr h="956213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故事续编我能行</a:t>
                      </a:r>
                      <a:endParaRPr lang="zh-CN" altLang="en-US" sz="1800"/>
                    </a:p>
                  </a:txBody>
                  <a:tcPr marL="91447" marR="91447" marT="45715" marB="4571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 dirty="0"/>
                        <a:t>Can you give a title to this story?</a:t>
                      </a:r>
                      <a:endParaRPr lang="en-US" altLang="zh-CN" sz="1800" dirty="0"/>
                    </a:p>
                    <a:p>
                      <a:pPr>
                        <a:buNone/>
                      </a:pPr>
                      <a:r>
                        <a:rPr lang="en-US" altLang="zh-CN" sz="1800" dirty="0"/>
                        <a:t>The bus stops again. What happened?</a:t>
                      </a:r>
                      <a:endParaRPr lang="en-US" altLang="zh-CN" sz="1800" dirty="0"/>
                    </a:p>
                  </a:txBody>
                  <a:tcPr marL="91447" marR="91447" marT="45715" marB="4571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知晓交通规则和礼让行人的重要性。</a:t>
                      </a:r>
                      <a:endParaRPr lang="zh-CN" altLang="en-US" sz="1800"/>
                    </a:p>
                  </a:txBody>
                  <a:tcPr marL="91447" marR="91447" marT="45715" marB="45715"/>
                </a:tc>
              </a:tr>
              <a:tr h="3108646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/>
                        <a:t>文化差异我明了</a:t>
                      </a:r>
                      <a:endParaRPr lang="zh-CN" altLang="en-US" sz="1800"/>
                    </a:p>
                  </a:txBody>
                  <a:tcPr marL="91447" marR="91447" marT="45715" marB="4571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/>
                        <a:t>How do people cross the road in different countries?</a:t>
                      </a:r>
                      <a:endParaRPr lang="en-US" altLang="zh-CN" sz="1800"/>
                    </a:p>
                    <a:p>
                      <a:pPr>
                        <a:buNone/>
                      </a:pPr>
                      <a:endParaRPr lang="en-US" altLang="zh-CN" sz="1800"/>
                    </a:p>
                    <a:p>
                      <a:pPr>
                        <a:buNone/>
                      </a:pPr>
                      <a:r>
                        <a:rPr lang="en-US" altLang="zh-CN" sz="1800"/>
                        <a:t>Can you f</a:t>
                      </a:r>
                      <a:r>
                        <a:rPr lang="zh-CN" altLang="en-US" sz="1800"/>
                        <a:t>ind out more different or interesting rules in other countries</a:t>
                      </a:r>
                      <a:r>
                        <a:rPr lang="en-US" altLang="zh-CN" sz="1800"/>
                        <a:t>?</a:t>
                      </a:r>
                      <a:r>
                        <a:rPr lang="zh-CN" altLang="en-US" sz="1800"/>
                        <a:t> </a:t>
                      </a:r>
                      <a:endParaRPr lang="zh-CN" altLang="en-US" sz="1800"/>
                    </a:p>
                  </a:txBody>
                  <a:tcPr marL="91447" marR="91447" marT="45715" marB="4571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latin typeface="Calibri" panose="020F0502020204030204" pitchFamily="34" charset="0"/>
                        </a:rPr>
                        <a:t>①</a:t>
                      </a:r>
                      <a:r>
                        <a:rPr lang="zh-CN" altLang="en-US" sz="1800"/>
                        <a:t>了解不同国家交通规则的异同，思考其原因。</a:t>
                      </a: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/>
                    </a:p>
                    <a:p>
                      <a:pPr>
                        <a:buNone/>
                      </a:pPr>
                      <a:endParaRPr lang="zh-CN" altLang="en-US" sz="1800">
                        <a:latin typeface="Calibri" panose="020F0502020204030204" pitchFamily="34" charset="0"/>
                      </a:endParaRPr>
                    </a:p>
                    <a:p>
                      <a:pPr>
                        <a:buNone/>
                      </a:pPr>
                      <a:endParaRPr lang="zh-CN" altLang="en-US" sz="1800">
                        <a:latin typeface="Calibri" panose="020F0502020204030204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800">
                          <a:latin typeface="Calibri" panose="020F0502020204030204" pitchFamily="34" charset="0"/>
                        </a:rPr>
                        <a:t>②文化拓展，了解更多国外的规则。</a:t>
                      </a:r>
                      <a:r>
                        <a:rPr lang="zh-CN" altLang="en-US" sz="1800"/>
                        <a:t> </a:t>
                      </a:r>
                      <a:endParaRPr lang="zh-CN" altLang="en-US" sz="1800"/>
                    </a:p>
                  </a:txBody>
                  <a:tcPr marL="91447" marR="91447" marT="45715" marB="4571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lang="zh-CN" altLang="en-US"/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2662</Words>
  <Application>WPS 演示</Application>
  <PresentationFormat>全屏显示(4:3)</PresentationFormat>
  <Paragraphs>347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+mn-ea</vt:lpstr>
      <vt:lpstr>Directive Four</vt:lpstr>
      <vt:lpstr>微软雅黑</vt:lpstr>
      <vt:lpstr>Arial Unicode MS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单元整体教学课例分析  (六下Unit4 Road Safety)</dc:title>
  <dc:creator>小芮1987</dc:creator>
  <cp:lastModifiedBy>周周</cp:lastModifiedBy>
  <cp:revision>20</cp:revision>
  <dcterms:created xsi:type="dcterms:W3CDTF">2021-09-10T08:21:21Z</dcterms:created>
  <dcterms:modified xsi:type="dcterms:W3CDTF">2021-12-17T23:31:15Z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811E89276FF84EBD8ABE328E734ACC19</vt:lpwstr>
  </property>
</Properties>
</file>