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58" r:id="rId4"/>
    <p:sldMasterId id="2147483663" r:id="rId5"/>
    <p:sldMasterId id="2147483668" r:id="rId6"/>
    <p:sldMasterId id="2147483673" r:id="rId7"/>
    <p:sldMasterId id="2147483678" r:id="rId8"/>
    <p:sldMasterId id="2147483683" r:id="rId9"/>
    <p:sldMasterId id="2147483688" r:id="rId10"/>
    <p:sldMasterId id="2147483693" r:id="rId11"/>
    <p:sldMasterId id="2147483698" r:id="rId12"/>
    <p:sldMasterId id="2147483703" r:id="rId13"/>
    <p:sldMasterId id="2147483708" r:id="rId14"/>
    <p:sldMasterId id="2147483713" r:id="rId15"/>
    <p:sldMasterId id="2147483718" r:id="rId16"/>
  </p:sldMasterIdLst>
  <p:notesMasterIdLst>
    <p:notesMasterId r:id="rId19"/>
  </p:notesMasterIdLst>
  <p:sldIdLst>
    <p:sldId id="258" r:id="rId17"/>
    <p:sldId id="280" r:id="rId18"/>
    <p:sldId id="361" r:id="rId20"/>
    <p:sldId id="293" r:id="rId21"/>
    <p:sldId id="294" r:id="rId22"/>
    <p:sldId id="360" r:id="rId23"/>
    <p:sldId id="295" r:id="rId24"/>
    <p:sldId id="290" r:id="rId25"/>
    <p:sldId id="272" r:id="rId26"/>
    <p:sldId id="353" r:id="rId27"/>
    <p:sldId id="379" r:id="rId28"/>
    <p:sldId id="292" r:id="rId29"/>
    <p:sldId id="374" r:id="rId30"/>
    <p:sldId id="278" r:id="rId31"/>
    <p:sldId id="298" r:id="rId32"/>
    <p:sldId id="297" r:id="rId33"/>
    <p:sldId id="262" r:id="rId34"/>
  </p:sldIdLst>
  <p:sldSz cx="9144000" cy="5143500" type="screen16x9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幼圆" panose="02010509060101010101" pitchFamily="49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DFFE"/>
    <a:srgbClr val="DFEAE8"/>
    <a:srgbClr val="D7E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738" y="-84"/>
      </p:cViewPr>
      <p:guideLst>
        <p:guide orient="horz" pos="146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9" Type="http://schemas.openxmlformats.org/officeDocument/2006/relationships/customXml" Target="../customXml/item1.xml"/><Relationship Id="rId38" Type="http://schemas.openxmlformats.org/officeDocument/2006/relationships/customXmlProps" Target="../customXml/itemProps3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notesMaster" Target="notesMasters/notesMaster1.xml"/><Relationship Id="rId18" Type="http://schemas.openxmlformats.org/officeDocument/2006/relationships/slide" Target="slides/slide2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EC0BD2F-731A-40B0-8658-663C88C0921D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  <a:endParaRPr lang="zh-CN" altLang="en-US" noProof="0" smtClean="0"/>
          </a:p>
          <a:p>
            <a:pPr lvl="1"/>
            <a:r>
              <a:rPr lang="zh-CN" altLang="en-US" noProof="0" smtClean="0"/>
              <a:t>第二级</a:t>
            </a:r>
            <a:endParaRPr lang="zh-CN" altLang="en-US" noProof="0" smtClean="0"/>
          </a:p>
          <a:p>
            <a:pPr lvl="2"/>
            <a:r>
              <a:rPr lang="zh-CN" altLang="en-US" noProof="0" smtClean="0"/>
              <a:t>第三级</a:t>
            </a:r>
            <a:endParaRPr lang="zh-CN" altLang="en-US" noProof="0" smtClean="0"/>
          </a:p>
          <a:p>
            <a:pPr lvl="3"/>
            <a:r>
              <a:rPr lang="zh-CN" altLang="en-US" noProof="0" smtClean="0"/>
              <a:t>第四级</a:t>
            </a:r>
            <a:endParaRPr lang="zh-CN" altLang="en-US" noProof="0" smtClean="0"/>
          </a:p>
          <a:p>
            <a:pPr lvl="4"/>
            <a:r>
              <a:rPr lang="zh-CN" altLang="en-US" noProof="0" smtClean="0"/>
              <a:t>第五级</a:t>
            </a:r>
            <a:endParaRPr lang="zh-CN" altLang="en-US" noProof="0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5A48B1-AF69-443C-BD09-2B1B3F88136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20483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20484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fld id="{D2633445-E919-4FF8-93A3-5DBBB9A4CF9F}" type="slidenum">
              <a:rPr lang="zh-CN" altLang="en-US" smtClean="0"/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56177" y="80080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6"/>
          <p:cNvPicPr>
            <a:picLocks noChangeAspect="1"/>
          </p:cNvPicPr>
          <p:nvPr userDrawn="1"/>
        </p:nvPicPr>
        <p:blipFill>
          <a:blip r:embed="rId3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8173"/>
            <a:ext cx="9144000" cy="301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199201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37459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pic>
        <p:nvPicPr>
          <p:cNvPr id="9" name="图片 9" descr="录取通知书正面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6119596" y="4616584"/>
            <a:ext cx="2628869" cy="385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/>
          <p:cNvPicPr>
            <a:picLocks noChangeAspect="1"/>
          </p:cNvPicPr>
          <p:nvPr/>
        </p:nvPicPr>
        <p:blipFill>
          <a:blip r:embed="rId2" cstate="print"/>
          <a:srcRect r="2907" b="4317"/>
          <a:stretch>
            <a:fillRect/>
          </a:stretch>
        </p:blipFill>
        <p:spPr bwMode="auto">
          <a:xfrm>
            <a:off x="0" y="302419"/>
            <a:ext cx="9144000" cy="5055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KSO_BT1"/>
          <p:cNvSpPr>
            <a:spLocks noGrp="1"/>
          </p:cNvSpPr>
          <p:nvPr>
            <p:ph type="ctrTitle"/>
          </p:nvPr>
        </p:nvSpPr>
        <p:spPr>
          <a:xfrm>
            <a:off x="1179513" y="1248966"/>
            <a:ext cx="6799262" cy="962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100" name="KSO_BC1"/>
          <p:cNvSpPr>
            <a:spLocks noGrp="1"/>
          </p:cNvSpPr>
          <p:nvPr>
            <p:ph type="subTitle" idx="1"/>
          </p:nvPr>
        </p:nvSpPr>
        <p:spPr>
          <a:xfrm>
            <a:off x="1182688" y="2271712"/>
            <a:ext cx="6792912" cy="377429"/>
          </a:xfrm>
        </p:spPr>
        <p:txBody>
          <a:bodyPr/>
          <a:lstStyle>
            <a:lvl1pPr marL="0" indent="0" algn="ctr">
              <a:buFontTx/>
              <a:buNone/>
              <a:defRPr sz="1800">
                <a:solidFill>
                  <a:srgbClr val="6C6F7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5" name="KSO_FD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T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KSO_FN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CF365-DBBF-4D18-8452-3809359293E0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theme" Target="../theme/theme10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1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theme" Target="../theme/theme12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theme" Target="../theme/theme13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theme" Target="../theme/theme14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theme" Target="../theme/theme15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theme" Target="../theme/theme4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theme" Target="../theme/theme5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theme" Target="../theme/theme7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theme" Target="../theme/theme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theme" Target="../theme/theme9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42000" r="-4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027" name="图片 6"/>
          <p:cNvPicPr>
            <a:picLocks noChangeAspect="1"/>
          </p:cNvPicPr>
          <p:nvPr/>
        </p:nvPicPr>
        <p:blipFill>
          <a:blip r:embed="rId6" cstate="print"/>
          <a:srcRect l="1112" t="76466" r="424" b="7600"/>
          <a:stretch>
            <a:fillRect/>
          </a:stretch>
        </p:blipFill>
        <p:spPr bwMode="auto">
          <a:xfrm>
            <a:off x="0" y="4299348"/>
            <a:ext cx="9144000" cy="844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KSO_BT1"/>
          <p:cNvSpPr>
            <a:spLocks noGrp="1"/>
          </p:cNvSpPr>
          <p:nvPr>
            <p:ph type="title"/>
          </p:nvPr>
        </p:nvSpPr>
        <p:spPr bwMode="auto">
          <a:xfrm>
            <a:off x="514350" y="82154"/>
            <a:ext cx="8142288" cy="5250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en-US" smtClean="0"/>
          </a:p>
        </p:txBody>
      </p:sp>
      <p:sp>
        <p:nvSpPr>
          <p:cNvPr id="1029" name="KSO_BC1"/>
          <p:cNvSpPr>
            <a:spLocks noGrp="1"/>
          </p:cNvSpPr>
          <p:nvPr>
            <p:ph type="body" idx="1"/>
          </p:nvPr>
        </p:nvSpPr>
        <p:spPr bwMode="auto">
          <a:xfrm>
            <a:off x="514351" y="744141"/>
            <a:ext cx="8132763" cy="389453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</p:txBody>
      </p:sp>
      <p:sp>
        <p:nvSpPr>
          <p:cNvPr id="4" name="KSO_FD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T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KSO_FN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969697"/>
                </a:solidFill>
              </a:defRPr>
            </a:lvl1pPr>
          </a:lstStyle>
          <a:p>
            <a:pPr>
              <a:defRPr/>
            </a:pPr>
            <a:fld id="{ABCA8C10-671B-4287-A99C-60DD8DDC2CDE}" type="slidenum">
              <a:rPr lang="en-US" altLang="zh-CN"/>
            </a:fld>
            <a:endParaRPr lang="en-US" altLang="zh-CN"/>
          </a:p>
        </p:txBody>
      </p:sp>
      <p:pic>
        <p:nvPicPr>
          <p:cNvPr id="1033" name="图片 10" descr="学校LOGO_看图王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1"/>
            <a:ext cx="3929063" cy="651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AC411D"/>
          </a:solidFill>
          <a:latin typeface="Arial Black" panose="020B0A04020102020204" pitchFamily="34" charset="0"/>
          <a:ea typeface="微软雅黑" panose="020B0503020204020204" pitchFamily="34" charset="-122"/>
        </a:defRPr>
      </a:lvl9pPr>
    </p:titleStyle>
    <p:bodyStyle>
      <a:lvl1pPr marL="357505" indent="-357505" algn="just" rtl="0" eaLnBrk="1" fontAlgn="base" hangingPunct="1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8"/>
        </a:buBlip>
        <a:defRPr sz="2000">
          <a:solidFill>
            <a:srgbClr val="AC411D"/>
          </a:solidFill>
          <a:latin typeface="+mn-lt"/>
          <a:ea typeface="+mn-ea"/>
          <a:cs typeface="+mn-cs"/>
        </a:defRPr>
      </a:lvl1pPr>
      <a:lvl2pPr marL="357505" indent="-357505" algn="just" rtl="0" eaLnBrk="1" fontAlgn="base" hangingPunct="1">
        <a:lnSpc>
          <a:spcPct val="130000"/>
        </a:lnSpc>
        <a:spcBef>
          <a:spcPct val="0"/>
        </a:spcBef>
        <a:spcAft>
          <a:spcPts val="600"/>
        </a:spcAft>
        <a:buClr>
          <a:srgbClr val="F2C37D"/>
        </a:buClr>
        <a:buFont typeface="幼圆" panose="02010509060101010101" pitchFamily="49" charset="-122"/>
        <a:buChar char=" "/>
        <a:defRPr sz="1600">
          <a:solidFill>
            <a:srgbClr val="7D7D7D"/>
          </a:solidFill>
          <a:latin typeface="幼圆" panose="02010509060101010101" pitchFamily="49" charset="-122"/>
          <a:ea typeface="幼圆" panose="02010509060101010101" pitchFamily="49" charset="-122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Calibri" panose="020F0502020204030204" pitchFamily="34" charset="0"/>
          <a:ea typeface="幼圆" panose="02010509060101010101" pitchFamily="49" charset="-122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1" Type="http://schemas.openxmlformats.org/officeDocument/2006/relationships/tags" Target="../tags/tag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1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6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CN" smtClean="0">
                <a:solidFill>
                  <a:srgbClr val="0070C0"/>
                </a:solidFill>
              </a:rPr>
              <a:t>2.4  </a:t>
            </a:r>
            <a:r>
              <a:rPr lang="zh-CN" altLang="en-US" smtClean="0">
                <a:solidFill>
                  <a:srgbClr val="0070C0"/>
                </a:solidFill>
              </a:rPr>
              <a:t>可以复用的代码</a:t>
            </a:r>
            <a:endParaRPr lang="zh-CN" altLang="en-US" smtClean="0">
              <a:solidFill>
                <a:srgbClr val="0070C0"/>
              </a:solidFill>
            </a:endParaRPr>
          </a:p>
        </p:txBody>
      </p:sp>
      <p:sp>
        <p:nvSpPr>
          <p:cNvPr id="13315" name="副标题 2"/>
          <p:cNvSpPr>
            <a:spLocks noGrp="1"/>
          </p:cNvSpPr>
          <p:nvPr>
            <p:ph type="subTitle" idx="1"/>
          </p:nvPr>
        </p:nvSpPr>
        <p:spPr>
          <a:xfrm>
            <a:off x="1185863" y="2366962"/>
            <a:ext cx="6792912" cy="377429"/>
          </a:xfrm>
        </p:spPr>
        <p:txBody>
          <a:bodyPr/>
          <a:lstStyle/>
          <a:p>
            <a:pPr eaLnBrk="1" hangingPunct="1"/>
            <a:r>
              <a:rPr lang="zh-CN" altLang="en-US" smtClean="0"/>
              <a:t>常州市新桥高级中学    陈会</a:t>
            </a:r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272415" y="95885"/>
            <a:ext cx="202311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自定义函数</a:t>
            </a:r>
            <a:r>
              <a:rPr lang="en-US" sz="2000" kern="0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2000" kern="0" dirty="0" smtClean="0">
              <a:solidFill>
                <a:srgbClr val="0070C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2415" y="620395"/>
            <a:ext cx="3047365" cy="86042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cdz(m,n):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zs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in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range( </a:t>
            </a:r>
            <a:r>
              <a:rPr lang="en-US" sz="18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m,n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[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i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]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zh-CN" altLang="en-US"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73170" y="620395"/>
            <a:ext cx="2163445" cy="82994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函数名(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#函数说明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函数体(语句或语句组)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return 返回值</a:t>
            </a:r>
            <a:endParaRPr lang="en-US" sz="12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3540" y="150177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5740" y="1753235"/>
            <a:ext cx="9829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3540" y="201866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函数体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3540" y="257619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返回值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88720" y="1501775"/>
            <a:ext cx="5353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88720" y="1753235"/>
            <a:ext cx="16941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和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n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，形参非必需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88720" y="2576195"/>
            <a:ext cx="8299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88720" y="2018665"/>
            <a:ext cx="216027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zs in range(m,n):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print(wcs[zs]) 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72415" y="2878455"/>
            <a:ext cx="304736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7030A0"/>
                </a:solidFill>
              </a:rPr>
              <a:t>函数的调用</a:t>
            </a:r>
            <a:endParaRPr lang="zh-CN" altLang="en-US" sz="2000" smtClean="0">
              <a:solidFill>
                <a:srgbClr val="7030A0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3773170" y="95885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定义函数的基本格式：</a:t>
            </a:r>
            <a:endParaRPr lang="zh-CN" altLang="en-US" sz="2000" smtClean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2415" y="3426460"/>
            <a:ext cx="3381375" cy="306705"/>
          </a:xfrm>
          <a:prstGeom prst="rect">
            <a:avLst/>
          </a:prstGeom>
          <a:solidFill>
            <a:srgbClr val="DDDFFE"/>
          </a:solidFill>
        </p:spPr>
        <p:txBody>
          <a:bodyPr wrap="square" rtlCol="0" anchor="t">
            <a:spAutoFit/>
          </a:bodyPr>
          <a:p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cdz( 1 ,4 )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3" name="标题 1"/>
          <p:cNvSpPr>
            <a:spLocks noGrp="1"/>
          </p:cNvSpPr>
          <p:nvPr/>
        </p:nvSpPr>
        <p:spPr>
          <a:xfrm>
            <a:off x="3655060" y="2878455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7030A0"/>
                </a:solidFill>
              </a:rPr>
              <a:t>调用函数的基本格式：</a:t>
            </a:r>
            <a:endParaRPr lang="zh-CN" altLang="en-US" sz="2000" smtClean="0">
              <a:solidFill>
                <a:srgbClr val="7030A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73170" y="3403600"/>
            <a:ext cx="2163445" cy="275590"/>
          </a:xfrm>
          <a:prstGeom prst="rect">
            <a:avLst/>
          </a:prstGeom>
          <a:solidFill>
            <a:srgbClr val="DDDFFE"/>
          </a:soli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函数名(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实际参数</a:t>
            </a: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en-US" sz="12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78510" y="873760"/>
            <a:ext cx="409575" cy="2839720"/>
            <a:chOff x="1226" y="1442"/>
            <a:chExt cx="643" cy="4406"/>
          </a:xfrm>
        </p:grpSpPr>
        <p:cxnSp>
          <p:nvCxnSpPr>
            <p:cNvPr id="2" name="曲线连接符 1"/>
            <p:cNvCxnSpPr/>
            <p:nvPr/>
          </p:nvCxnSpPr>
          <p:spPr>
            <a:xfrm rot="16200000">
              <a:off x="-395" y="3132"/>
              <a:ext cx="3954" cy="575"/>
            </a:xfrm>
            <a:prstGeom prst="curvedConnector3">
              <a:avLst>
                <a:gd name="adj1" fmla="val 49987"/>
              </a:avLst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8" name="椭圆 7"/>
            <p:cNvSpPr/>
            <p:nvPr/>
          </p:nvSpPr>
          <p:spPr>
            <a:xfrm>
              <a:off x="1226" y="5396"/>
              <a:ext cx="227" cy="453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幼圆" panose="020105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44575" y="874395"/>
            <a:ext cx="386080" cy="2839085"/>
            <a:chOff x="1645" y="1442"/>
            <a:chExt cx="564" cy="4406"/>
          </a:xfrm>
        </p:grpSpPr>
        <p:cxnSp>
          <p:nvCxnSpPr>
            <p:cNvPr id="6" name="曲线连接符 5"/>
            <p:cNvCxnSpPr>
              <a:stCxn id="9" idx="0"/>
            </p:cNvCxnSpPr>
            <p:nvPr/>
          </p:nvCxnSpPr>
          <p:spPr>
            <a:xfrm rot="16200000">
              <a:off x="7" y="3194"/>
              <a:ext cx="3954" cy="451"/>
            </a:xfrm>
            <a:prstGeom prst="curvedConnector3">
              <a:avLst>
                <a:gd name="adj1" fmla="val 49987"/>
              </a:avLst>
            </a:prstGeom>
            <a:solidFill>
              <a:schemeClr val="accent1"/>
            </a:solidFill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</p:spPr>
        </p:cxnSp>
        <p:sp>
          <p:nvSpPr>
            <p:cNvPr id="9" name="椭圆 8"/>
            <p:cNvSpPr/>
            <p:nvPr/>
          </p:nvSpPr>
          <p:spPr>
            <a:xfrm>
              <a:off x="1645" y="5396"/>
              <a:ext cx="227" cy="453"/>
            </a:xfrm>
            <a:prstGeom prst="ellipse">
              <a:avLst/>
            </a:prstGeom>
            <a:noFill/>
            <a:ln w="2857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幼圆" panose="020105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 animBg="1"/>
      <p:bldP spid="5" grpId="1" animBg="1"/>
      <p:bldP spid="23" grpId="0"/>
      <p:bldP spid="23" grpId="1"/>
      <p:bldP spid="25" grpId="0" animBg="1"/>
      <p:bldP spid="2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497205" y="95885"/>
            <a:ext cx="531304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</a:rPr>
              <a:t>活动</a:t>
            </a:r>
            <a:r>
              <a:rPr lang="en-US" altLang="zh-CN" sz="2000" smtClean="0">
                <a:solidFill>
                  <a:srgbClr val="002060"/>
                </a:solidFill>
              </a:rPr>
              <a:t>2 </a:t>
            </a:r>
            <a:r>
              <a:rPr lang="zh-CN" altLang="en-US" sz="2000" smtClean="0">
                <a:solidFill>
                  <a:srgbClr val="002060"/>
                </a:solidFill>
              </a:rPr>
              <a:t>现学现用真功夫</a:t>
            </a:r>
            <a:endParaRPr lang="zh-CN" altLang="en-US" sz="2000" smtClean="0">
              <a:solidFill>
                <a:srgbClr val="00206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205" y="1466215"/>
            <a:ext cx="4831080" cy="1383665"/>
          </a:xfrm>
          <a:prstGeom prst="rect">
            <a:avLst/>
          </a:prstGeom>
          <a:solidFill>
            <a:srgbClr val="D7E7DD"/>
          </a:solidFill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cdz(m, n):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#查询口诀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for zs in range(m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-1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, n):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    print(wsc[zs])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qsz = int(input("请输入起始招数:"))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7205" y="728345"/>
            <a:ext cx="5908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用海龟打开桌面上的文件《活动</a:t>
            </a:r>
            <a:r>
              <a:rPr lang="en-US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2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-输入起止招数查询口诀.py》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定义函数cdz：根据用户输入的起</a:t>
            </a:r>
            <a:r>
              <a:rPr 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始招数和终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止招数，查询对应口诀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7205" y="2849880"/>
            <a:ext cx="4830445" cy="953135"/>
          </a:xfrm>
          <a:prstGeom prst="rect">
            <a:avLst/>
          </a:prstGeom>
          <a:solidFill>
            <a:srgbClr val="D7E7DD"/>
          </a:solidFill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#请输入终止招数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#调用cdz函数，查询 起止招数 对应口诀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00" grpId="0" bldLvl="0" animBg="1"/>
      <p:bldP spid="10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497205" y="95885"/>
            <a:ext cx="531304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</a:rPr>
              <a:t>活动</a:t>
            </a:r>
            <a:r>
              <a:rPr lang="en-US" altLang="zh-CN" sz="2000" smtClean="0">
                <a:solidFill>
                  <a:srgbClr val="002060"/>
                </a:solidFill>
              </a:rPr>
              <a:t>2 </a:t>
            </a:r>
            <a:r>
              <a:rPr lang="zh-CN" altLang="en-US" sz="2000" smtClean="0">
                <a:solidFill>
                  <a:srgbClr val="002060"/>
                </a:solidFill>
              </a:rPr>
              <a:t>现学现用真功夫</a:t>
            </a:r>
            <a:endParaRPr lang="zh-CN" altLang="en-US" sz="2000" smtClean="0">
              <a:solidFill>
                <a:srgbClr val="00206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97205" y="1466215"/>
            <a:ext cx="4831080" cy="1383665"/>
          </a:xfrm>
          <a:prstGeom prst="rect">
            <a:avLst/>
          </a:prstGeom>
          <a:solidFill>
            <a:srgbClr val="D7E7DD"/>
          </a:solidFill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cdz(m, n):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#查询口诀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for zs in range(m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-1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, n):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    print(wsc[zs])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qsz = int(input("请输入起始招数:"))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97205" y="728345"/>
            <a:ext cx="590867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用海龟打开桌面上的文件《活动</a:t>
            </a:r>
            <a:r>
              <a:rPr lang="en-US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2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-输入起止招数查询口诀.py》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定义函数cdz：根据用户输入的起</a:t>
            </a:r>
            <a:r>
              <a:rPr 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始招数和终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止招数，查询对应口诀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97205" y="2849880"/>
            <a:ext cx="4830445" cy="521970"/>
          </a:xfrm>
          <a:prstGeom prst="rect">
            <a:avLst/>
          </a:prstGeom>
          <a:solidFill>
            <a:srgbClr val="D7E7DD"/>
          </a:solidFill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zzz = int(input("请输入终止招数: "))cdz(qsz, zzz)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100" grpId="0" bldLvl="0" animBg="1"/>
      <p:bldP spid="10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272415" y="95885"/>
            <a:ext cx="202311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自定义函数</a:t>
            </a:r>
            <a:r>
              <a:rPr lang="en-US" sz="2000" kern="0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2000" kern="0" dirty="0" smtClean="0">
              <a:solidFill>
                <a:srgbClr val="0070C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2415" y="620395"/>
            <a:ext cx="3500755" cy="86042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cdz(m,n):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zs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in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range( </a:t>
            </a:r>
            <a:r>
              <a:rPr lang="en-US" sz="18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m,n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[zs]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zh-CN" altLang="en-US"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73170" y="620395"/>
            <a:ext cx="2163445" cy="82994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函数名(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#函数说明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函数体(语句或语句组)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return 返回值</a:t>
            </a:r>
            <a:endParaRPr lang="en-US" sz="12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3540" y="150177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5740" y="1753235"/>
            <a:ext cx="9829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3540" y="201866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函数体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3540" y="257619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返回值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88720" y="1501775"/>
            <a:ext cx="53530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88720" y="1753235"/>
            <a:ext cx="16941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和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n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，形参非必需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88720" y="2576195"/>
            <a:ext cx="8299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88720" y="2018665"/>
            <a:ext cx="216027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zs in range(m,n):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print(wcs[zs]) 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72415" y="2878455"/>
            <a:ext cx="304736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7030A0"/>
                </a:solidFill>
              </a:rPr>
              <a:t>函数的调用</a:t>
            </a:r>
            <a:endParaRPr lang="zh-CN" altLang="en-US" sz="2000" smtClean="0">
              <a:solidFill>
                <a:srgbClr val="7030A0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3773170" y="95885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定义函数的基本格式：</a:t>
            </a:r>
            <a:endParaRPr lang="zh-CN" altLang="en-US" sz="2000" smtClean="0">
              <a:solidFill>
                <a:srgbClr val="0070C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1780" y="3422650"/>
            <a:ext cx="3383280" cy="521970"/>
          </a:xfrm>
          <a:prstGeom prst="rect">
            <a:avLst/>
          </a:prstGeom>
          <a:solidFill>
            <a:srgbClr val="DDDFFE"/>
          </a:solidFill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qsz = int(input("请输入起始招数:"))</a:t>
            </a:r>
            <a:endParaRPr 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zzz = int(input("请输入终止招数: "))</a:t>
            </a:r>
            <a:endParaRPr 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1780" y="3943350"/>
            <a:ext cx="3382010" cy="306705"/>
          </a:xfrm>
          <a:prstGeom prst="rect">
            <a:avLst/>
          </a:prstGeom>
          <a:solidFill>
            <a:srgbClr val="DDDFFE"/>
          </a:solidFill>
        </p:spPr>
        <p:txBody>
          <a:bodyPr wrap="squar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cdz(qsz-1,zzz)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3" name="标题 1"/>
          <p:cNvSpPr>
            <a:spLocks noGrp="1"/>
          </p:cNvSpPr>
          <p:nvPr/>
        </p:nvSpPr>
        <p:spPr>
          <a:xfrm>
            <a:off x="3655060" y="2878455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7030A0"/>
                </a:solidFill>
              </a:rPr>
              <a:t>调用函数的基本格式：</a:t>
            </a:r>
            <a:endParaRPr lang="zh-CN" altLang="en-US" sz="2000" smtClean="0">
              <a:solidFill>
                <a:srgbClr val="7030A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773170" y="3403600"/>
            <a:ext cx="2163445" cy="275590"/>
          </a:xfrm>
          <a:prstGeom prst="rect">
            <a:avLst/>
          </a:prstGeom>
          <a:solidFill>
            <a:srgbClr val="DDDFFE"/>
          </a:soli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函数名(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实际参数</a:t>
            </a: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en-US" sz="12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71780" y="4316095"/>
            <a:ext cx="9829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实际参数: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188720" y="431609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en-US" altLang="zh-CN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qsz,zzz</a:t>
            </a:r>
            <a:endParaRPr lang="en-US" altLang="zh-CN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animBg="1"/>
      <p:bldP spid="12" grpId="0" bldLvl="0" animBg="1"/>
      <p:bldP spid="12" grpId="1" animBg="1"/>
      <p:bldP spid="30" grpId="0"/>
      <p:bldP spid="30" grpId="1"/>
      <p:bldP spid="32" grpId="0"/>
      <p:bldP spid="3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/>
          <p:cNvSpPr>
            <a:spLocks noGrp="1"/>
          </p:cNvSpPr>
          <p:nvPr>
            <p:ph type="title"/>
          </p:nvPr>
        </p:nvSpPr>
        <p:spPr>
          <a:xfrm>
            <a:off x="501015" y="253604"/>
            <a:ext cx="8142288" cy="525065"/>
          </a:xfrm>
        </p:spPr>
        <p:txBody>
          <a:bodyPr/>
          <a:p>
            <a:r>
              <a:rPr lang="zh-CN" altLang="en-US" smtClean="0">
                <a:solidFill>
                  <a:srgbClr val="002060"/>
                </a:solidFill>
              </a:rPr>
              <a:t>课堂小结</a:t>
            </a:r>
            <a:endParaRPr lang="zh-CN" altLang="en-US" smtClean="0">
              <a:solidFill>
                <a:srgbClr val="002060"/>
              </a:solidFill>
            </a:endParaRPr>
          </a:p>
        </p:txBody>
      </p:sp>
      <p:pic>
        <p:nvPicPr>
          <p:cNvPr id="3" name="C9F754DE-2CAD-44b6-B708-469DEB6407EB-1" descr="wpp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07540" y="778510"/>
            <a:ext cx="5272405" cy="3893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539750" y="195580"/>
            <a:ext cx="312674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</a:rPr>
              <a:t>巩固练习更牢记</a:t>
            </a:r>
            <a:endParaRPr lang="zh-CN" altLang="en-US" sz="2000" smtClean="0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5650" y="1059815"/>
            <a:ext cx="72186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 algn="l"/>
            <a:r>
              <a:rPr lang="zh-CN" sz="1800" b="0">
                <a:solidFill>
                  <a:srgbClr val="0070C0"/>
                </a:solidFill>
                <a:ea typeface="微软雅黑" panose="020B0503020204020204" pitchFamily="34" charset="-122"/>
              </a:rPr>
              <a:t>1. 用户自定义函数是用户自己写的一段程序,一般包括函数名、参数、返回值、函数体等四部分。(　　)</a:t>
            </a:r>
            <a:endParaRPr lang="zh-CN" sz="1800">
              <a:solidFill>
                <a:srgbClr val="0070C0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55650" y="1856740"/>
            <a:ext cx="63906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l"/>
            <a:r>
              <a:rPr lang="zh-CN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2. def块中的代码不是主程序的一部分,会跳过该段代码。(　　)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55650" y="2376805"/>
            <a:ext cx="443230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indent="0" algn="l"/>
            <a:r>
              <a:rPr lang="zh-CN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3. 函数的参数分为形参和实参两种。(　　)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55650" y="2896870"/>
            <a:ext cx="521398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4.</a:t>
            </a:r>
            <a:r>
              <a:rPr lang="zh-CN" altLang="en-US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自定义函数</a:t>
            </a:r>
            <a:r>
              <a:rPr lang="zh-CN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中,函数名和参数是必不可少的部分。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09600" y="843280"/>
            <a:ext cx="671322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1800" b="0">
                <a:solidFill>
                  <a:srgbClr val="0070C0"/>
                </a:solidFill>
                <a:ea typeface="微软雅黑" panose="020B0503020204020204" pitchFamily="34" charset="-122"/>
              </a:rPr>
              <a:t>选择题：1.Python中创建自定义函数的语法规范是(　　)</a:t>
            </a:r>
            <a:endParaRPr lang="zh-CN" sz="1800" b="0">
              <a:solidFill>
                <a:srgbClr val="0070C0"/>
              </a:solidFill>
              <a:ea typeface="微软雅黑" panose="020B0503020204020204" pitchFamily="34" charset="-122"/>
            </a:endParaRPr>
          </a:p>
          <a:p>
            <a:pPr marL="0" indent="0"/>
            <a:r>
              <a:rPr lang="zh-CN" sz="1800" b="0">
                <a:solidFill>
                  <a:schemeClr val="tx2"/>
                </a:solidFill>
                <a:ea typeface="微软雅黑" panose="020B0503020204020204" pitchFamily="34" charset="-122"/>
              </a:rPr>
              <a:t>A. def 函数名([参数列表]):　    B. sub 函数名([参数列表]):C. del 函数名([参数列表]):    D. define 函数名([参数列表]):</a:t>
            </a:r>
            <a:endParaRPr lang="zh-CN" altLang="en-US" sz="1800" b="0">
              <a:solidFill>
                <a:schemeClr val="tx2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9600" y="2719070"/>
            <a:ext cx="588835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zh-CN">
                <a:solidFill>
                  <a:srgbClr val="0070C0"/>
                </a:solidFill>
                <a:ea typeface="微软雅黑" panose="020B0503020204020204" pitchFamily="34" charset="-122"/>
                <a:sym typeface="+mn-ea"/>
              </a:rPr>
              <a:t>2. 函数可分为系统函数和________两种类型。(　　)</a:t>
            </a:r>
            <a:endParaRPr lang="zh-CN">
              <a:solidFill>
                <a:srgbClr val="0070C0"/>
              </a:solidFill>
              <a:ea typeface="微软雅黑" panose="020B0503020204020204" pitchFamily="34" charset="-122"/>
              <a:sym typeface="+mn-ea"/>
            </a:endParaRPr>
          </a:p>
          <a:p>
            <a:pPr marL="0" indent="0"/>
            <a:r>
              <a:rPr lang="zh-CN">
                <a:solidFill>
                  <a:schemeClr val="tx2"/>
                </a:solidFill>
                <a:ea typeface="微软雅黑" panose="020B0503020204020204" pitchFamily="34" charset="-122"/>
                <a:sym typeface="+mn-ea"/>
              </a:rPr>
              <a:t>A. 模块函数　                 B. 数据库函数　    C. 用户自定义函数　    D.  模拟函数</a:t>
            </a:r>
            <a:endParaRPr lang="zh-CN" altLang="en-US">
              <a:solidFill>
                <a:schemeClr val="tx2"/>
              </a:solidFill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539750" y="195580"/>
            <a:ext cx="312674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</a:rPr>
              <a:t>巩固练习更牢记</a:t>
            </a:r>
            <a:endParaRPr lang="zh-CN" altLang="en-US" sz="200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图片 8" descr="封面-01.jpg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214313" y="-1339453"/>
            <a:ext cx="9501188" cy="969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3"/>
          <p:cNvSpPr txBox="1">
            <a:spLocks noChangeArrowheads="1"/>
          </p:cNvSpPr>
          <p:nvPr/>
        </p:nvSpPr>
        <p:spPr bwMode="auto">
          <a:xfrm>
            <a:off x="1643064" y="642938"/>
            <a:ext cx="6643687" cy="923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5400" b="1">
                <a:latin typeface="黑体" panose="02010609060101010101" charset="-122"/>
                <a:ea typeface="黑体" panose="02010609060101010101" charset="-122"/>
              </a:rPr>
              <a:t>常州市新桥高级中学</a:t>
            </a:r>
            <a:endParaRPr lang="zh-CN" altLang="en-US" sz="5400" b="1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18437" name="图片 6" descr="学校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750" y="214312"/>
            <a:ext cx="182562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827405" y="329565"/>
            <a:ext cx="248729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</a:rPr>
              <a:t>观看视频</a:t>
            </a:r>
            <a:endParaRPr lang="zh-CN" altLang="en-US" sz="2000" smtClean="0">
              <a:solidFill>
                <a:srgbClr val="002060"/>
              </a:solidFill>
            </a:endParaRPr>
          </a:p>
        </p:txBody>
      </p:sp>
      <p:pic>
        <p:nvPicPr>
          <p:cNvPr id="3" name="视频2临夏中学千字文武术操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5650" y="1131570"/>
            <a:ext cx="3368675" cy="216281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72000" y="329565"/>
            <a:ext cx="3106420" cy="4271010"/>
            <a:chOff x="6787" y="461"/>
            <a:chExt cx="4892" cy="6726"/>
          </a:xfrm>
        </p:grpSpPr>
        <p:pic>
          <p:nvPicPr>
            <p:cNvPr id="2" name="图片 1" descr="千字文武术操口诀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87" y="477"/>
              <a:ext cx="4892" cy="6710"/>
            </a:xfrm>
            <a:prstGeom prst="rect">
              <a:avLst/>
            </a:prstGeom>
            <a:ln w="1905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</a:gradFill>
            </a:ln>
          </p:spPr>
        </p:pic>
        <p:sp>
          <p:nvSpPr>
            <p:cNvPr id="5" name="文本框 4"/>
            <p:cNvSpPr txBox="1"/>
            <p:nvPr/>
          </p:nvSpPr>
          <p:spPr>
            <a:xfrm>
              <a:off x="10650" y="461"/>
              <a:ext cx="688" cy="386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marL="0" indent="0"/>
              <a:r>
                <a:rPr lang="zh-CN" sz="1000">
                  <a:ea typeface="微软雅黑" panose="020B0503020204020204" pitchFamily="34" charset="-122"/>
                  <a:sym typeface="+mn-ea"/>
                </a:rPr>
                <a:t>节选</a:t>
              </a:r>
              <a:endParaRPr lang="zh-CN" altLang="en-US" sz="1000">
                <a:ea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59605" y="763270"/>
            <a:ext cx="3086100" cy="4030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600">
                <a:solidFill>
                  <a:srgbClr val="FF0000"/>
                </a:solidFill>
              </a:rPr>
              <a:t>1.                            2.</a:t>
            </a:r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3.                               4.</a:t>
            </a:r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5.                             6.</a:t>
            </a:r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7.                               8.</a:t>
            </a:r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r>
              <a:rPr lang="en-US" altLang="zh-CN" sz="1600">
                <a:solidFill>
                  <a:srgbClr val="FF0000"/>
                </a:solidFill>
              </a:rPr>
              <a:t>9.</a:t>
            </a:r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  <a:p>
            <a:endParaRPr lang="en-US" altLang="zh-CN" sz="16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3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/>
          <p:cNvSpPr>
            <a:spLocks noGrp="1"/>
          </p:cNvSpPr>
          <p:nvPr/>
        </p:nvSpPr>
        <p:spPr>
          <a:xfrm>
            <a:off x="876300" y="95885"/>
            <a:ext cx="292417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活动</a:t>
            </a:r>
            <a:r>
              <a:rPr lang="en-US" altLang="zh-CN" sz="2000" smtClean="0">
                <a:solidFill>
                  <a:srgbClr val="002060"/>
                </a:solidFill>
                <a:sym typeface="+mn-ea"/>
              </a:rPr>
              <a:t>1  </a:t>
            </a: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脚踏实地看问题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393315" y="1254125"/>
            <a:ext cx="446722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1800" b="1">
                <a:solidFill>
                  <a:srgbClr val="0070C0"/>
                </a:solidFill>
                <a:latin typeface="+mj-ea"/>
                <a:ea typeface="+mj-ea"/>
                <a:cs typeface="+mj-ea"/>
              </a:rPr>
              <a:t>合作编程：</a:t>
            </a:r>
            <a:endParaRPr lang="zh-CN" sz="1800" b="1">
              <a:solidFill>
                <a:srgbClr val="0070C0"/>
              </a:solidFill>
              <a:latin typeface="+mj-ea"/>
              <a:ea typeface="+mj-ea"/>
              <a:cs typeface="+mj-ea"/>
            </a:endParaRPr>
          </a:p>
          <a:p>
            <a:pPr marL="0" indent="0"/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</a:rPr>
              <a:t>用海龟编辑器打开桌面上的文件《活动1 输入招数查询口诀.py》，查看并运行程序</a:t>
            </a:r>
            <a:endParaRPr lang="zh-CN" sz="1800">
              <a:solidFill>
                <a:srgbClr val="00206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93315" y="2896870"/>
            <a:ext cx="42259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zh-CN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实现功能：</a:t>
            </a:r>
            <a:endParaRPr lang="zh-CN">
              <a:solidFill>
                <a:srgbClr val="0070C0"/>
              </a:solidFill>
              <a:latin typeface="+mj-ea"/>
              <a:ea typeface="+mj-ea"/>
              <a:cs typeface="+mj-ea"/>
            </a:endParaRPr>
          </a:p>
          <a:p>
            <a:pPr marL="0" indent="0"/>
            <a:r>
              <a:rPr lang="zh-CN">
                <a:solidFill>
                  <a:srgbClr val="002060"/>
                </a:solidFill>
                <a:latin typeface="+mj-ea"/>
                <a:ea typeface="+mj-ea"/>
                <a:cs typeface="+mj-ea"/>
                <a:sym typeface="+mn-ea"/>
              </a:rPr>
              <a:t>输入招数，查询口诀，可</a:t>
            </a:r>
            <a:r>
              <a:rPr lang="zh-CN"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ea"/>
                <a:ea typeface="+mj-ea"/>
                <a:cs typeface="+mj-ea"/>
                <a:sym typeface="+mn-ea"/>
              </a:rPr>
              <a:t>多次查询</a:t>
            </a:r>
            <a:endParaRPr lang="zh-CN" altLang="en-US"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3315" y="231330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1800" b="1">
                <a:solidFill>
                  <a:srgbClr val="0070C0"/>
                </a:solidFill>
                <a:latin typeface="+mj-ea"/>
                <a:ea typeface="+mj-ea"/>
                <a:cs typeface="+mj-ea"/>
              </a:rPr>
              <a:t>发现问题？</a:t>
            </a:r>
            <a:endParaRPr lang="zh-CN" sz="1800" b="1">
              <a:solidFill>
                <a:srgbClr val="0070C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446655" y="3223260"/>
            <a:ext cx="2141855" cy="31877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 defTabSz="914400">
              <a:buClrTx/>
              <a:buSzTx/>
              <a:buFontTx/>
            </a:pPr>
            <a:endParaRPr lang="zh-CN" altLang="en-US" sz="1800" smtClean="0">
              <a:ln>
                <a:noFill/>
              </a:ln>
              <a:effectLst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15260" y="3542030"/>
            <a:ext cx="17830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sz="1400" b="1">
                <a:solidFill>
                  <a:srgbClr val="C00000"/>
                </a:solidFill>
                <a:latin typeface="+mj-ea"/>
                <a:ea typeface="+mj-ea"/>
                <a:cs typeface="+mj-ea"/>
              </a:rPr>
              <a:t>做为一个独立功能</a:t>
            </a:r>
            <a:endParaRPr lang="zh-CN" sz="1400" b="1">
              <a:solidFill>
                <a:srgbClr val="C00000"/>
              </a:solidFill>
              <a:latin typeface="+mj-ea"/>
              <a:ea typeface="+mj-ea"/>
              <a:cs typeface="+mj-ea"/>
            </a:endParaRPr>
          </a:p>
          <a:p>
            <a:r>
              <a:rPr lang="zh-CN" sz="1400" b="1">
                <a:solidFill>
                  <a:srgbClr val="C00000"/>
                </a:solidFill>
                <a:latin typeface="+mj-ea"/>
                <a:ea typeface="+mj-ea"/>
                <a:cs typeface="+mj-ea"/>
              </a:rPr>
              <a:t>需要时调用这个功能</a:t>
            </a:r>
            <a:endParaRPr lang="zh-CN" sz="1400" b="1">
              <a:solidFill>
                <a:srgbClr val="C00000"/>
              </a:solidFill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  <p:bldP spid="5" grpId="0" bldLvl="0" animBg="1"/>
      <p:bldP spid="5" grpId="1" animBg="1"/>
      <p:bldP spid="3" grpId="0"/>
      <p:bldP spid="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4210" y="1627505"/>
            <a:ext cx="408305" cy="2409825"/>
          </a:xfrm>
          <a:prstGeom prst="rect">
            <a:avLst/>
          </a:prstGeom>
        </p:spPr>
      </p:pic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501015" y="253604"/>
            <a:ext cx="8142288" cy="525065"/>
          </a:xfrm>
        </p:spPr>
        <p:txBody>
          <a:bodyPr/>
          <a:p>
            <a:r>
              <a:rPr lang="zh-CN" altLang="en-US" smtClean="0">
                <a:solidFill>
                  <a:srgbClr val="002060"/>
                </a:solidFill>
              </a:rPr>
              <a:t>函数的定义</a:t>
            </a:r>
            <a:endParaRPr lang="en-US" altLang="zh-CN" smtClean="0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42670" y="2868930"/>
            <a:ext cx="367855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alt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用列表存储每一招口诀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wsc = ["第一招：天地玄黄,宇宙洪荒。",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"第二招:日月盈昃, 辰宿列张。",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"第三招:寒来暑往, 秋收冬藏。",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"第四招:闰馀成岁, 律吕调阳。"]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43305" y="843280"/>
            <a:ext cx="3910965" cy="583565"/>
          </a:xfrm>
          <a:prstGeom prst="rect">
            <a:avLst/>
          </a:prstGeom>
          <a:gradFill>
            <a:gsLst>
              <a:gs pos="50000">
                <a:srgbClr val="B9E5ED"/>
              </a:gs>
              <a:gs pos="0">
                <a:srgbClr val="CFECF1"/>
              </a:gs>
              <a:gs pos="100000">
                <a:srgbClr val="A3DDE8"/>
              </a:gs>
            </a:gsLst>
            <a:lin scaled="1"/>
          </a:gradFill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16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函数</a:t>
            </a:r>
            <a:r>
              <a:rPr lang="zh-CN" sz="1600" b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是一个能完成某一</a:t>
            </a:r>
            <a:r>
              <a:rPr lang="zh-CN" sz="16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独立功能</a:t>
            </a:r>
            <a:r>
              <a:rPr lang="zh-CN" sz="1600" b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</a:t>
            </a:r>
            <a:r>
              <a:rPr lang="zh-CN" sz="16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子程序</a:t>
            </a:r>
            <a:r>
              <a:rPr lang="zh-CN" sz="1600" b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,也就是程序</a:t>
            </a:r>
            <a:r>
              <a:rPr lang="zh-CN" sz="16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模块</a:t>
            </a:r>
            <a:r>
              <a:rPr lang="zh-CN" sz="1600" b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endParaRPr lang="zh-CN" altLang="en-US" sz="1600" b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42670" y="1691640"/>
            <a:ext cx="391160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定义一个函数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,</a:t>
            </a:r>
            <a:r>
              <a:rPr lang="zh-CN" altLang="en-US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函数名为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endParaRPr sz="1400" kern="0" dirty="0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():</a:t>
            </a:r>
            <a:endParaRPr sz="1400" kern="0" dirty="0">
              <a:solidFill>
                <a:srgbClr val="2C608B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#输入招数，存放在变量zs中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zs = int(input("请输入招数:"))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print(wsc[zs-1])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42670" y="2868930"/>
            <a:ext cx="3911600" cy="116713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 defTabSz="914400">
              <a:buClrTx/>
              <a:buSzTx/>
              <a:buFontTx/>
            </a:pPr>
            <a:endParaRPr lang="zh-CN" altLang="en-US" sz="1800" smtClean="0">
              <a:ln>
                <a:noFill/>
              </a:ln>
              <a:effectLst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85005" y="2992120"/>
            <a:ext cx="3695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主程序</a:t>
            </a:r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043305" y="1659255"/>
            <a:ext cx="3911600" cy="1167130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noAutofit/>
          </a:bodyPr>
          <a:p>
            <a:pPr lvl="0" algn="l" defTabSz="914400">
              <a:buClrTx/>
              <a:buSzTx/>
              <a:buFontTx/>
            </a:pPr>
            <a:endParaRPr lang="zh-CN" altLang="en-US" sz="1800" smtClean="0">
              <a:ln>
                <a:noFill/>
              </a:ln>
              <a:effectLst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80560" y="1838960"/>
            <a:ext cx="3695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子程序</a:t>
            </a:r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5273675" y="1912620"/>
            <a:ext cx="2562860" cy="73723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函数名():</a:t>
            </a:r>
            <a:endParaRPr 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#函数说明</a:t>
            </a:r>
            <a:endParaRPr 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函数体(语句或语句组)    </a:t>
            </a:r>
            <a:endParaRPr 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5273675" y="1347470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定义函数格式：</a:t>
            </a:r>
            <a:endParaRPr lang="zh-CN" altLang="en-US" sz="2000" smtClean="0">
              <a:solidFill>
                <a:srgbClr val="0070C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273675" y="2760980"/>
            <a:ext cx="817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1000"/>
              <a:t>函数名是？</a:t>
            </a:r>
            <a:endParaRPr lang="zh-CN" altLang="en-US" sz="1000"/>
          </a:p>
          <a:p>
            <a:r>
              <a:rPr lang="zh-CN" altLang="en-US" sz="1000"/>
              <a:t>函数体是？</a:t>
            </a:r>
            <a:endParaRPr lang="zh-CN" altLang="en-US" sz="1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ldLvl="0" animBg="1"/>
      <p:bldP spid="100" grpId="1" animBg="1"/>
      <p:bldP spid="13" grpId="0"/>
      <p:bldP spid="13" grpId="1"/>
      <p:bldP spid="3" grpId="0" bldLvl="0" animBg="1"/>
      <p:bldP spid="3" grpId="1" animBg="1"/>
      <p:bldP spid="2" grpId="0"/>
      <p:bldP spid="2" grpId="1"/>
      <p:bldP spid="5" grpId="0" bldLvl="0" animBg="1"/>
      <p:bldP spid="5" grpId="1" animBg="1"/>
      <p:bldP spid="6" grpId="0"/>
      <p:bldP spid="6" grpId="1"/>
      <p:bldP spid="7" grpId="0"/>
      <p:bldP spid="7" grpId="1"/>
      <p:bldP spid="22" grpId="0" bldLvl="0" animBg="1"/>
      <p:bldP spid="22" grpId="1" animBg="1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4660" y="1066165"/>
            <a:ext cx="2005330" cy="2152015"/>
          </a:xfrm>
          <a:prstGeom prst="rect">
            <a:avLst/>
          </a:prstGeom>
        </p:spPr>
      </p:pic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501015" y="253604"/>
            <a:ext cx="8142288" cy="525065"/>
          </a:xfrm>
        </p:spPr>
        <p:txBody>
          <a:bodyPr/>
          <a:p>
            <a:r>
              <a:rPr lang="zh-CN" altLang="en-US" smtClean="0">
                <a:solidFill>
                  <a:srgbClr val="002060"/>
                </a:solidFill>
              </a:rPr>
              <a:t>函数的调用</a:t>
            </a:r>
            <a:endParaRPr lang="en-US" altLang="zh-CN" smtClean="0">
              <a:solidFill>
                <a:srgbClr val="00206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9915" y="3462020"/>
            <a:ext cx="2540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#调用函数</a:t>
            </a:r>
            <a:r>
              <a:rPr lang="en-US"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endParaRPr sz="1400" b="1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r>
              <a:rPr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()</a:t>
            </a:r>
            <a:endParaRPr lang="zh-CN" altLang="en-US" sz="1400" b="1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8165" y="2301875"/>
            <a:ext cx="3678555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alt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用列表存储每一招口诀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wsc = ["第一招：天地玄黄,宇宙洪荒。",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"第二招:日月盈昃, 辰宿列张。",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"第三招:寒来暑往, 秋收冬藏。",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"第四招:闰馀成岁, 律吕调阳。"]</a:t>
            </a:r>
            <a:endParaRPr sz="1400" kern="0" dirty="0"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58165" y="1058545"/>
            <a:ext cx="3911600" cy="11684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定义一个函数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,</a:t>
            </a:r>
            <a:r>
              <a:rPr lang="zh-CN" altLang="en-US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函数名为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endParaRPr sz="1400" kern="0" dirty="0">
              <a:solidFill>
                <a:srgbClr val="00B0F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</a:t>
            </a:r>
            <a:r>
              <a:rPr lang="en-US" altLang="zh-CN"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r>
              <a:rPr sz="1400" kern="0" dirty="0">
                <a:solidFill>
                  <a:srgbClr val="00B0F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():</a:t>
            </a:r>
            <a:endParaRPr sz="1400" kern="0" dirty="0">
              <a:solidFill>
                <a:srgbClr val="2C608B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B05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#输入招数，存放在变量zs中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zs = int(input("请输入招数:"))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1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print(wsc[zs-1])</a:t>
            </a:r>
            <a:endParaRPr sz="1400" kern="0" dirty="0">
              <a:solidFill>
                <a:schemeClr val="tx1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6720" y="1068705"/>
            <a:ext cx="2012950" cy="2159635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27855" y="2975610"/>
            <a:ext cx="800100" cy="581025"/>
            <a:chOff x="6691" y="5080"/>
            <a:chExt cx="1260" cy="915"/>
          </a:xfrm>
        </p:grpSpPr>
        <p:sp>
          <p:nvSpPr>
            <p:cNvPr id="10" name="文本框 9"/>
            <p:cNvSpPr txBox="1"/>
            <p:nvPr/>
          </p:nvSpPr>
          <p:spPr>
            <a:xfrm>
              <a:off x="6691" y="5465"/>
              <a:ext cx="1260" cy="531"/>
            </a:xfrm>
            <a:prstGeom prst="rect">
              <a:avLst/>
            </a:prstGeom>
            <a:solidFill>
              <a:srgbClr val="D7E7DD"/>
            </a:solidFill>
          </p:spPr>
          <p:txBody>
            <a:bodyPr wrap="none" rtlCol="0" anchor="t">
              <a:spAutoFit/>
            </a:bodyPr>
            <a:p>
              <a:r>
                <a:rPr lang="en-US" sz="1600" b="1" kern="0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方正清刻本悦宋简体" panose="02000000000000000000" charset="-122"/>
                  <a:sym typeface="+mn-ea"/>
                </a:rPr>
                <a:t>cyz</a:t>
              </a:r>
              <a:r>
                <a:rPr sz="1600" b="1" kern="0" dirty="0">
                  <a:solidFill>
                    <a:srgbClr val="C00000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方正清刻本悦宋简体" panose="02000000000000000000" charset="-122"/>
                  <a:sym typeface="+mn-ea"/>
                </a:rPr>
                <a:t>( )</a:t>
              </a:r>
              <a:endParaRPr lang="zh-CN" altLang="en-US" sz="16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endParaRPr>
            </a:p>
          </p:txBody>
        </p:sp>
        <p:cxnSp>
          <p:nvCxnSpPr>
            <p:cNvPr id="11" name="直接箭头连接符 10"/>
            <p:cNvCxnSpPr>
              <a:stCxn id="28" idx="4"/>
              <a:endCxn id="10" idx="0"/>
            </p:cNvCxnSpPr>
            <p:nvPr/>
          </p:nvCxnSpPr>
          <p:spPr>
            <a:xfrm>
              <a:off x="7313" y="5080"/>
              <a:ext cx="8" cy="38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</p:cxn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295" y="1068705"/>
            <a:ext cx="2003425" cy="214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/>
        </p:nvSpPr>
        <p:spPr>
          <a:xfrm>
            <a:off x="876300" y="95885"/>
            <a:ext cx="2924175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活动</a:t>
            </a:r>
            <a:r>
              <a:rPr lang="en-US" altLang="zh-CN" sz="2000" smtClean="0">
                <a:solidFill>
                  <a:srgbClr val="002060"/>
                </a:solidFill>
                <a:sym typeface="+mn-ea"/>
              </a:rPr>
              <a:t>1  </a:t>
            </a:r>
            <a:r>
              <a:rPr lang="zh-CN" altLang="en-US" sz="2000" smtClean="0">
                <a:solidFill>
                  <a:srgbClr val="002060"/>
                </a:solidFill>
                <a:sym typeface="+mn-ea"/>
              </a:rPr>
              <a:t>脚踏实地看问题</a:t>
            </a:r>
            <a:endParaRPr lang="zh-CN" altLang="en-US" sz="2000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108835" y="944245"/>
            <a:ext cx="421640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indent="0"/>
            <a:r>
              <a:rPr lang="zh-CN" sz="1800" b="1">
                <a:solidFill>
                  <a:srgbClr val="0070C0"/>
                </a:solidFill>
                <a:latin typeface="+mj-ea"/>
                <a:ea typeface="+mj-ea"/>
                <a:cs typeface="+mj-ea"/>
              </a:rPr>
              <a:t>合作编程：</a:t>
            </a:r>
            <a:endParaRPr lang="zh-CN" sz="1800" b="1">
              <a:solidFill>
                <a:srgbClr val="0070C0"/>
              </a:solidFill>
              <a:latin typeface="+mj-ea"/>
              <a:ea typeface="+mj-ea"/>
              <a:cs typeface="+mj-ea"/>
            </a:endParaRPr>
          </a:p>
          <a:p>
            <a:pPr marL="0" indent="0"/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</a:rPr>
              <a:t>用海龟编辑器打开桌面上的文件《活动1 输入招数查询口诀.py》</a:t>
            </a:r>
            <a:endParaRPr lang="zh-CN" sz="1800">
              <a:solidFill>
                <a:srgbClr val="002060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41220" y="2244090"/>
            <a:ext cx="4102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zh-CN" b="1">
                <a:solidFill>
                  <a:srgbClr val="0070C0"/>
                </a:solidFill>
                <a:latin typeface="+mj-ea"/>
                <a:ea typeface="+mj-ea"/>
                <a:cs typeface="+mj-ea"/>
                <a:sym typeface="+mn-ea"/>
              </a:rPr>
              <a:t>实现功能：</a:t>
            </a:r>
            <a:endParaRPr lang="zh-CN">
              <a:solidFill>
                <a:srgbClr val="0070C0"/>
              </a:solidFill>
              <a:latin typeface="+mj-ea"/>
              <a:ea typeface="+mj-ea"/>
              <a:cs typeface="+mj-ea"/>
            </a:endParaRPr>
          </a:p>
          <a:p>
            <a:pPr marL="0" indent="0"/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  <a:sym typeface="微软雅黑" panose="020B0503020204020204" pitchFamily="34" charset="-122"/>
              </a:rPr>
              <a:t>1.自定义函数并调用函数</a:t>
            </a:r>
            <a:endParaRPr lang="zh-CN" sz="1800">
              <a:solidFill>
                <a:srgbClr val="002060"/>
              </a:solidFill>
              <a:latin typeface="+mj-ea"/>
              <a:ea typeface="+mj-ea"/>
              <a:cs typeface="+mj-ea"/>
              <a:sym typeface="微软雅黑" panose="020B0503020204020204" pitchFamily="34" charset="-122"/>
            </a:endParaRPr>
          </a:p>
          <a:p>
            <a:pPr marL="0" indent="0"/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  <a:sym typeface="+mn-ea"/>
              </a:rPr>
              <a:t>2.</a:t>
            </a:r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  <a:sym typeface="微软雅黑" panose="020B0503020204020204" pitchFamily="34" charset="-122"/>
              </a:rPr>
              <a:t>函数功能：</a:t>
            </a:r>
            <a:r>
              <a:rPr lang="zh-CN" sz="1800">
                <a:solidFill>
                  <a:srgbClr val="002060"/>
                </a:solidFill>
                <a:latin typeface="+mj-ea"/>
                <a:ea typeface="+mj-ea"/>
                <a:cs typeface="+mj-ea"/>
                <a:sym typeface="+mn-ea"/>
              </a:rPr>
              <a:t>输入招数，查询口诀</a:t>
            </a:r>
            <a:endParaRPr lang="zh-CN" sz="1800">
              <a:solidFill>
                <a:srgbClr val="002060"/>
              </a:solidFill>
              <a:latin typeface="+mj-ea"/>
              <a:ea typeface="+mj-ea"/>
              <a:cs typeface="+mj-ea"/>
              <a:sym typeface="+mn-ea"/>
            </a:endParaRPr>
          </a:p>
          <a:p>
            <a:pPr marL="0" indent="0"/>
            <a:r>
              <a:rPr lang="en-US" altLang="zh-CN">
                <a:solidFill>
                  <a:srgbClr val="002060"/>
                </a:solidFill>
                <a:latin typeface="+mj-ea"/>
                <a:ea typeface="+mj-ea"/>
                <a:cs typeface="+mj-ea"/>
                <a:sym typeface="+mn-ea"/>
              </a:rPr>
              <a:t>3.</a:t>
            </a:r>
            <a:r>
              <a:rPr lang="zh-CN">
                <a:solidFill>
                  <a:srgbClr val="002060"/>
                </a:solidFill>
                <a:latin typeface="+mj-ea"/>
                <a:ea typeface="+mj-ea"/>
                <a:cs typeface="+mj-ea"/>
                <a:sym typeface="+mn-ea"/>
              </a:rPr>
              <a:t>可实现多次查询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标题 1"/>
          <p:cNvSpPr>
            <a:spLocks noGrp="1"/>
          </p:cNvSpPr>
          <p:nvPr>
            <p:ph type="title"/>
          </p:nvPr>
        </p:nvSpPr>
        <p:spPr>
          <a:xfrm>
            <a:off x="501015" y="253604"/>
            <a:ext cx="8142288" cy="525065"/>
          </a:xfrm>
        </p:spPr>
        <p:txBody>
          <a:bodyPr/>
          <a:p>
            <a:r>
              <a:rPr lang="zh-CN" altLang="en-US" smtClean="0">
                <a:solidFill>
                  <a:srgbClr val="002060"/>
                </a:solidFill>
              </a:rPr>
              <a:t>函数的分类</a:t>
            </a:r>
            <a:endParaRPr lang="en-US" altLang="zh-CN" smtClean="0">
              <a:solidFill>
                <a:srgbClr val="00206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31825" y="1957705"/>
            <a:ext cx="64262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smtClean="0">
                <a:solidFill>
                  <a:srgbClr val="002060"/>
                </a:solidFill>
                <a:sym typeface="+mn-ea"/>
              </a:rPr>
              <a:t>函数</a:t>
            </a:r>
            <a:endParaRPr lang="zh-CN" altLang="en-US" b="1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1193800" y="1511300"/>
            <a:ext cx="371475" cy="1297940"/>
          </a:xfrm>
          <a:prstGeom prst="leftBrace">
            <a:avLst/>
          </a:prstGeom>
          <a:noFill/>
          <a:ln w="9525" cap="flat" cmpd="sng" algn="ctr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幼圆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00200" y="130429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mtClean="0">
                <a:solidFill>
                  <a:srgbClr val="002060"/>
                </a:solidFill>
                <a:sym typeface="+mn-ea"/>
              </a:rPr>
              <a:t>系统函数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600200" y="2606675"/>
            <a:ext cx="1325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mtClean="0">
                <a:solidFill>
                  <a:srgbClr val="002060"/>
                </a:solidFill>
                <a:sym typeface="+mn-ea"/>
              </a:rPr>
              <a:t>自定义函数</a:t>
            </a:r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600200" y="1724660"/>
            <a:ext cx="32048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mtClean="0">
                <a:solidFill>
                  <a:srgbClr val="C00000"/>
                </a:solidFill>
                <a:sym typeface="+mn-ea"/>
              </a:rPr>
              <a:t>input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（）、</a:t>
            </a:r>
            <a:r>
              <a:rPr lang="en-US" altLang="zh-CN" smtClean="0">
                <a:solidFill>
                  <a:srgbClr val="C00000"/>
                </a:solidFill>
                <a:sym typeface="+mn-ea"/>
              </a:rPr>
              <a:t>print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、</a:t>
            </a:r>
            <a:r>
              <a:rPr lang="en-US" altLang="zh-CN" smtClean="0">
                <a:solidFill>
                  <a:srgbClr val="C00000"/>
                </a:solidFill>
                <a:sym typeface="+mn-ea"/>
              </a:rPr>
              <a:t>int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</a:t>
            </a:r>
            <a:endParaRPr lang="zh-CN" altLang="en-US" smtClean="0">
              <a:solidFill>
                <a:srgbClr val="C00000"/>
              </a:solidFill>
              <a:sym typeface="+mn-ea"/>
            </a:endParaRPr>
          </a:p>
          <a:p>
            <a:pPr algn="l"/>
            <a:r>
              <a:rPr lang="en-US" altLang="zh-CN" smtClean="0">
                <a:solidFill>
                  <a:srgbClr val="C00000"/>
                </a:solidFill>
                <a:sym typeface="+mn-ea"/>
              </a:rPr>
              <a:t>float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、</a:t>
            </a:r>
            <a:r>
              <a:rPr lang="en-US" altLang="zh-CN" smtClean="0">
                <a:solidFill>
                  <a:srgbClr val="C00000"/>
                </a:solidFill>
                <a:sym typeface="+mn-ea"/>
              </a:rPr>
              <a:t>str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、</a:t>
            </a:r>
            <a:r>
              <a:rPr lang="en-US" altLang="zh-CN" smtClean="0">
                <a:solidFill>
                  <a:srgbClr val="C00000"/>
                </a:solidFill>
                <a:sym typeface="+mn-ea"/>
              </a:rPr>
              <a:t>range</a:t>
            </a:r>
            <a:r>
              <a:rPr lang="zh-CN" altLang="en-US" smtClean="0">
                <a:solidFill>
                  <a:srgbClr val="C00000"/>
                </a:solidFill>
                <a:sym typeface="+mn-ea"/>
              </a:rPr>
              <a:t>（）</a:t>
            </a:r>
            <a:endParaRPr lang="en-US" altLang="zh-CN" smtClean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00200" y="2974975"/>
            <a:ext cx="316801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altLang="en-US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定义函数</a:t>
            </a:r>
            <a:r>
              <a:rPr lang="en-US" altLang="zh-CN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cyz,</a:t>
            </a:r>
            <a:r>
              <a:rPr lang="zh-CN" altLang="en-US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功能：输入招数，查询口诀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</a:t>
            </a:r>
            <a:r>
              <a:rPr lang="en-US" altLang="zh-CN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():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#输入招数，存放在变量zs中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zs = int(input("请输入招数:"))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print(wsc[zs-1])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#调用函数</a:t>
            </a:r>
            <a:r>
              <a:rPr lang="en-US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endParaRPr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cyz</a:t>
            </a:r>
            <a:r>
              <a:rPr sz="1200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()</a:t>
            </a:r>
            <a:endParaRPr lang="zh-CN" altLang="en-US" sz="1200" kern="0" dirty="0">
              <a:solidFill>
                <a:srgbClr val="C0000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41265" y="658495"/>
            <a:ext cx="24815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lvl="0" algn="l">
              <a:buClrTx/>
              <a:buSzTx/>
              <a:buFontTx/>
            </a:pPr>
            <a:r>
              <a:rPr lang="zh-CN" altLang="en-US" sz="1800" b="1" smtClean="0">
                <a:solidFill>
                  <a:srgbClr val="002060"/>
                </a:solidFill>
                <a:sym typeface="+mn-ea"/>
              </a:rPr>
              <a:t>说一说：函数的优点。</a:t>
            </a:r>
            <a:endParaRPr lang="zh-CN" altLang="en-US" sz="1800" b="1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00200" y="1304290"/>
            <a:ext cx="110236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smtClean="0">
                <a:solidFill>
                  <a:srgbClr val="002060"/>
                </a:solidFill>
                <a:sym typeface="+mn-ea"/>
              </a:rPr>
              <a:t>系统函数</a:t>
            </a:r>
            <a:endParaRPr lang="zh-CN" altLang="en-US" b="1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00200" y="2606675"/>
            <a:ext cx="133223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smtClean="0">
                <a:solidFill>
                  <a:srgbClr val="002060"/>
                </a:solidFill>
                <a:sym typeface="+mn-ea"/>
              </a:rPr>
              <a:t>自定义函数</a:t>
            </a:r>
            <a:endParaRPr lang="zh-CN" altLang="en-US" b="1" smtClean="0">
              <a:solidFill>
                <a:srgbClr val="002060"/>
              </a:solidFill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85715" y="1155700"/>
            <a:ext cx="217424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b="1" smtClean="0">
                <a:solidFill>
                  <a:srgbClr val="0070C0"/>
                </a:solidFill>
                <a:sym typeface="+mn-ea"/>
              </a:rPr>
              <a:t>1.</a:t>
            </a:r>
            <a:r>
              <a:rPr lang="zh-CN" altLang="en-US" b="1" smtClean="0">
                <a:solidFill>
                  <a:srgbClr val="0070C0"/>
                </a:solidFill>
                <a:sym typeface="+mn-ea"/>
              </a:rPr>
              <a:t>实现代码的复用    </a:t>
            </a:r>
            <a:endParaRPr lang="zh-CN" altLang="en-US" b="1" smtClean="0">
              <a:solidFill>
                <a:srgbClr val="0070C0"/>
              </a:solidFill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085715" y="182181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b="1" smtClean="0">
                <a:solidFill>
                  <a:srgbClr val="0070C0"/>
                </a:solidFill>
                <a:sym typeface="+mn-ea"/>
              </a:rPr>
              <a:t>2.</a:t>
            </a:r>
            <a:r>
              <a:rPr lang="zh-CN" altLang="en-US" b="1" smtClean="0">
                <a:solidFill>
                  <a:srgbClr val="0070C0"/>
                </a:solidFill>
                <a:sym typeface="+mn-ea"/>
              </a:rPr>
              <a:t>减少程序的复杂度    </a:t>
            </a:r>
            <a:endParaRPr lang="zh-CN" altLang="en-US" sz="1200" b="1" smtClean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65065" y="2578100"/>
            <a:ext cx="34925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b="1" smtClean="0">
                <a:solidFill>
                  <a:srgbClr val="0070C0"/>
                </a:solidFill>
                <a:sym typeface="+mn-ea"/>
              </a:rPr>
              <a:t>3.</a:t>
            </a:r>
            <a:r>
              <a:rPr lang="zh-CN" altLang="en-US" b="1" smtClean="0">
                <a:solidFill>
                  <a:srgbClr val="0070C0"/>
                </a:solidFill>
                <a:sym typeface="+mn-ea"/>
              </a:rPr>
              <a:t>实现结构化程序    </a:t>
            </a:r>
            <a:endParaRPr lang="zh-CN" altLang="en-US" sz="1200" b="1" smtClean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085715" y="334391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zh-CN" b="1" smtClean="0">
                <a:solidFill>
                  <a:srgbClr val="0070C0"/>
                </a:solidFill>
                <a:sym typeface="+mn-ea"/>
              </a:rPr>
              <a:t>4.</a:t>
            </a:r>
            <a:r>
              <a:rPr lang="zh-CN" altLang="en-US" b="1" smtClean="0">
                <a:solidFill>
                  <a:srgbClr val="0070C0"/>
                </a:solidFill>
                <a:sym typeface="+mn-ea"/>
              </a:rPr>
              <a:t>协作开发    </a:t>
            </a:r>
            <a:endParaRPr lang="zh-CN" altLang="en-US" sz="1200" b="1" smtClean="0">
              <a:solidFill>
                <a:srgbClr val="C00000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02250" y="1479550"/>
            <a:ext cx="133159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000" b="1" smtClean="0">
                <a:solidFill>
                  <a:srgbClr val="C00000"/>
                </a:solidFill>
                <a:sym typeface="+mn-ea"/>
              </a:rPr>
              <a:t>一次定义、多次调用</a:t>
            </a:r>
            <a:endParaRPr lang="zh-CN" altLang="en-US" sz="1000" b="1" smtClean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302250" y="2223770"/>
            <a:ext cx="133159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000" b="1" smtClean="0">
                <a:solidFill>
                  <a:srgbClr val="C00000"/>
                </a:solidFill>
                <a:sym typeface="+mn-ea"/>
              </a:rPr>
              <a:t>提高程序的可阅读性</a:t>
            </a:r>
            <a:endParaRPr lang="zh-CN" altLang="en-US" sz="1000" b="1" smtClean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302250" y="2967990"/>
            <a:ext cx="133159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000" b="1" smtClean="0">
                <a:solidFill>
                  <a:srgbClr val="C00000"/>
                </a:solidFill>
                <a:sym typeface="+mn-ea"/>
              </a:rPr>
              <a:t>自顶向下、逐步细化</a:t>
            </a:r>
            <a:endParaRPr lang="zh-CN" altLang="en-US" sz="1000" b="1" smtClean="0">
              <a:solidFill>
                <a:srgbClr val="C00000"/>
              </a:solidFill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302250" y="3712210"/>
            <a:ext cx="1331595" cy="245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000" b="1" smtClean="0">
                <a:solidFill>
                  <a:srgbClr val="C00000"/>
                </a:solidFill>
                <a:sym typeface="+mn-ea"/>
              </a:rPr>
              <a:t>团队合作、多人分工</a:t>
            </a:r>
            <a:endParaRPr lang="zh-CN" altLang="en-US" sz="1000" b="1" smtClean="0">
              <a:solidFill>
                <a:srgbClr val="C00000"/>
              </a:solidFill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6" grpId="1"/>
      <p:bldP spid="7" grpId="1"/>
      <p:bldP spid="8" grpId="0"/>
      <p:bldP spid="8" grpId="1"/>
      <p:bldP spid="9" grpId="0"/>
      <p:bldP spid="9" grpId="1"/>
      <p:bldP spid="11" grpId="0"/>
      <p:bldP spid="12" grpId="0"/>
      <p:bldP spid="11" grpId="1"/>
      <p:bldP spid="12" grpId="1"/>
      <p:bldP spid="2" grpId="0"/>
      <p:bldP spid="2" grpId="1"/>
      <p:bldP spid="14" grpId="0"/>
      <p:bldP spid="14" grpId="1"/>
      <p:bldP spid="3" grpId="0"/>
      <p:bldP spid="3" grpId="1"/>
      <p:bldP spid="15" grpId="0"/>
      <p:bldP spid="15" grpId="1"/>
      <p:bldP spid="10" grpId="0"/>
      <p:bldP spid="10" grpId="1"/>
      <p:bldP spid="16" grpId="0"/>
      <p:bldP spid="16" grpId="1"/>
      <p:bldP spid="13" grpId="0"/>
      <p:bldP spid="13" grpId="1"/>
      <p:bldP spid="17" grpId="0"/>
      <p:bldP spid="17" grpId="1"/>
      <p:bldP spid="18" grpId="0"/>
      <p:bldP spid="1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4408805" y="2145665"/>
            <a:ext cx="3138805" cy="58356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zs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in 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range( </a:t>
            </a:r>
            <a:r>
              <a:rPr lang="en-US" sz="18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m,n</a:t>
            </a:r>
            <a:r>
              <a:rPr lang="en-US"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    print(wsc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[zs]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49960" y="2163445"/>
            <a:ext cx="30657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定义函数cx234查询第二三四</a:t>
            </a:r>
            <a:r>
              <a:rPr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招</a:t>
            </a:r>
            <a:r>
              <a:rPr lang="zh-CN"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口诀</a:t>
            </a:r>
            <a:endParaRPr lang="zh-CN" altLang="en-US" sz="14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highlight>
                <a:srgbClr val="C0C0C0"/>
              </a:highlight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49960" y="1200150"/>
            <a:ext cx="30657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#</a:t>
            </a:r>
            <a:r>
              <a:rPr lang="zh-CN"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定义函数qsz，查询第一二三</a:t>
            </a:r>
            <a:r>
              <a:rPr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招</a:t>
            </a:r>
            <a:r>
              <a:rPr lang="zh-CN" sz="14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口诀</a:t>
            </a:r>
            <a:endParaRPr lang="zh-CN" altLang="en-US" sz="14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highlight>
                <a:srgbClr val="C0C0C0"/>
              </a:highlight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49960" y="1435100"/>
            <a:ext cx="300482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def qsz():    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    for zs in range( 0, 3 ):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        print(wsc[zs])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9960" y="2408555"/>
            <a:ext cx="319722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def </a:t>
            </a:r>
            <a:r>
              <a:rPr lang="en-US"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cx234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():    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    for zs in range( </a:t>
            </a:r>
            <a:r>
              <a:rPr lang="en-US"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1</a:t>
            </a:r>
            <a:r>
              <a:rPr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, </a:t>
            </a:r>
            <a:r>
              <a:rPr lang="en-US" sz="14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4 </a:t>
            </a: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):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  <a:p>
            <a:pPr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chemeClr val="tx2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</a:rPr>
              <a:t>        print(wsc[zs])</a:t>
            </a:r>
            <a:endParaRPr sz="1400" kern="0" dirty="0">
              <a:solidFill>
                <a:schemeClr val="tx2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860675" y="1657350"/>
            <a:ext cx="466725" cy="240665"/>
          </a:xfrm>
          <a:prstGeom prst="rect">
            <a:avLst/>
          </a:prstGeom>
          <a:noFill/>
          <a:ln w="28575" cap="flat" cmpd="sng" algn="ctr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幼圆" panose="02010509060101010101" pitchFamily="49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860675" y="2653030"/>
            <a:ext cx="466725" cy="233680"/>
          </a:xfrm>
          <a:prstGeom prst="rect">
            <a:avLst/>
          </a:prstGeom>
          <a:noFill/>
          <a:ln w="28575" cap="flat" cmpd="sng" algn="ctr"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幼圆" panose="02010509060101010101" pitchFamily="49" charset="-122"/>
            </a:endParaRPr>
          </a:p>
        </p:txBody>
      </p:sp>
      <p:sp>
        <p:nvSpPr>
          <p:cNvPr id="13" name="右大括号 12"/>
          <p:cNvSpPr/>
          <p:nvPr/>
        </p:nvSpPr>
        <p:spPr>
          <a:xfrm>
            <a:off x="4015105" y="1337945"/>
            <a:ext cx="332740" cy="1715770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幼圆" panose="020105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08805" y="1777365"/>
            <a:ext cx="3138805" cy="368300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 </a:t>
            </a:r>
            <a:r>
              <a:rPr lang="en-US" sz="18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m,n </a:t>
            </a:r>
            <a:r>
              <a:rPr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9" grpId="0"/>
      <p:bldP spid="19" grpId="1"/>
      <p:bldP spid="10" grpId="0" animBg="1"/>
      <p:bldP spid="12" grpId="0" animBg="1"/>
      <p:bldP spid="13" grpId="0" bldLvl="0" animBg="1"/>
      <p:bldP spid="10" grpId="1" animBg="1"/>
      <p:bldP spid="12" grpId="1" animBg="1"/>
      <p:bldP spid="13" grpId="1" animBg="1"/>
      <p:bldP spid="14" grpId="0" bldLvl="0" animBg="1"/>
      <p:bldP spid="14" grpId="1" animBg="1"/>
      <p:bldP spid="20" grpId="0" bldLvl="0" animBg="1"/>
      <p:bldP spid="2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/>
        </p:nvSpPr>
        <p:spPr>
          <a:xfrm>
            <a:off x="272415" y="95885"/>
            <a:ext cx="202311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自定义函数</a:t>
            </a:r>
            <a:r>
              <a:rPr lang="en-US" sz="2000" kern="0" dirty="0">
                <a:solidFill>
                  <a:srgbClr val="0070C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2000" kern="0" dirty="0" smtClean="0">
              <a:solidFill>
                <a:srgbClr val="0070C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72415" y="620395"/>
            <a:ext cx="3047365" cy="86042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cdz(m,n):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zs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in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range( </a:t>
            </a:r>
            <a:r>
              <a:rPr lang="en-US" sz="1800" b="1" kern="0" dirty="0">
                <a:solidFill>
                  <a:srgbClr val="C0000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m,n 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1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print(wsc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[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i</a:t>
            </a:r>
            <a:r>
              <a:rPr lang="en-US"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]</a:t>
            </a:r>
            <a:r>
              <a:rPr sz="16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</a:t>
            </a:r>
            <a:endParaRPr lang="zh-CN" altLang="en-US" sz="16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773170" y="620395"/>
            <a:ext cx="2163445" cy="829945"/>
          </a:xfrm>
          <a:prstGeom prst="rect">
            <a:avLst/>
          </a:prstGeom>
          <a:gradFill>
            <a:gsLst>
              <a:gs pos="50000">
                <a:srgbClr val="CCE8EA"/>
              </a:gs>
              <a:gs pos="0">
                <a:srgbClr val="DDF0F1"/>
              </a:gs>
              <a:gs pos="100000">
                <a:srgbClr val="BAE0E2"/>
              </a:gs>
            </a:gsLst>
            <a:lin scaled="1"/>
          </a:gradFill>
          <a:ln>
            <a:gradFill>
              <a:gsLst>
                <a:gs pos="0">
                  <a:srgbClr val="007BD3"/>
                </a:gs>
                <a:gs pos="100000">
                  <a:srgbClr val="034373"/>
                </a:gs>
              </a:gsLst>
            </a:gradFill>
          </a:ln>
        </p:spPr>
        <p:txBody>
          <a:bodyPr wrap="square" rtlCol="0" anchor="t">
            <a:spAutoFit/>
          </a:bodyPr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def 函数名(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):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#函数说明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函数体(语句或语句组)</a:t>
            </a:r>
            <a:endParaRPr lang="en-US" sz="12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lvl="0" algn="l" defTabSz="965835" eaLnBrk="1" fontAlgn="auto" hangingPunct="1">
              <a:buClrTx/>
              <a:buSzTx/>
              <a:buFont typeface="Wingdings" panose="05000000000000000000" charset="0"/>
              <a:defRPr/>
            </a:pPr>
            <a:r>
              <a:rPr lang="en-US" sz="12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</a:t>
            </a:r>
            <a:r>
              <a:rPr lang="en-US" sz="1200" kern="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return 返回值</a:t>
            </a:r>
            <a:endParaRPr lang="en-US" sz="1200" kern="0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3540" y="150177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函数名: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5740" y="1753235"/>
            <a:ext cx="9829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形式参数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83540" y="201866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函数体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83540" y="2576195"/>
            <a:ext cx="80518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返回值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1188720" y="1501775"/>
            <a:ext cx="55689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cdz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188720" y="1753235"/>
            <a:ext cx="16941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m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和</a:t>
            </a:r>
            <a:r>
              <a:rPr 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n</a:t>
            </a:r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，形参非必需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188720" y="2576195"/>
            <a:ext cx="829945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zh-CN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非必需</a:t>
            </a:r>
            <a:endParaRPr lang="zh-CN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188720" y="2018665"/>
            <a:ext cx="2160270" cy="52197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 anchor="t">
            <a:spAutoFit/>
          </a:bodyPr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for zs in range(m,n):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  <a:p>
            <a:pPr algn="l"/>
            <a:r>
              <a:rPr lang="en-US" altLang="en-US" sz="1400" kern="0" dirty="0">
                <a:solidFill>
                  <a:srgbClr val="002060"/>
                </a:solidFill>
                <a:latin typeface="思源黑体 CN Normal" panose="020B0400000000000000" charset="-122"/>
                <a:ea typeface="思源黑体 CN Normal" panose="020B0400000000000000" charset="-122"/>
                <a:cs typeface="方正清刻本悦宋简体" panose="02000000000000000000" charset="-122"/>
                <a:sym typeface="+mn-ea"/>
              </a:rPr>
              <a:t>    print(wcs[zs]) </a:t>
            </a:r>
            <a:endParaRPr lang="en-US" altLang="en-US" sz="1400" kern="0" dirty="0">
              <a:solidFill>
                <a:srgbClr val="002060"/>
              </a:solidFill>
              <a:latin typeface="思源黑体 CN Normal" panose="020B0400000000000000" charset="-122"/>
              <a:ea typeface="思源黑体 CN Normal" panose="020B0400000000000000" charset="-122"/>
              <a:cs typeface="方正清刻本悦宋简体" panose="02000000000000000000" charset="-122"/>
              <a:sym typeface="+mn-ea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3773170" y="95250"/>
            <a:ext cx="2965450" cy="5251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/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AC411D"/>
                </a:solidFill>
                <a:latin typeface="Arial Black" panose="020B0A04020102020204" pitchFamily="34" charset="0"/>
                <a:ea typeface="微软雅黑" panose="020B0503020204020204" pitchFamily="34" charset="-122"/>
              </a:defRPr>
            </a:lvl9pPr>
          </a:lstStyle>
          <a:p>
            <a:r>
              <a:rPr lang="zh-CN" altLang="en-US" sz="2000" smtClean="0">
                <a:solidFill>
                  <a:srgbClr val="0070C0"/>
                </a:solidFill>
              </a:rPr>
              <a:t>定义函数的基本格式：</a:t>
            </a:r>
            <a:endParaRPr lang="zh-CN" altLang="en-US" sz="200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2" grpId="0" animBg="1"/>
      <p:bldP spid="22" grpId="1" animBg="1"/>
      <p:bldP spid="24" grpId="0"/>
      <p:bldP spid="24" grpId="1"/>
      <p:bldP spid="29" grpId="0"/>
      <p:bldP spid="29" grpId="1"/>
      <p:bldP spid="26" grpId="0"/>
      <p:bldP spid="26" grpId="1"/>
      <p:bldP spid="31" grpId="0"/>
      <p:bldP spid="31" grpId="1"/>
      <p:bldP spid="27" grpId="0"/>
      <p:bldP spid="27" grpId="1"/>
      <p:bldP spid="36" grpId="0" animBg="1"/>
      <p:bldP spid="36" grpId="1" animBg="1"/>
      <p:bldP spid="28" grpId="0"/>
      <p:bldP spid="28" grpId="1"/>
      <p:bldP spid="33" grpId="0"/>
      <p:bldP spid="33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2129*1180*1045*1045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2.xml><?xml version="1.0" encoding="utf-8"?>
<p:tagLst xmlns:p="http://schemas.openxmlformats.org/presentationml/2006/main">
  <p:tag name="KSO_WM_UNIT_PLACING_PICTURE_USER_VIEWPORT" val="{&quot;height&quot;:8100,&quot;width&quot;:10972}"/>
</p:tagLst>
</file>

<file path=ppt/theme/theme1.xml><?xml version="1.0" encoding="utf-8"?>
<a:theme xmlns:a="http://schemas.openxmlformats.org/drawingml/2006/main" name="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3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9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4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0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2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学校ppt模板">
  <a:themeElements>
    <a:clrScheme name="A000120140530A74PPBG 1">
      <a:dk1>
        <a:srgbClr val="4B4D4F"/>
      </a:dk1>
      <a:lt1>
        <a:srgbClr val="FFFFFF"/>
      </a:lt1>
      <a:dk2>
        <a:srgbClr val="3D3F41"/>
      </a:dk2>
      <a:lt2>
        <a:srgbClr val="FFFFFF"/>
      </a:lt2>
      <a:accent1>
        <a:srgbClr val="DC5C31"/>
      </a:accent1>
      <a:accent2>
        <a:srgbClr val="EA9B26"/>
      </a:accent2>
      <a:accent3>
        <a:srgbClr val="FFFFFF"/>
      </a:accent3>
      <a:accent4>
        <a:srgbClr val="3F4042"/>
      </a:accent4>
      <a:accent5>
        <a:srgbClr val="EBB5AD"/>
      </a:accent5>
      <a:accent6>
        <a:srgbClr val="D48C21"/>
      </a:accent6>
      <a:hlink>
        <a:srgbClr val="00B0F0"/>
      </a:hlink>
      <a:folHlink>
        <a:srgbClr val="AFB2B4"/>
      </a:folHlink>
    </a:clrScheme>
    <a:fontScheme name="A000120140530A74PPBG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幼圆" panose="02010509060101010101" pitchFamily="49" charset="-122"/>
          </a:defRPr>
        </a:defPPr>
      </a:lstStyle>
    </a:lnDef>
  </a:objectDefaults>
  <a:extraClrSchemeLst>
    <a:extraClrScheme>
      <a:clrScheme name="A000120140530A74PPBG 1">
        <a:dk1>
          <a:srgbClr val="4B4D4F"/>
        </a:dk1>
        <a:lt1>
          <a:srgbClr val="FFFFFF"/>
        </a:lt1>
        <a:dk2>
          <a:srgbClr val="3D3F41"/>
        </a:dk2>
        <a:lt2>
          <a:srgbClr val="FFFFFF"/>
        </a:lt2>
        <a:accent1>
          <a:srgbClr val="DC5C31"/>
        </a:accent1>
        <a:accent2>
          <a:srgbClr val="EA9B26"/>
        </a:accent2>
        <a:accent3>
          <a:srgbClr val="FFFFFF"/>
        </a:accent3>
        <a:accent4>
          <a:srgbClr val="3F4042"/>
        </a:accent4>
        <a:accent5>
          <a:srgbClr val="EBB5AD"/>
        </a:accent5>
        <a:accent6>
          <a:srgbClr val="D48C21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Q1MzAzMzI4NzI0IiwKCSJHcm91cElkIiA6ICIyMDU2ODMzNjkiLAoJIkltYWdlIiA6ICJpVkJPUncwS0dnb0FBQUFOU1VoRVVnQUFCQThBQUFML0NBWUFBQUFKQXU3NEFBQUFDWEJJV1hNQUFBc1RBQUFMRXdFQW1wd1lBQUFnQUVsRVFWUjRuT3pkZVp5TmRlUC84ZGZaWmgrekdNYU1HTVkyaUpJMUtsOGxvVlFLYlVvUnVTMWxTOTBsVWlsTHFidHlsM1FuNlU2SkVMY2xaVXVac3U4N2s4RTBac0tZTWN5YzVmcjlNYis1Y3BxWjAxakg4SDQrSHZQb090ZjF1VDZmejNWNFRNNzdmQmFMWVJnR0lpSWlJaUlpSW5KVnMxZ3NscUt1V1M5bFIwUkVSRVJFUkVTazlGRjRJQ0lpSWlJaUlpSStLVHdRRVJFUkVSRVJFWjhVSG9pSWlJaUlpSWlJVHdvUFJFUkVSRVJFUk1RbmhRY2lJaUlpSWlJaTRwUENBeEVSRVJFUkVSSHhTZUdCaUlpSWlJaUlpUGlrOEVCRVJFUkVSRVJFZkZKNElDSWlJaUlpSWlJK0tUd1FFUkVSRVJFUkVaOFVIb2lJaUlpSWlJaUlUd29QUkVSRVJFUkVSTVFuaFFjaUlpSWlJaUlpNHBQQ0F4RVJFUkVSRVJIeFNlR0JpSWlJaUlpSWlQaWs4RUJFUkVSRVJFUkVmRko0SUNJaUlpSWlJaUkrS1R3UUVSRVJFUkVSRVo4VUhvaUlpSWlJaUlpSVR3b1BSRVJFUkVSRVJNUW5oUWNpSWlJaUlpSWk0cFBDQXhFUkVSRVJFUkh4U2VHQmlJaUlpSWlJaVBpazhFQkVSRVJFUkVSRWZGSjRJQ0lpSWlJaUlpSStLVHdRRVJFUkVSRVJFWjhVSG9pSWlJaUlpSWlJVHdvUFJFUkVSRVJFUk1RbmhRY2lJaUlpSWlJaTRwUENBeEVSRVJFUkVSSHhTZUdCaUlpSWlJaUlpUGlrOEVCRVJFUkVSRVJFZkZKNElDSWlJaUlpSWlJK0tUd1FFUkVSRVJFUkVaOFVIb2lJaUlpSWlJaUlUd29QUkVSRVJFUkVSTVFuaFFjaUlpSWlJaUlpNHBQQ0F4RVJFUkVSRVJIeFNlR0JpSWlJaUlpSWlQaWs4RUJFUkVSRVJFUkVmRko0SUNJaUlpSWlJaUkrS1R3UUVSRVJFUkVSRVo4VUhvaUlpSWlJaUlpSVR3b1BSRVJFUkVSRVJNUW5oUWNpSWlJaUlpSWk0cFBDQXhFUkVSRVJFUkh4U2VHQmlJaUlpSWlJaVBpazhFQkVSRVJFUkVSRWZGSjRJQ0lpSWlJaUlpSStLVHdRRVJFUkVSRVJFWjhVSG9pSWlJaUlpQUJ1dDd2UTh4NlA1eEwzUk9UeW8vQkFSRVJFUkVRRWVPeXh4NWd4WXdiWjJka2NPblRJUE4rM2IxKysvZmJiSXNPRnY3TnMyVEpTVTFNdlZEZEZTb1RDQXhFUkVSRVJ1ZUtjUG4yYUZTdFcrQ3lUblozTmswOCt5VTgvL1FUQXNXUEgrT0tMTDlpN2R5LzkrdlZqL1BqeEpDY25zMmZQSHQ1Nzd6MCsvL3p6cys2SFlSaDg4c2tuOU83ZG01VXJWNTdUczRoY0R1d2wzUUVSRVJFUkVaSGlPSExrQ09QR2pTdldOSUxVMUZUUzB0SzQ1cHByaUkrUEw3Uk1VRkFRdFd2WFp1VElrUXdaTWdTSHcwSFZxbFg1N2JmZnlNcktJajA5bllVTEZ3SncxMTEzMGExYnQ3UHVjMkppSWlrcEtjVEd4dUx4ZURBTUE0dkZBa0J5Y2pJSERoeWdSWXNXWjEydnlLVm1NUXpES09sT2lJaUlpSWlJRk1lRUNSTklURXdrS2lvS3E3WHdnZFRidG0zRDVYSUJVTGR1WGQ1NTU1MGk2MHRPVHFaNzkrNDBhOWFNTFZ1MkVCc2J5OUdqUnlsWHJoeHZ2UEVHSDMvOE1mUG16ZVBqano4bUxpNE9nT1BIajVPUmtXRytMb3BoR1BUdTNadDkrL1lSR3h0TFZGU1UxL1dEQncrU2taSEJjODg5UjZ0V3JjN21iUkM1S0N6NXlWWWhOUEpBUkVSRVJFUktqYjU5KzlLM2IxK3ZjNFpoc0gvL2ZzTEN3bmpycmJkd3VWeGNmLzMxM0hYWFhUUnMyTERRZXRMUzBsaXdZSUg1T2pzN0c2ZlR5YTVkdTRDOFJSTEhqaDNMbmoxN0NBNE9adm55NVdiWjVjdVg0M0s1bURCaEFpRWhJVVgyZGNhTUdlemJ0NC9vNk9nQ3djR0pFeWM0ZXZRb2RydWRwS1FrcnhFSklwY2pqVHdRRVJFUkVaRlN3VEFNMHRMU0tGKytQSnMzYnlZNE9OaWNrbkQzM1hkanM5bUlpNHVqZS9mdS9QcnJyenoyMkdNNEhJNGlQNVFQSFRxVTlldlhuM04vR2pkdXpLaFJvd3F0ZjhlT0hmVHYzeCtBcjc3NmlzaklTUE5hVGs0T1E0WU1NY3ZjZmZmZDU5d0hrUXZKMThnRGhRY2lJaUlpSWxJcUdJWkIrL2J0dWVtbW0zQzczYXhhdFlxbm5ucUtlKys5bDN2dnZSYy9QejlHang3TndvVUxtVFZyRnMyYU5lUFFvVU4wNmRLRjFxMWJZN2Q3RDd6T3lNZ2dKeWVIOVBSMGhnd1pndFBwQktCU3BVbzgrT0NESERod2dCOSsrSUZHalJveGVQQmc5dS9mVDY5ZXZianJycnQ0NXBsbml1eG5jbkl5Z3dZTjR2ang0d0FrSkNRd2RPaFFLbFdxUkU1T0RpTkdqR0R0MnJYY2ZmZmRac0FnY2pud0ZSNW90d1VSRVJFUkVTa1ZMQllMTnB1TmRldlcwYlZyVnlwWHJzeUVDUlA0NFljZnNObHNWS3BVaVJVclZqQnIxaXhxMUtoQnMyYk5TRTVPNXAxMzN1SEhIMzhzVUY5WVdCakhqaDFqMkxCaGxDOWZub0NBQUs2NTVocE9uejdOdUhIaitQcnJyMm5ldkRscGFXa0FaaGhRdG16Wkl2dTRlL2R1Qmc4ZVRLVktsWmcrZlRxZE8zZG14NDRkakI4L25veU1ESVlPSGNyYXRXdHAzYm8xL2ZyMXV6aHZsTWhGb1BCQVJFUkVSRVJLRFlmRFFWUlVGUEh4OFhUdDJoV0FvMGVQQW5rTEpYNzExVmQwNjlhTjk5NTdqenZ2dkpQQXdFRGk0K01MWFpEd2h4OStZUERnd2RTcVZZdFhYMzBWcTlWSzJiSmxHVGx5SkFEaDRlRzBiOStlNU9Sa0FETkVxRkNoUXFGOWM3bGMvT3RmLzZKang0Nk1HemVPaUlnSXVuZnZUblIwTklaaDBLOWZQN1p0MjBhblRwMFlPblNvMWppUVVrVUxKb3FJaUlpSVNLbHg1ZzRMelpvMTQ3YmJiaU1uSjRlVEowL2lkcnRwMWFvVjk5OS9QemFiclVENU02MWN1WkwvL09jL0RCZ3dnTmF0V3pOMzdseXlzN1BKemMwbFBEeWNoSVFFZXZUb1FibHk1VGh5NUFnWkdSa2NQSGdRb01oZEZ1eDJPKysvLzc3WHVXWExsdEdnUVFNV0xseUl3K0ZnMEtCQnRHdlh6cnkrYWRNbXFsU3BRcGt5WmM3cmZSRzUyQlFlaUlpSWlJaElxZU4wT2xtNmRDbmJ0MjluL2ZyMVdLMVd3c0xDU0V4TTVQSEhIK2ZwcDUrbVJZc1dSZDVmdG14WnJyMzJXdGF2WDgvNjlldlp2SGt6QUtkT25XTDgrUEVjT0hDQTRPQmdRa05EQ1FvS1l0MjZkZXpjdVJPSHcwR1ZLbFdLMWNmdDI3Zno5dHR2azV1YkMrU05aUGorKysvNS92dnZ6VEs3ZHUyaVhMbHlqQmt6aG5MbHlwMzdHeUp5a1NrOEVCRVJFUkdSVXNQajhiQnYzejRlZXVnaE1qSXl1T1dXV3hnd1lBQ1BQLzQ0MTF4ekRVOCsrU1JEaHc3bDVaZGZadURBZ1VYV2s1Q1FRRXBLQ3Z2Mzd5Y2dJSUNNakF5Q2dvSTRkZW9VR3pac01CZGtyRkdqQnRXclYyZk9uRG5zMnJXTHVuWHI0bkE0ZlBieDBLRkRUSjA2bFNWTGxtQVlCZ0VCQWRTc1diUFFzcWRQbnlZN08xdFRHT1N5cC9CQVJFUkVSRVJLamZ4cENDZFBucVJYcjE1MDd0elo2M3J0MnJVWk5HZ1FyNy8rT2t1WExpMnlIb3ZGd3BneFl3Z0lDR0RTcEVuTW5EbVQxMTkvbmZMbHkvUFlZNC9Sc0dGREhudnNNUUFhTldyRUo1OThBa0RMbGkwTHJjL2o4ZkRycjc4eWYvNThFaE1UQ1E0TzVzNDc3K1NISDM0Z0ppYUd0OTU2cTlENzdyampEaXBXckVoVVZOUlp2eGNpbDVMQ0F4RVJFUkVSS1ZYaTQrTVpNV0lFUjQ0Y1ljaVFJVVJHUnBLZG5XMEdDNjFhdFdManhvMlVMMStlM2J0M0YxbFBVRkFRYVdscExGaXdBTU13R0R0MkxCYUxCWmZMUlpzMmJjeHlsU3RYQnZJQ2g2Wk5teFphVjNaMk50T25UNmRPblRyY2UrKzkxSzlmSDd2ZHpvb1ZLeTdnazR1VUhJVUhJaUlpSWlKUzZzVEd4aEllSGs3anhvMlpPblVxTHBlTDVzMmJtOWNIREJnQXdQVHAwMzNXVTY1Y09XYk5tc1hHalJzWk1XSUUyZG5aQUl3ZE94YWJ6VVowZERSdnZ2a21WcXNWajhmRGlCRWpHRDU4ZUlFZEYwSkNRaGcvZm55QitqMGVEOGVPSGVPenp6NHJ0SDNETURBTTQ2eWVYYVFrS0R3UUVSRVJFWkZTWWUzYXRXUmxaWkdibTh2Z3dZUE44ems1T1VEZURnb3JWNjcwdXVmVXFWTzQzZTRpNjh6T3ptYisvUGw4OGNVWDJPMTJoZzBiaG1FWXZQdnV1N3o2NnF2NCtma1JGaGJHMkxGaitmTExMMW14WWdVOWV2U2dUWnMydEcvZm5obzFhdmpzczlQcEpDc3JpNmxUcHhaWnh1VnlGZWZ4UlVxVXdnTVJFUkVSRVNrVnlwY3ZUMEJBQUtHaG9WN242OWV2Ny9NK3A5Tlo0RnhTVWhLelpzMWkyYkpsQkFjSGM5OTk5OUd4WTBlQ2c0UFp0V3NYb2FHaFpHWm0wclp0VzNyMDZFRlFVQkF2dlBBQ0lTRWh6SjgvbndVTEZoQVZGVldzOEtCSmt5YU1HaldxME9zZE8zWXNjaDBGa2N1SnhkQVlHUkVSRVJFUktTVTJiOTVNZkh3OHdjSEJ4U3IvOE1NUGM4ODk5L0RBQXc5NG5kKzllemZyMXEyamZ2MzZKQ1FrbUxzZEhEaHdnR2VmZlpaV3JWclJzV05Ib3FPakM5UzVjT0ZDSWlJaWlsei9JSjloR0d6ZXZObG51SkdSa1VGWVdGaXhua1hrWXJQNDJQWkQ0WUdJaUlpSWlGeXhzckt5Q0FrSktlbHVpSlFLQ2c5RVJFUkVSRVJFeENkZjRZSDFVblpFUkVSRVJFUkVSRW9maFFjaUlpSWlJaUlpNHBQQ0F4RVJFUkVSRVJIeFNlR0JpSWlJaUlpSWlQaWs4RUJFUkVSRVJFUkVmRko0SUNJaUlpSWlJaUkrMlV1NkF5SWlJaUlpY3BreVBIaFMxdU01dkE0ajkyUko5MGFLeVg3RDQxZ0N3a3U2RzNLRlVYZ2dJaUlpSWlJRmVOSzI0NXcvRUUvYWpwTHVpcHdsZTUxN1FlR0JYR0FXd3pDTWt1NkVpSWlJaUloY1BseWJ2c0Q1L1hDc1VUV3hOKzJMTmZwYUxHR1Z3S0paenlKWE1vdkZZaW55bXNJREVSRVJFUkhKNTBuYlRzN1VEdGpyUDRTajFYQ3dPVXE2U3lKeWlTZzhFQkVSRVJHUnYyZDR5UG5zVHJCWThIOWtqb0lEa2F1TXIvQkE0NDVFUkVSRVJBUWdiM0hFdE8zWW0vWlZjQ0FpWGhRZWlJaUlpSWdJQUo3RDZ3Q3dSbDlid2owUmtjdU53Z01SRVJFUkVRRXd0Mk8waEZVcTRaNkl5T1ZHNFlHSWlJaUlpSGpUcmdvaThoZjZyU0FpSWlJaUlpSWlQaWs4RUJFUkVSRVJFUkdmRkI2SWlJaUlpSWlJaUU4S0QwUkVSRVJFUkVURUo0VUhJaUlpSWlJaUl1S1R3Z01SRVJFUkVSRVI4VW5oZ1lpSWlJaUlpSWo0cFBCQVJFUkVSRVJFUkh4U2VDQWlJaUlpSWlJaVBpazhFQkVSRVJFUkVSR2ZGQjZJaUlpSWlJaUlpRThLRDBSRVJFUkVSRVRFSjRVSElpSWlJaUlpSXVLVHdnTVJFUkVSRVJFUjhVbmhnWWlJaUlpSWlJajRwUEJBUkVSRVJFUkVSSHhTZUNBaUlpSWlJaUlpUGlrOEVCRVJFUkVSRVJHZkZCNklpSWlJaUlpSWlFOEtEMFJFUkVSRVJFVEVKM3RKZDBCRVJFUkVST1JpUzB0TEE2QmN1WEpuZGQrc1diTXdEQU9IdzBHSERoMEF5TW5Kd1RBTUFnSUNpbFZIZW5vNng0NGRJeVltaHBDUWtMTnEzKzEyWTdQWm1EeDVNa2xKU1VSSFI5T25UeC9jYmplR1lXQzM1MzJrbXpGakJ0dTNieWMyTnBZZVBYcWNWUnNpeGFId1FFUkVSRVJFU29XbFM1Y1dxMXlaTW1WbzJMQ2grVG8xTlpXaFE0ZVNrNVBEYTYrOVJ2WHExWXZkNXFlZmZrcDJkalorZm41MDZOQ0J0TFEwUm93WVFXUmtKSys4OGdwV3ErL0IzQnMyYk9DMTExNGpJeU1EZ0pZdFd6Smt5QkJXclZxRm41OGZMVnEwS1BTK2xKUVV4bzhmVDF4Y0hQMzY5V1BMbGkxczJyU0pLbFdxQVBEMTExK1RtSmpJOE9IRGlZeU1aTkdpUlNRbEpYSDk5ZGNYKzlsRXpvYkNBeEVSRVJFUktSVmVmLzMxWXBXclVhT0dHUjVzM3J5WlYxNTVoZVBIandPd2N1WEtzd29QUWtKQ3lNN09KamMzRjhNdytPT1BQMGhLU21MMzd0MTgvUEhIOU9yVnE5RDczRzQzLy8zdmYvbnZmLytMeCtNaE9EaVlIajE2Y05kZGR6RnAwaVMrL3ZwckFQN3YvLzZQZnYzNkVSWVc1blgvdG0zYjJMQmhBeHMzYml3UU1DUWxKVEYxNmxTY1RpZkhqaDB6endFMGFOQ2cyTThtY2pZVUhvaUlpSWlJeUJYSDZYVHkyV2VmTVgzNmREd2VEeGFMaFI0OWV2REFBdytjVlQwaElTRWNPWElFZ0ZPblRwR1FrRUNmUG4zNDE3LytSWEp5TWg2UHgydjBnZHZ0WnRXcVZVeWVQSmtEQnc1Z3NWaG8xNjRkM2J0M0p6dzhITGZielgzMzNjZHZ2LzNHcjcvK3lySmx5MWkvZmoxRGhneWhXYk5tWmoyMzNYWWI2OWV2WjlldVhXYndrZS9Rb1VQRXhzYlNwRWtUcWxXcnhyeDU4OHhyMmRuWmZQZmRkMTdsYjczMVZuTjZnOGk1c2hpR1laUjBKMFJFUkVSRXBPUTVmMzRIMTgvdkVEZ2txYVM3VXFRRkN4WXdmdng0QUQ3ODhFT3FWYXZHZSsrOXg3ZmZmZ3ZBNHNXTFNVeE01UDMzM3ljMU5SV0E0T0Jnbm52dU9XNjg4VWF6bnZidDIrTjBPaTlJbnhZdlhtd2U5KzdkbTcxNzk1cXZiVFliL3Y3K3VGd3VuRTRudmo1K2RlalFnYWVlZWdwL2YzKzZkKy9Pd1lNSHNWZ3NBSGc4SHJQY21XSEZva1dMZVA3NTUxbTdkbTJSOWM2YU5ldXMxMXFRcTVNbC95OWNJYlRiZ29pSWlJaUlYRkVpSXlQTmIrdnIxS25EeElrVHVmSEdHNzArZ0Y4c2Q5eHhoOWRydDl2TnFWT244SGc4QkFZR0Vob2FTa1JFQk9YS2xhTkNoUXBjYzgwMVJFWkdBbmxURlRJek04MzdETVBBNC9FVTZIZitPWS9IUTNwNk91dldyYnZvenlXaXNTc2lJaUlpSW5KRnFWbXpKazgvL1RRblQ1N2szbnZ2eFdLeHNIbnpac2FNR2NQZ3dZTnAwS0FCSFRwMHdPVnkvVzFkeDQ4Zlo4V0tGUUJVcWxTcHlEVUZQQjRQbVptWjNIenp6VlN0V3BYdzhIQ0Nnb0t3MisyTUhUdVdqUnMzVXJseVpWNTg4VVVDQXdPOTduVzVYSHozM1hmY2V1dXRPQndPWEM0WFU2Wk13VEFNWnM2Y3lhUkprOHdBb1VxVkt2VHExWXU2ZGVzU0ZCVEU1NTkvYm81bStPQ0RENmhldlRyNzkrODMxMktZTUdHQ1JoM0lCYUh3UUVSRVJFUkVyamh0MnJReGp4TVRFeGsxYWhTblQ1L21wWmRlNHROUFArVWYvL2hIc2VyNTdiZmZ2TUtEL3YzN0YxcnV3SUVEOU96WjAyZGRPM2JzNE5GSEh5M3kraWVmZkFMa0xRd1pFUkhCeElrVDJiQmhBMWFybGREUVVESXpNemx5NUFqRGhnMGpORFNVUng1NWhObXpaNXYzcDZhbVVyMTZkWE5iU29EbzZPaGlQYWZJMzFGNElDSWlJaUlpbDcxaHc0Ynh5eSsvZUozcjNidDNnWEszMzM0N2tMY09nV0VZZlBubGwweWVQQm5ETUxEWmJQenpuLzhrS2lvS2dILy8rOTgrMnl4YnRxelhOSVQ4N1JZdk5vL0h3OENCQXpsOStqVCsvdjQ4Ly96enpKbzFpMDJiTnVGd09JaUlpT0RRb1VNRityOW56eDVhdEdqQi92MzdnYnkxSHY2Nmk0UEl1Vko0SUNJaUlpSWlWNXpEaHcvejl0dHZzMkhEQmdEOC9mMFpObXlZMTQ0R3MyYk44bGxIbFNwVjZOS2xDMWFyRlkvSFkyNkxXRlRaL0lVVGp4MDd4cGd4WTh4RkRKczBhY0xJa1NPeDIrM3MyTEdEclZ1M1VxbFNKVWFNR0lITDVhSkdqUnIwNnRXTDY2Ky8zcXl2VHAwNnBLZW44K0tMTC9Menp6K2JPejVFUkVUdzczLy9teSsrK0lMbHk1ZmpjcmxJVDAvSDZYU3laY3NXQVBPL05XdldQTnUzVGFSSUNnOUVSRVJFUk9TeTk4QUREM0RiYmJmeHl5Ky84TU1QUHdEUXAwOGZ3c1BEV2JSb2tmbEIvWVVYWG1EVnFsWDA3Tm1UM054Y0FNTEN3bmo1NVplNTl0cHJ6N3BkaThWQ1pHUWs2ZW5wL1BISEh6N0xPcDFPL3ZlLy96Rmx5aFN5c3JJQWFOcTBLUTg4OEFELy9lOS9XYjU4T2NuSnlRQU1IanlZRjE1NGdkR2pSN043OTI2ZWZmWlphdGFzU2R1MmJXbmV2RG5kdTNjblBqNmV2WHYzTW1YS0ZBQTZkZXJFVTA4OUJVQzNidDE0K09HSCtlbW5uemgrL0RnVEpreGd5NVl0cEtlbnMzNzllaUF2Z0JDNVVCUWVpSWlJaUlqSVphOWV2WHBBM2hvRStXNjc3VGJLbENuRGxpMWJ6UENnVmF0V1ZLdFdqY1RFUkFDcVZhdkd5SkVqaVk2T0pqazVtVXFWS3BuM243bkY0a01QUFVSNmVqb1JFUkZNbno3ZHErM3k1Y3VUbnA1T1RrNE9HUmtaaFU0RldMQmdBVk9tVENrUU1HemV2TmxydWtXOWV2VzQ5OTU3dWZubW05bTJiUnV2di80Nm8wZVBKajA5blYyN2RyRnIxeTZPSGozS3JsMjdXTE5tamRmV2pqTm56dVNiYjc3eHFuL1Jva1djUEhtU2lSTW40bks1ZU9XVlY4akp5UUh3MnBwUzVIeHBxMFlSRVJFUkVTazFVbEpTQUxEYjdZU0doaFphcG5MbHlqejExRk4wN05pUjk5NTdqK2pvYU5hc1dVT3ZYcjJZTUdIQ1dXL1pHQk1UWXg0ZlBuellQRDV6dDRhb3FDZ3pPQ2hYcmh5OWUvZkdack9SbloxTnRXclY2TmF0RzVNblQrYVZWMTRoT3p1Ylo1NTVoZ0VEQmpCdjNqd21UWnBFKy9idHNWcXRSRVpHOHVDREQ1cGJNWjRaSHB5NWRlT1oxNEtEZzJuWXNDRUEyN2R2QjZCQ2hRclVxbFhycko1VHhCZU5QQkFSRVJFUmtWSmo5KzdkUU41b0FJdkZVbVM1TysrODB6emVzR0VESTBlT3hPVnlNWHYyYks2Ly9ucGF0R2hSN0RiUEhLM3cyMisvVWJ0MmJVNmNPTUd6eno3THdJRURTVWhJb0hIanhqUnYzcHo0K0hpNmRPbENZR0FndFdyVklpd3NqUFQwZExaczJjTDQ4ZVBadG0wYmJyY2J5TnNKb1g3OStnUUZCZEcvZjM4NmQrNU1hbW9xL3Y3K3ZQSEdHN3p3d2d1c1hyMmFpaFVyOHZISEgyTzMyOW03ZHkvOSt2WEQ1WExScmwwN3IrYzljNFREZmZmZFYrem5FeWtPaFFjaUlpSWlJbElxcEthbW1tc0dWS2xTcFZqM3JGaXhndEdqUitOME9vRzhkUVArTGpqSXpzN20wS0ZESER4NGtJTUhEMUsxYWxYejJyWnQyMmpidGkycHFhbnMyN2VQL3YzNzgrcXJyOUtzV1ROR2poeEpjbkl5a3lkUDV0Q2hReVFsSlprTEhlWUxDQWpncHB0dW9uWHIxalJxMUloMTY5Yng0b3N2Y3VUSUVmNzFyMzl4elRYWEFMQmt5UkpXcjE0TlFIcDZPdVBHamFOcDA2WjgvUEhIdUZ3dXlwVXJSL2Z1M2MxNjg1OHZYM2g0ZUxIZUg1SGlVbmdnSWlJaUlpS2x3b0lGQzh6amhJUUVuMlZkTGhmLytjOS9tRGx6cGptOHYyM2J0dlRxMVF2SW0vNlFtcHBxL3B3OGVSTEkyeW5obm52dThhcnJ5eSsvTkk5WHJWcUZ5K1hpd0lFRDVya3laY3FZeHhVcVZPQ1hYMzR4cHpmWTdYWnExS2hCL2ZyMWFkQ2dBWFhxMUdIdjNyMzg5Tk5QdlB2dXU2U2xwWG0xOCtTVFR3TFFyRmt6Qmd3WXdOeTVjOW03ZHk5TGxpeGh5WklsWnRrZVBYcVlheThrSmlZeVpzd1lyejZQSFRzV3A5Tkptelp0Zkw1UElzV2w4RUJFUkVSRVJDNTdhV2xwWGxzck5tclVxTWl5MjdkdjU5MTMzMlhQbmozbXVYdnV1WWUrZmZ1YVV4MzY5KzlQUmtaR3NkcU9qSXlrV3JWcTdOMjdsK1BIanpONzltd09IVG9FNU8zR2NPYklCSWZEd1pBaFEwaE9UcVphdFdwRVJrWnk0TUFCZHUzYXhheFpzOHcxRDg1VXYzNTl1blRwUXRPbVRjMXptWm1aUkVSRWtKQ1FRSEp5c3JselJMN1JvMGV6Yk5reWF0YXN5ZFNwVTgyQUpEWTJsc09IRCtOeXVSZzNiaHpyMXEzajJXZWZ4V2F6RmV0WlJZcWk4RUJFUkVTa3RNdk53cm42SXp4N3ZzTnovQUE0Ly94ZzRyajVPZXhOLzRGNzd3L2t6dXB4emszNGRmd1B0bXEzcVo0TFhZOGpDR3Q0WmF6VjIrQm8zQXY4UXM2NUQxZTZDUk1tbUIrNksxV3FSSTBhTlFvdHQzWHJWZ1lPSEdoK21MWmFyZlRvMFlNdVhicDRsWXVKaVNrMFBMQllMRVJGUlJFYkcwdHNiQ3dWSzFiRVlySFFwazBiUHZqZ0F3QW1UcHhvbHE5ZXZUcUJnWUVBSkNVbHNXalJJdExUMC9uOTk5ODVkT2dRbVptWmhmWXpOamFXbTIrK21kdHZ2NTI0dUxnQzF3Y1BIa3hxYXFyNTJtcTEwclp0V3p3ZUQ0c1hMOGJ0ZG5QZ3dBRnpWd21BZHUzYThmVFRUL1BTU3kreFpzMGFBQUlEQXhVY3lBV2g4RUJFUkVTa0ZQUDh0cExjUlVNeFRod3UvSHJxcGt2Y0l6a3J6bXc4YVR2d3BPM0F2WFVHQVQyV2c4MVIwcjI2TFBYcjE4OWNSNkJ6NTg1RmxxdGJ0eTROR2pSZzNicDFSRVpHTW5Ub1VITW5nalBWcmwyYndNQkFLbGFzNkJVVXhNVEU0Ty92WDZEOFhYZmR4WUlGQzBoS1N2STZmK3V0dDVySDVjdVhaK0hDaFdSbFpSVzRQeW9xaW9TRUJPclhyMC9EaGcycFhMbXl6K2R0MnJRcDMzNzdMVkZSVWJSczJaSzc3NzZiMk5oWUlHOWJ5V1hMbG5Ibm5YZlNzMmRQTWpJeTZOYXRHdzgvL0RBQUkwZU9aT3pZc1d6WnNvV2VQWHY2YkVla3VCUWVpSWlJaUpSU250OVdrdk4xMXlLdlc4TGpzSVRFRkhsZExqT0drUmNjR0I2d2FFZjF2NHFLaW1MOCtQRjg4c2tuM0hISEhWN1hicmpoQnZ6OC9NelgvZnIxNDZ1dnZxSjM3OTZFaEJRK21xTlBuejVuMWI2Zm54L2p4bzNqd3c4L1pQWHExVml0VmxxMWFrWEhqaDNOTWtGQlFUejQ0SU5zMmJLRjZPaG9LbGFzU09YS2xZbVBqeWNpSXVLczJydi8vdnZwMEtFRGNYRnhCWGFWaUkyTk5ZT0NvVU9IVXFaTUdXcldyT25WMTJIRGhwR1Nra0pRVU5CWnRTdFNGSXR4NXNhaElpSWlJbEk2NUdaeCt0TTI1b2dEUzJnTWpwWXZZS3QyS3ppQ1M3aHpVbXpPazNpT2JNZTU3RlU4S1J1eGxxK0RrWk5GUUxmNUpUS0Z3Zm56TzdoK2ZvZkFJVW1YdkcwUktYa1dIL3VmS3RJVUVSRVJLWVdjcXoveUNnNENudmdlVzBJSEJRZWxqU01ZYThWRytEOHlCMnYwdFhpT2JNUElPSUJ6OVVjbDNUTVJFUzhLRDBSRVJFUktJYytlNzh4alI4c1h3RStoUVdubnVIV0VlZXpaczdnRWV5SWlVcERDQXhFUkVaRlN5SFA4enozbWJkVnU5VkZTU2d0citUcm04WmwvdmlJaWx3T0ZCeUlpSWlLbDBSbmJNV3Fxd2hYaXpEOUg1OG1TNjRlSVNDRzAyNEtJaUloSUtlVC82Rnc4cVpzeGZ0OVMwbDBSRVpHcmdNSURFUkVSa1ZMSUdsMFBhM1E5cUYvU1BaRXJtWEZzUCs0ZDMrSkoyNEZ4Nm1oSmQwZEtpTDN4VTlqaU5UM3FhcWZ3UUVSRVJLUVVjcTU4MHp4MjNEU2tCSHNpVjZUY0xIS1h2SXg3eTB4QU83dGY3WXc2SFV1NkMzSVpVSGdnSWlJaVVncTVFdDgzanhVZXlJV1c4MFVuUE9rN1Nyb2JJbklaVVhnZ0lpSWlJZ0FjT1hLRXlNaEk3UFpMODAvRXJLd3NRa0pDTGtsYlVreUdCK0RQNE1CcXgzNXRaNnd4RGJDRVhRTVdyYmQrTmJKRXhwZDBGK1F5b1BCQVJFUkVSQUNZTTJjT2E5YXNZY2lRSWRTb1VRT1h5OFdLRlN1NDlkYUNjNTAzYmRwRVFFQUFOV3ZXUE9mMmhnd1pRcmx5NVdqYnRpMTc5dXpCNVhMUnRXdFgvUDM5aTEzSHVISGpxRktsQ3ZmZmZ6OVdxL2NIVzhNd3NGZ3M1OXcvZ09YTGwzUHp6VGViZGIvNDRvdTBhTkdDMjI2NzdhejZXVnA0am13MWp5MUJVZmgxK1J4clZFSUo5a2hFTGhjS0QwUkVSRVFFZ0xWcjE3SnYzejZtVFp2RzhPSERzZHZ0akI0OW1ybHo1eElkSGUxVmR0MjZkWnc2ZFlyaHc0ZlR1SEhqYzJvdkxDeU14TVJFMHRQVDZkaXhJK1BHaldQRmloV01HREdDK1BqaWZkTlpxMVl0M252dlBSSVRFeGsxYWhRQkFRRkFYbkF3ZlBod25uLytlWUtELzl3QzhZOC8vbURkdW5YY2Z2dnRmMXQzV2xvYW8wYU40dHBycitYRkYxK2tiTm15T0J3TzNudnZQZXgyTzIzYXREbW41NzZjR1NrYnpXUEhyUzhyT0JBUms4SURFUkVSRWVIdzRjUHMzYnVYcUtnb2hnejVjdzBGUHo4L3RtN2R5b0VEQjd6S256aHhBb3ZGd3FsVHA4NjV6WWlJQ0FCdXZ2bG0yclJwdzVvMWExaTZkQ2t2dmZRU24zLytlYkZHRFhUbzBJSHAwNmV6YWRNbWZ2amhCKzY4ODA1bXpacEZ5NVl0V2JObURVODg4WVRaRHVTRkI1bVptVVJHUnRLd1lVT2ZkYytmUHgvRE1OaTdkNjhaT0RSbzBJQ2ZmLzZaUm8wYW5mTnpYNjZNekJTTTdQUzhGL1lBYkxYYWxXeUhST1N5b3ZCQVJFUkVSRmkwYUJFQVBYdjI1UFRwMDZ4Y3VaSTJiZHBnczlrSUR3OW4rdlRwWHVWdnYvMTJ3c1BEdWVXV1c0cXMwK1B4TUhYcVZEcDI3RWlaTW1VS1hNLy9VSjhmUUR6NjZLTXNYYm9Vd3pEbzA2Y1B6ejc3YklFUkNNdVdMV1BhdEdsZTV6SXpNd0g0N0xQUG1EMTdOa2xKU1d6YnRnMC9Qejh5TXpPcFZLa1NrS3ZVSEd3QUFDQUFTVVJCVkRjYVlkKytmVURlS0F0ZjRVRk9UZzV6NTg0Rm9ILy8vclJ1M1JxQVpzMmFNV0hDQk9iUG4wL1hybDJMdkw4ME1qSlR6R05yMmVwZ3NaVmdiMFRrY3FQd1FFUkVST1FxNTNRNldiaHdJZkh4OGJScTFZcTVjK2Z5M252djhlT1BQK0x4ZU02NVhxdlZ5cGRmZnNtTUdUT0lqWTB0Y1AzNDhlTUFMRml3Z0Y5Ly9kVThuNWFXUmxwYUdzT0dEZVA5OTk4bk1qTFN2TmF5WlV2bXo1L1ArdlhyaVkyTkpTb3FpdXJWcXdPd2I5OCtrcEtTcUZxMUtzZU9IU003TzV1SWlBamVldXN0QUxadTNjcUFBUU5vMnJRcHZYcjE4dG4zT1hQbWtKR1JRZTNhdGJudHR0dk04OUhSMFZ4MzNYWE1tREdEdG0zYkVoVVZkYzd2ejJYSG5mdm5zVjl3MGVWRTVLcWs1VkpGUkVSRXJuTGZmdnN0UjQ4ZTVja25uOFJpc2ZEZGQ5OEJFQk1UZzUrZjMzblZiYmZiT1gzNk5QNysvb1NFaEhqOW5Ea2FJZjljL2ZyMXpaK1ltQmhtekpqaFZaL0ZZbUhzMkxGMDdOaVI3T3hzdW5mdnpsdHZ2Y1ZiYjczRkk0ODhBc0RSbzBmcDNidDNnZEVPUzVjdUJmSkdPUGlTa1pIQnRHblRzTnZ0OU8vZnY4RDBpYzZkTzNQeTVFbGVlKzAxY25KeXp2bTlLWXhmMnpmTkh4R1J5NGxHSG9pSWlJaGN4Ylp1M2Nya3laT3BVYU1HQVFFQnpKdzVrNTA3ZHhJWEYwZlBuajM1NFljZk9ISGlCRTg5OWRRNTFaKy83ZVB3NGNNTGZFdS9ZY01Hbm4zMldhcFdyY3E0Y2VNQU9IMzZORysrK1NiOSsvY25MQ3lzeUhvZmUrd3hGaTFheEQvLytVOG1UWnBFZEhRMFM1Y3V4V0t4TUdEQUFITTBRajdETVBqeHh4OXAzTGd4dFdyVjh0bm45OTkvbjZ5c0xKNTg4a2xxMUtoUjRIcVRKazFvMkxBaGE5ZXU1Ym5ubnVPbGwxNmliTm15eFhvLy9vN3QyazRYcEI0UmtRdE5JdzlFUkVSRXJtSWZmZlFST1RrNTdONjltMEdEQnZIaGh4OWlzVmdZT0hBZ0RvY0R5UHUyLzYrakJvckxNQXdBc3k3SSsyYi93SUVEbEM5ZkhvQWpSNDZZMTFhdFdzWHk1Y3ZwMmJNbmE5ZXVMYkxla0pBUW1qUnB3cWxUcDlpNWN5YzdkKzVrMTY1ZGRPclVpZXV1dTQ0MzMvVCs1bjdEaGcwY1BYcjBiMGNkekowN2wyWExsdEdrU1JPNmRPbFNaTGxPbmZJKzVHL2R1cFVlUFhvd2JkbzBNakl5Zk5aZEhKNlU5ZWFQaU1qbFJDTVBSRVJFUks1aVBYcjBZUGp3NGJScjE0N1EwRkFtVDU3TVBmZmNROTI2ZGMweW9hR2g1cm9CK1lxejFTSDhHUjU4K09HSFpvQ3dkZXRXc3JLeUdETm1ESGE3bmRUVVZOeHVOemFialNWTGxnQVFGeGRYWUxIRWZmdjJNVzdjT0hNZGh2ekZEei85OUZOT25qd0p3QysvL01MU3BVdEpUOC9iTlNCL1VjWU5HellRRmhaR1hGeGNrWDM5NVpkZmVQZmRkd0U0ZVBBZ3ZYdjNMckpzYW1xcWVYenk1RWsrK2VRVEprK2V6QjEzM01IZ3dZT0w5ZDRVSnVlL0hjM2p3Q0ZKNTF5UGlNaUZwcEVISWlJaUlsZXgrdlhyOCtXWFgvTElJNDh3Wjg0Y0tsV3F4Sk5QUG5uQjZuZTVYQUNzWExtU3BVdVhzblRwVWc0Y09NRFJvMGY1L3Z2dnFWeTVNbTYzMnp5M2V2VnFBTHAzNys2MXhTSkFmSHc4alJzMzV2VHAwNXcrZlpwNjllcFJ0MjVkSWlJaXVPYWFhNmhmdno2aG9hR1VLVk9HK3ZYcmU5M2JxVk1uL1B6OEdEbHlwQmxvbkduVnFsV01IRG1TRzIrOGtXZWVlUWFIdzBGSVNBaFdxNVY5Ky9aeCtQQmhyNUVYdWJsNWl3cys4TUFENXRTR3VMZzRXclJvY2NIZU94R1J5NGxHSG9pSWlJaGM1UUlDQW5qMTFWZkp6TXprdGRkZXc4L1BqOTI3ZHhNVEUzUGVkVHVkVGl3V0MzUG16TUZxemZ2ZXFsMjdkdmo3Ky9Qa2swOXk4dVJKOXUzYng5YXRXemwrL0RodXQ1czZkZXBRdTNidFF1dnIzcjA3VHp6eEJPM2J0NmRHalJwZU96RUFiTnUyRFp2TnhxaFJvOHdGRkNGdjlFVGZ2bjE1K2VXWG1UdDNMbmZmZmJkNUxUVTFsZGRmZjUzSEgzK2N6cDA3WTdGWXVPdXV1NEM4VUdINDhPRmNkOTExdlBiYWErWTluVHAxSWlNamd4NDlldkRFRTA4d2UvWnMyclJwUTJobzZIbS9aeUlpbHlPRkJ5SWlJaUpYc2V6c2JDWk9uTWlLRlN1b1ZLa1NreVpOWXVmT25iaGNMa2FOR2dWd3pnc21abVZsWVJnR1lXRmhabkRnY3Jsd3VWem1Bb09OR2pWaTNyeDVMRjY4bUpTVUZBQWVmdmhobi9WYUxCWXNGZ3ZMbHk4djlMclZhaVVwS2FuQStSWXRXbEN1WERtbVRadEdodzRkekYwVW9xT2ptVEpsU29FZ0FtREhqaDBBSkNRa2VKMC9kZW9VZHJzZGk4V0N6V2JqL3Z2djk5bG5FWkhTVHVHQmlJaUl5RlhzaXkrK1lQNzgrVURlUFA4S0ZTcnc5Tk5QMDd4NWN3SURBNEUvRjB3OFc4ZU9IUU1nTmpiV1BKZS9Oa0grTm9xTkd6Y21KQ1NFYmR1MkFWQ3ZYajJhTm0wS1FISnlNaTZYaTZwVnF4YW9PMzlhd2ZUcDA4MXpicmVidG0zYlVxVktsUUlmOXZQVnFsV0xsU3RYc25QblRxOHloUVVIQUltSmlRQm1ueUJ2TkVWdWJxNUdHWWpJVlVYaGdZaUlpRWdwRk5CMzNRV3A1OUZISCtYbm4zL20ybXV2NVpGSEhpRTZPaHJJMnhFaGY5SEJjMTB3OGNDQkF3QmVXeVBtNzBpUS8ySGR6OCtQMjIrL25WbXpaZ0h3K09PUG0yVy8vdnByRE1Nb2RBSEMvSkVNeFpHUmtXRnUrNWlWbFFWQVdscGFrUUZEdmwyN2RyRnYzejZxVnEzcXRXVmpabVltZ01JREVibXFLRHdRRVJFUktZVXNnWVYvVTM2Mi9QMzltVEJoQXJtNXVXemZ2cDA1Yythd2NlTkdkdS9lVFlNR0RjNnI3dnpSQkFrSkNYVHUzSmxLbFNxWk95WGtqMGI0L2ZmZnpSMFdJRy9yeURmZWVJUFEwRkRXckZsRCsvYnRDNjNiVjNqdzF3VVJPM2Z1VEVCQUFNSEJ3V1lnVXB6MUhMNzQ0Z3NBSG5yb0lhL3p4NDhmQnlBOFBQeHY2eEFSdVZJb1BCQVJFUkVwaFp3cjN6U1BIVGNOT2FjNlRwdzR3ZHR2djgyZVBYdjQvZmZmemZNMzNIQURMNy84TXMyYU5hTno1ODQrNi9qcHA1OVlzMllOenp6elRJRnJQLy84TXhFUkVkeHl5eTA0SEE0bVRKakEwYU5IZ2J6cENnY1BIbVRvMEtHY09IR0NSeDk5bERsejVyQno1MDc2OWV0SHAwNmRTRXRMTTlkRytDdVB4OFBKa3ljTFhZc2hQNkRJOSttbm4vTDIyMit6WWNNR0FHNjg4VWFxVjYvdTg3bSsrKzQ3ZnZycEorclZxOGYvL2QvL2VWM0wzNll4ZjVTR2lNalZRT0dCaUlpSVNDbmtTbnpmUEQ3WDhLQk1tVEs0WEM1Ky8vMTNMQllMclZxMTRyNzc3bVBxMUtsOC92bm5mUDc1NStZYUJYMzY5Q2x3ZjBaR2hybjFZYlZxMWN3ZENnQTJiOTdNd1lNSDZkV3JGdzZIZzF0dXVZVzR1RGdHRHg1TTkrN2RNUXlEL3YzN0E1aGJKRFp2M3B5WFhucUp3NGNQOCs2Nzd3SmdzOWtLN2J2YjdTNndGa1AraUlQODdTSHp4Y2JHOHRwcnI1bHJPZnpkZ293TEZ5N2tuWGZlSVM0dWp1SERoMk94V1Bqc3M4OElEdytuZlBueTVoU0xhdFdxK2F4SFJPUktvdkJBUkVSRTVDcldxMWN2TWpJeUdEQmdBUEh4OFFEY2M4ODlqQnc1a29vVkt4YTVMa0RkdW5XOVhxOVlzWUlXTFZvUUVSRUJ3T1RKazRtUGo2ZGp4NDVtbWJpNE9ENzc3RE0rK2VRVDNubm5IWm8yYlVyLy92MHBYNzQ4QU5XclYrZkREejlrNHNTSmZQLzk5eGlHd2VyVnEyblRwazJCOXAxT1o0RzFHUElYVFB6cnlBUEltNTR4Y2VKRW4rOUZabVltSDM3NElkOTk5eDAzM1hRVFE0WU1JVGc0R01nTFNxWk5tMllHRS83Ky9yUnExY3BuZlNJaVZ4S0ZCeUlpSWlKWHNVcVZLcG5mOHVkcjNMZ3g4K2JOTytjNjA5TFNPSExrQ0crOTlSWjJ1L2MvTisxMk93Y1BIbVRNbURHRnJxa1FGaGJHMEtGRGVmVFJSL251dSsvWXNXTUhMcGZMcXg2UHgwTk1URXlCN1JFdEZndWRPM2VtUzVjdTVybjhIU1ArenJadDJ4ZzJiQmlob2FHTUdER0NtMjY2eWV0Ni8vNzl1ZU9PT3hnMGFCQUJBUUg4ODUvL05FTVBFWkdyZ2NYNDY0b3lJaUlpSW5MWk8vVm1GZk00Y0VoU2lmV2pLRGs1T2ZqNysxKzArZzNEd0dLeCtDd3piZG8wN3I3N2JuUDBnQy9aMmRra0ppYlNzbVhMSXFkS0FLeGR1NWFFaElSaTFYa3VTdkxQMVpPY1NNNVhEd0pncmRRVS93ZSt1cVR0aTBqSnMvajR4YXFSQnlJaUlpSnl3VjNNNEFENDIrQUFDdTZTNEV0UVVCQzMzbnJyMzVacjJMQmhzZXNVRWJtU0ZIK0RYQkVSRVJFUkVSRzVLaWs4RUJFUkVSRVJFUkdmTkcxQlJFUkVST1F5NGRmMnpaTHVnb2hJb1JRZWlJaUlpSWhjSm16WGRpcnBMb2lJRkVyaGdZaUlpSWpJWlNKbldtZXNGZXBoclZBZlcrMTdTN283SWlJbWhRY2lJaUlpSXBjSno2SFZlQTZ0QmlCUTRZR0lYRVlVSG9pSWlJaVVSbzRnY0dibkhUdFBnaU80WlBzajV5LzM1Si9Iam1EY203N0NrN2J0a2pWdkhFLzY4emo3NkNWcnQ2UzUzVzVzTmh1VEowOG1LU21KNk9obyt2VHBnOXZ0eGpBTTdQYThqMHd6WnN4ZysvYnR4TWJHMHFOSEQ1OTFwcVdsRVJVVlZlaVdvcW1wcVJ3OW12ZisxcTVkKzhJL2tNaEZvdkJBUkVSRXBCU3lobGZHazdZREFNK1I3VmdyTmlyaEhzbjVjdTliWWg1Ynd5dVR1L3cxeU1rc2tiNFl4L2FWU0x2RmNmLzk5M1BpeElsenVuZng0c1htY1VwS0N1UEhqeWN1TG81Ky9mcXhaY3NXTm0zYVJKVXFWUUQ0K3V1dlNVeE1aUGp3NFVSR1JySm8wU0tTa3BLNC92cnJmYmJoZHJ2cDJiTW5obUhRdkhsem5udnVPYS9yMDZkUDU5dHZ2eTNRSDVITG5jSURFUkVSa1l2RU9MWWY5NDV2OGFUdHdEaDFZYi9KTmM3NFVKazc4ekVzMGZVdWFQMXlpUmx1UENtYi9ueVpjK0xQa1NWeVVXemJ0bzBOR3phd2NlTkdXclJvNFhVdEtTbUpxVk9uNG5RNk9YYnNtSGtPb0VHREJqN3IzYnAxS3lkUDVvMGlpWWlJdVBBZEZ5a2hDZzlFUkVSRUxyVGNMSEtYdkl4N3kwekF1T2pOR2JuWkdNbS9YUFIyNU5JeFRoenlQbUcxQWdXSHdGOVFIdmNaN2RrdWJsdm5vVStmUHVUbTV2b3NjL3o0Y1JZdVhNamh3NGNCc0ZnczNINzc3VjVsYnJ2dE50YXZYOCt1WGJzNGZ2eTQxN1ZEaHc0Ukd4dExreVpOcUZhdEd2UG16VE92Wldkbjg5MTMzM21Wdi9YV1c4M3BEVC8vL0xONVBpRWhnVGx6NW5pVjNiOS92M244MTJ2NTdybm5IcC9QSjFJU0xJWmhYUHovbzRtSWlJaGNKWXpzbytST2Z4aFArbzZTN29wY1FSeDNqTVplNzhHTDJvWnI3U2M0bDc2Uzl5SWdsTUIrbXk5cWV4ZUNZUmhlNndwczNyeVplZlBtOGVPUFArSjBPZ0dvVjY4ZS8vakhQNmhSbzRiWHZkMjdkK2Znd1lQbS9SNlB4N3htdFZyTjQwV0xGdkg4ODgremR1M2FJdnN4YTlZc1FrSkNBT2phdFN1cHFhbFVyVnFWYnQyNjhmTExMNS8xYzJrNmc1UVVTMkVMZGZ4L0dua2dJaUlpY3FGNFhPVE83dmxuY0dDMVk3KzJNOWFZQmxqQ3JnR0wxZmY5NThCd1p1TmM5Q3pHeVQvTzZYNi85dU94aE1iaTNqRVgxOGIvbm5NL1ZNLzUxMk1KTG91anlUK3dsTCsyNExYSStITnUrMG95ZnZ4NEZpeFlBTURNbVRNWlBudzRMVnUycEdQSGpnQU1HalRJTEZ1bFNoVjY5T2hCWW1JaTJkblo1c2lEZHUzYU1XalFJSE5CeE1LK1N6MHpTRWhQVDJmZHVuWEY2dC9XclZ0SlRVMEY0STQ3N2ppM2h4UzVUQ2s4RUpGU0tkY05tMUloNlRpY3lBR1g1Ky92RVpFcmw5MEtaZnloU2pqVWp3YS9FaHB4N2RyeU5aN0RlZDlPV29LaThPdnlPZGFvaEl2ZXJxM0hjcHlyUDhLelp6R2U0d2Z5ZGw4b0ptdUY2N0JFVnNQeis2YS9MNng2TG53OWptQ3M0Wld4VnI4ZFIrTmU0QmR5WHUxY1RVYU5Hc1hXclZ2WnVuVXJicmViVHAwNm1kZGlZbUw0NktPUCtPS0xML2pmLy83SDBxVkxDOXcvWmNvVURNTmc1c3laVEpvMHlRd01xbFNwUXE5ZXZhaGJ0eTVCUVVGOC92bm5ac0R3d1FjZlVMMTZkZmJ2MzArdlhyMEFtREJoZ2pucTRNd1JBNUdSa1RSdjNweUZDeGNDc0d6Wk1rYVBIbDJnSDNmY2NRY0RCdzY4UU8rS3lNV2o4RUJFU3AxREoyRDViNURsZTdxamlGeEZYQjQ0ZWlydlo5Y2YwRElPS3BhNTlQMXdyL3ZVUEhiYyt2SWxDUTRBOEF2QjBXSVF0QmowOTJXTFlHL2NDM3ZqWHVmZEZkVnphZW9SNk51M0x3TUdEQ0F6TTVPSkV5Y1NIUjF0WHJQYjdTeFpzb1FwVTZZQWNOTk5OeFZZcDJEUG5qMU1uRGlSRFJzMllMVmFDUTBOSlRNemt5TkhqakJzMkRCQ1EwTjU1SkZIbUQxN3RubFBhbW9xMWF0WEp5MHR6VHlYMzI1MmRqWkxsaXp4YXNOaXNXQ3o1YVdaK1NGQ3VYTGx6UHNqSXlOWnVuUXBUenp4QkdYTGxyMVFiNDNJUlhIaHg4NkppRnhFaDA3QS8zWXJPQkNSb21YbDV2MmVPSFNKZDdnek1sUHdwTy9NZTJFUHdGYXIzYVh0Z01oVnBuTGx5b3dZTVFLNzNVNnJWcTI0OGNZYkN5M1hwRWtUcitrTWtMZWQ0c0NCQTltd1lRUCsvdjY4OU5KTFZLMWFGUUNIdzBGTVRBd1pHUm44KzkvL0ppTWp3N3h2ejU0OXdKK0xIZ1lIQnhNV0ZnYkF2SG56T0hYcVZLRjkyTGR2SHhzM2JzVGhjSGp0MXRDOGVYTnljM09aUEhueU9iNExJcGVPd2dNUktUVnkzWGtqRGtSRWltTjVVdDd2alV2RnlFd3hqNjFscTRQbDhsMnRYdVJLY2QxMTEvSE9PKy9Rb1VNSFpzMmE1WFd0WXNXS3ZQTEtLd3dmUHR6ODlqK2Z6V2FqVHAwNlZLNWNtWGZmZlpla3BDU09IRGtDNUcydk9HblNKTHAyN1VxbFNwV0lpWW5CNFhBQXNHWExGcS8vMXF4WjA2enpyeU1iempSNThtUU13NkJaczJZRUJBU1k1MXUzYm0zZXUySERobk45RzBRdUNVMWJFSkZTWTFPcTk0Z0RxOGZKOWZ2Zkl2NzNid2pNUFZKeUhST1JFbmZLcnp6N0t0ekhocXFEOFZqei9wR2ZsWnYzZTZOUjdDWHFoUHVNWDFCK3daZW9VWkdyVzFaV0Zvc1dMZkxhU2hFZ0pTV0YvdjM3MDZaTkc2Njc3cnBDNyszZXZUdng4ZkhzM2J2WG5ON1FxVk1ubm5ycUtRQzZkZXZHd3c4L3pFOC8vY1R4NDhlWk1HRUNXN1pzSVQwOW5mWHIxd05RcDA0ZHM3NEtGU3J3MjI4RnYrVll1M1l0aVltSkFMUnQyNVpmZnZselc5VzZkZXNTRnhmSGI3Lzl4aHR2dk1FSEgzeEFaR1RrZWJ3akloZVB3Z01SS1RXU3ZMZGc1dnI5YjFIM3dJY2wweGtSdWF3RTVoNHhmeCtzcS9hOGVmNjM0NWN3UEJDUlMycnUzTGw4K3Vtbm5EaHhBdkJlUzhEbGNnRjUzK2h2M3J5WjU1NTdyc0Q5bjMzMkdXdldyUEhhYldIbXpKbDg4ODAzWHVVV0xWckV5Wk1ubVRoeElpNlhpMWRlZVlXY25Cd0FyNmtTOGZIeEdJYkJyNy8rYXA3THpzNW0vUGp4UU41Q2pJMGJOL1lLRHdBNmQrN01tMisreWRHalJ4azJiQmh2dnZrbVFVRkI1L3kraUZ3c21yWWdJcVhHaVJ6djEvRy9mMU40UVJHNWFzV25lZzliL3V2dkRSRzVjbnp3d1FkbWNOQzZkV3MrK3VnajgxcE1UQXp0MnVXdE81S1NrbExvYmdZZWp3ZVB4K01WSGhpR1laNC84MXB3Y0RBTkd6WUVZUHYyN1VEZVNJTmF0V3FaOTFhdlhwMitmZnQ2dFRGMjdGaHpPc1JqanoyR3hXSXAwSS9XclZzVEc1dVhjdTdldlpzWFhuaUJreWVMdjJPS3lLV2k4RUJFU28yL2JzZW9xUW9pOGxlQk9hbGVyNTNheGxYa2luWGZmZmNSRVJIQjAwOC96ZU9QUCs0MVpjQnV0ek5vMENENjl1MkwxV3JsNXB0dkxuRC9HMis4UWVQR2pZRzg5UkVXTEZqQTRzV0wrZkRERDdIYjh3Wm81d2NRQUhmZWVXZUI5czkweXkyM21DRUF3TFJwMC9qcHA1OEFxRkdqQmdrSkNhU2xwWEg2OUdtelRGcGFHa2VQSHFWTGx5N211YTFidDVyVEtFUXVKNXEySUNJaUlpSWlwYzVERHoxRWx5NWRXTEJnQVYyN2R2VzZGaEVSQWNDOTk5NUw1Y3FWcVZtekppdFdyUEFxczJUSkVsYXZYZzFBZW5vNjQ4YU5vMm5UcG56ODhjZTRYQzdLbFN0SDkrN2R6ZkpPcDlQci92RHdjSi85Q3drSkFmS0NqS3lzTEI1KytPRUNaYzQ4VjYxYU5mYnUzVXQ0ZURpUFBQTEkzejIreUNXbjhFQkVSRVJFUkVxZDRPQzhoVW5QbkRvQUVCa1o2ZlhoKzRZYmJpajAvbWJObWpGZ3dBRG16cDNMM3IxN1diSmtDVXVXTERHdjkralJ3OXlHTVRFeGtURmp4bmpkUDNic1dKeE9KMjNhdENtMC9nNGRPaEFjSEV5VktsWFl1WE1uS1NrcGhaYkwxN3QzYjJiUG5rMnJWcTNNZGtVdUp3b1BSRVJFUkVTazFKa3padzZRdDNaQjE2NWRzVnF0T0J3T0FnTURTVTVPSmprNTJlZjltWm1aUkVSRWtKQ1FRSEp5TXJtNXVWN1hSNDhlemJKbHk2aFpzeVpUcDA0MTF6K0lqWTNsOE9IRHVGd3V4bzBieDdwMTYzajIyV2NMYkFjSk1HVElFQUlEQTltK2ZiczVCV0xSb2tXc1hic1dnQmRlZU1Fc1c3VnFWWVlQSDQ3VnFwbmxjbmxTZUNBaUlpSWlJcVhPKysrL2YxNzNEeDQ4bU5UVVA5ZEpzVnF0dEczYkZvL0h3K0xGaTNHNzNSdzRjTURjWmhIeTFrQjQrdW1uZWVtbGwxaXpaZzBBZ1lHQmhRWUhnRG1DNE16dElyZHMyV0tHQjYxYXRUcXZaeEM1bEJRZWlJaUlpSWpJVmFkcDA2WjgrKzIzUkVWRjBiSmxTKzYrKzI1endjT0hIbnFJWmN1V2NlZWRkOUt6WjA4eU1qTG8xcTJidVViQnlKRWpHVHQyTEZ1MmJLRm56NTRsK1JnaWw0ekNBeEVSRVJFUktSVUdEUnJFb0VHRHp1bmUvTVVSeTVVckI4RDk5OTlQaHc0ZGlJdUxLN0NGWW14c3JCa1VEQjA2bERKbHlsQ3paazN6dXArZkg4T0dEU01sSllXZ29DQ3ZleDBPQjBDUm94RkVTaXVGQnlJaUlpSWljc1hMMzVZeDM1bmJLdnJTcUZHaklxL0Z4TVFVT0RkLy9ueWY5Zlh2MzUvKy9mc1hxMjJSeTRsVzR4QVJFUkVSRVJFUm54UWVpSWlJaUlpSWlJaFBDZzlFUkVSRVJFUkV4Q2VGQnlJaUlpSWlJaUxpazhJREVSRVJFUkVSRWZGSnV5MklpSWlJaUlpMzA1bmtmUFZBU2ZkQ3pwRWxzQ3grZC8rN3BMc2hWeGlGQnlJaUlpSWlVb0FuK1plUzdvS2NJMHRJaFpMdWdseUJORzFCUkVSRVJFUkVSSHpTeUFNUkVSRVJFY0VTVWNVOHRwYXZqYVBWaUpMcmpKd2ZtMTlKOTBDdVFBb1BSRVJFUkVRRWl5UG96eGYrWmJCV2FsWnluUkdSeTQ2bUxZaUluQ1dYQjlLeTNCdy81Y0ZqbEhSdlJFUkVSRVF1UG8wOEVCRXBobVVIcmN3L1dwYkRRYkZrQjBYaUxodU54Wm1ML2VBUndyT1BFSGM2aGQ3Vk15Z1gvR2NtZXlUTFEwU2dCWWZOVW9JOUZ4RVJFUkU1ZndvUFJFUjgySFhVWVB4dnNhUzBmQURIRGMzelRwNCtoZWZvVVd5QlFSQVJ3WEhnV001cG5wcjNPWTMySlRLMDdnbldwMWw0ZnFtRkJaMUx0UHNpSWlJaUloZUV3Z01Sa1NJc1RyYnprZjBtaklGOXNKN0l3Tyt6dDRqTDNFOVZUd2FSVGc5LzVOaEpOd0w0UFRpQ3d6VWFZTG12TzZ1UDNVdVBLYU01V2JrT3RSdnR3OCsyNjV6YnR3UkdZcHc2ZW40UFlYT0EyM2wrZFFDMmhMdnhwRzNIK0dQM2VkZFZIUGJySDhVU0dvdHI3WDh3c3RNdmVudVdvRWp3RDhNNHR2L2l0MVVtRmd3REl6UGxvcmQxcVZqTDE4VmFvVDZ1clRPSy9QdG1xOWtlSXlzVnorRzFsN2gzSWlJaWNpRW9QQkFSS2NUM3lYWStpT3FJdFYxbkxFdSs1Y2F0My9Ca3hWd2NsbURjRm44Y3dhZnhPSEl3TERuWXlDRDVhQkx2akY5SmFxY0JuQno0SmhnR01STjZubGNmN00zNmdpTVE1N0pSa0h2eTdDdXdXUEYvNEN2Yys1ZmpTbndQRE0rNWRjVG13TkZxR0phZ0tOeGJ2OEc1ZkJUR3FXUG5WbGN4V2F2ZWdxM2E3ZGdiZHNlMWRTYXVYLytOa1hId29yVm52M2tvOXJxZGNLMytDT2ZQYjErUXdLVndGdnp1K3hSTFNIbWNDNGJnM3Z2OVJXcm5ITmo4d0oxYnpNSVdzTm4vZkovOFEzQzBlUVA3alUvait2VURYSnUreEZiN0h0dzcvd2ZPN0x6cTY5NlByZHB0dUhmT3c3bGk5RVg5OHhRUkVaRUxUK0dCaU1oZjdEMW1NTW5XSEd1N3pqam1mRXJQekVYY1VEWVEyOGxBN0ZGWmtPbEg3ckVRTExrT2JJWUZ0d1dpYmJtRXVKejg3c3o3TUpXN1p5YzNsOGtBem1POUEyYzI5b1k5c0ZWdmkzRXk5YXh2dDlqOHNVVEdZNDI5QWRzMWpjbjVwdnRaZkRnOGc5dEo3dXhlK0Q4MEE5dTFuYkRHdFNEbnk4NFg5Y09mTmVhR3ZBTzdQNWJBY01qTnZtaHRBYmhXdll1OTlyM1ltL2JCV3ZsR2NtZDB3OGc1Y1JGYU1uQXRldzIvVHAvaDEvRmpuRCsvZyt2bmQ3eEtXQ3MxeFJKWUZ2ZXUrUmVoL1VMWUhEaGFqY0JTcGlLNTN6eFJyRnY4Mm8vSEdsMlAzUGtEOEtSdUFWZmUzeXRMYUF6V2lvMnc3RnFBMysyak1HN3NUKzdDWi9Fay80STFwa0ZlYzdYdXdscXhFVGxmUG9oeFBPbGlQWldJaUloY1lBb1BSRVQrNGw4SEsrTHUzdzlXZlUvWFk0dTQzaEtFTGRDSnplWWg1N2V5MkF5cjF5OVBpd0h2N003aTk3SVZpRnZ3R2Y2ZTA0UnduR2JYbmw4L2pQd1BaRUdSZWNQcXo0TW5aWDN4Z2dPL1lEQU04OXZpUCsvZmdHdnRKOWdiOThJU0dvT2orVUJ5Rnd6K3k4MlcvejlONGl3Q0Nvc05ETGZYS1d2c0RWaUN5Z0xnV3ZzZm5FdGZMWGlmMVE0MmYzQ2UzWWdNUzNnY25EcUtrWlBwZGQ0NGNSalgraW5ZR3orRk5hWUI5a1k5Y1A3MGR1R1ZXUC8vbjc3SGRWWnQ1M01ucmNDOVp6RzI2cmZqYUQ0QVMyZ0ZuSXVlTjYvYnFyYkMzcVEzN3UyemNYNC8vTzlEREVjZy92ZFB3VksyeGpuMXgyTHp5L3R6Qit6MUg4YTE2WXUvZjRZRFAyR3IweEgvaDc4aGQ4RWdqS04vVHZkd0xoNkdyVjRYc1BsaENhdU1mNmVwT0ZlOWEvNGQ5aHpaU3U3WFhTLzY2QlVSRVJHNXNMUlZvNGpJR1JKVExCeHMyZ25ENmFUbXJ6Tm80UmVJTGNpSnhXUEZsUktKelNqODErYVFxcEY4VUNhWDErei9qNzA3ajdPcC9oODQvanJuM0dVMk0yUEwyUGVSbmJKRXRnaUowa0o5TFMxRTBvOGs5QzIrZll2NlZscStVdUViVW9tVWhLSnNSVVJVdHV6Wjk3RU1ac3gybDdQOC9yam1tdXZPemhqMGZqNGU4K2pPK1h6TzUzenV6QTNuZlQ2Zjl6dVpseHc2enhiVnNLc3FVL2M0c2ZKYnp0Rzh1SFRlOVVFOTB0NnBGUERsbWY5azl1MkxoL3ZiOVQ5enZpRUVYNTZGa01kK1FDM2RJS2hOMy9DeC80YlowdDFCN2JaR1QrQjhhQ1pLYU5GY3YwWDduYTlpYS9LVWI4bjhCVnJOcmdBWWV4Wm5IamdBYkxjTkl1U1JCYWdsYnM3MXRaUWlwUW5wdHhLdDFnT1p0dXRiWi90Zm0rZVBaVDZJYXNQUjVYM3NiZjZWNit1cUpXN0cxbmhBd0RIdkwyOEJ2ZytHcmU0LzBDcTN2dGkvWEJNQXRKcjM0WHg4aWYvN0xIblQ4UHd3RkV3ZEpiU29MeGhndUhQMXBZUkUrZ01IQVBZN1JxRkVWY2p4UFJuYnZzRTh0UU0wQjQ2NzMwTXBWdlZpb3owVVcyUGZaOU00c0JMWGxKYmdTcnc0M1ZWdlN1QkFDQ0dFdUE3SnlnTWhoTWhnNGRuaXFEMWFZSDMvSlUvR25NTklLMEpZdUlrZUY1Mm5EUWhLU2lncHAzUitydFdDZW9jVzBhUk1QbUsxcHBGem55dk5tNElTWFFsbnoyOHc0ek5KOW5qaHFidFd2UU5xbVlhQlRjV3FnV2JIMlhNdTdtLzY1R3BKdXFMWnNiVjZBVnVqZmxncHAzM2pSRmZ5L2Jma3pUZ2ZXNVRwZVdyeDZxRGFjUGFlaitmSGYyRnNtNVBqdGRRS3Ztb1p0cVlEMGVyOUk5dSt0bHY3WXJzbGVBbS80Z2ozMzF5YmNac3hkczdQOGJyYXpaMngzVFlJODhBSy84L1VPck1IOCtCcTFFb3RmWjFDZlNzdGNJU2p4dFR6bjZ0di9oeno1UFljcjJHZFA0Yjc4M3ZBY09mdXh0em14TjdtSld3TmV2dStOendZZTVkaEhGd0p1aXZuODdFd3RzeEN2Zk5WVUcwb1VlVXVEdDJvUDByNFRaaHhtOUJYL2djcitTUnFwVmErc3hJUFl4NWNIVFNhV3FFWjV1RzF1Yml1RUVJSUlRcUxCQStFRUNLRG82RyttNkRTSjdZVGFZdkFVU0lGVjF4UmJQbFlQWEFxclJnblduZmtoL2Qrb1VtWmZPelpMNFRnZ1pXZVcwRFJVRXZXekxLZkVsWUNKYXhFNW8xaHhWR2l5dVVxZUdBWkh1TEphd0FBSUFCSlJFRlU2VnN6Z3NkVG9pdmxITEJSVkxoa0MwSldiQTBlOFowU0VZTVNFWk50Mzl5c2FIQjBmQk4zL0YrWXAzZG0yMC9mK2hXMnB2K0hyY2xBM3dxQjlPTi9MY1JScVNWNGtqRVByQUJBSzMrYlAwQmpudGlDL3R2RUhPZVJ6a28ra1cyN1dxa2xhblJGak1PLzRyaG5ndS8zcTd2UU4zNksvc2ZrM0ZYMnNJZWpxQm9BeG9HZnNRT1crenptOFkzK0xyWkcvYkFTRG9FM0ZVZjNtYmhuOTBTN0VMZ3hkaTFFY1JZSkdGS3Ixd043NnhmUjE0N1BlcXVJRUVJSUlRcWRCQStFRU9JQzNZU2tpT0lvUUxUN0hDZ2FtbTdEMHZQM1IrVzJ5bVV4N1RZU1E0b0ErVW40bDkvOURwZEJkL2x5RUNnYTNwOWVSdC8wV2E1UERSMStFUERkSUpxSGdwOHVaeXBEZmdUWEIvVnluYVF3L1ZyNmpya1llNWJrMk4rWHk4QzNGU092N3l1ZEVsV0JrQ2VXZzJyRFNqbnRXKzF3eVkxd1pxekVveGlIVnFQVnZCZmwxL0grb0lxNVp3bFd5eEY0Vjd6cVh5MmdWbW5yUDgvNGEySHVKK2NJRDZqSW9kNVVHelFiWnR5ZkYvc1lIdXgzdm9iZDFFSFZNSGJNeGZ2TDIyZzF1NktXdVJWajM3SWNMNk5WYUk3anZvOThRWnNMRkdja3pvZS9ET2luUkZmMDVaY0FRdnBjSE5mVzlHbHNUWi9PZEd4YnN5RllhUW5vR3ovSjFWc1dRZ2doeE5VbHdRTWhoTGpnWEtxQlVid01OcUJlQkRpZFhvd1VSNDduWldYbGhYaEJzajJDNUxQbmlDaVcxMG9IRjRNSGpoNWZCNVZhVkJ4RnNtOFBpYzdqOVM0d1RkQzAvSjJiVi9rdEg1bk96UGw4OWFaYTJGdGZURWhvbnQyZnIwdlpXejBQcWcxOXl5eThLMTdMVTdKRzQ4OHYwQ3Exd3Q1c3NEL1JwT1ZLd0RXeFVZWmVDbHJWZHI2WGxvR3g4OXZjeisyMndhaGxia0hmOERIR3ZwOXdkUGJsSWREWFQ4SDd5OXUrWEJYcHdRWFZobmw2SjU3Rno2T1dxb1A5OW1GZzZyaS83b1ZXNjM3MDlWTjlLd2N5ZXgvN2x1RmRQaHA3MjVleEVnNWhwWjMxcmVTSUxIdXhremNOOCtSVzBwTjlxT1diK3B2TW83LzdqeXZGcS91U0tCcGUvOG9GclZvSHpLTy8rZklwWEVIZW4xNitvdU5sSmVOcUd5czFGeXM1aEJCQ2lPdUlCQStFRUNJanl5SThKWjdHNmprVWg0YnBjdVo3cU9QeHlRQ29obzU1UGd6eUhEeTRTQzFSNDdMYTgrWXlWenprSlRuRVZkaWFZWjAvam5ua2Q5VFNEZEIzenN2OXFvaU1WQnRhalM0QXZ2UHpXT1hCMkxzTUsrRVFXcTM3VVg2ZmhIVm1iL0FseWpYMmI2Y3dEcTdHU3M1RGVVN2RoVnF1Q1k1eVRiQVNqNkwvT1FON3krZDlLeTVpR3VDZTF4ZU1pOVVoUEhQN29rVGNoS1ByUjc0S0dab2R4MzFUVU1LS1k2dmZDMlBQWXZRL1BncGN1WkIrcVUyZm9XLzlFblEzU25oSm5JOWNza0xDSG9vU1hSSDk5NC9RdDg0aWRPQWZXTWtuVVlwV3hyTndzUDk5T2J0OWpsS3BKZWE1ZmJpL2VqajM3elVmOHJQUzVISlo1L0lYcEJKQ0NDR3VWUkk4RUVLSUM0cUdhYWluNDZoLzlrK0txRFlzVFVmM3FQbjZnMUszTEZKQ3dnQ0lNTlB3NU9kK1hMMTQ1YlQzYXNBbEZRNjBhaDF3M0RjWnlIekp2MWFuRzQ2NzNzbjdkUzl6TllDaTVHSFZRc1pyT1l2a0tlNlE2MHU0RXJHU2ptTVZyNHBXOVU2MHArL00reUNxM2YvUzBYazhIbThxeHY0VmVaaUVnYjUrS3ZZN1g4WGU2cDk0NXZVUDZxTFZ1dC8vMnNoRnVjU0E0VE44TnZRL1BrTGYvRGxLWkZsc0RSNUJMZDhVUjdzeGVEUG1UN0NINHJ4dkNrcEVLVEIxOU44bVloeFpoL09oTDBCUjBhcDF3TmozRTJRU1BQQmR4STBTVmh6blExLzR4dkNtZ1QzVU41ZlVlSlNJVXRqYi9odTFjaXR3UkdEc200bXQ4UUNVSXFVdkJrWENmVGt1cktUc2N6VUlJWVFRNHRvZ3dRTWh4SlZuZUxGU0VqRlRFckdTRTdCU0VyRlNMdnpYblFxZU5DeDNHcFluRGR4cFdCNlg3N1VuRGNzd2ZFK2owNzhNQXl2OTlVUExDM1RhTmhXS0pNZlQ0RndLdWdrWUNpajV1NUZlazVoSzRqM05VVTJUWXE0a3RBaDd6aWRkS2tQd0FEMy9xeGJ5N01LeTh0eFVKY2lVbW9lL1dqTFVzUXg1Y2szZXI1VzdpK0Q1OFNXY1BlZjRFaUVhM2d1QmxzQ0lqbUlMOVpjdHRGTFBCTGFiWHF6VWVQKzM5bmF2WWlVUHdEeVZjeVdFZFBxMnI3RTFINHBXdFgxd2RRRkhCTFlMSlNxdHBEamZqWHRlWk1nZGtiN2RRZjkxSExiYTNYd3JBVEtXVWdTY0QzNkdFbFVlSytFZ251K0grRmNZV0s1RWxKQW85SzJ6TWJaL2srWGxsT0xWY2Q0L0ZTVzZJdGI1NDNoL2VobkgvVk1BOE14NUZFZTNHU2hoeGRBcXR3SEQ2MHNhMlhpQUx3OUMzR2JmR09FMytkOXZnVk92MGphY2pDdHBydFkxaFJCQ2lLdEVnZ2RDaUR5eFBHbFk1MDVpSnB6Q1REaUZsWGo2d244dmZKOTBGc3VWdHlYZDE1S3lLVWRvY001Tk1sNTB0eE5iaUE3ZXZPYzlXR0FMUVl1dGpMWHhUOXBIdU5HY2ViK1JVT3krbFFzWVhxNXE4a1NiNy8zbXBpcEJwdklVUExnWW5ER1ByYy8xTm9hTSsraHp4Wk9NWjNaUGNCUUJieXJvN3FDVkdyYUdqMkZ2TnhvQTk4ZDM1RHA1WTY3cEx2US8vb2U5OVVqc2JVZmpubjYzTHhjQllLdlhBeTc4dnZXTm4vaVA1NW9WL0hPelVzOWk3Rm5zeTJQdzU4eUFOaVdxUE1iVzJYaVdqdzdjZ3BIKzg4L20rbHFOempnNmp2V3RLTmkvQXUraTUxQXIzSDd4dW9sSDhDd2M1RnZGQU9nYlBzWTZ1eDlNSGJWa1RWOXd3eEdPRXVZclQ1bFZmb1VyS2ZTNWZRVitEUUI5d3pTOEs4YjR2ckhsZjh1VEVFSUljUzJTNElFUUlwamh4VHg3QXZQMEVjejRJNWluajJLY1Bvd1pmeFRyL0puQ250MFZsWlJvdy9MYWlDemhJdVc4ZzZmTG55SGFWTmlqS0x4Mkxob2pKSlMwY0NjbnR1emppUWlWZTB0RjVqam0ybVFYKzF0M0JCUktyLzZabWxFaHFQWjhyQnh3UmdCZzZhNjhuNXRmOW5DNHNPM0E4OE5RakIzemNuMXFlZ1dFL040MGVlYjJ6WE8xaGJ5d1VzOUM2bG0wbTd0Z2IvODYraCtUZlRmcW5xc1g3TkkzZllidGxqNm9KV0t4TmYwLzlMWGp3UmFDclZFLzN4eGRDZWliWitZd1NpYXN6SU5MK3U4ZllaN1lpblgrR0k1N0psenM3a3JFT0x6R0YwZ0prUDFLRzN2TDU3RTFmUm9yNVJUZVphUDhxeHhzdC9iMWpYdDJQNFNWd0R6OEsxYmlVZEJkZU5lTzk3V2xuVVdOcVFlQVdyVEt4U3ZtWWZXR0VFSUlJUXFQQkErRStEdXpMS3lrc3hnbjltUEc3Y000dmc4amJoL21xVU5YSlpIZHRTQTAzQ0R4WUJFU1BYWU1sNTFTWmIyb2lzWGljeUhzSFRZQ1ZJV3dMNzltNEUwaDNGVWtKTWZ4anFYcFRJaXBnTkg2ZHF5LzluSzNmZ2gzVWhHaUsrZTlWR042dFFURkhvcnpzVVhCN1FWUWJVR051cGcxMzBvK2xhZHpyZlBIMERkTng5ajZaYzZkQzVFU1doekZHWW05eFhCc3QvYkZNLzlKMzZxSDdLZzJ0SnBkczEzS255dTZHKy9xZDNCMGVoZDdzOEdZaDllZ2xtdnF5eHNBNkw5TnpITXl4bXc1STlDcTNvRzk3YjhERGl2T0lqZzZqOGRzMUIvdmo2TXlUWXlZR2ZQSU9yeXVCUFJOMDMxbFBRRWxvcFMvRENhT2NOU1llbGhGWXJBOHlYZ1hqL0RsUThDM1BVRXQyd2pzb1JmN0E5YXBuVmZnalFvaGhCQ2lvRW53UUlpL0VTdjFQTWJoSGI2dlF6c3dqdS9GU2ttNHVwT3dPVkNjWVNqT1VIQ0VvamhEVVJ5aGtQNWZteDFGMVh6N2hTOThLYXBXWUtVRExRVTB1d0huUXdpckZJL2Q2WHVDZXl5MEJLZ3FacHFMb2x1M2NWdVJuUCs0WEplVXhvY2x5NUhVcnk5bWFpcFZaMDJuYTNVYmh0dUxUYzM3M0pTSTByNFhxZzIxWk0xcysxNnBhZ3RLOFZqL2Erdk1uanlkNjVyU0t0UGw4OW03aXRzeExsQ0tYTnlLWWV4ZWhIbHNRM0Nuak1rYkZRVjcrOWZSYW5UR0cxbk90MXJnTWhqYjUyTFdmZGhYSGFIclpCU0hiN3VDbFhBSWZlT25selUyQUk1d3RPb2RzZFh2NWI5Sk4wOXRSLzk5RW80dUh3SytWU1dPam1OUlM5WEIyWE1lM3JYdm8vLzZYbzVEcXhXYW9kWHZqZTIyd2Y1amlxcUI0dnVBS3lIUjJPOThEY1VlQ3FvTmU2ZDM4Y3g1QkN2NUpPYXBIYWd4OWRFcXRVWXRmNXZ2UFo4N0VKQkxRZ2doaEJEWExna2VDSEdqc2t5TUV3Y3dEbTcxQlFvTzc4Q01QMW9nbDFMQ28xQ2piMEtKdWdrMXFpUktrYUlvNFZFb1lWRysvNFpIb1Y3NEhscytFZ2VteStRZTczSWx4WVhoQ1BkaWkzS1RjandLUjZVRWRNdmltTDBveXByZlVHOXZ5dEdYUmpGdzlsenE3TmxCL3hBYkpVUHQvaHRMQzlpY2tNWlhxT3h0MFFwdmgvWlliZzhsM3h2UEc3R0pwTVZIVWJSeVlyN21wa1NWQTN4bC9qenpNOG5PWHdEVkZ0UnlqUUZmZVVNckpXOHJEL0llT0lDTWRSMHpXejFSRUpTaWxmMnY5Ylh2azFrQUk2dmtqZmJiaDRMcm5PL0plNzVaZUpiOGs1REhGcU9FRmJ0NGJPbUxBWWtQOHl0a1FJWkVqSmFCdm00QzNyWHYrNUlWWG1EdVg0SDdtOGR3ZHBzQm1oMTc4MmN6MmNJUXpMdjZYZFNiNnFCV2FnbmVWTjluTGowdmhpY1p5NVhvMjdiaTlLMktVVFE3U3JFcVdNa25zVTV1QlhwZ2EvUUVhcW02QUhtcldDR0VFRUtJUWlYQkF5RnVGSmFGR1g4VWZkOG1qTDBiMGZkdHdrckozMDFyRUxzVHJVUTUxSkxsZlYvRnk2SkUzNFFhN1FzV1lMOStFNE5GbDAxQlRiOS9kUmlvS3F3L1loSzVleHVEekMxODlOZDJ6dmQ1bk5SSGU3QXVMWTMxUDYwa0lpNk9hRThxcHFLUVpIZVMwS29oM05JQVJWV3hqaDZuMHNlVEdWdjlITXFaS0NKS0oyRzM1ZVBwdWozTUh6d3c0elptM2tmSngzS0dIR2hWMmdKZzdGdDJ4Y2ZPeVpWYVBaSGpkVzZxRGZpVzBmdkxCbDRpdStTTld2Vk9tRWQreDR6ZmxlODVXRW5ITWMvczl0OUVXMGtuOHJ6U0k4ZHJwSjdCODkxQXpLTy9aOXB1SHZrTjc4ci9ZRy83Q2dCYXJRZHlIdFRVY1gvN0ZFcFlVYXpFbzJpMTdzZHg5eml3VE55emUyR2UrQk43cXhld05Ya0tEQy91THgvQ1Nqa05nSEZnSlhaQUxkdllQNXl4Wi9IbHZrMGhoQkJDWENVU1BCRGlPbVo1WE9pN2YwZmYvaXY2M3ZWWWlaZTMvRmR4aEtLV3JvcFd1Z3BxNmFvWGd3V1J4UXZrUnZWYW9GNTg4RTFJbUMvRGZLTXlLalBMbWFnSzFFdmF4S3R2SDJWdjR6WndSMHZNTG5keEhzajRqRjhCakhNSlJIODdueVludC9Oc3JFRmFmRFRoTWNtRVJ1UXZkNFJhNWhiU244cWJSLy9Jb3RPVi9TTmNyZFFTSmFvOEFNYU91VmQwN0N4bCtGeGx0bm9pSy9sSm1BaWdSRmYwdjBlbFNHbTBPdDB4dG4wZDFDOHZ5UnZ6ekJHTzgvNXAvc0JCK2x5Y3ZiL0RNNzgvNXNsdGx6Vzg1NGVoMkpvTXhEUDNjZkNrZ3ViSWNrV0R2dkZUMUhKTjBXSTdRZG9aQ0MrUjh3VzhLVmlKS1dBUHc5NWlCQURtbWIxZ2M2S1d1QmxidzBjQk1IYk85d2NPd0pjVHc0emJmSEVyeGNsdFdRWTJoQkJDQ0hIdGtlQ0JFTmNaS3lVQmZjZXZlTGV2UnQrOUh2VDhMWE5Xd3FQUkt0UkVLeHVMV3FZcVd1bHFxTVZpYnRnZ1FWNDR0SXNSaGJKRkZQNVhONTZOQjc5bStwdkxpSXU0aWVUd0tEekZpcUVsblNmS2xVUmsybm5xcHAyZ1Y0eUZFaEdCbnFKVHRGSUNXbjVXSEZ5Z1ZXb0YrUGFFWjVuTUwrUHY2Z3I4M3V4Tm5nSjhTZkZ5bTBEdnNpazVkN21TYkxVZjlMKzIwczdpNlBBR0hpeU1iWE91eXZXVnlESTR1bjdrRHh6b2YzNkI0Z2hEcTNtZkw0RHdqNi94L2pJV2ZkUG4rZHdHQXVhK24zRHYvQTRzQTBmSHNXaDFIOEpLUFFlRzI5L0hNcjMrMTU3RkkzQ29HdnJtejMyckNISkpxOVllVk4vblRpMFJpL01mc3dQYWpVT3JBMCt3aDRGMmNkdVNsWGdFM3dmZzZ1ZTlFRUlJSVVUZVNmQkFpT3VBZWZZNCtyYlZlTGV2eGppNExlLzd3bFVOcld4MXRBcTFmRjhWYTZFV0xRM0tWYjV6dTQ3ZEVxTndTMHdpcHBWSVNvS0R4Q00yb3JRUVVyd0dwbVVSV2lRVXUrTEZXUzRSdStNeWI0WVVGYTNtdlFEb1c3S3BYSkJ4NVlHYVNmQWdEd0VGclhJYjFBcTNnMlhnWGZsNnJzKzdiRmN6V0dVTFFhdmZHd0JqenhMMERSL2pmT2dMSEhlOWcxN21GcXp6Y1FWNmVlM21lN0czL3crS3N3aVlPdDRWcjZKditnd1VGWWRsK3JZTjJFT3h0MzBGcmM1RGVIOTZHZk5ZRnF0T2NuSWg4S0J2bVFWaHhkQ3F0dmMzbVNmKzlGZEFBTUNUakdmK2szbStoTEh6VzR5ZDM2S0VsVUNyZFIvMk5xTUl5R0hSZVR4RzVUWjRmaGdLdGhDYzkwMzJieGtCMEdJNzRlajRKcDZmL2cyNk81TXJDQ0dFRU9KYUlzRURJYTVGbG9WeGZDLzY5dFhvMjFkanhPM0wyL21hRGExOFRXelZHcUpWYllpdFFxM3JPaS9CdFVSVm9FaFJEMFdLZW9CVWl1UjRSdDVwVmRxaFJNUmdKWjlFM3p3am04bGtxRUNoMk5DcXRrT0x2UnZMbFFEdUpOU0tMUzYyRzluY25ObkRzTjg1QmdEOWp5bVlKN1pjNWp2SUF5WERlOGhZNGFBQTJHOGI1RXRRNkVuQisvTnJXSWxIOEh6L0xJN083MkdyMXpPZ3IxcjJWc3d6ZTdHU1Q0RGh6ZENpK0NxR09DSWdKQm9NTDFiaTRXeXZxMFNXeGQ3cUJiU2I3d0hBT3JNWHo3S1JGNWZzV3lhZVJjT3hKNS95NVFvQTFKdHE0ZXp4TmViSmJSaC9mb0d4WnhGVzJybXNMMkxMVUVZMHc4L1JPcnNmN3cvRE1PcytoTDNOdjdCY0NYaC8ramVLTXpLcjJWNzRBZVQybndjS2FvWG0ySm84RFNoWXJnU012MzdBVnZzQlg3Q20xdjFvdXhkaGEvWU1hcWs2Z0lXK2JnSmF6YTRvVWVYUjZqNk1zM1JEOUYvZXd0ajNZeTZ2S1lRUVFvakNJTUVESWE0aDV0azR2TDkvajNmak1zeUV6Qk81WlVVckc0c3R0akZhdFlab0ZldWdPRUp5UGtsY2syeTNQUTNnV3dIZ1RjbXluNkptcUZ5aDJWSENTcUpsV0pidjUwM3hMVnZQZ3YyT2wxQ2lLbUFlL2hYdjZyeFZaN2hzR1ZaTVpGWGg0SXBjcGx3VGJFMEhBdUJaTnVyQ2tua3cvbHFJeDVPTS9lNXhLS0ZGL2YwZEQzeHk4V1RMdkJoQXNEbkkrSFRkMlA0Tm5rWERNcjJtRWxvTTIyMkRzRFhvN2NzNzRFM0R1KzREOUQ4bWc2a0hkclpNdkt2ZXhEeXhCY2RkYjRNajNEZnZVblZRTzd5T3ZjUHJXQWtITVhaK2kzZE40TllDOWFiYXZpb1FGMlQzYzFSQ29uSDIramJMZG44L0xZZXFLSXJtS3dmWlpBQnFUSDBBakgwLzRWMDIwaGYwK24wU2pucytSSTJwNzY4SVlyblA0MTN5VDR6ZGk5QjN6TVg1MEN5VWlGS29KV0p4M0Q4VksvRXcrcFpaNkw5TnluRitRZ2doaExqNkpIZ2dSR0V6dkhpM3I4SDcyMEwwUFZuc2JjK01xbUtyMGdCYjdSYllhdCtPR2wycTRPWW9yaHF0YW52VTBnMHg5aTNEMkpuRFRkNkZsUWZXbWIyZ3U5RzNmb214YnhsYS9WN1ltejNqZjNxc2IvaUVyUGFWMityM3dsYXZCK2FKUC9GOE95RDRwcmFnWlFpQVpGZmhJT2kwOGsyQlhOemtBa3F4cWppNmZnU0tpdmZuMXpCMnpnOW9Odzc4akRtdEhiYkcvZEhxUEp5aGZHTDZBS3F2L09BbDlLMWZvcS8vT0hodTVacGdxL2NQdE5pN3dSYUNsWFlPNDg4cDZKcyt5N0g4cGJIN0IxeHhtN0MzRzQxV3JVUGdOS0lxb0VTVURqckhQTDBMNDlBdmFGWGJZN2tTc0U3L2xlMDFzcU9XdmRYM3ViR0ZadHF1Rkt1S3JkWURhTFVmUUNsU0dpd1Q4K0F2ZU5lT0Q4ak5vZGpEd1hNeDhHWHMvZ0h2VHkvN0V5aGFaL2ZqbnRVTjV3UFRVSXBYOTc4L3JVSnpDUjRJSVhLVW1wcUsyKzJtYU5HaU9YZk9oR21hcUpsdDk3dUN4bzBieDdsejUyalJvZ1VkT25RSWFoODJ6QmQ0YnRHaUJmZmZmMytCemtXSUswV0NCMElVRXZQMEVUeS9MOFM3ZmdsV1NrTHVUckk3c2NVMnhsNm5KYmFhelZEQ3NscDZMSzVYdHNiOXNjN3V3L1A5MEJ6N1dnbUg4TXgvRW1Qdk10S0RBMWJxR2ZTMTc0TTdHWHVyZjZKditCanZtdjltZXI0U1hSSDduYTlpSGw2TDU5c25zZHhKVi9LdDVFNkdtLys4VkRqd1YxdHdacjl4UkFrdGl2UGhMMUZzVGp3TEJtSDg5WDJtL2F5MHMzaFhqY1g3eXp1b01YVlJZK3FqRkt1S0Vsa2FKZXdtbEpCSWNFYWkyRVBCNXNUWU1SL3ZraGVDeG5IYzlRNWFuVzVnR1pqSE5tRHNtSSsrWXk3b3JseTlML0NWa1BUTWZ4S3RjaHZmY3Y4eXQvaUNPd3VIWUNVY3pPUUVBOCtDUVRqYXY0NTM3UWVaOThtbGtLZlhvNFFWeHpxM1A5TjJlK01CYURmZmd4bTNHWDNUWnhnN3Y4Vkt5cEFyUXJYaHVQdS8vaTBheHI1bDZHcy95SFFyakpWNEJOZk0rM0RjOVRaYTFUdnhmUGUwYkYwUVF1Um85ZXJWVEpnd2dhaW9LTWFORzBkb3FDL1lhVmtXTHBlTDVPUmtVbEpTU0V4TUpERXhrYk5uejNMbXpCbE9uanhKWEZ3Y2h3OGZwbXZYcnZUdDJ4ZUF2bjM3Y3VUSWtjdWFVL255NVprMmJaci9lOE13V0xWcUZjbkp5U1FuSjJjYVBOaXl4ZmZuWXFWS2xTN3Iya0pjVFJJOEVPSnEwajE0dDY3RTg5dENqUDI1eTJhdmhFVmlxOWtjZTUyV2FMRzNvdGhsTzhLTnpQUHRBTitTZFU5eWpuMk5nNnV5Yk5PM2Z1VXJsWmQyTnNzK1ZzSWhQSXRIK0ZZNFhPMFZCeGNvaWczejBDOFllNVppZWJMZW9uRXBLL1VzeHE1dk1iSkxLQW0rcC80NzVxSnYrUkxyM0lGY0RHeGd4bTNHak51YzY3bGtaT3hiaG5IME44eDlQMlg3czgvVldBZCt4amp3TTJxNUpsam5EZ1NVUFF5aXU3UGNQcEVYNW9HVjZCdW1ZWjdhbm1tN1o4VVlXRFl5NjgrTHFXT2UyWWU1NWoyTTdYT3d6aC9ML29LZUZEemZQZTBMa0J6ZmVKbXpGMExjNkF6RFlONjhlY1RIeHhNZkg4OGJiN3pCNk5HalVSU0ZqaDA3WWxtNVMxajg3YmZmMHIxN2Q0b1VLWWpNUmJCNTgyYVNrMzEvajdkczJaTDI3ZHRuMmZlNzc3N2p1KysrQ3pvK1ljSUVZbU5qQzJSK1F1U1hCQStFdUFyTWt3ZngvTFlBNzRhbFdHazVQOTFWbkdIWUc5NkpyZjRkMkNyWEMweU1KMjVvVnRvNXlDNHhYbTU1VTdDeXlaZVF6dGoremVWZjZ6SjRGZy9QMTNtdWliZmt1cTkzNVJ2NXVrWitHSHVXWFBFeC9Za1ZyNEljQXhDNUNHcnBhOGZuK2JvU09CQkM1SWFtYVl3ZVBacG5ubm1HSTBlT3NIYnRXbWJPbkVudjNyMHpEUnlvcWtwRVJBUlJVVkZFUjBkVHZIaHhTcFlzU1V4TURHNjNPeWg0TUdUSWtEek5aL3o0elArOFc3NTh1Zi82clZ1M1p1TEVpWGthVjRocmxRUVBoQ2hBeHBGZHVKZC9qcjQ5ZDRuZ3RJcTFjVFR0Z3EzZUhaTHdVQWdoaEJEaUVoRVJFWXdlUFpyQmd3Y1RGaFpHZUhoNFFIdWpSbzE0N3JubkNBOFBKelEwRkNVUFphbTdkT21TcDdsa0ZqeHd1OTJzWHIzYVA1ZGl4WW9GYkdsSWw3NXRvbDI3ZHZUcTFTdW92VlFweVdVbHJqMFNQQkNpQUJqNy84VDkwK2U1U29Db2hCYkJmbXRISEUwNm84WlV2Z3F6RTBJSUlZUzRmcFV2WDU0UFAveVFtSmdZYkxiQTI1bjE2OWZUczJmUExNNzBLVldxRkRObVpGNEsrY1NKRTNpOTNremIwdG50ZG1KaVlqSnRXN2x5SmFtcHFRQTBiTmdRZ0UyYk5qRmx5cFFzKzY5WkUvaVE2ZW1ubjZaOCtmTFp6a0dJd2lEQkF5R3VGTXRDMy8wSDdwOCt4emk0TmNmdVdwWDZPSnJlZzcxdXF3dmwzNFFRUWdnaFJHNlVLMWV1UU1ZZE9YSmtqZ2tVTDAyUW1OR0NCUXY4cjlNck91aTZqc3VWZWVKY1hkZlI5Y0E4TW9hUnU4cERRbHh0RWp3UTRuSlpKdDd0cS9Fc240RnhkSGUyWFpYd2FPeU43dkt0TWlncEVXVWhoQkJDaU54NisrMjNXYnAwYWNDeFpjdVc0WGE3L2QvWHIxK2Z6cDA3QjUyYm1KakloQWtUQUNoZXZIaUJ6Ry83OXUzczJyVXIyejdmZi84OURrZndRNlBrNUdRcDJTaXVlUkk4RUNLL1RBUHZuOHR4TDUrSmVmSmd0bDNWb3FWd3RPbUpvM0VuV1dVZ2hCQkNDSEVGcGFSY1RCQmNvMFlONnRhdHk0UUpFeGc4ZURERmloVURDRWhhbUZsd0lUUExsaTBMK0Q2N3Fna0E4K2JOeTNITVBuMzZaSnFId1RUTlhNMUppTUlrd1FNaDhrSC82M2RjQ3laZ25qcVViVCsxWkhtY2QvVEMzdkJPME9SL055R0VFRUtJL0xybGxsc0lDUWxoK2ZMbC9sS0lBSWNQSC9hL2pvNk9adFNvVWV6ZnY1OWR1M2J4NnF1dm91dTZ2eHhpNmRLbGFkZXVYWUhNNzlMOEM1azVkZXBVZ1Z4YmlLdEI3bWFFeUFQejlCRmNDeWFnNzFxWGJUK3RkRlVjYlh0anI5c2FMdXgzRTBJSUlZUVErZGV1WFR2YXRXdkhwazJiQW9JSE8zZnU5TCt1V3JVcVc3WnNZZi8rL2NUSHh6TjA2RkNLRkNuaXp5TXdjT0JBTksxZ1NtQlhxVktGdFd2WCtoTW1aa2EyTFlqcm1RUVBoTWdGS3kwSjk0K2Y0Vmt6RDh5c2s5aG9GV3JpYlBzSXRwck5JQStsZ1lRUVFnZ2hSUDZrYnkrSWpJeWtRWU1HTkd6WWtCa3padkQ1NTUvamNybjh5UXJidDI5UHMyYk5jajN1OGVQSDh6U1BpaFVyMHJOblQ2Wk9uWnBsSDltMklLNW5FandRSWp1bWdlZTNoYmlYZkl5VmVqN0xicmFxRFhHMGV3UmIxWVlTTkJCQ0NDR0V1RW9XTFZya3I0N1FxbFVyVkZYRjQvR2dhUnFhcGdWVU1raEtTaUkxTlpXd3NMQmNqZjNZWTQvbGFTNjFhOWVtVHAwNjJRWVBaTnVDdUo1SjhFQ0lMT2g3TitMNjdnUE1Fd2V5N0tQR1ZDYmtua0hZcXQ5NkZXY21oQkJDQ0NIZ1lyNERSVkZvM2JvMVgzNzVKZlBueitmTW1UUCtQamFiRFYzWFdiZHVIVU9HRE9HMTExNmpWS2xTVjN3dUVSRVJwS1dsWmR0SHRpMkk2NWtFRDRTNGhIbjJPSzRGRTlHM3I4NnlqeEllaGJQakV6aWFkQWExWVBiTkNTR0VFRUtJN1BYdDI1ZXRXN2RTcFVvVmZ2enhSNVlzV2VKdnM5bHM5T3JWaTQ0ZE8vTHl5eSt6Wjg4ZURoNDh5RFBQUE1QNDhlT0ppWWtKR20vcTFLbFlscFh0TlRQYmRwQmJzbTFCWE04a2VDQkVPc3ZFOCt0OFhEOThCRjUzNW4xVURVZUxCM0cyZXhRbE5PTHF6azhJSVlRUTRtL01zaXcrL2ZSVC96WUZnUGZlZTQ5aHc0WlJzbVJKRkVYaGp6Lys0T3paczl4MjIyMzA2OWVQaWhVckFqQnUzRGhlZSswMTFxMWJSN05temJKY2VhQVdjS0pyMmJZZ3JtY1NQQkFDMzJxRHRObGpNZmIvbVdVZlc2M21oSFFlaUZxeS9GV2NtUkJDQ0NHRUFKZzhlVEp6NXN3Sk9MWjA2VkkyYnR4SW16WnRLRisrUEMxYXRDQTZPcG9xVmFwdzlPaFJqaDQ5aW1FWUdJWkJ5NVl0OFhnOFZLdFdqYlZyMTlLOGVmT0FzZHEzYjEvZzcwRzJMWWpybVFRUHhOK2JaZUpaOXgzdTcvK0g1WEZsMmtVdFZZbVFld2RocTk3b0trOU9DQ0dFRUVLa0sxYXNtUC8xZ3c4K3lDKy8vTUtwVTZlSWo0OFBDaXBrWitQR2pUenh4Qk5Cd1lPQ2NHbEFvblBuemptZU0zNzhlTFp0MjhZTEw3eFFVTk1TSWw4a2VDRCt0c3h6SjNCOS9SYjYzbzJadGlzaDRUZzc5Y2ZSOUI3SmF5Q0VFRUlJVWNqYXRtM0wxS2xUNmRldkg5MjdkNmRIang1ODhjVVhyRm16aGxPblR1V1lxeUNqMXExYkJ4MGJNbVJJbnVZemZ2ejRQUFVYNG5vbndRUHg5Mk5aZUg1YmdIdmhKQ3hQNWhseGJUYzNKZlRCRVNoUkphN3k1SVFRUWdnaFJHYUtGeS9PbTIrK1NjT0dEUUdJaW9waTRNQ0JEQnc0RU1Nd1NFdExROWQxRE1QQU5FMHN5OEt5TFAvcmRJcWlVTHAwYVFDZWUrNDVmNFdFeG8wYjUyaytaY3FVQVNBa0pNUi96R2F6MGFaTkd3REtsU3ZIdEduVDh2VmV3OFBEODNXZUVBVkpnZ2ZpYjhVOGR4TFhuTGZROTJ6SXRGMXhoaEZ5N3lEc2pUckJaV1RTRlVJSUlZUVFWMTU2NE9CU21xWVJFWkgzWk5aMTZ0VEo5MXh1dWVXV29HTjJ1NTFSbzBibGUwd2hybVVTUEJCL0cvcjIxYVI5OVFhV0t5WFRkbHYxUm9SMEg0RWFmZVhyL2dvaGhCQkNYRmZ5c0FWQUNQSDNJTUVEY2VNekRWeUxwK0w1ZVZhbXpZb2pGT2M5VCtObzBrVldHMXpqYkNyb0djb2dwemx1SXRRakpZK0VFQmVsT1FNRHdQYUNyYm9teEkwbHRLai9wWlY0Skp1T1FvaS9JL2tyVmR6UXJPUnpwRTcxMUlEc0FBQWdBRWxFUVZRWm5tWGd3RmJ0RnNLSGZlSkxpaWlCZzJ0ZXBEUHcrLzB4RHhUT1JJUVExNno5cFFKTG5WMzY1NFlRSW10cWRFV3dod0pnSmNWaEpaOHM1QmtKSWE0bEVqd1FOeXpqMERhUzMrdVB2bTlUY0tQZFNjajlRd25yL3c1cTBaaXJQem1STDVXaUE3L2ZYSGtZMnlzOEZmU2tVUWp4OTVQbUxNWDJDayt4dWZLd2dPTVZvN000UVFnUnpCYUNWdjB1LzdmZW4xOHR4TWtJSWE0MXNtMUIzSGdzQzgrYXViZ1dUZ1RUQ0dwV2k1Y2w3TEZYVVdPcUZNTGt4T1dvVndwMm40RmtqKzk3VTdXenNlb0xiS3dxZFpDRkVNRWlIRkJmWW90QzVJbTkyVE1ZdXhhQXFXUHNXb2pIQXZzZC8wS0prSWN0UXZ6ZFNmQkEzRkFzVHhxdU9XL2ozYnc4MDNaYjdSYUVQdndpU29pVXY3a2VPVFJvWFJHKzMxUFlNeEZDWEE5YVZ3SzdWdGl6RU9MNm9oU3RqS1BEbTNnV0R3ZkErR3NoeGw4TFVZcVVSb2txTDlzOHJ4TkthSEVjOTA0czdHbUlHNHdFRDhRTnd6eDloTlRwTDJHZVBCamNxS2c0Ty9YRDJicUgvS1YzblNzYkNaMnJ3OHBERjFjZ0NDRkVSaEVPWCtDZ2JKSENub2tRMXlldFRqY2NnR2ZwQzJEcXdJVWNDRWx4aFRzeGtXdXlVa1FVQkFrZWlCdUNjWEFicVorOGlKV1dGTlNtaEVjVDJ1dmYyS29GMStJVjE2ZXlrZEN0Rm13NUNZY1M0THdidkdiTzV3a2hibHgyMVpjY3NXSzBiNHVUUTFZY0NIRlp0RHJkQ0NuWENPK3Y3MlBzV1FUZXRNS2VraENpa0Vud1FGejM5RzIva1ByRnE2QUhQNGJXS3RRaTlKSFJxRkVsQzJGbW9pQTVOR2hVeHZjbGhCQkNpQ3RQaWE2RTQrNy9ndjQ2WnNKaFNEdGIyRk1TdWFVNUNuc0c0Z1lrd1FOeFhmUDhPZy9YdCsrRFpRVzFPWnJmVDhnOVQ0Tm1MNFNaQ1NHRUVFTGNJR3docUNWaUMzc1dRb2hDSnNFRGNYMnlUTnlMcHVMKytZdmdObFVqdFBzSTdMZmVGZHdtaEJCQ0NDR0VFQ0xQSkhnZ3JqK0dsN1N2MzhLN2NWbFFrK0lNSS9UUlY3RlZ2N1VRSmlhRUVFSUlJWVFRTnlZSkhvanJpdVZLSWUzemY2UHYyUkRVcGtRV0o2enZXTFF5MVFwaFprSUlJWVFRUWdoeDQ1TGdnYmh1V09mUGtQcng4eGh4KzRMYTFKc3FFdGJ2TGRUb1VvVXdNeUdFRUVJSUlZUzRzVW53UUZ3WHJQUHhwUHp2V2N6NG8wRnRXdVY2aEQzK0g1UlFLZWd0aEJCQ0NDR0VFQVZCZ2dmaW1tZWRQMFBLUjBNekRSelk2N1VoOUI4andTYmxhSVFRUWdnaGhCQ2lvRWp3UUZ6VHJLU3pwSHowTE9icEkwRnRqcGJkQ09ueU5DaHFJY3hNQ0NHRUVFSUlJZjQrSkhnZ3JsbFc4cmtzQXdmT3UvcmhiTnU3RUdZbGhCQkNDQ0dFRUg4LzhzaFdYSk44Z1lPaG1LY09CN1ZKNEVBSUlZUVFRZ2docmk0SkhvaHJqcFdTNEFzY25Ed1kxT2JzMEZjQ0IwSUlJWVFRUWdoeGxVbndRRnhUZklHRDV6SVBITFIvSE9lZGoxNzlTUWtoaEJCQ0NDSEUzNXdFRDhRMXczS2xrRHBsT09hSi9VRnR6anNmdzluKzhhcy9LU0dFRUVJSUlZUVFFandRMXdqRFM5cm4vOFk0dmplb3lkbnVFUWtjQ0NHRUVFSUlJVVFoa3VDQktIeVdSZHFjZDlEM2JBaHFjcmJ0amJORFgxQ1VRcGlZRUVJSUlZUVFRZ2lRNElHNEJyaVhmWUozdzVLZzQ0NVdEK1BzK0lRRURvUVFRZ2doaEJDaWtOa0tld0xpNzgzNysvZTRmNXdlZE56ZW9DMGhuUWRJNEVBSUlZVElEVTh5M2o4bVkrNWRpcGx3R0xBSWVXd3hTblRGaTMxME4ybnYxY2ozSld3Tkg4WGViZ3dBN3E4ZXhqenlXNzdHVVlwVklhVHZjdCtVZnB1RTk1ZXgrWjVUU1AvVktGSGxNRTlzd1QzajNueVBZMi8vSDJ6MWV3SGdtdEFRSysxY3ZzYlJZanZodUhjU0FKN3ZuOFhZT1QrZkV3b2pkTWdPQUl4dGMvQXNIcDYvY1FCbmo2OVJ5emJHU2ptTmExTGpmSTlqYS80czl1YlBBdUQrdEFObS9PNThqYU9XYm9DemwrL240djM1UCtqcnArUjdUaUdEdDZBNEl6RVByY2I5ZGY2cmNUbnVuWWdXZXpjQWFlOVV5dmM0V3QySGNYVDBmWjQ5Y3g3Rk9MZ3E3NFBZdzlES05zTFJMZmpmeDBJVU5sbDVJQXFOdnVzMzB1YStHM1JjcTFLZjBJZGVCRVUrbmtJSUlVUk96RU9yY1gzYUFYM3QrNWluZDRFM0ZieHBHRHZtRmZiVWhCQjU1VTNGUExzUEFDc3BEdlBrMWtLZWtCQVh5Y29EVVNpTVk3dEptL0V5bUdiQWNiVlVKY0llZXcxczlrS2FtUkJDQ0hIOXlPeUpxeElTaGIzZEdMU2ErWDhTTDRRb1RCYjZsaS93cnZnUGVGTndQalFUdGNMdGhUMHBJVkFzeTdJS2V4TGk3OFU4ZDRLVUQ1L0dTam9iY0Z3cFVvendRWk5RaTVZcXBKa0pJWVFRK2Fkdm1JWjNoVzlaUHlGRkNCMVV3RThNUGNtNFB1MkFkZjQ0QUVxUjBqZzZqMGN0ZXlzb1dzRmVXd2hSTUF3UFZzcHAzSE1leGJxd0FrR0pMRVBJNDB2QkVWSElreE4vQjRxUzliNXhXUmN1cmlyTDZ5THQwMUhCZ1FOSEtHRjl4MHJnUUFnaGhNZ2w3eCtUQXdJSElYMStSQzNYUkFJSFFselBOQWRLWkZsQ0hsdUVVcVEwQU5iNTQzai9tRnpJRXhOQ2dnZmlhcklzWE4vOEZ5TnVYK0J4VlNYMDBURm9aYXNYenJ5RUVFS0k2NUM1ZDZuL3RiMzFTSENFRitKc2hCQlhsT2J3L1g5OWdibDNXU0ZPUmdnZkNSNklxOGF6N2x1OEc1Y0dIUTk5WUJpMjJQeG4veFZDQ0NIK2pueFZGWHkwcW0wTGNTWkNpSUtnVmJuNC8zWEcvOStGS0N3U1BCQlhoWEZvTzY3dlBndzY3bWpaSFh1VHpvVXdJeUdFRU9JNjUwMjkrTm91cXc2RXVPRmtYRTNrVFNtOGVRaHhnUVFQUklHemtzK1Irdm5MWU9nQng3VXE5UW01ZTBBaHpVb0lJWVFRUWdnaFJHNUo4RUFVTE5NZ2RjWXJXT2ZqQXc0cmtTVUk2L1V5YUZJdFZBZ2hoQkJDQ0NHdWRSSThFQVhLOWNOa2pQMS9CaDVVTmNJZWVRV2xTTEhDbVpRUVFnZ2hoQkJDaUR5Ung3Nml3SGkzL0l4bjFWZEJ4MFB1SFlSV3NVNGh6RWdJSVlTNGNUaTd6eWpzS1FnaGhQZ2JrWlVIb2tDWUNTZHh6WGs3NkxqOWx2WTRtdDFYQ0RNU1FnZ2hiaXhxeFJiK3I0Snkvdng1ZHUzYWRjWEhQWFhxMUJVZkV5QTVPYmxBeHIyU2twT1RtVHQzTG1scGFVRnRodzRkWXZYcTFYa2U4NisvL21MR2pCbTQzZTVNcnpkanhndzhIaysrNXB1WW1FaGNYRnltYlFrSkNlemV2VHRmNDJaa1dSWS8vZlFUcG1ubWV3ekRNSmcyYlJxSmlZbEJiWnMzYjJiaHdvV1hOWDVtM0c0M2YvNzVaODRkaGJoQlNQQkFYSG1XaWV1ck43QmNnVmxodGRKVkNYbHdHQ2hLSVUxTUNDR0V1SEZZN3ZQK3I0S3lkZXRXQmc4ZXpMUFBQc3N2di94eVJjYTBMSXNSSTBZd1lzUUlUcDQ4ZVVYR0JEaHg0Z1FQUC93d1gzMzFGWlpsWGJGeHMyTlpGcHMzYjg2eDMrblRwLzFCR01Nd21EUnBFajE3OW1URmloWE1uVHVYVFpzMkFiQmh3d1pHang3TnNHSEQyTHQzYjY3bmNmVG9VVDc3N0RQNjlPbkQxcTFiQTlyKyt1c3ZQdnZzTTU1NDRnbCsvLzMzUEx3N244VEVSUHIwNmNQWXNXTTVjdVJJUUZ0cWFpci85My8veDdQUFBwdXJuME5XRkVYaHJiZmVvaytmUGl4ZXZEaGZ2ejlWVlprMWF4YTlldlZpOXV6WkFXMHJWcXhnL1BqeFBQbmtrMEh2NFhKNHZWNkdEeC9Pd0lFRFdiaHdJZDkrKysxMUVjQVNJcjlrMjRLNDRqeXJ2a2JmRi9nWGlCSVNUdWlqcjZMWVF3cHBWa0lJSWNTTnhmVkJQZi9yME9FSEMrUWFHemR1QkNBdUxvN3c4Q3RURGxKUkZQcjM3OC9vMGFNWk5HZ1FreVpOb2tTSkVwYzlia3hNREhmZGRSZFRwMDVsOSs3ZHZQRENDOWp0ZGdBbVRKaEEwNlpOYWRTb1ViWmpiTisrblpVclYrYjZtZ2NPSEdEYnRtMU1uanlaOHVYTFo5bHYzYnAxZlBqaGh6eisrT04wN2RvVmdMQ3dNSm8wYVVLL2Z2MDRjK1lNWGJwMDRmVHAwd0I0UEI0MFRjdjFQQTRkT2dSQWJHd3NOV3ZXREdoTGZ6Sis3dHc1aWhjdm51c3gwNFdHaG1JWUJyLysraXNQUFBCQVFGdElpTy9mZGNlT0hhTnMyYkpzMkxDQm5UdDMwcnQzN3p4ZngyYXpFUmNYaDJWWktQbDQwS1FvQ3BxbVliUFp1UFBPTy8zSExjdnlCMDN1dnZ0dS8rL3B5SkVqaElTRVVMSmt5VHhmSzUzRDRRQmczNzU5SkNVbDhjMDMzekJseWhRZWVPQUJIbjMwVVd3MnVkVVNOeGI1UklzcnlvamJoMnZ4MUtEaklmYzlpMXE4VENITVNBZ2hoQkM1dFdIREJtNjk5VllBVE5Oa3pabzFSRWRITTM3OGVHSmlZZ0w2TGx1MmpGdHZ2WlZpeGJKUGdQektLNi9RbzBjUGF0U280VDkyKysyM0V4TVR3NGtUSjRpUGp3OEtIcXhhdFlyUTBGQWFOMjZjNDV6MzdkdEgxYXBWQVhqc3NjZjQ4Y2NmV2JWcUZTRWhJWXdZTVFMd1BYbWVQMzgrblR0M1pzQ0FBWVNHaG1ZNlZ2WHExZm52Zi8vTDRjT0hjN3h1UnBNbVRlTDExMS9Qc3IxejU4N01temVQYWRPbTRYUTZBWWlJaUdEVnFsWEV4OGZUckZrenVuZnZ6cUJCZzFBVWhSZGVlSUd5WmN2bWVOMzE2OWZUcUZFamR1ellRY21TSlhuKytlYzVlL1lzSG8rSGN1WEtBZmh2bkh2MjdPbi9PZW02em9rVEoveDlNanB5NUFpVEowLzJQLzMzZXIzK3RzOCsreXlncjY3N3luQjdQQjdHangvUDVzMmJjYnZkVktoUWdWYXRXdVU0LzR4c05odVdaZEdwVTZjOG5YZnBHS0dob1FHZnlmWHIxeE1mSDQvTlp1UEVpUk5NbkRnUmdEVnIxaEFTRXNLNGNlT0lqSXpNMS9VY0RvYy9hTkdqUnc4YU5tekkwS0ZEbVRWckZrV0xGdVgrKysvUDkzc1I0bG9rd1FOeDVlZ2UwbWE5Qm9ZMzRMQzkvaDNZRzk2WnhVbENDQ0dFdUZhOCtPS0xORzNhbE5LbFM1T1ltTWlaTTJlb1c3Y3VjK2ZPRGVobm1pYmZmLzg5MGRIUnZQTEtLd0dCZ1l6T25qM0xtalZyT0hic1dOREtoUk1uVGdEd3YvLzlMK2k4WGJ0MlVhUklFU1pQbmt6Um9rV3puRzlxYWlxREJ3L216VGZmcEY2OWVrUkdSdEt4WTBmbXpadm5YL1ovOE9CQi96NTRwOVBwditITmpNUGg0TTAzMzhRd0RFcVVLQkh3NURqakUvR2xTNWN5ZnZ4NGRGMm5lZlBtdEd6WkV0TTBVZFhNZHdTcnFrcVhMbDJZTkdrUzhmRys4dFV1bDR2cDA2ZFRvMFlOT25YcVJHSmlJdWZQbjZkKy9mb0JnWU5UcDA2eGE5ZXVURy9HUjQ0Y1NaTW1UZGl4WXdlVksxZm0wMDgvWmUzYXRUaWRUajc4OEVQaTQrUFp0MjhmRVJFUkFhc0d2dnJxSzFhc1dNR0VDUlA4d1l4MDVjdVhwMWl4WXZ6NjY2K0VoWVZoR0FiZ0N4QmN1dVEvUFlkQWVsdjZ5b2FaTTJkU3MyYk5QRDNWMXpRdElGQ1IwZFNwVTRtT2pxWmJ0MjQ1amdHKzM5VzJiZHVvVzdjdUN4Y3VCSHlCam5uejVnWDBWeFNGNWN1WGM5OTkrYy9IWmJmYi9mTysrZWFiNmQ2OU83Tm16V0xpeEluVXFWT0g2dFdyNTN0c0FHZVByeS9yZkNHdUpBa2VpQ3ZHdFdnSzVva0RBY2VVcUJLRTNEOVU4aHdJSVlRUTF3Rk4wMWkzYmwzQXNhMWJ0d2J0bzA5MzVzd1pEaDgrbkdYdzRJY2ZmZ0I4VDY4dlRkaFh0V3BWVkZVTk9wNlFrSUJoR0NRa0pQRFdXMi94K3V1dlo3bU1QU3dzakJZdFd2REZGMTlRcjU1dkcwZWJObTJZTjI4ZUhUcDBBQzV1dlNoYXRDZ0RCZ3pJOGdZL1hWWTN2S2RQbjJicTFLbEVSRVN3WU1FQ0dqVnFSTGR1M2Z3ck5iSXllL1pzNHVQak9YUG1ESUEvZUhEOCtISEFGN0I0N2JYWC9QUFhkZDMvZEJ4ZzdkcTF4TWZIVTZ4WU1lclVDYXhXcFdrYXYvMzJHd0M3ZCs4T1NGNDRjK1pNLzAydGFab01HVExFMzNia3lCRzhYaStUSjA5bThPREJRWE1lT25Rb1E0Y09CWHdCb0ljZmZwanc4SENhTm0wYTBNL3I5Ykp3NFVJcVZLakFSeDk5bE9YUHdPdjE4c1liYjJTYXpEQmRhbW9xcG1reWJOaXdnT011bDR2ZHUzZWpLQXJseXBYanR0dHU4N2ZGeGNVRkJBUThIZytXWlRGcTFDaldyMTlQcjE2OVdMdDJMYXFxVXJac1dUNysrR01VUmVIVlYxOWwxYXBWOU8zYk44dkF3YVpObTVneEkrZUtKcnF1WTFrV3p6MzNISXFpNEhLNS9HMy8rdGUvZVAvOTl5bFZxbFNPNDJSRkxadno2aHNocmhZSkhvZ3JRdCs3RWM4dndaSFIwSWRIb29UbGJ5bVlFRUlJSWE0dW04MkdvaWorbS82c0hEbHloTDU5KzFLNWNtWGF0MitmYVo5dDI3WXhjK1pNQUlZUEh4NTA0NXVWWjU1NWh2UG56OU96WjAvYXRXdVhZLzh1WGJvd2JOZ3dkdXpZUWExYXRhaFZxeFl2dlBBQ2JkdTJCWHczM3dDdFc3Zk9NWEJ3K3ZScGxpOWZUcGN1WGRpelp3K1RKazNpdWVlZW8wYU5Hb1NGaGJGaXhRckF0d1hnN3J2dlp1REFnWXdlUFJxYnpSYVVheUJkYkd3c1U2ZE85VzhEU0I4alhYb1FZZjM2OVlBdjc4TDI3ZHVEeG5ubGxWZVlNR0ZDd0kyb3Fxb1VMVm8wSUVGZysvYnRpWWlJb0czYnRnd1pNZ1JGVWFoYXRXcEFBQ1o5eFVCdWZ5ZmdTNXg0NlpQNzNMTGI3YlJyMTQ0eFk4WlFxbFNwb0cwamh3OGY5cTl3MkxwMUs1VXJWdzVvcjFLbEN1QmJNUkViRyt2ZmxsQzZkR25pNHVJQ0FsNjZydlBISDM4QStHLytuMy8rZWNhT0hjdnk1Y3NwWHJ3NHExYXRJaVltSmlpSFEwWU5HalJnenB3NTdOeTVrK0xGaTJmNTJiSFpiSGc4SHBLU2t2eDkwdWNMTUczYU5KNS8vdms4NWJESXlFbzU3WCt0aE9jL1A0TVFWNElFRDhSbHM5S1NjWDMxUnRCeFI4dnUyS3JkVWdnekVrSUlJVVIrcUtycXY0bTdYSHYzN3NVd0RLcFhyNTdseW9STEhUdDJqSjA3ZC9MVVUwL3g0SU1QNXVxY2V2WHFVYVZLRlQ3NTVCUGVmdHRYSmpvOTZKQ1ltT2hmTlpGVmtDTWp3ekNZT25VcU0yZk9wR3ZYcnFTa3BQRHNzODh5ZE9oUTdyampEZ0JLbFNwRjkrN2RHVGx5SkVsSlNiejY2cXVjTzNlT2V2WHE4WTkvL0NNb1QwT0RCZzJZTW1VS3hZc1haK25TcFV5YU5NbmZGaGtaU1ljT0hXaldyQm5EaGcyalZLbFN2UGppaTlTdVhadlZxMWN6ZXZSbzdyampEa2FPSEpucGZMTzZJUzFSb2dSTGx5NGxMUzJON3QyNzgrU1RUd2EwZCszYWxkVFVWRzYvL2ZZY2Z5YnBxbFNwRXJTNklERXhNY2V0Qk9sdXYvMTJGaXhZNEU4eW1PN28wYVAwN2RzWFZWWDlRWTFCZ3daUnQyN2RYSTM3NG9zdkFyQi8vMzZHRGgxS2lSSWxtRFZyRm9zWEwyYmN1SEc4L1BMTE5HL2VuSVVMRnpKeDRrVC85WWNNR1JJMGw0d1VSV0hNbURFNTN2UVBHVEtFSFR0Mk1IcjBhTXFVdWZMNXZWeVRMbjZlQ2lveHFoQzVKY0VEY2RuY1Avd1BNL0Ywd0RFMXBqSWhuZm9YMG95RUVFSUlrUitLb3FEcnV2OG1QQ3NwS1NuWnRvTnYrOERDaFFzeERJTkJnd2JsNnZybnovdktUczZZTVlQR2pSdFRvVUtGWEozWHJWczMzbnJyTGY3NDQ0K0FtL2NWSzFaZ0dBYlZxbFVqTmpZMngzSFNxek9FaDRmejRJTVBVcnQyYlY1NjZTWGVlZWNkLzFQNjhQQndQdmpnQTNidTNNbnR0OS9PNDQ4L1R2LysvZG02ZGF0L3E4U2xLbGFzeUJkZmZNRW5uM3hDYkd3c3UzZnZwa1NKRW1pYXhwdzVjNWd6Wnc2bFNwV2lWcTFhbkRwMWl0cTFhNU9Ra0FDUWJTV0tyTFp6SER0MmpLTkhqeElWRlpYcHpYMTZnQ2d2MVFDT0hqM0tnQUVEQW82bDMrem5WbVkzNjE5OTlSVUFqUm8xWXRPbVRkU3NXWlBQUC8rY3Q5NTZLMWRqaG9XRkFiQmx5eGJBVjFYaW80OCtZdS9ldmJ6d3dnczBiOTRjZ0NlZWVJTG5ubnNPZ1B2dnZ6L0h5aHVRZFhERzQvSHcxbHR2MGFOSEQ2S2pvd0hmRnA2Q0NCNEljUzJSNElHNExNYkJyWGgrV3hoNFVMTVQydU5mWU1zNm1pdUVFRUtJYTQraUtGaVd4Wm8xYTdMdGw3NEVQenZSMGRFOCtPQ0RUSnMyalppWW1LQWJ4eTFidG1DejJhaFZxNWIvV0VSRWhQOEdiUGJzMlF3ZE9qUlh5NzNidG0zTDlPblQrZC8vL2tmRGhnMzltZnUvKys0N2dGd254RXUvVm1Sa0pOSFIwZHgyMjIxVXExYU53NGNQK3hNTDd0Ky9uME9IRHRHL2YzOGVldWdod0JkUThIZzhkT3pZTVdqTXhNUkUzbm5uSGRhdFc4ZmRkOS9OQXc4OFFMOSsvWWlNakdUa3lKSDA2OWNQZ0Q1OStyQjU4MlovcFlkVHAwNEJ2cVg1V2NscUtiM1g2NlZCZ3diRXhNUXdhTkFnWG4vOWRTcFZxaFRRcmloS2p0czRMcjFXUkVSRXdMRkxWNmtjTzNhTXp6NzdqS2VlZWlySEtoemdLekc1ZE9sU1dyVnE1Zjk4ZE8zYTFaK1RJQzhWRzlLM2ZTaUt3cHc1YzZoY3ViSS9SNFBiN2Zadm9RRmYrY3FNVlRveUV4OGZ6K2pSbzROeWNnQWtKeWR6NnRRcGR1elk0ZCt1Y3ZUbzBWeXZsaERpZWlYQkE1Ri9ocGUwYjk0Tk91enMwQWV0ZE5aL0dBc2hoQkRpMnFRb0NuYTduZm56NTJmYkx6M25RVTQ2ZGVwRXAwNmRtRDkvUG02M204NmRPL3R2UU51M2IwK1JJa1Y0OTkzZ2YwdmtsYVpwUFBMSUk3ejk5dHQ4OWRWWC9rUjVSNDRjb1dUSmtybktuUUNaUDhsLzZLR0hjTGxjTEZ1MnpIK3NWYXRXQVFHSnJBSWNicmViZ1FNSGN0Tk5OL0hlZSs5UnUzYnRnS1gvdXE1VHYzNTl3c1BEYWRldUhRY09IR0RYcmwwQS9zb0dHVy82TTV0dlVsSlNVSkxCaUlnSS92T2YvNUNXbHNiS2xTc1pQbnk0UDErQ1pWbVlwaGxVWlFGOEFZc3hZOFlFVkQxSVgxMWdtaWJKeWNrQi9kUGIwbGNsSER0MkRMZmJ6WjQ5ZTNqcnJiZXlyYlpnV1Jiang0OUhWVlg2OXUzcnI3clJva1VMS2xTb3dQang0NmxSbzBhdWtnMmVQbjJhYmR1MlViRmlSVkpTVXFoYXRTcS8vZlliNjlldnAwYU5Hb3daTTRiZHUzZnowRU1Qb2VzNmMrZk9aZURBZ1RSbzBJQ1dMVnRTdTNadEtsU29FTEFTbzBTSkVyUnExWW92di95U01tWEtvS29xTzNic0lDUWtoTmpZV0gvcDB2U0VsUWNPSE1oMGJrTGNTSElmYmhUaUV1NmZ2OFE4ZVREZ21GYTZLczVXRHhYT2hJUVFRZ2h4VGRxL2Z6OVRwMDZsVjY5ZVFlWCtNdnI5OTkvNTlkZGY4M1dOOXUzYlU3VnFWV2JNbU1HMmJkdjQ1Sk5QQU9qVnExZWVsdWRucE9zNkxwZUxtVE5uK3BQdk9aMU9mdjc1Wi9yMjdldFB4cGdWVGRPb1U2Y09zYkd4ckZ5NWtva1RKL0xqano4Q3Zpb0NDeGN1WlB2MjdmNnRGakV4TVd6ZHVoVzMyODJ1WGJ0UVZaVnExYXBsT1g3NlNwSGs1R1QvRjBEeDRzVnhPQnhFUlVYUnBrMGJFaE1UbVQ1OU9vQS9NSkMrUlNPam0yNjZ5ZC9mNlhRU0VSRkJaR1NrUHltZzErdGwvLzc5N04rL0g2ZlR5Ymx6NXdDb1hyMDZFUkVSMUtoUmczcjE2bEdzV0RHbVQ1K2VaZWxGZ0RsejVyQjE2MVllZmZSUnlwUXA0NSs3cXFyMDc5K2Y4K2ZQOCtLTEwvcXJWR1RueHg5L0pESXkwcCtvOE9HSEgwWlJGQTRjT01EQWdRTkpURXpralRmZW9ILy8vZ3djT0pDWFhub0p5N0xZdEdrVDc3Ly9QZ01HRE1nMHgwYjM3dDM1NXB0ditPQ0REM2o1NVpjQktGT21ETysrKzY3LzY1MTMzZ0Y4Q1VLRnVOSEp5Z09STCticEk3aC9taDU0VUZFSWVYQTRhUEt4RWtJSUlhNUhpcUpnR0VaQXFjRE1YUG9FT2ljblQ1NEVvRWVQSHBRdlg5NS9QQ2tweVovd0x2MW16bWF6OGVhYmIrWjVDYmlpS0R6enpETTgrK3l6akJneEFsM1hxVmF0R3AwNmRjclRPT0FMZGt5Wk1vVWxTNWFRbUpoSXZYcjFHRHQyTEk4Ly9qaGx5NWJsa1VjZTRiWFhYdVBmLy80M0R6LzhjSmJqMkd3MjZ0U3B3d2NmZkJEVWR2ejRjWCtsaFMrLy9KTG16WnNUR3h1TDIrM21vNDgrSWo0K250cTFhd2RWSnNqSXNpd2lJeU1EVmpOY21oaXlTWk1tTEZxMHlIOGpuNzRNUDZ0a2dkMjZkUXZJa3pCNzlteTJiTmxDcFVxVitPQ0REK2pXclJ0dXQ1dHk1Y3JSdTNkdi92V3ZmNkhyT284ODhnaTMzSEpMbG5rWU12cnp6eitaTm0wYURSbzA4UC84TXViUnVPMjIyMmpWcWhXclZxM2ltV2VlWWRTb1VRSGJXekxTZFozNTgrZlRwVXNYOXUzYjUzK1BFUkVSeko0OUc0L0hnOVBwWk5xMGFVeWJOaTNvL09qb2FCbzJiRWp2M3Ixem5IZG1xbFdyUmxoWUdIdjM3dVgwNmRQWnJyWVE0bm9uZDNraTd5d0wxOXovZ2g0WVRYWTB1dyt0UXVabGlvUVFRZ2h4N1V0ZjBwN2ZrbnhaT1hqd0lPQzdLY3pJTkUxL1lBR2diTm15QUV5Wk1vVlhYbmtsVi92bU02cFZxeFp0MnJUeGwwTjg4c2tuODdTdlA2UFpzMmVqS0FxUFAvNDRQWHYyREVnTzJLSkZDd1lOR3NUNDhlUDlDZjh5ZTVJUGNPKzk5M0x6elRkVHJsdzV4b3dadzhhTkczbjMzWGVwWGJzMmZmdjI1Y1NKRTR3Yk40NWl4WW9SRlJWRlZGUVVDeFlzQUh6bEpiT1RWZTZKakhPdFc3Y3VVVkZSOU9qUkE4ZzVlSkJ4N0U4KytZUlpzMlpScVZJbDNuenpUVUpDUXJEYjdZU0ZoZkg4ODg4RGNQUE5ON056NTA1ZWVPRUZpaFVyUnFOR2phaFJvd1lWSzFha2Z2MzZRZVB1MzcrZlYxNTVoWmlZR0Y1NjZTWC83K2ZTZ0ZSSVNBamcyMG94ZE9oUU9uYnNTSThlUFlKeVFQend3dzk0UEI3dXYvOStSbzhlVFh4OFBHUEdqS0ZUcDA1MDY5YU4zcjE3azVDUUVMRDlJVDFYUTFoWUdLTkdqYUpCZ3diWi9peXlZN1BaYU55NE1TdFhybVRKa2lVQlFZaGZmLzJWaWhVcitqL1hRbHp2SkhnZzhzeTdjUW42dmswQng1VElFamp2NmxkSU14SkNDQ0hFbFdCWkZuYTduUjkrK0NIYmZybk5lUUMrbThXelo4OEM4TzIzM3pKa3lCQi9XMVJVVktaUGcvUHJwNTkrWXRXcVZmN3Z4NDBieDVneFk3TE5HNUNaaWhVclVxVktGZHEwYVVOc2JDeXBxYW4rbTlsMFhicDBZZjM2OVRrbWx3U0lqWTFsN2RxMWJOaXdnZERRVU5hc1djUHk1Y3M1ZHV3WWJkdTI5VCt0MWpTTnBrMmJzblRwVXNMQ3dyS3MzcEF1cStCQnh1TlJVVkhNbmozYmY1UHVjcmtBc2wzUnNILy9mdDUvLzMyMmI5OE8rSjdPdi8vKysvN3ozVzQzTDcvOE1rbEpTZXpjdVJPYnpVYXBVcVU0ZHV3WVM1Y3VaZW5TcFptV2R0eXpadzh2dnZnaXljbkphSnJHaUJFai9HMW56cHpCTkUwR0RCaUExK3NOMk41aW1pYUxGaTFpOGVMRnZQamlpLzZ5bWNuSnlVeWZQcDArZmZvUUZSVkZTa29LeFlvVjQ1TlBQdkZYWVVoUDlQamVlKy81eDBzdk1WbTFhdFhMQ2h3a0ppYXljK2RPZi9CZy92ejVQUERBQS81cmp4OC9uaWVmZkZLQ0IrS0dJY0VEa1NkV1NpS3VCY0ZMR1VQdWV3WWxKTHdRWmlTRUVFS0lhMW42VS9RNzdyaURSWXNXWVJnR2d3Y1B2cUxYTUUyVEw3NzRndW5UcCtOd09Qam5QLy9Ka2lWTDJMQmhBNE1HRGFKLy8vN2NlKys5dVZwU0Q3NmIrSkVqUndMd3hodHZzSHo1Y245U3hJeEJoT0hEaDFPL2ZuMW16SmhCV2xwYXRtT1dMMStlRVNOR3NHdlhMaFlzV09CZkFmRFhYMy94KysrLzA2UkpFL2JzMmVNUFJxU2xwZkh6enovVHVYUG5MTWZNVGZBQUFxc3lwRzhQQ0E4UC9uZGJZbUlpSDN6d0FhdFdyYUorL2ZxTUd6ZU96WnMzOC9YWFgxT2tTQkhnNGxQNzlDMEM2VS8wMHhNZHB2Y2RPM1pzd05pclY2OW03Tml4MUtoUmd5RkRoakJtekJqQ3c4T0RmaWZwQ1RXTEZpM3FuM3RjWEJ3blQ1N2t6anZ2REFnRWVUd2V1bmJ0eXIzMzNndEFhbW9xcXFyNmI5NnoreGxCM2t0TkFpUWtKUEQyMjIrelk4Y09qaDQ5U25SME5LTkdqYUpLbFNyczM3K2ZpUk1uTW56NGNGSlRVemw3OW15dVAzTkNYQThrZUNEeXhMMzBFNnpVOHdISGJMVnV4MTY3WlNITjZQL1p1L000Rzh2L2orT3ZNL3VNTWNZNjluM0xUcUtvaUM5S3loS3k1TWUzbElRa1M5bjYyaWxMdEUyS1NsR0pFTXFXSlZHVU5VdDJZUnFFWWZidG5EbS9QKzdPbVRrelo4Yk1tSEZtZUQ4ZmozazQ1ejczZmQyZmM3dk53L1c1cit0emlZaUlTRTdKVG1jcUkyZk9uR0g5K3ZWVXJGaVJrU05IMHJScFUyYk9uTWtmZi94aFAxOThmTHpUeXY5Z3pHZS9XYkhEME5CUVpzNmN5ZUhEaHlsWHJoemp4bzJqY3VYS05HL2VuTW1USjdOcjF5N2VlKzg5dnYvK2UzcjI3TW1ERHo2WTd1eXlpZnNBQUNBQVNVUkJWQlFEWjBhTkdrV0RCZzE0NTUxM2NITnpjNmdINE8vdlQrZk9uZTNGRkROU3RteFovUDM5MmI5L1B3a0pDVlNzV0pHQWdBRCsrT01QcGs2ZHl1alJvNWt4WXdieDhmRTgrZVNUckZtemhybHo1M0xvMENINjlldG5yKzZma3NWaUlTSWlnZ0VEQnFUWmJoTVJFY0daTTJlb1VhTUd2cjYrOWs2L3JYT2VrcmUzTjZWTGwrYWpqejZ5ZDlMcjFLbmpNQlQvcWFlZXd0M2QzZWwzL3U2Nzczajc3YmNCeDJrY0d6WnNZTjY4ZWZUdTNadWVQWHZpNXViR3h4OS83SEJzNTg2ZGlZK1BkN3I2UmxSVUZEdDI3T0RSUng5MTJGNmtTQkg2OU9samYrOXNXY1dNa2dlcGw1cE1LVHc4bk5PblQzUHk1RWxPbkRoaFh3VWpMQ3lNZ3djUDh1Q0REeko4K0hCcTE2Nk55V1JpOE9EQkRCOCtuQTBiTnVEbjUyZWZjcExULzZaRVhFbkpBOG0wcE10L2tiQjd0Y00yazVjdlBwMkdncktxSWlJaXQ1Vkg0K2R6dkUycjFZclpiRTdUR1UwdG95cjZOaEVSRVV5ZVBCbGZYMS9HangrUHA2Y25yVnUzcG1qUm9zeVpNd2N3T21nZE9uU2dZTUdDK1BuNTRlSGhnY1ZpSVNFaGdlam9hT0xqNC9uKysrK2R6cysvY2VNR2l4Y3Y1dnZ2djhmZDNaMW5ubm1HbmoxNzJ2ZjE4dkppMHFSSmZQNzU1eXhac29Telo4OHliZG8wL1B6OGFOQ2dBWTBiTithSko1NXdhUE83Nzc0RGtwY2VUTWxzTmdPd2VQSGlOQjNubXhXUXZIRGhBbXZXckdIZHVuV1lUQ1o2OSs1Tjc5Njk4ZlQwWk9uU3BTeFlzSUR4NDhkVHVuUnBSbzBhUmUzYXRhbFNwUXB6NTg1bDgrYk5iTm15aFVhTkdqRmp4Z3lIZGkwV0N5YVR5ZjYwUHVWMm03Q3dNRWFPSEluSlpDSW9LTWcraGFSR2pScHA0dlR4OGVHaGh4N0tjTnBLWEZ3Y0pwTXBUVkhOa0pBUWZ2LzlkN1p1M1pwbTFFSGx5cFZac0dBQnBVdVhUcmZkcEtTa2REdmEvdjcrYVJJSHppUWtKS1JaTnROWmdzVjJudmo0K0hUYmV1Kzk5OWkyYlp2OWZmSGl4ZW5ldlRzdFdyU2dldlhxYWZhdlc3Y3VMN3p3QXZQbnoyZmx5cFdzVzdjT01FWkRpTndwbER5UVRJdjcva05JOVV2ZHUwMC8zQUpMdUNnaUVSR1J1NWRueTdFNTNxYXRnNXk2TTVxYXJkT1ZYbWN2SWlLQzExOS9uYVNrSk9iTW1VUDU4dVh0bnpWbzBJQlBQLzJVM2J0MzgvdnZ2M1BxMUNrdVhickVQLy84NC9DVXVHSERoZ3dkT2pSTjR1REFnUU9zVzdlT0hUdDI0T1hsUmFkT25laldyWnZUNG9vbWs0bStmZnZTcEVrVDVzNmR5NWt6WjRpSmlXSC8vdjBPTWRuVXJGa1ROemMzQ2hjdW5PWWExS3RYTDkzcllWdWxJdlZJQ2JQWnpMQmh3emgrL0RoVnExYWxiOSsrdEczYmxvQ0FBQklURTFtOWVqVXJWcXdBb0cvZnZuVHIxczArQ3FOOSsvWVVLVktFNmRPbjQrM3R6UU1QUEpEbXZCYUxoY0tGQ3pzOHJXL1RwbzNES0lXS0ZTdnkyV2Vmc1dEQkFuYnMyQUVZZFJEYXRXdm45THRVcmx5WjQ4ZVBjL1RvMFhTL0w1QnVVYzBqUjQ0d2NlSkVKazJhWkw4VzFhcFZ5N0F0TUJKU0Zvc0ZxOVdhN2FIK0NRa0phYTQva0NiQllrdXVaRFRWWk5pd1ladzRjUUp2YjIrZWUrNDVtalJwY3RPNHVuYnRTa0JBQU8rOTk1Njk3V1BIanRtblZZamtkMG9lU0thWVQveU8rZGd1aDIxdVJVdmoxYnlMaXlJU0VSR1JuR1kybS9IeDhYRTZkRHdsVzhIRTlJYUVlM2g0MEtoUkkzcjE2dVV3Lzl6RzNkMmRaczJhMGF4Wk0vczJxOVZLZEhRMGNYRnhKQ1FrVUxod1lhZEYvV2JObWtXMWF0VVlNV0lFelpvMVMzZktRMHIzM0hNUHdjSEI5b3I0cjc3NktpVktwSDM0MGFSSkU4YU9IVXVqUm8xdW1rQkpxV3ZYcms1WEZ2RHc4S0IvLy81VXFsU0pnSUFBaDg5aVltTDQ1WmRmZU9hWloyamR1clhUNjNULy9mY3pmLzU4cmwrL3pqMzNwRjNScW5Ianhnd2NPTkJoMnl1dnZFTDc5dTBkdHBVcFU0WTMzbmlEcVZPbjR1Zm5SNTgrZlFnTURIVDZYZHpkM1prd1lRSXhNVEVFQlFYZGROcElUakdielpoTUp2dlNpbGxsdFZwSlNFaHdxRWxoS3c1WnFsUXBoM3ZhVmpBeDljb05LZm41K1RGbHloUktsQ2lScFhqYXRtMUw0OGFOV2Jac0daczJiV0w3OXUwTUdEQ0FRb1VLWmZrN2llUTFKbXRHRTRGRUFKSXNSTDM5SEVtWC8zTFk3UHQvay9Dczg3QnJZaElSRWNsanpIcy9JWEhySk9PTlQwRjhCeC9LMWZQRkwrbGtmKzNkZTFXT3RMbHUzVG9lZXVpaG0zYWN3OFBET1hqd0lNMmFOYnR0bmN1ODdPelpzMVNxVk1uVlllUmJWcXVWenovL25IYnQyam10N1pBWlNVbEpiTnk0a1pZdFc5b1RDREV4TWV6ZXZadUhIbnJJNFQ1TlNFamcvUG56VksxYU5VZmlUNC9GWXVIVXFWT1VLVk1tUzhtb2xHSm5WYlMvOWgzeFY4NEVKcElCVXdaRGJKUThrSnRLMkxXYXVCVnpITGE1VjZwSGdSZm5xZGFCaUlqSXYyNTM4a0NkQ3BFN24vNmR5KzJXVWZKQXFXTEprRFV1bXZnTmFkZGY5bmxpa0JJSElpSWlJaUs1eUtQWks2NE9RY1JPeVFQSlVNTFdKVmlqYnpoczg3eTNIZTVsMDFib0ZSRVJFUkdSbk9PcDVJSGtJVzZ1RGtEeUxtdkVOZUovWHU2NDBkTWI3MGY3dXlZZ0VSRVJFWkc3U05MNVgwajY1eWdrbVYwZGlvaEdIa2o2NHJkOUNlWUVoMjNlTFhyZ1ZxaTRpeUlTRVJFUkVibDdKR3djamZYR09YRDN3bmZZQ1ZlSEkzYzVqVHdRcDVMQ3I1Q3dhN1hETmxPQlFuaTFlTnBGRVltSWlPUWpLa2N0SWpuQWV1T2M4Y0tTa1BHT0lyZUJrZ2ZpVk1LV3hXQk9kTmptM2JJbkp1KzBheENMaUlnSTRGMHcrYlVsM25WeGlJaUk1QUlsRHlTTnBPdVhTZmp0ZTRkdEp2L0NlRDdRS1owalJFUkV4TTAvS1BtTk9RRnIxT1hjUGFGbmlvUitZblR1bmt0RWJyK0VGUCt1UFF1NExnNlJmeWw1SUduRWIvNGNMSTVGV2J3ZjZZM0p5OGRGRVltSWlPUUQ3bDRPYnhPM1RjN1YwN2tGbHJlL3RwemVrcXZuRXBIYnozSW0rZDkxeW4vdklxNmk1SUU0U0xvV1N1S2VkUTdiVEFGRjhici9DUmRGSkNJaWtqOVpqcTBsWWMxZ3JGR1hjcVY5dDZwdDdhOFRmNXFtT2RFaWQ1S0VLT1BmOWIvY3FyWnhZVEFpQnEyMklBN2lmL3dja3BJY3RubTNlZ1k4dlYwVWtZaUlTUDVsT2I0V3kvRzFtQXFXd2xTb0hKaE1PZGU0MVFJZVhzWVVpY2lMeEw1YkQ3ZWd1dUJtQW5Md1BDSnkreVFsWVkyN2p2WEcrZVNFb0xzWFNlZC9KVDRrdVhDNXgzMERjSy9jeWtWQnl0MUt5UU94UzdweG1jVDlHeDIydVJVcWpsZVR4MTBVa1lpSVNQNWtLbExaK00vL3YydXpXeU12WW8yOG1Mc25OY2VSOVBmdnVYc09FYm45TEFscC9tMWJhM1YyVVRCeU45TzBCYkZMK0hsNW1sRUhYcTJlTVo1cWlJaUlTS2FaQ2hUSDU5a2ZjYS9WQlR4OVhSMk9pSWpJTGRQSUF3SEFHaHRKNHU0MUR0dE0vb1h4dXU4eEYwVWtJaUtTdjVrQ0srTFZmZzZZcDVGMDR6ekVodVhleWN4eFdNMEptSHdDc0p6Y2dIbmZwOWx1eXF2OUhFd0ZTMk9ORENYaGgxZXozWTVIdzc2NFZ6ZitINUd3K2lXczJmeitiaVhyNGRsaURBQ0p2ODhuNmN6VzdBVmtjc083KzVjQUpJWHNJbkhuM095MUEzaTFISXNwcUM3V3hCZ1NWanliN1hiY2EzVEFvOEV6QUNUK09JNmthNmV5MVk1YllBVTgyNzBKZ1BuSWNpeUhsMmM3SnErT0gyTHlDU1RwNmpFU04wL0lkanVlVFFiaVZxa0ZBUEhmOWdOelhMYmFjYXZ3SUo3M0R3WWdjY2Nza3Y3ZWs2MTJUTjRGOGVyME1RQ1cwejlpM3JNZ1crMEFlTFo5RTdmQ0ZiQkdYeUZoN1pCc3QrTlJyeWZ1OTNTRUpMTnhqWkxNNE9HRG0zOFFwaktOOGFqWkFUeWNKeDlOUlNwbis3d2kyV1d5V3ExV1Z3Y2hyaGUvZFFueDZ6NTIyT2I5MlBONFA5TGJSUkdKaUlqa0wwa1hkaEcvdEFjQWJ1V2E0djMwVWhkSEpDSWlralVtVS9yRmVUUnRRY0NjUU1LT2J4MDJtYng4OGJyL1NSY0ZKQ0lpSWlJaUlubUprZ2RDNHI1TldDTWRoeEo2TnUyQXliZWdpeUlTRVJFUkVSR1J2RVRKZzd1ZE5ZbjRuNzUyM09ibWp0ZERYVjBUajRpSWlJaUlpT1E1U2g3YzVjeC83aUxweWdXSGJaNE5XdUVXR09TaWlFUkVSRVJFUkNTdlVmTGdMcGZ3eThvMDI3eGE5SEJCSkNJaUlpSWlJcEpYS1hsd0YwdTZHb0w1eE84TzJ6eXEzNGQ3cVNvdWlraEVSRVJFUkVUeUlpVVA3bUlKdTFhbjJlYlZyTE1MSWhFUkVSRVJFWkc4ek1QVkFlUVlxeFgrT0FLLzdJWS9qMFBZZFlpTGMzVlVlWm9QNEVNNXg0MXZCQVBCcmdqbjVueDhvRWhodUtjR05Hc0s5V3BEK3N1UWlvaUlpSWlJU0E2NU01SUhvWmNnZUlHUk5KQTdWMXdjaEY0MGZqWnZNNUlJQS90RDZaS3Vqa3hFUkVSRVJPU09sdituTGZ4NUhFYi9UNG1EdTVIKzdrVkVSRVJFUkc2TC9KMDhDTDBFTStaQWRJeXJJeEZYaVk0eDdvSFFTNjZPUkVSRVJFUkU1STZWZjVNSFZxc3hWVUdKQTRtT01lNEZxOVhWa1lpSWlJaUlpTnlSOG0veTRJOGpHcTR1eWY0OGJ0d1RJaUlpSWlJaWt1UHliL0xnbDkydWprRHltbDkvYzNVRUlpSWlJaUlpZDZUOHU5cUNSaDFJYWtlUHVUb0NFUkVSMTBneWcxdkcvNjJ6Umw4aEx2aStiSi9DbzlrcmVEWjdCWUM0RHhwampibWFyWGJjSzdmQ3E4c25BQ1NzZUJiTG1TM1phc2ZrVnd5ZmwvWUFrUGpMWE15L3pNMVdPd0ErQTM3RlZMQVVsdE9iU1ZqNVhMYmI4ZXE4RVBjcXJYUDJXbjk0UDlhbzdOVjJ1cU92ZGFlUGNLL2FObTllNjFYUFl6bTFLVnZ0NkZyZlhHNWNhL091ZDBuY01UdGI3UUQ0dkxnTGsxZEJMT2QreHIzQ2crRGxuKzIyOHJMOE8vSWc3THFySTVDOFJ2ZUVpSWpjaFpMTzdTQnV3Y01rYnBrSWliR3VEa2RFNUs1ampmaWJ1RTlhay9EZGk4UjkxcGFrY3p0Y0hWS3V5TC9KZzdnNFYwY2dlWTN1Q1JFUnVjc2tuZHRCL0xKbnNFYUVZdDczS1FsYkpyZzZKQkdSdTQ2cFlHbE1SYXNCWUkwSUpYN1pNeVNkMytuaXFIS2V5V3JOcHlYcXUvWnhkUVNTRnkzL3d0VVJpSWpJWFNycHdpN2lsL1lBd0sxY1U3eWZYcHE3SjB5SUl1Nnp0bGdqUWdFd0ZhMkt6ek5yd05NM2Q4OHJJaUtwV0NFeGpyZ3ZPbUFOT3cyQUthQTBQdjAyNXJzcERDYVR5WlRlWi9sMzVJR0lpSWpJWFN6eDk0K1NFd2NGUytIemZ6OG9jU0FpNGhJbThQVEZwKzg2VEFWTEFjWUloTVRmUDNKeFhEbEx5UU1SRVJHUmZDanAxRWI3YTg4V1k4RGR5NFhSaUlnSTdsN0c3K04vSldXem1HTmVwZVNCaUlpSVNENlVkT084L2JWN2xWWXVqRVJFUkd6Y0t5Zi9Qazc1ZS9wT29PU0JpSWlJU0g2VUdKUDgyck9BNitJUUVaRmtYaWwrSHlkR3V5Nk9YS0RrZ1lpSWlJaUlpSWhrU01rREVSRVJFUkVSRWNtUWtnY2lJaUlpSWlJaWtpRWxEMFJFUkVSRVJFUWtRMG9laUlpSWlFaXVpNHFLWXNXS0ZjVEd4cWI1N055NWMrellzU1BMYlI0L2ZwekZpeGNUSHgvdjlIeUxGeThtSVNFaFcvRks3c3FOK3lHMWxTdFhjdXpZc1Z0dTUzWTVjK1lNQnc4ZWRIVVlXZkxubjMvbVNEdTM0MzZRVzZma2dZaUlpSWhraWRWcTVjQ0JBemZkNzhxVksvYk9tOFZpSVRnNG1GNjllckYxNjFaV3JGakIvdjM3QWRpN2R5OFRKMDVrK1BEaG5EcDFLdE54aElTRXNHalJJdjc3My85eTZOQWhoOCtPSHovT29rV0xlTzY1NS9qdHQ5OHkvYjNtekpuRHJsMjdITFp0M2JvVnE5V2E0YkhIamgzajRzV0w2WDUrL3Z4NUZpMWFoTmxzemxRc0FHdldyR0gzN3QyWjN0OVY4c3I5a0pMRlltSHAwcVc4OHNvcmZQWFZWemY5KzhzTDl1M2J4NGdSSTVnd1lRS1JrWkZaUG43QmdnVU95Ykt0VzdkeTVjcVZESSt4V3EzczNiczN5K2NDK1BISEh4azZkQ2pMbGkzTDF2RzM4MzZRbk9IaDZnQkVSRVJFeExXT0hEbkNUei85bE9uOXo1NDl5K0hEaC9ub280OG9WNjVjdXZ2dDJyV0w5OTU3ajM3OSt0R3hZMGNBL1B6OGFOS2tDZjM3OStmYXRXdDA2TkRCM3NGSlNFakEzZDA5MDNHY08zY09nT3JWcTNQUFBmYzRmR1o3Z252OStuV0tGaTJhcWZaTUpoTUE0OGVQNTVGSEhtSFVxRkY0ZUhnd1k4WU1saXhaUXZIaXhkTTk5dWpSbzVRb1VZSjU4K2JoNStlWDVuTVBEdzhXTDE3TWhnMGJLRml3WUtiaUNRa0pJVEV4a1dIRGh2SFlZNDlsNnBpY2tGL3ZoNVIrL3ZsbnJsMjdocCtmSHhhTGhZaUlDQW9WS21ULy9NeVpNN2k1dVZHeFlzVnN0WitSalJzM0VoRVJRZGV1WGJOMDNGTlBQY1dtVFp2WXVYTW4xNjVkNDkxMzM4M1M4ZDk4OHcyYk5tMGlNREFRTVA1ZWloVXJSbEJRRUQ0K1BrNlBDUXNMNDh5Wk03ejg4c3M4OGNRVG1UN1g4dVhMK2Vpamp3Qll2MzQ5VFpzMjVkaXhZOXh6enowWjNnTXA1ZGI5c0dYTEZ0YXZYOCtnUVlPb1VLRkNwcjlUVHZKc044TWw1ODF0U2g2SWlJaUk1RVBlM1JibldGdlZxbFZqenB3NW5EOS9Qa3ZIQlFjSE0yM2F0SFEvZi96eHgxbTVjaVdmZlBJSjN0N2VBUGo3KzdOOSszYXVYcjNLQXc4OFFMZHUzUmc4ZURBbWs0blhYMytkTW1YSzNQUzhlL2Jzb1hIanhodzllcFRpeFlzemF0UW93c0xDU0VoSW9HelpzZ0QyMFFhOWV2V2lTcFVxQUpqTlppNWR1bVRmeDVsQmd3YXhmLzkrdG03ZFNvMGFOWGpxcWFmdzlQUWtORFNVcEtRa3dPalUrL241VWJCZ1FZb1VLVUppWWlJeE1URmN1SENCZmZ2MjhlQ0RENlpwMTlQVEU0REl5RWhLbFNybDhOa2ZmL3lCdDdjM05XclVjTmlla0pDQXQ3YzNqUnMzdnVrMXlVbjU3WDVJTFNrcGljV0xqWDhmcFVxVklpSWlnaVZMbGpqc3MzUG5UbUppWXBneVpRcTFhOWZPOGptY2lZcUtZdnIwNlJ3K2ZKaVpNMmRtdU8vNzc3OVBseTVkSE80Rms4bkVVMDg5eGN5Wk00bUtpbko2M05LbFMrbllzYVBUWklDSGh3Y1JFUkdVTFZ1V3ExZXZZclZhS1ZxMEtQZmRkeCtmZmZZWlFVRkI5dnN3cFhMbHl2SGRkOTlSclZvMWF0YXNtV0hjVjY1YzRmMzMzMmZuenAwMGJkcVV2bjM3VXExYU5aS1NrZ2dPRG1ibXpKbmNlKys5OU9uVDU2YlhOYmZ1aHhZdFdyQjkrM1lHRFJyRThPSERlZVNSUjI1NlRFN3pxTnZqdHAvemRsRHlRRVJFUkNRZmNxdVF0b09hWFY1ZVhzeVlNUU9MeFVLeFlzWHc4RWorTDZMVmFyVS9rZCs0Y1NQejVzM0RiRGJUckZrekhucm9JWktTa25CemN6NFQxczNOalE0ZE9oQWNITXpWcTFjQmlJdUw0L1BQUDZkR2pSbzg5dGhqaEllSEV4RVJRZjM2OVIwNkJ2Lzg4dy9IamgzajRZY2ZUdFB1bURGamFOS2tDVWVQSHFWU3BVcDg5dGxuL1BycnIzaDdlL1BlZSs5eDllcFZUcDgramIrL1AxMjZkTEVmdDNUcFVyWnUzY3I3Nzc5djc2eWs1dTN0VGZmdTNYbm5uWGZzSFRnUER3K0Nnb0tZUDM4K0FCMDZkTUJrTXRHN2QyOHFWNjVNbFNwVmVQVFJSNmxRb1lMVHhBRmdmMkphdW5ScFpzK2U3ZkJadTNidEtGR2lSSnJ0YmRxMHdjL1BMOE1SRDdraHY5MFBxYTFldmRvK0t1WDA2ZE9jUG4wNjNYMFhMbHpJVzIrOTVmQWRzeU15TXBJUkkwWnc5ZXBWM243N2JTcFhycHp1dnVIaDRheGF0WXFUSjA4NmpJYXd0UU1RR2hySy8vNzN2elNmSFRwMGlMLysrb3ZYWG5zdFRic2VIaDc0K1Bnd2UvWnNwazJieHFWTGwrd2Q3aTVkdXFRNytpQXpEaHc0d0xmZmZzdUJBd2VvV0xFaUw3endBaVZLbE9Ea3laTWNPSENBbUpnWXlwVXJ4K1hMbDltN2R5OTc5KzdsaVNlZVlNaVFJZmI3SmJYY3VoL2MzZDE1NDQwM21EbHpKdE9uVHljaElZRjI3ZHBsKzd0blMxS0s2VWx1ZDA2WCs4NzVKaUlpSWlKM0VldU52K3l2VFlFVmI3bTk5RHFvVjY1Y1ljR0NCZmo3KzdObXpSb2FOMjVNMTY1ZHVmZmVlek5zNzV0dnZ1SHExYXRjdTNZTndONDVDQTBOQll3TzZwUXBVNmhYcng1Z2pBcjQ0SU1QN01mLyt1dXZYTDE2bFNKRmlsQ25UaDJIdHQzZDNlMjFBRTZjT01HSkV5ZnNueTFac29URXhFVEFlQUk5ZE9oUSsyY1hMbHdnTVRHUmp6NzZpQ0ZEaHFRYmU3dDI3WWlQajZkRGh3NzI4NTA1YzhZZW44Vml3Y2ZIaDEyN2RqRjM3bHpHamgyYjRiVUEwdTFRNTFYNTZYNUk2Y0tGQzN6NDRZZDRlbm95ZS9ic05OTlo0dVBqR1RKa0NHZlBudVd4eHg1ajJMQmg2WFp1TTh0cXRUSnAwaVRPblR2SDdObXpNMHdjQVBiaWZ5RWhJVnk5ZWhXejJad21lZUhqNDVNbTZXRzdkai8rK0NQMTZ0VkxNNVhGOWozaTQrUFp0V3NYLy9uUGYrd2Q3bHRKSEFENCt2cmFhNEVjTzNZczNVS1V2cjYrRkM5ZW5DdFhyckJtelJwYXRteHAvenROS2JmdkJ6YzNOMGFNR01IbHk1ZDUrKzIzS1ZXcWxOTTRja3ZzbktyMjE3NGovcnB0NTgxdFNoNklpSWlJNUVOeEMxcmFYOS9xZjA2dlhMbkNsaTFiNk5DaEF5ZFBuaVE0T0poWFgzMlZHalZxNE9mbng5YXRXd0ZqQ2tENzl1MFpPSEFnRXlkT3hNUERJMDNuektaNjllb3NXTERBWHFqTzFvYU5yWk93Wjg4ZXdKaG5mK1RJa1RUdFRKZ3dnZmZmZjUrZ29DRDdOamMzTndvWExzdzMzM3hqMzlhbVRSdjgvZjFwMWFvVlE0Y094V1F5VWFWS0ZZZU9vVzNhUVVhZFQ0Q0xGeTlTcVZJbGh3NVgyYkpsK2Z2dnYrM1RJY0xEdzltNWN5Y0FVNlpNeWJBOVNPN1lYYnQyemFFVEJFYm44L3IxNjJtMnUwcCt1eDlzb3FLaW1EQmhBaGFMQll2RmttYWxEWXZGd3BRcFV6aDc5aXpWcWxWajBLQkJ0NXc0QUdPa3c0RURCK2pkdS9kTmgrckh4c2J5MVZkZkFjWVVtVXFWS2pGczJEQWVmdmhoZXZic1NlSENoVm0wYUJITGx5K25XYk5tZE92V2plTEZpM1BwMGlXZWZmWlovUDM5ZWZ6eHh5bFdyRmlhdG0wSnF0MjdkNU9Ra01Benp6eVRxZml0Vml2QndjRzBhZE9HYXRXcU9kMm5SbzBhTkd6WWtESmx5bEM1Y21WTUpoUHZ2UE1PN3U3dVRKOCtuU3BWcWxDZ1FBRjdESjkrK2lsZmZ2a2xXN2R1NWRxMWEybW1EdHlPKzhIZDNaM1hYbnVOWjU5OWxyZmVlb3VGQ3hlbU8rSklNa2ZKQXhFUkVaRzduTVZpWWNHQ0JTeFpzb1NPSFRzU0hSM05LNis4d3JCaHcrei82UThLQ3FKYnQyNk1HVE9HeU1oSUprK2V6UFhyMTZsWHJ4NDlldlRndnZ2dWMyaXpRWU1HZlB6eHh4UXRXcFNOR3pjU0hCeHMveXdnSUlDMmJkdnl3QU1QTUh6NGNJS0NnaGc5ZWpTMWE5ZG14NDRkVEp3NGtVY2VlWVF4WThZNGpUZTlvbW5GaWhWajQ4YU54TWJHMHExYk4xNTQ0UVdIenp0MjdFaE1UQXpObXpkUGMreVFJVVBzblUzYnFnbHZ2LzIydlY2Q2w1Y1hFeWRPNU1xVks3ejQ0b3VVTEZtUytmUG5zM0hqUnFwV3JjcUFBUU15YzZrSkR3OW41Y3FWYWJaSFJVVTUzZTRLK2UxK0FJaUppV0hjdUhHRWhJVHc1Sk5Qc243OWVrYU1HRUhQbmoxNTl0bG5NWnZOVEowNmxWMjdkaEVVRk1Ua3laTnpwQ05wTnB0WnNtUUpQajQrZE8vZS9hYjdmLzc1NTF5K2ZCa1BEdzlxMWFwRlVGQVF6WnMzWitYS2xXemV2SmwzM25rSGk4VkNYRndjdTNidG9uUG56b0JSb0xCS2xTcE1uRGlSSWtXS1pIaU9QWHYyVUt0V0xVNmZQczJFQ1JOdUdsTkNRZ0loSVNIczNMbVREejc0d0Q2VklqRXhrUWtUSm5EOStuWDd2c2VQSCtmNDhlTkVSRVJndFZyeDlQUzBGMDVNeVpZVVdMdDJMUnMzYmlRb0tJaGF0V3JaUDgvdCs4RW1LQ2lJdG0zYnNuYnRXalpzMk1DVFR6NTUwMk1rZmZsci9KU0lpSWlJNURoYkViVUNCUXJ3MUZOUE1YandZTXhtTTdObXpiSlhPaTlRb0FEdnZ2c3VmLzc1SjgyYk4rZXR0OTRDNE5DaFE0U0ZoVGx0dDBLRkNxeGV2WnJnNEdDcVY2OE9HQjE4WDE5ZmxpOWZidThZMUtwVmkzLysrUWVBR3pkdTJQZExUM3BQaS8vKysyOVdyVnBGb1VLRm5GYTZ0MWdzQUU3bnQzZnMyQkdMeFlLdnJ5K3hzYkdZVENiN2tPcUlpQWpPbkRuRG9FR0RtREJoQXJHeHNZU0VoUEQ4ODg4emMrWk1SbzBhbFc2c3FjOWRzMlpOTm0zYTVQRGo1dVpHdVhMbDBteDNsZngyUDRTRmhURnk1RWpPbnovUDlPblRHVEprQ0MrOTlCSUFQL3p3QXpFeE1Zd2RPNVlkTzNaUW9rUUozbnJyclV5dndIRXpodzhmNXZyMTZ6Um8wTURwS2h1cHRXelprcGRlZW9tWk0yZmFrMVZEaGd5aFJJa1NSRVJFY09qUUlhS2pvd0ZvM3J5NXZhRGlDeSs4d0Z0dnZaVmg0c0QyNzZKOSsvWWNQbnlZYTlldUVSQVFRSFIwTkw2K3Z2ajcrK1B2NzgrWk0yYzRmLzY4L1gyUklrV29WNjhlSlV1VzVMdnZ2ck8zNStucHlSTlBQRUZVVkJSZVhsNzJuOWpZV0M1ZnZveVhseGVWSzFjbU1qS1NxS2dvVHA0OGljVml3Y3ZMQzI5dmIyclhyazN0MnJXcFZxMGF5NVl0SXo0KzNpSGUzTG9mVXJQVklkbStmWHVtanhIbk5QSkFSRVJFNUM1bmU1SWZFQkJBWUdBZzk5OS9QMVdyVnVYOCtmUDJwN05uenB6aDNMbHpQUC84OC9ZbnJBVUtGRWkzR0ZsNGVEaXpaczFpMTY1ZHRHL2ZuaTVkdXRDL2YzOENBZ0lZTTJZTS9mdjNCK0MvLy8wdkJ3NGNzRmYydDNVU1VxOUlrRko2OVFNU0V4TnAwS0FCSlV1V1pQRGd3VXliTnMxaEtiN0V4RVJNSnBQVDQvL3puLy93bi8vOEI0dkZ3cU9QUGtySmtpVnAwcVNKL2JwRVJFUVFFUkZCZEhRMGRlclV3V1F5WWJGWXFGV3JGaWFUaWZEd2NIdXRCV2RzeVFObjFlN3ptdngyUC96eXl5OFVMbHlZQ1JNbTJHczF0Ry9mbnRXclYxTzRjR0dHRGgzS1gzLzlSYVZLbFpnNmRXcU9GcUE4ZS9Zc1FLYVhCS3hSb3dZMWF0UmczNzU5UFBmY2N6UnUzSmorL2Z2VHUzZHY1czJiUjRNR0RkaS9mejhBSlVxVXNCL241ZVYxMDdadHlZT2FOV3Z5NElNUE1uLytmT2JQbjArNWN1VTRkKzZjUGNZMmJkcFFzR0RCTkFVNm5ibi8vdnU1Ly83NzdlOXYzTGpCOE9IRE1abE12UGJhYTVRdVhacmh3NGZUcDA4ZmxpMWJacTgxa05HS0pwQzc5ME5xVmFzYTlRZHNmMWVTZlJwNUlDSWlJbktYYy9Za3YzdjM3Z3dlUE5qaENmakREejlNcDA2ZDdPL1RtejRRSHgvUHdJRURpWXlNWk83Y3VRd2JOb3oxNjlmYlB6ZWJ6ZFN2WDU5bXpaclJ1blZyQ2hVcVpDL0FkdUhDQlFDSFRyK3plQ01qSXhrK2ZMajlCNHhsM3FaT25Vci8vdjJKaW9xeUYwd0RZeGgxVWxKU3BqcGh6bFN1WEprdnYveVN4TVJFZ29LQzdQVVUvUDM5bVQ1OU9wQnhZaUEyTmhad1B1b2h1NDRjT2NLZ1FZTVlOR2dRZi83NVo0NjFtOS91aHc0ZE9qQmx5aFI3VWlBK1BwN2R1M2ZUcmwwNysrb0VEenp3QUhQbnpuVklIQnc3ZGl6TjAvQ3Npb3VMQThqVXFJT1VHalZxUkk4ZVBmajk5OThaTkdnUXBVdVg1cTIzM3FKa3laTDJrUnRaNlNCRDhsUUJnRTZkT3BHWW1Nank1Y3NCZU9PTk54ZzVjcVQ5ZWdJc1dMQ0Fnd2NQWnJyOUsxZXVNR0xFQ0VKQ1FoZzZkQ2pseTVkbnpKZ3h4TVRFc0hEaFFucjI3TW5seTVkNS92bm5tVGR2SHFkT25YTGFUbTdmRDZuWnBtSFlSblJJOW1ua2dZaUlpSWc0TUp2TnhNWEZzV1RKRXZzd1lXOXZiN1p0MjhiUm8wY1pOR2dRRHp6d1FMckh1N3U3VTZkT0hRSURBL25wcDUvNDZhZWY3QVhSNHVMaVdMdDJyYjNqQzFDeVpFbFdyVnBGZkh3OHg0NGR3ODNOemY2MDBCbVR5WVRWYXJVdnBXaFR0R2hSKzlEcWxpMWJzbTdkT2o3Ly9ITkdqaHhwSHhXUTNTZi9LWmNvL1BISEh4MWlzVldoejRpdDQzTHUzRG1tVHAyYXB1MXIxNjZsMlg0ekgzendnWDJsaVlVTEZ6SnIxcXdzSFo5WmVmMStTQzAwTkpUeDQ4ZmIzeGNxVklpU0pVdnkyV2VmT2V5M2FkTW1LbFNvd0pRcFUvRDM5ODkwK3lrVkxGalEvajJ5cWwrL2Z1emR1NWNUSjA1dzhPQkIrdmJ0QzhDbFM1Y0FISlltQkNNQkZSd2N6UFBQUDI4L2IzcHNoU3VQSGozS3laTW5DUTBOSlRRMGxOV3JWOXYzVDJjK2FnQUFJQUJKUkVGVUNRZ0lZT3pZc1V5ZlBwMjZkZXRtMk42ZVBYdDQ2NjIzaUl1TDQ0MDMzZ0JnNk5DaHhNVEU4TWdqanpCZ3dBQSsrZVFUWG56eFJWYXRXc1hhdFd0WnUzWXRwVXVYcGxHalJ0U3RXNWRXclZvQnQvOSt5RzZDUjlKUzhrQkVSRVJFQUdNbytzY2ZmOHlHRFJzSUR3K25YcjE2dlBubW0vVHIxNDh5WmNyUXAwOGZwa3lad2h0dnZNSFRUeitkYmpzZUhoN1VxVk9IZDk5OU44MW50azRNd05kZmYwMnpaczJvWHIwNjhmSHh6SjgvbjZ0WHIxSzdkbTE4ZlgzVGJkOXF0UklRRU1EOCtmUHQyOXEwYWVPd1Q1TW1UVmkzYnAwOWFXQ2JYNTdWa1FjeE1USEV4OGZiT3g2ZW5wNlVMMStlK2ZQbjA2bFRKNEtDZ25qNDRZZVpObTFhaHUzWTZpZEVSMGVuZWRwcnRWcUppNHZMMGxOZ3dHSCtlMDdONFU4cHY5d1BOb21KaWF4WXNZTEZpeGM3YkUrdlNDVVlvdytPSERsQzA2Wk5iOXErTTVVcVZRS01laHVaRVJ3YzdEQkN3SFovN3Rteng1NWdzbzJXV2JWcWxjTm9qc09IRDNQeTVFbENRa0o0ODgwMzB5VENyRllyQ1FrSi9Qbm5uL2JwSlo2ZW5xeGR1eGFBMXExYk0yalFJRmF0V2dWQTE2NWQyYlp0RytQR2pXUE9uRG4yNHFBcFJVVkY4ZkhISC9QRER6L1FzR0ZEZXZYcXhROC8vTURXclZzcFZhb1VyNzMyR3ZYcjEyZnk1TW5zM2J1WEhUdDJNR1hLRkU2ZE9zVVhYM3hCYUdnb0Z5OWVKRFkyMXA0OHVGMzNnNDF0QkVUNTh1VXpmWXc0cCtTQmlJaUlpTmg5ODgwM21Fd20rdlhyUjY5ZXZlekxHNEpSZUd6dzRNSE1temVQcFV1WEF1ay95WC95eVNlcFdiTW1aY3VXWmRLa1NlemJ0NC9aczJkVHUzWnRubjMyV1M1ZHVzVGJiNzlOa1NKRktGU29FSVVLRldMTm1qVUF0R2pSSXNNWVUzYStVa29aYTkyNmRTbFVxQkE5ZS9ZRXNwYzhDQTBOWmVEQWdjVEh4OXNMdEtXdWw1QmVMS25aVm5EbzNyMDcvL2QvLytmd1dkdTJiU2xUcGd5ZmZQS0p3L2JVQ1pIVVJvNGN5Y3FWSy9IeDhjbTFLdkw1NFg2SWk0dGozYnAxTEZ1MmpDdFhydGhIRVZTdVhOa2h3WlJTV0ZnWVR6LzlOQlVxVk1oMjRnQ00rZ0tCZ1lIczI3ZVArUGo0bTY3Z2tKU1VaTys4cDNUczJESDcwSHlibEtNRVVqcDA2QkF6Wjg1azlPalJEbE5NckZZck1URXhEQjA2MUg1ZlZxeFlrUjkvL0JGZlgxK2VlKzQ1aDNiYzNOd1lNbVFJTDcvOE11UEhqeWM0T05nK3hCK002UVg5K3ZXalNKRWlEQmd3Z0lzWEx6Sm16QmdLRlNyRWl5KytTTWVPSFRsOStqU0RCZzNpNzcvL3Buang0dlRvMFFPejJVeDBkRFJMbGl4aC9mcjFWS2hRZ1VhTkdqbWNPemZ2aDlRMmJ0d0k0RkM3UWJKSHlRTVJFUkVSQVl5aWI1VXJWNlpseTVaVXIxNmRtSmdZZkh4OEhQYnAwS0VEZS9ic1llZk9uVGR0cjNyMTZ2ejY2Ni9zM2JzWFgxOWZkdTdjeVpZdFcvajc3NzlwMWFxVmZmNjV1N3M3VFpzMlplUEdqZmo1K2RHMmJkc00yMDJ2dzU1eWU2RkNoZmptbTIvc25YM2IwT1hNUHJHTWpvNW05T2pSOWllL3RpZk1WcXVWa0pBUUJnd1lRRXhNVElaRkVsTTZmZm8wQUxWcjE4NzA5N21aZ0lBQUhubmtFYnk4dkxMMEpEYXo4c1A5OFBISEgvUDk5OStUa0pCQXc0WU5lZTY1NTZoZnY3NDlhWlRiM04zZDZkR2pCeDkrK0NGZmZQR0Z2ZEJmZXA1Ly9ubmF0V3RIdVhMbG5DWWE1czJieDlxMWEybmF0Q2tqUm93Z01EQXcwN0ZZclZZQ0F3TjU4c2tuV2JSb0VRODk5QkJtczVtRWhBU0dEQm5pdEZEa1BmZmNRNU1tVGZqdHQ5OVl1SEFocjc3NnF2MHpiMjl2eG93WlE4T0dEWms1Y3lhUmtaR01IRG1TaHg1NmlCczNiaEFjSE16YXRXdHhkM2ZuNmFlZnBuZnYzb1NFaERCbHloUkNRME9KaTR2TDhIcmsxdStIbEk0ZlA4NkdEUnNJREF5a1E0Y09tVDVPbkZQeVFFUkVSRVFBNHovcHRyWFRwMCtmenBZdFcreWQ1NVNkeGhFalJsQy9mbjBXTDE1c0x3U1lubkxseWpGeTVFaU9IVHZHbWpWcjdDTUFqaDgvem0rLy9VYVRKazA0ZWZLa3ZmTVpHeHZMdG0zYmVQenh4OU50TXpQSkEzQWNKV0FiRWw2Z1FJRU00N1cxY2ZueVpmejgvSGpzc2NmNDl0dHZhZENnQVdBTU0zZDNkOGZmM3grVHlaU3B1ZTVXcTVYOSsvY1RFQkJBL2ZyMW5aNHZPd21FUllzV3NYanhZa3dtRTJQR2pLRmx5NVpaYmlNaitlRitxRktsQ3VQR2phTk9uVHIybU1MRHcyL3RpMmRSbHk1ZE9IRGdBRXVYTHFWU3BVcTBidDA2M1gyOXZMelNuYSsvYjk4K2Z2amhCN3k4dkRodzRBRGR1M2VuWHIxNnRHN2RtaFl0V3R4MHpyN3RIdXJRb1FQMzMzOC84Zkh4REJzMmpPYk5tMmM0TXFWVHAwNzg5dHR2VHFmTjJFWU1qQm8xQ292Rnd0NjllNWt4WXdZN2QrN0UzZDJkRGgwNjBLTkhEd0lDQXZqcXE2OVl1blFwWnJPWllzV0tFUnNiUzNoNHVNTm9odFJ5NC9lRFRYaDRPRk9tVE1Ga012SDY2NjludTY2RkpGUHlRRVJFUkVUU0dEVnFGQTBhTk9DZGQ5N0J6YzJOcmwyNzJqL3o5L2VuYytmT2FlYVdPMU8yYkZuOC9mM1p2MzgvQ1FrSlZLeFlrWUNBQVA3NDR3K21UcDNLNk5Ham1URmpCdkh4OFR6NTVKT3NXYk9HdVhQbmN1alFJZnIxNjBmSmtpWFR0R214V0lpSWlHREFnQUZwdHR0RVJFUnc1c3daYXRTb2dhK3ZyLzNKZitIQ2hUT00xMWFBRU9DNTU1NWoyN1p0OXJYbXJWWXJpWW1KTkcvZW5MRmp4L0w2NjYvVHZuMzdtMTZEQXdjT0VCWVdScytlUGRPc3RtQ0xPZVYwZ05UZkpUMDdkdXdBakU3ajl1M2Jjeng1a0ZKZXZSOXM4K2hUc2wyN2E5ZXU4Y0VISHppTnc3YktRdXJybmgwbWs0bHg0OFl4WWNJRTNuenpUV0ppWW5qaWlTZXkxTWJtelp0NSsrMjNTVXBLNHFXWFhxSnAwNlo4K3VtbmJOcTBpWU1IRC9MaGh4L1NwVXNYK3ZUcGsrNVNwYmJ2RWhnWWlJZUhCd01IRHFSYXRXcU1HalhLb2VCbmFvMGJONlo0OGVKVXExWXQzZmkrL2ZaYmxpeFpRbFJVRkRWcTFPQ0ZGMTZnVFpzMmVIaDRzRzdkT3BZdVhjcTFhOWZ3OGZHaFY2OWVkTy9lL2FaVE9DQjNmaitBa2Z3Yk4yNGNZV0ZoakJzM2pudnZ2ZmVtc2NqTktYbHdOM0ozaHhyVjRPaXhtKy9yVFBteWNQa2ZpRS9JMmJoRVJFVEVKYjc3N2pzQSszRDhsTXhtTXdDTEZ5OU8wemxNdmRwQmFoY3VYR0RObWpXc1c3Y09rOGxFNzk2OTZkMjdONTZlbml4ZHVwUUZDeFl3ZnZ4NFNwY3V6YWhSbzZoZHV6WlZxbFJoN3R5NWJONjhtUzFidHRDb1VTTm16SmpoMEs3RllyRXZrNWg2dTAxWVdCZ2pSNDdFWkRJUkZCUmtYLzZ1Um8wYUdjWmN1blJwU3BZc1NhRkNoYWhYcng3dnZ2c3VBd2NPeEdReVliRlllT2VkZDdqbm5uc0lDd3NqS0NpSWtKQVErekp6NlhYT1ZxNWNTVUJBQU4yN2QwL3ptZTM2V2l3V0xsKyt6TFBQUGt2QmdnWHRIY1NNYWpTMGJObVN6ejc3REpQSmxPVjU0Qm5KYi9kRGFyWVlNeXFVYUdONzBuMnJ2TDI5bVRKbENnc1hMdVRkZDk4bExpNk9idDI2M2ZTNFE0Y09zV1RKRXZidTNZdTN0emV2dnZvcWp6MzJHR0RVdEhqMDBVZDU4ODAzdVh6NU1vc1hMOGJMeXl2ZEtSa3A3LzhWSzFaUXZIaHhKazJhUkdSa0pFOC8vVFRseTVlblJJa1NnT045WlRLWkdEdDJiTG9kY1RCcU80d2NPWkphdFdyaDQrUER3WU1IK2Vpamo5aTJiUnV4c2JINCtmbng5Tk5QMDYxYnR3eEhHcVNVVy9kRGFHZ29MNy84TW9VTEYyYnUzTGtaSmtVa2E1UTh1RnROR2d1blRzTjNQOEN1M3lFclErV2U2Z2ozMUlBbFMySDdMMWs3VmtSRVJQS2NtalZyNHVibVJ1SENoZE4weU92VnE1ZnVjYllPdGRsc2RuaWliamFiR1Rac0dNZVBINmRxMWFyMDdkdVh0bTNiRWhBUVFHSmlJcXRYcjJiRmloVUE5TzNibDI3ZHV0bWZVclp2MzU0aVJZb3dmZnAwdkwyOW5TNEJhTEZZS0Z5NE1MTm56N1p2YTlPbWpVUG5wMkxGaW56MjJXY3NXTERBL29TK1VLRkN0R3ZYTHNOckVSZ1l5TlNwVTRtTmplWExMNytrWXNXSzlpSGY3dTd1OWlYd1BEMDlpWW1KNGF1dnZySlBYWEEycC96a3laUHMyclVyM1dIVHRnNWZ3WUlGS1ZxMEtPUEdqZU83Nzc1ajc5NjlBQmtXOCt2ZHV6Y1BQUEFBUGo0K2xDNWRPc1B2bFJYNTdYNUl6Wlk4cUZPbkRtKy8vYmJUZmNMQ3d1alZxMWVtMnNzc2QzZDNYbmpoQmRxMmJXdGZNU0cxbUpnWWpoMDd4cjU5KzlpNWN5Y2hJU0g0K2ZueHhCTlAwS05IRDN2bjNxWnUzYnA4K09HSFRKdzRrUU1IRHZETEw3OWtLbm5RcFVzWGV2WHFoWWVIQndVS0ZPQ05OOTRnT0RqWS9tOGg5ZlFaWjdVNGJQYnUzY3ZmZi8vTitmUG4rZkxMTHpsOStqU0ppWW00dWJsUnUzWnRXclZxUmV2V3JUTmRkeU8zNzRjYk4yNHdjT0JBSG5ua2tYUkhhVWoybUt6WnJkRGlhbDM3dURxQy9HM1o1MkRMamwvNkI5YXNnNjNid1paOWJYNC8vTExiZVdJZytHMG9ibFFjNXZSWitIUXhIRHVSZGo5WFdQNkZxeU1RRVpHN1ZOS0ZYY1F2N1FHQVc3bW1lRCs5TkZmUEZ6dXJvdjIxNzRpL2JybTk3ZHUzMDZoUm95ek5DKzdhdFN2MTY5ZG45T2pSYVliakh6eDRrRXFWS2hFUUVPQ3dQVHc4bk9uVHA5TzhlWE5hdDI2ZDdqenVTNWN1Y2YzNmRYdG5QYVV4WThZd2NPQkF5cFVyWjkvMi9mZmYwNzU5K3pSUC82MVdLMU9uVHNYUHo0OCtmZm80N2VBN0V4NGV6bi8vKzEvbXpKbER4WW9WMDkwdklpS0N5Wk1uYy9IaVJTWk5ta1RseXBVZFB2L2dndzh3bTgyOC9QTExUbytQaTR0ajU4NmREaDBkcTlYS3FGR2pLRmV1SEMrKytHS1dsNWZNQ2ZucGZrZ3RMQ3lNUTRjTzBieDU4elJ4Mk1USHgzUGx5aFhLbGkyYnlXK1hNL3IyN1V0RVJBU1ZLbFdpWnMyYU5HalFnQVlOR3R6MDd6Z2hJWUdKRXlkeTQ4WU4zbi8vZmFmN2RPN2NtZTdkdTZlYlhBZ1BEMmZRb0VHMGF0V0tYcjE2cFNsK21aNysvZnZqN2UxTmtTSkZLRkdpQkdYS2xLRlNwVXJVcUZIanBuVVkwbk03N3dkWHlPbmZ6N2VUS2IwaFZDaDVrSGVZVERuN0JOL0RBeDV2Qi9zT3dBVW42ODUrOVFta1hrb25JaExlbUFweGNmRGhYQ01oOE41SGNDbEY1clJ3SUh5Y2RrMVdmdGtOaTcrR2Y2N20zSGZJRGlVUFJFVEVSZko3OGlBN3pwNDlhMStGNEU1MDllcFYreEtOR1ltT2pzYkx5OHZwTW9WV3F4V3IxWnJsSjZBWnpWSFBxKzcwK3lFblJFVkZaYnR3bjlWcTVkcTFhNW02SjhXMUVqZS9ZWC90MlhxU0N5UEp1b3lTQjVxMmtCZVVLd05EWDRKNUh6anY2R2VWbXh0TW53Q1ZLa0NQcnJCMHVURTlJV1Z5SWpIUk1YbGdzY0FYWDBQSTMwYlNBYUJtZFpnOURiNWFCdDl2TUk2dmtjNmNvV1pOb1dKNW1Qd1dYSEZ4QWtGRVJPUXU0Tmxpakt0RHVPTTdpcG50cEdXMGdvUEpaTXBXRWlDL0pRN2d6cjhmY3NLdFZQdzNtVXhLSE9RVCtTMWhrRmxLSHJqYUEwMWcwUFBnNHdQRGg4QnJiOXg2SWNLa0pQaDlyNUU4OFBTQVozcEFyWHVNNUVSMGpMRlBvdG54bUU4WEc5TVdUQ1pvbTZKcXJiY1g5T3NOOTk5bmpFS283V1JvVUh3Q2ZQNFZiTnBpbkZ0RVJFUnluY2Q5TDdnNkJCRVJ1WXNvZVpCYXFaSXcrbFVvV1BEMm5LOWdpdXhqMlRMUXZ5KzgvL0d0dDd0aURUejhJSlQ4dCtoS28vb3dhUnhNbWdIaEVjYklnNVRDSTR3LzY5V0JNazRLN2xRc2J4UktySldxUXJIVkNsTm5abi9sQmhFUkVSRVJrVHRJL0tMSDdLKzkrNjV6WVNRNVM4bUQxQzVlZ3RudndvVFJ0eStCa05JakQ4TWZSK0RuWDI2dEhiTVp2bDRPcjd5VXZLMUNPWGo5VlJnek1mMzZDazkzY1h3ZkZ3ZkxWc0hHelVZZGhVOVNyWlg3MjE0bERrUkVSRndnN3QyNjl0YytRdzY1TUJJUkVVa3A2Y3Fmcmc0aFYyanRDbWZPWFlEL1RVdCtHbis3RGZndmxFNS9uZFZNMjduTFdFa2hwV3BWb0Y1dDU5TUw3bXNFMWFzbXY0K09nZkZUNEx2dklUYk9HSldRZXY3ZGhoOXZQVTRSRVJISk1tdDhwUDFIUkVRa3QybmtRWHJPaDhEL3BrTExoNHpsQ005ZGdNZ29pSTYrdFhuOWpSdkNvQmNjcHl1a2RDUGNlSkpmdWhTRVhzcitlY0FZWGJCK2sxR3pJQ1ZmMzdRakQ5emRIVWNkSkpyaG5XQTRleTU1VzROVTYvcGUrZ2NPSGIxNUhDVkxwRTFpaUlpSTNHbmNVeXkxbGhEdHVqaEVSRVJ5Z1pJSEdRa0poY1haV0diSnc4T1lOcEI2Mi8vMWhQWnQwKzRmR1dVVUs5eXhDODcrbGJOTE51N2NCWDE3Slk4WXNGamd5SjlwRXlBZDJoazFGMno3TEZvQy8rMERKWXJEdWszRzlnWjFIWS9adXYzbXNkYXRCYThQaCsvWHc1ZkxidjM3aUlpSTVGR21ncVhzcjVPdW5RU3JCVXp1TG94SVJFUWs1eWg1a0J0YXQ0QkNBYkQ4TzZPVFhxb2t2RHJZV1AwZ3BSdmhzR290Yk53Q0NiZTR3a0o2cnQrQVl5ZmdubjhMSGE1WmJ5UXJrbEoxK3F0V01mNU1TaklTSmgwZU0wWU1QUGQveHZiako2RndZUEwrVml0cyt6bmpjOXNTQjk1ZTBPVko0NWl2bHVmTTl4SVJFY2xqVEFWTDRWYXNCa2xYajRNNUhzdnhkYmpYN0pCN0ovVDBnMFRiS2tyUjRKbitjb0VpSW5LYnBCeDVkb2Y5WGxieUlEZkV4c0h6L2FCT0xmaGxOenp6dExFVW8wMWNuSkUwV0xNZVNoVExtY1JCeVNBWThUSVU4RXY3V2ZFVTY4RzJlaGlhTjRVaWhaMjM0K1lHM1RzYlV4dHNudnMvaUlseDNNOXFoU25qTTQ2cGNLQXg0c0xtcVk1Z3hTamtLQ0lpY2dkeWI5U1BwSTJqQVVqYzhqOU1SYXZpVnJ4bXJwekxMYkE4U1ZlTW9zV1cwMXR3ci9sRXJweEhSRVF5ejNKbWkvMjFXMkI1RjBhUzg1UThjTVkyeE4vWmtId1BEK01wK3BhZjRPbzE1OGZIeGhwLzFxcHAvTmhZcmNaeFh5MDNSaDNjMnhDR0Q0WUowK0hFcVZ1TCtkSmxtUDhKakI4RmZrNFNDRFlCQllHYnJDS1JNbkZnazdwTk56ZkhwRVJtZGUwSTFpUll1aUxyeDRxSWlPUnhIblc2WVRtOG5LVFF2VmhqcmhIL1JRYzg2blREclZRRFRJWEtnU25uYWxXYlN0U0dmNU1IaVZzbVlQSXFDSjQrTnpsS1JFUnlqVG1XeEMwVDdHOU5KV3E1THBaY1lMSmFjM0tDL1czVXRVL3V0ZTN0QmJPbXdnOGJZZXZQeGtnQkFFOFBZeGgrL1RyR3RpK1hHZlVBVWwvQ09yV01wUjVUc2xyaHJibncrejdqZmFFQTR4eUZBeUV5RXNaTWdxdFhvVXdaK09zYzJWYXR5czBUQ0huQk55dmhtMXhJSUN6L0l1ZmJGQkVSeVFKclRCZ0ozL1FpNmFxV01oWVJ1ZHY1anZqTDFTRmtpY21VZW5tOVpCcDU0RXhDb2xHbjRMbi9neDVkWWZNMkk1RndMU3c1VWVEakE4LzJnVVlONEwzNXhrZ0NtL2o0dEcybUhQYnY1Z2JEQmlYWEVDaFlFTWFPaEluVFlkWVVPSFFFVnErREEzOWt2WGppeWRNdytTMzRUMHM0ZGNaWUpTSWkwbGdsNHI1NzRhWCs2Ujk3N2dMczNRODdmalcrcTAydjd0Q3V0ZkhhWWpGV1p2amlhL2h4YTlvMlBuNFh2RkpVbTE2M1NkTVVSRVRrcm1MeUs0SjNyK1VrYkptSTVmQnlqRGw3SWlJaStadVNCODVZclpDWUNKNmVSZzJCSjl0RGgwZGg5eDdZdEFVcVYveDMrRC9HQ2dSdlRZWnBzK0N2ODhhMjFEVU1vcU5oK05qa2FRNzllaHVqRTFJcVdjS1l3Z0JRdDdieGMrRnZXTE1PZnQ1cExKMllXU2RQR3o4cGxTNXByTHFRa1FybGpKK09qOFBtbitDTHJ5QXVIdTV0a0x6UHZnTkdFc0xQRjZKVDFVSHc5SFJNSEFCY3VacDJQeEVSa1R1ZGx6OWVqODdFMnZRbExNZldrSFRsR05iWWRLWTczcXE0Y0pLdW53R3o0LzgvVEdVYVkzSnp4M3J0Sk5hWXNIUU96cGpKelIxVG1jWUFXQ011WWcwL24rMHczVXJWQnc4Zkk5NHIyUitWWVNwV0RaTnZFYXhKRnF4Lzc4bCtPd1ZMWXdvc0IwRFN4WU5nanN0ZVE5NkZjQ3RoVEZPOTQ2NTEwYXFZL0lycVdtY2c3MTNyVXBqK25XZWY1NjUxNUVXc04rNndhMTJ3cEhHZHJTbFdzdlB3d3ExSVpmQXVsTzIyOHlvbEQ5S1Q4Ry95d01iTkRacmNDNmZQd3NlZndmQWh5WjhWS1F5VHg4SDRxY2FVQTB1cVpSQmpZcE1UQjUwZWQ3NWNJeVN2ZUdCVHJvd3hVcUJYTi9ocW1kR2h6NDRpaFdIY0tPZkZGSjF4ZDRlMnJZd2lqS3UvaDJKRmplMW1zNUdVdU85ZUtGb2s3WEVCVG1vcFhMK1J2WmhGUkVUdUFLYkNsZkI0NE9YY1AxRkNGSW0vZjBUU3FVMGszVGlQeWI4RVBqMk5rWDhKcXdkaU9iRXVlKzE2K3VIOXRMRnN0WGwzTUlrL3Y1bnRFTDBlbjRjcHNDSko1M1lRdit5WmJMZmoyV3dZN3RYYlk0MlBJTzdkZXRsdXgvMmVqbmcrL0JvQWNRdGFZTDJSdldtamJrRjE4TzYrQkxnRHIvVURRM0d2K1VUZXZOWnJCMk01dGpaN0FkM0oxN3BHQnp4YmpnWHk0TFgrL1NNU2Y1cVd2WGJJdTlmYXZPOVRFbitlaFZ0Z2VkeXF0c0h6dmhmQXl6L2I3ZVpscW5tUW5vL2ZkVnlhOEo4ck1PZDlPUFh2RS8yeEk2QmhmY2RqTHY4RFEwWWFVeDdtcGZnbGRPVXFEQnhtTE9INDRuUEpCUm5CR09Xdy9rZjRiWTh4VldEVzFMUlA3ODlmZ0dtejB5L1FtSkZpUmVGL3J4c3gyY1RIZzluaW1FdzRkTVFZRFpGNmlrdElLSlF0YmJ6ZXZ0TVlYZkYvUGVIUDR6QitpdU8rVlN2RGpJbU8yOFpQTWZhOVhWVHpRRVJFUkVSRUpGc3lxbm1RY3lWLzd6VG1WTk1FdHUxSVRod0FmTElZa2xLTk1BZ3FBVlVxT1crdmxaUEV3ZlViTUhVbUxQd2NEaDJGMEVzUUdlVjQzUEdUTUhaeTloSUg1Y3NheXltbVRCekV4Y0dVbVJCMjNYSGZqVnRnMFpkcDI3QWxEc0JJY25pNEc2OUxCcVhkTjJXeXhlYWZLMW1QVzBSRVJFUkVSUElVSlEvU2t6cDVrTnJGUy9EenIybTN4em1aVjFTa01BeE1sVGo0YlMrOE9nWU9ITXI0dkllUEppLzltQldONmh1SkE5dVVBekNTRlpQZVRIOGt3TnIxem9zZ2dwSGNPSEhLR0xFQVJxSWc5VFNJMUVzM21zMXBreFFpSWlJaUlpS1M3eWg1a0o3VW93cWMyZkNqNC91L3pobEZEbE56ZDA5T0hNVEhRL0JDWTluR3lNaTArOTRzYVhFekpoTjA3UWlqaHpzdTEzamtUeGc1emtnQWxDb0pYcDdPajEvNEJaeE5OVGNxS1FrKy9YYzZRTXFZeTVkejNLOUVjY2Yzb1pleXZscUVpSWlJaUlpSTVEa3FtSmllcEV4MGVrK2NNcVlURkN0cWRMQS8vTlRZN3UzbGZQOVRwMkZ1TUZ5NmZHdm5UVStoQUJqeW9yRUNoRTE4QWl4YllTejlhRXVJZE85c1RMR3dpWTZCeS85T0wwaE1oRGZmaGcvbkpuLyt3MFk0SDJLOGpraVJQS2hXeFhFVVE1a1VVeHdBTG9Say83dUlpSWlJaUloSW5xSGt3YTNhdUJtNmRZRVBGOExaditEeGR0QzlpL045RHg5elB0b2dwY3lNZUhDbVFqa1kveG9FcGxnU1pQOUJZMldJZjY0bWIzTnpnNGFwcW9xZXYrQTRCU0UrUG5tcHlyUG5ZTW5TNU05U0pnOXFWSE5zcDF3WngvZEtIb2lJaUlpSWlOd1JsRHk0VlN2V3dQY2JqSlVLWmsrRnNtWFMzN2ZUNDlDbUpTeGJCZXMyZ2NXU2RwL3NEdk8vZEJsaVlvemt3YW5UOE5WeU9IZzQ3WDQxcTROL3FxVkQ3cWxock1pd1liTlJ2TEZxWmRqMXUxR3JJWGdoSkthWVNoRWVudnk2Vmsxam1vVFZhaXpUbUxLK0FzQ3BNOW43TGlJaUlpSWlJcEtuS0hsd3F4clZOMFlhVksyY3VmMExGSUIrdmFGdEsvaDRrYkZFWWs2SVQ0QzMzemZxRHV6ZWsvNStEelJKdSszMFdWaXdDRTZlTm80Zk90QklNS3ovTWUxcUNWZXVRV3djK1BwQVFYOWo2c0tKVTJsSElWaXRjT3Jzclg4dkVSRVJFUkVSY1RrbEQ3TEQweE9hTllYMmJkTXV6WmlZQ0Z1MlE3dld5ZHZDcmh1ckZiUm9ucnl0ZENuamFmL21uK0NUTDR5cEFyZWlWUXZvMXNsNDNhOTMrdnNGT2xsT3NXZ1JlSFd3OGRyUEwza0t3NlAvZ2VKRlljNzd5ZkZacmNiMGpGbzFqZmYzMzJja0QrclZjV3p6ZkFoRXBWcDJVa1JFUkVSRVJQSWxKUSt5b254WmFQa1F0SG80N2RCL01EclI3ODBIazV0ajhzQmlnWGMvaEd0aDBPVUp4Mk5hdDRBYVZXSGE3TFJQK2JOaXkwL0d0SUh1bmJOK2JNbzZDYW5kMnhBbWo0TnBzK0RHdjFNV3p2eVZuRHg0dURsOHVRenVhK1I0WEU2TnFCQVJFUkVSRVJHWFUvSWdzN3AzVHI5amJySEExOS9DcXJYR2svblVxdzdZZlBtTlViQ3cwK09PMjh1V2dVbGpZZVQ0VzR2eG14WEpzZWFVeUNqWXZ0UDQwK2JNWDhtdkF3dkJnR2ZUMWp2WXV6L25ZaEFSRVJFUkVSR1hVdkxnVmwyNmJBenJQNVBKK2YyTHY0WWlnY1lUKzVTS0ZVMmJWTWlPYjFZWWhSTURBdUQwR2JqOEQwUkZROTNhTU9qNTVQMnNWbmhqcXJIU2dzMnJnNkYraW1VZVF5L0M2QW5HVW80cEhUNXFIRzh5R2U4ZmVjang4OGhJT0hMczFyK0xpSWlJaUlpSTVBbEtIdHlLM1h2Z3ZZOGdOalpyeHdVdk5FWW5wSzZYMExCKzlwZHFUR250ZXNmMzd1N3cxSk9PMnpac2hqK1BKNzh2V3ladDNZSTE2OUltRHNDbzRYRHNoTEZLZ3pQYmY4bVo3eUVpSWlJaUlpSjVncHVyQThnM1RwMEJjNG9sQzVldGhGbnZaRDF4QUVaUnhia2ZHQ3NrcE9UdGRXc3hwdWV4TmxBeUtQbDlUSXd4elNLbHZqMlRSeElBaEVmQXRoM3B0L25yYjg2M1c2MndhVXYyWXhVUkVSRVJFWkU4UjhtRHpOcDNFR2ErQTRsbStQZ3pXTHJDZUtKZnZKaFJ4eUNyTGw2Q1JVc2N0NTI3NEh6ZlcxR2tNRHo5bE9NMlB6OTRmeGFNSFduVVIramQzUmoxa05LYWRVYVNJejI3ZmpjU0JhbnQyUWNob2JjZXQ0aUlpSWlJaU9RWm1yYVFGWHYzdzhzajRjcFY0MzJ4b3ZEZUxLTmc0dlVieG5EKzZ6ZkF4enR6N1czY1l0UVlhTnJZZUw5OUozVHRsTE14OSswRnZqNXB0eGNvQUEzckdUK3B4Y1lacXpka3BGSUY1OXN2MzhLS0VTSWlJaUlpSXBJbktYbVFWYmJFUVVydTdrWWlJZldLQXpheGNlbTNOL2Q5Nk5YZG1ES3dlMC9PSncvZStSQ1dyWUlLNVl3T2Y5WEtVSzFxeGxNa2ZIM2dnem13YmhOOHN6THRDSVJxVldEWUlNZHBEallkSG9VYk4yRFY5em43UFVSRVJFUkVSTVJsbER5NEZkZXZ3OWZMb1ZVTEtGRTgvZjMrT0p6K1o0bG1XUFJsenNkbVk3RkF5Ti9Hejg1ZHhqWlBEM2gxQ056WEtQM2pmSHlnOHhOUSt4NFlQOFZvQjZCNlZSZy95dmc4UGMvME1GWjcrSEtaWTUwSUVSRVJFUkVSeVpkVTgrQld4Q2ZBOHU5ZzBIQmpCUVZueFJPdmhjR0sxZGsvaHltSC80b0src1BMQTlNbURwelZMd0FqV2ZCQUUrTjEwOFl3WVRUNCtqcnVjOTVKcllZbjI4TzAvMEg1c3JjZXM0aUlpSWlJaUxpVVJoNmt4OE05OC90YXJiQjVHNXcrQTFQZkFPOS9heDc4SFFyVDUwQkVaUGJqY00raDVJRzdPL3luSmZUc0N2NytqcCtkUGd2dnpvZWdFc2FxQzZWTE9YNWV0eGFVTHdlZE96aE9WYkJZNE1OUGpGb05iN3htakZKSXFYSkZtRDNOS0s3NDdXcjQ2MXpPZkJjUkVSRVJFUkc1clV4V2EzcVBuUE80cm4xeXAxMFBEeGpZSDFvMGQ5d2VFd1BSTVRjL3ZuaXg1TmZoRVpDUWtQNit6aFFwYkhUMGJiN2ZBSjh1emxvYktYbDZRc3NIb1ZNSEl6bVFrc1VDMzM1bmRPeHQweEk4UEl3RXc1UHRuZGMwc0ltTWdwbno0T2d4NDMyQkF2Qy8xNDJFUVhyT2g4Q2UvVWF5SWVUdjdIK25qQ3ovSW5mYUZSRVJFUkVSdWNPWlRPbDNBalh5SUxXV0Q2Vk5ISUN4dktHZlg5YmFLaFJ3Ni9GNGVtYnZ1SklsNEQrUEdQVVlBZ282Zm1hMUdxTUJscTVJMjRrM20rR0xyK0g0U1JqMWl2TzJmOXNMQ3hZWnEwdllSRWZEaE9rd2JxUXgxY0daOG1XTkh6OWY0M2dSRVJFUkVSSEpGNVE4U08zSHJWQzZwUEhrUFMvSWFGV0UxQXI2UTlQN2pPUkh6ZXBwUnc3WWtnYmZySUFMR1R6NXY3ZWhzUUpFYWpmQ1llSG44T3R2em8rTGlZR0pNMkRJQUxqL3ZzekhMU0lpSWlJaUlubWFrZ2ZPZlA2VjhhY3RnYkI1RzN6K05YQWJabmhNSHU5WVpEQ2pWUTFTS2w4T1prNnZtcTVaQUFBZ0FFbEVRVlIyblBKZ2MrWXYrUGtYWTdXRmxLTUZVcXRiQzU1K3lrZzhwQlFWQldzM0dGTW9uQldGVENrK0htYS9DOTA2UTdkT2pnbU1vOGZnaDQxdytNL01mU2NSRVJFUkVSSEpFNVE4U0k4dGdaQ1FBRjkvZS92T201U1UvRG94RWY0OG5ybmpMb1FZZFFnQ0N4bWQvZU1ualdOLzJ3ZWhGMjkrL05nUjBMQys0N2JJU0Zpekh0WnRoTmk0ekg4SHE5VVkzWER5dERFS0lhQWdyTnRrakZvUUVSRVJFUkdSZkVmSmc0ellFZ2kzVzFJU2JQM1o2SUJmQzh2Y01WWXJ6UDBBSWlLTUtRbFpyWU81ZTYrUlBFaEtnb09IWWR2UDhOc2VTRFJuUFg2Yi9RZmgxZEh3MHZQdzlmTHN0eU1pSWlJaUlpSXVwZFVXOHBvZVQ4SFB2eHJMUE41T0poTzBlaGoyLzVIeDFJYThUcXN0aUlpSWlJaUlaSXRXVzhoUGJ1Y1VpWlNzVnRqOGsydk9MU0lpSWlJaUlubWFtNnNERUJFUkVSRVJFWkc4VGNrREVSRVJFUkVSRWNtUWtnY2lJaUlpSWlJaWtpRWxEMFJFUkVSRVJFUWtRMG9laUlpSWlJaUlpRWlHbER3UUVSRVJFUkVSa1F3cGVTQWlJaUlpSWlJaUdWTHlRRVJFUkVSRVJFUXlwT1NCaUlpSWlJaUlpR1JJeVFNUkVSRVJFUkVSeVpDU0J5SWlJaUlpSWlLU0lTVVBSRVJFUkVSRVJDUkRTaDZJaUlpSWlJaUlTSWFVUEJBUkVSRVJFUkdSRENsNUlDSWlJaUlpSWlJWlV2SkFSRVJFUkVSRVJES2s1SUdJaUlpSWlJaUlaTWpEMVFHSWlJaklYY2djaWZXdjk3SCtzdzVpem9KM0NkeWFiUWQzUDRmZGtuNXREUkVIczNlT2dyVnhhL1lUQU5hcm03SHVmVHJiNFpvYWZvNnBSSHNqcHQyUHc0M2QyV3ZJdnladXpYY1lNVjM3Q2V1ZXA3SWZVNzJQTVpYcWJNVDArNU1ROWt2MkdpcFFGYmNIZHhreGhlM0UrbnZIdFB1NCs0RmZKVXdsSHNOVWNSQjRGTXhtMUNJaWtsOXA1SUdJaUlqY1Z0WnJQNUcwOHlHc3AyZEI1Qkd3eEVETVgxZ3ZMbmQxYUpJZVN3eEVIc0Y2ZXBieGQzZnRKMWRISkNJaXQ1bVNCeUlpSW5MYjJKKzJ4NFVrYi9Rb2hLbHVNS2F5ZlZ3WG1HUmVYQWpXUFU5aHZiYmQxWkdJaU1odFpMSmFyVlpYQjVFdFhmVWZESEZpK1JldWprQkVSTkpqamlScDUwUEppUU9mTXJqVit4QUNtNERKM2JXeFNjWXMwZi9QM24zSFNWWGQveDkvblR1ekhaWmxnYVV1SFNrcklOSlVGSklRVk5Sb1NCUkZFMk8rbXAreFJCSk1DSWt4MWxqUVdHUFVxTkVZUzR4UnNTYUtCUlZzWUtHWHBTeTlMQXRMMlQ1enorK1B1OHpzYkdmYmJIay9INDk1ZU8rNTdUTTc2ekwzYzgvNUhPeWVkN0RyYm9EQ0hWNWJmQytjQ1I5ckNJT0lTQ3RpakRGVmJWUFBBeEVSRVdrU051dWhNb21ESGpnVEZrSEhFNVU0YUFsOFNaanUwM0FtZkFMeFBieTJ3bTNlWnlvaUltMkNrZ2NpSWlMU0pPeWUvNGFXelRFM2diOWRGS09ST3ZHM3d4bnhhR2kxN0djcUlpS3RtNUlISWlJaTBqVHlONFVXVGRxcFVReEU2aVZsSE1Ta2VNdldqVzRzSWlMU1pEUlZvNGlJaURTTllINTQyWmNVdlRpa2Zvd1BNL1JPeVAwY2M4d04wWTVHUkVTYWlKSUhJaUlpSW5KVVRQY2ZRdmNmUmpzTUVSRnBRaTAzZVJBZkQ0V0YwWTVDbXBQNCtHaEhJQ0lpMGliWXBUOExMWnVSajBVeEVoRVJhU290TjNtUTJoRjI3SXgyRk5LY3BIYU1kZ1FpSWlKdGd0MzFTbWhaeVFNUmtiYWg1U1lQaGc1VzhrQWlEUnNTN1FoRVJLUWFadWdkMFE1QlJFUkU2cWpsSmc5T0dnL3ZMWWgyRk5LY25EZ3UyaEdJaUVnMVRPL0xvaDJDaUlpSTFGSExuYXB4UkliWCswQUV2RjRISXpLaUhZV0lpSWlJaUVpcjFIS1RCOGJBRlpkQlVtSzBJNUZvUzBxQ24xL3EvVTZJaUVpelpiLzVhZWdsSWlJaUxVdkxIYllBMEtNYnpKa0ZkOXdEZWZrMTd5K3RUMUlTelBtVjk3c2dJaUxObXQzOWVtaTV2dW5lS1ZPbWhKWW5UNTdNbkRsejZubkdsbWZCZ2dYY2R0dHRXR3NCT1AvODg3bnNNbTlvU0g1K1BsZGZmVFZidDI0Rm9IdjM3anp3d0FPa3BLUkVMVjRSRVduWldtN1BneU9HRG9iYmI5SVFoclpvNkdDNC9VWjk5aUlpMHVMZGNjY2RUSmt5SmZTcVNXWm1KblBuemcwbERrNDc3YlJRNGdBZ01UR1J1WFBuMHFWTEZ3QjI3dHpKRFRmY1FDQVFhSnczSUNJaXJWN0w3bmx3Ukk5dWNQTjFzR3dsZlBvRnJGb0QrL1pEWVdHMEk1T0dGQi92VGNjNGJJaFhISEZFaG9ZcWlJaTBVYk5telFvdDkralJJNHFSTkwzaTRtSnV2ZlZXU2twS0FPamZ2ejh6Wjg2c3NGL256cDI1N3Jycm1EVnJGcTdyc21yVktwNTU1aGt1dWVTU0pvNVlSRVJhZzlhUlBBRHZKbkxrc2Q1THFuWjRMZTZpQ1JGTnB2ZlBNRU52ajFKQUlpSWlSMi9xMUtuUkRpRnFYbmpoQlhiczJCRmFuemx6SmpFeE1aWHVtNUdSd1psbm5zbnJyNzhlT3ZiVVUwOXRjd2tYRVJHcHY5YVRQSkRhYVRmWWV4MWVHMnF5dTE3R0RMa1pUT1ZmUEVSRVJKcWI2bW9lbE44Mlpjb1U1czJieDhxVkt5a29LS0JYcjE1TW56NjkwdUVCNVkrZE9IRWliN3p4QnF0WHI2YW9xSWhldlhveGJkcTBTcE1YMWNWMHh4MTM4TjU3NzRYVzU4K2ZYK2x4bGJXVjNiZWdvSUNYWG5vcHRENW16QmlHRFJ0VzRmaXlMcnp3UXQ1NjZ5MkN3U0NCUUlEbm4zK2VhNis5dHRwalJFUkV5bXY1TlEva3FKbHUweUliaW5Pd2V6K0lUakFpSWlLTmFPSENoY3laTTRmUFB2dU1RNGNPRVFnRXlNcktZdTdjdVJFMzg1WDU4TU1QdWVHR0cxaThlREdIRHgrbXBLU0VUWnMyY2M4OTkvRDg4ODgzMFR1STlQSEhINU9YbHhkYXIwMFBqTTZkT3pOdTNMalErb0lGQ3lqVTBFNFJFVGxLU2g2MFFhYkg5SXFOTzE1bytrQkVSRVFhV1ZGUkVjT0hEK2ZjYzgvbHVPT09pOWoyOHNzdlYzdXN6K2RqNnRTcC9PSVh2MkRHakJra0pDU0V0ajM5OU5QazVPUTBTSXl6WnMxaTZOQ2hGZHFPdk1wYXNtUkphTm52OTBja0JhcHp3Z2tuaEpZTEN3dFp2bng1UFNJV0VaRzJTTU1XMnFLRTNwQjZFdXo3Sk5Sazkvd1hVNUlMTVpyQ1NVUkVXbytKRXlkeS9mWFhBMkN0NWFjLy9TbmJ0MjhIWVBQbXpkVWVlL0xKSjBmY3ZQZnAwNGM3N3JnRGdFQWd3S0pGaXpqNzdMUHJIZVBVcVZOWnVuUXBxMWV2am1pcnpQcjE2MFBMdlh2M0pqNCt2bGJYR0RKa1NJWHpqQjA3dGc3UmlvaElXNldlQjIyVTZURWpzc0V0eHU1Nk5UckJpSWlJTkpLeWhRU05NZlR0MnplMFhsUlVkRlRuR2o5K2ZNUjZUY21IeHJCMzc5N1FjbHBhV3EyUEs3OXZkbloyZzhVa0lpSnRnNUlIYlpUcCtqM3dKVVMwMlIzL2lsSTBJaUlpVFNNdUxxN094NVlkdGdCSG4zeG9DR1ZyRlpTUHB6b05IcnMvT2Z3U0VaRTJRY01XMmlwL08welg3MkYzL0R2Y2xyc1k4amRDWXYvb3hTVWlJdEtJakRGMVByYnNVMytBbEpTcWgvbzFWa0hDdUxpNDBMa0xDZ3BxZlZ6NWVPcVRSQUZ3Sm0rczEvRWlJdEx5cU9kQlc5WnpSb1VtcThLSklpSWlsWHJ6elRjajFrZU1HQkd4SGhzYkcxcGV2WHAxNk9hK29LQ0FQWHYyVkh0dXg0bjhTbFpWejRBdVhicUVsc3NuTTZwVGZwaEMyZk9JaUlqVWhub2V0R0dtNHdSc2ZDOG8zQlpxczl1Znh3ejREUmo5YW9pSVNOdVdtWm5KdkhuemNCeUhGU3RXOE1FSDRXbU4wOVBUR1RObVRNVCtmZnIwSVRNekU0QjkrL2J4NHgvL21MUzBOTFpzMlZMak1JSFUxTlNJOVh2dXVZZng0OGVUbVpuSjVaZGZIbW9mTUdBQVc3ZHVCYnlhQzhYRnhSRkppNnFzWGJzMlluM0FnQUUxSGxPdHZNendjdEtnK3AxTFJFUmFCUFU4YU11TWcrbDVmbVJiNFE1czl2em94Q01pSXRLTWJObXloWWNlZW9nSEgzd3dJbkdRbkp6TUgvN3dod3E5QmI3Ly9lOUhyQjg0Y0lETXpFeUtpNHRKVHE2K05zQ2tTWk1penZmKysrOXorKzIzODUvLy9DZGl2OUdqUjRlV1MwcEtXTHg0Y2EzZXl5ZWZoR2RZaW91TFkvanc0YlU2cmlydXdoTkRMeEVSYVJ1VVBHampUTThMZ1hMalA3ZjhQU3F4aUloSUs5ZkNpdXhsWkdRd2VmSmtVbE5UOGZsOHBLYW1jdnJwcC9Qd3d3L1R2My9GK2tDbm5ub3F2L3JWcjBoUFQ4ZnY5OU8rZlhzbVRKakFYLzd5bHhxblJSdzBhQkMzM0hJTHc0Y1BKeUVoQVdNTWlZbUpEQnc0TUdLL2lSTW5rcGlZR0ZvdlA1U2lNams1T1h6eHhSZWg5VW1USmgxVnNVVVJFUkVBWTYyMTBRNUNvc3QrZFFFMis5MklOdWVVeFpEWUwwb1JpWWlJUk1lVUtWTkN5NU1uVDJiT25EbFJqS1p5VHozMUZNOCsrMnhvL2I3NzdpTWpJNlBLL1I5ODhFRmVlKzAxQUh3K0g0ODk5aGpwNmVuMWlzRjl1M05vMlRtdDlyVVhSRVNrZVRQVlZCWld6d09COVArcjBHUzNQdFgwY1lpSWlFaU5ac3lZUWZmdTNVUHI5OTkvUHlVbEpaWHV1MnJWS3Q1NDQ0M1ErdlRwMCt1ZE9CQVJrYlpKeVFQQmRKNE1DWkZmSk96MjV5RFlPTk5NaVloSUc1V1hHWDVKbmNYRnhYSGRkZGZoOTN2RmpUZHQyc1M5OTk1YlliK2NuQnh1dmZWV1hOY0ZZTWlRSVZ4ODhjVk5HcXVJaUxRZVNoNElHQittMTA4aTIwcjJZM2UvR3AxNFJFU2tWVktSdllZemVQQmdacytlelpIZXBmUG56K2Z4eHg4UGJjL1B6MmYyN05taEtScTdkZXZHVFRmZEZFbzRpSWlJSEMzVlBCQlA4VjdjQmNQQmx1bjJtRElHWi96L29oZVRpSWkwS2hvbjMzcm9zeFFSYVoxVTgwQnFGdHNaMCsxN2tXMjVTK0Rnc3VqRUl5SWlJaUlpSXMyR2tnY1NZaW9ybkpqMTF5aEVJaUlpSWlJaUlzMkprZ2NTMW5FOHRCc2EwV1IzdlFLRjI2TVVrSWlJaUlpSWlEUUhTaDVJR1FiVDk0cklKaHZFYm40MEt0R0lpSWlJaUloSTg2RGtnVVF3M2MrRnVLNFJiWGJyUHlCd0lFb1JpWWlJaUlpSVNMUXBlU0NSbkZoTW44c2oyNEo1WGdKQlJFU2tQbnlKNGVWZ1h2VGlrUG9wKzluNWtxSVhoNGlJTkNrbEQ2UUNrLzZUQ2w4RzdPWkh3UzJPVWtRaUl0SXFKUFlMTGRvOTcwUXhFS21YUXl2Q3k0bDlveGFHaUlnMExYKzBBNUJteU44QjArdGk3T2FIdzIxRnU3RTdYOEwwbkJHOXVFUkVwR2tFQzZGZ0U3WjRYNE9lMXJRL0ZudG9KUUIyemU4Z0poVWNmUlZwY2RiZkRzWUI2M3FmNmI1Rm9VMG1hV0NGNFk4aUl0STZHR3V0alhZUTBnd1Zic1A5YURUWVlMaXQzUkNjQ1I4REptcGhpWWhJSThyZmlOMXdGM2IzR3hBc2lIWTAwZ0taakhzeHZYNGM3VEJFUktTT2pERlYzdXhwMklKVUxyNFhwdHUweUxiRGE3RFo2bVlxSXRJYTJlM1A0UzZjZ04zeG9oSUhJaUlpVW9INkNrcVZUTCtyc1R2L0U5Rm0xOStCNlhJcTZuMGdJdEo2Mk8zUFlWZGNFOWtZM3hNUzByM3U2UTJ0SkJmeU5vQmI1SzBuRDRmaWJDamNWZmR6cHA0SUdMQUIyUDlGM2M4VDN4TVMrM2pMK1ZsUXVLUHU1K280SG96UDY4VzMvL042eE5RalhGdWczakdOQStNSExPejd0RzduY09JZ2VRUTRNUlczeFhXcmUyd2lJdEtzYWRpQ1ZNc3VPUStiODBGRW14bjFOQ2J0akNoRkpDSWlEU3AvSSs3Q0NXQkxBRERkcG1HRzNOTDRONEdCUTlqdHoySlNUNGIyeDJKWC94YTc1WWs2bjg0NWRaZDNVeHc0Z1B2ZWdEcWZ4L1M3Qm5QTUh3R3dhNjd6Q2diWE5hYnZidllLRUFmemNOL3RVL2VZK2w2SkdYeXpGOVBhUDJLei9scjNtQ1p2QUg4SGNJdHc1L2VzL1lHK0pFanNpMG1iaXVsN0ZmamIxemtHRVJGcHZxb2J0cURrZ1ZRdjl3dmN6OHNsQ3RwbjRKejRRZU04alJJUmtTWmxsMS9oRFZXZ05IRXc4ckVvUnlRaUlpTFJvcG9IVW5jcDR6Q2R2eFBaZG1nbGRzK2IwWWxIUkVRYVRyRFFLNDVZeWd5NUpZckJpSWlJU0hPbTVJSFV5QXo4YllVMnUvNU9zRzRVb2hFUmtRWlRzQ2xjSERHK3A4YXJpNGlJU0pXVVBKQ2FkUmlONlRJbHN1M3dHdXp1VjZNVGo0aUlOQWhidkMrOGtwQWV2VUJFUkVTazJWUHlRR3FsOHQ0SGM3MEswaUlpMHZLcGpvMklpSWhVUTk4VXBIYVNqOE9rblI3WmxwZUozZlZLZE9JUkVSRVJFUkdSSnFQa2dkU2FHVkJKNzRQTTI4RXRqa0kwSWlJaUlpSWkwbFNVUEpEYVN4Nk82WHBtWkZ2Qlp1eVd4Nk1UajRpSWlJaUlpRFFKSlEva3FIaTlEeUtuL3JRYjdvYmluT2dFSkNJaUlpSWlJbzFPeVFNNU91MkhZWHBkRk5rV09JamRjRmQwNGhFUkVSRVJFWkZHcCtTQkhEVXo4UGZnUzR4b3MxdWZoTHpNS0VVa0lpSWlJaUlpalVuSkF6bDZjV21ZL3IrTWJMTkI3Tm9ib2hPUGlJaUlpSWlJTkNvbEQ2Uk9USjhySWI1WFJKdk5mZ2ViODJHVUloSVJFUkVSRVpIR291U0IxSTB2SG5QTUh5czAyN1YvQkJ1TVFrQWlJaUlpSWlMU1dKUThrRG96M2FkQmg5R1JqWWRXWXJjL0Y1MkFSRVJFUkVSRXBGSDRveDJBdEdRR1o4aXR1SjlQaldpMTYyN0JwSjBCc1oyaUZKZUlpRFI3Z1VQWXJJZXdlLzRMaFR0eHhyOEZTUU1qZHJIWjcyQy91ckRPbHpESFA0ZnBjcXJPVTVmeitCSWhzUjhtYlNxbTcxWGdiMS9uNjRpSVNPdWduZ2RTUHlsak1kMm1SYmFWN0ZQeFJCRVJxWkxOK1JCMzBTbllEWGZEb1pWUXNnOTN4ZFVhOXRhY0JQTzkzb1FiN3ZZK0s5VTBFaEZwODVROGtIb3p4L3dSZlBFUmJYYkh2N0Q3UG81U1JDSWkwbHpabkEreFMzNEloZHZDalRFcG1ONC9BNk92SmMxUzRUYnNraDlpY3o2S2RpUWlJaEpGeGxwcm94MkV0SHgyMDErdzYyNk1iRXpzanpQaFkzRGlvaEtUaUloVXorNWJoRjE4anJlU2VoTE8yTmNhOTRLQlE3aUxUZ2tuRHVKNzRveDRCRkxHZ2ZFMTdyWGw2QVR6c0h2ZXdhNjdBUXAzZUczeHZieC8xeldFUVVTazFUTEdtS3EyS2NVdkRjTDB2UnphWjBRMjVtL0VicnczS3ZHSWlFanpZN01lS3BNNDZJRXpZUkYwUEZHSmcrYklsNFRwUHMzN2pPSjdlRzJGMjd6UFVFUkUyaVFsRDZSaG1CaWNqSHVCeUVTVjNYZy9IRjRiblpoRVJLUlpzWHYrRzFvMng5d0UvblpSakVacXhkOGVaOFNqb2RXeW42R0lpTFF0U2g1SXcrbHdQS2IzWlpGdHRnUjMxYlZnM2VqRUpDSWl6VWYrcHRDaVNUczFpb0hJVVVrWkIvNWtiemsvSzZxaGlJaEk5Q2g1SUEzS0RQbzl4SGVQYk56L0dYYjdzOUVKU0VSRW1vOWdmbmpabHhTOU9PVG9HQjltNk8yaFpSRVJhWnVVUEpDRzVXK1BHWHBuaFdhNzlrWW8ydFgwOFlpSWlFaTltUjdUTVlPdTgyb2dpSWhJbTZUa2dUUTRrM1lHSm0xcVpHUGdBSGJGTllBbTl4QVJFV2x4Y3IvRXBKNENoZHVqSFltSWlFU0prZ2ZTS016UU95cDBTYlY3MzhkdWVTSktFWW1JaUVoZHVaK2ZIbnFKaUVqYnBPU0JOSTc0bnBqQk4xWm90bXR2Z0x4MVRSK1BpSWlJaUlpSTFKbVNCOUpvVFBvbG1DN2ZqV3gwaTNDWC9SemM0dWdFSlNJaVVlTjhlMjNvSlNJaUlpMkxrZ2ZTaUF6bTJBY2h0bE5rODhGbDJBMXpveE9TaUloRVQyeW44RXRFUkVSYUZDVVBwSEhGZHNGazNGK2gyVzU2QVBaL0ZvV0FSRVFrV216bWJhR1hpSWlJdEN6K2FBY2dyWjlKT3gxNlhZemQ5blM0MGJxNHk2L0VPZWxEOExlUFhuQWlJdEprN01aN1FzdG0wTytqR0VudFRaa3lKYlE4ZWZKazVzeVpFN1ZZRml4WXdHMjMzWWExM3N4RjU1OS9QcGRkZGhrQStmbjVYSDMxMVd6ZHVoV0E3dDI3ODhBREQ1Q1NraEsxZUVWRXBIVlJ6d05wRW1iSXJaRFlQN0t4WUF0MlRjdjQ4aWdpSXRLUTdyampEcVpNbVJKNjFTUXpNNU81YytlR0VnZW5uWFphS0hFQWtKaVl5Tnk1YytuU3BRc0FPM2Z1NUlZYmJpQVFDRFRPR3hBUmtUWkh5UU5wR3I1RW5CR1BnUEZGTk52dHoyTjN2QkNsb0VSRVJLbzNhOWFzMEd2cTFLbFJpYUc0dUpoYmI3MlZrcElTQVByMzc4L01tVE1yN05lNWMyZXV1KzQ2SE1mN2VyZHExU3FlZWVhWkpvMVZSRVJhTHlVUHBPbDBPQjR6NERjVm11M0tXWEJ3ZVJRQ0VoRVJxZDdVcVZORHI1RWpSMFlsaGhkZWVJRWRPM2FFMW1mT25FbE1URXlsKzJaa1pIRG1tV2RXZWF5SWlFaGRxZWFCTkNuVC81Zll2ZTlCN3VKd28xdUUrODFQY0U1OEYySlNveGVjaUlpMEdPVnJFVXljT0pFMzNuaUQxYXRYVTFSVVJLOWV2WmcyYlZxbHZRWEtIM3ZSUlJmeDNIUFBzV1RKRW5KemM1ay9mMzZWKzVhdGVWQisyNVFwVTVnM2J4NHJWNjZrb0tDQVhyMTZNWDM2OUFyREVpb2JwbEMycmV6MUN3b0tlT21sbDBMclk4YU1ZZGl3WVZYL1lJQUxMN3lRdDk1NmkyQXdTQ0FRNFBubm4rZmFhNit0OWhnUkVaR2FLSGtnVGN2NGNVYjhEZmZUeVZDeUw5eGVzQVc3OUhMTTZIOVZHTm9nSWlKU25ROC8vSkQzM25zdm9tM1RwazNjYzg4OTVPYm1NbVBHakNxUFhiWnNHUjkrK0dHOWF3TXNYTGl3UWd4WldWbk1uVHNYeDNHWVBIbHluYzc3OGNjZms1ZVhGMXF2emRDSnpwMDdNMjdjT0Q3OTlGUEFLN1I0MVZWWEVSOGZYNmNZUkVSRVFNTVdKQm9TMGpFakh3TVQrZXRuY3o3QXJyOGpTa0dKaUVoTDVmUDVtRHAxS3IvNHhTK1lNV01HQ1FrSm9XMVBQLzAwT1RrNVZSNmJuWjNkSUVVRmk0cUtHRDU4T09lZWV5N0hIWGRjeExhWFgzNDVZbjNXckZrTUhUcTBRdHVSVjFsTGxpd0pMZnY5ZnNhTkcxZXJlRTQ0NFlUUWNtRmhJY3VYYTNpZ2lJalVqM29lU0ZTWVRwTmcwUFhZZFRkRnROdU45MEtIVVppME02SVVtWWlJdERRbm4zeHl4RTEzbno1OXVPTU9MeGtkQ0FSWXRHZ1JaNTk5ZHFYSGpoNDltbG16WnBHYW1vcmZYL2V2UlJNblR1VDY2NjhId0ZyTFQzLzZVN1p2M3c3QTVzMmJJL2FkT25VcVM1Y3VaZlhxMVJGdGxWbS9mbjFvdVhmdjNyWHVQVEJreUpBSzV4azdkbXl0amhVUkVhbU1laDVJMUpoK1YyTzZmcTlDdTExK0plU3RyK1FJRVJHUm1vMGZQejVpdmZ6TmUxa3BLU21rcGFYVkszRUFSQlF3Tk1iUXQyL2YwSHBSVVZHZHo3dDM3OTdRY2xwYVdxMlBLNzl2ZG5aMm5XTVFFUkVCSlE4a3Fnem0yQWNoNlpqSTVzQmgzSzh2aHNEaDZJUWxJaUl0V3RsaEMxQy9tL2U2aW91TGE1RHpGQllXaHBiTHY2L3FOSWVmZ1lpSXRDNGF0aURSNVcrSE0rcHAzTSsrRzVrc3lGdUhYWDRGNXJpblZFQlJSRVNPU3RtbjllRDFMbWhxeHBnR09VOWNYRndvZ1ZCUVVGRHI0OG9tSFk2Y3B6N01zUS9XNjNnUkVXbjUxUE5Bb2k5cElHYjRYeXMwMnozL3hhNzVQV0NiUGlZUkVXbXgzbnp6ellqMUVTTkdSQ21TcWpsTzVGZXdxbm9HZE9uU0piUmNQaWxTbmZMREZNcWVweTVNenhtaGw0aUl0RTNxZVNETmdrazdBL3JQd202OEo2TGRibmtDNG50aStsMFRwY2hFUktTNXk4ek1aTjY4ZVRpT3c0b1ZLL2pnZ3c5QzI5TFQweGt6Wmt3VW82dGNhbXBxeFBvOTk5ekQrUEhqeWN6TTVQTExMdysxRHhnd2dLMWJ0d0plN1liaTRtSmlZMk5yUFAvYXRXc2oxZ2NNR0ZDL2dIUERzejZRMHZ4K25pSWkwdmlVUEpCbXd3ejhMUnhhaHMxK042TGRycnNaNHJwaGVreVBVbVFpSXRLY2JkbXloWWNlZXFoQ2UzSnlNbi80d3g4cVBPVnZEaVpObXNTTEw3Nkk2N29BdlAvKys3ei8vdnNBRWNtRDBhTkhzMkRCQWdCS1NrcFl2SGd4RXlaTXFQSDhuM3p5U1dnNUxpNk80Y09IMXl0ZTkvUFRROHZPYWJYdkFTRWlJcTFIOC92WFZOb3U0OE9NZkFLU1IxYllaRmRjZzgxWjBQUXhpWWhJczVlUmtjSGt5Wk5KVFUzRjUvT1JtcHJLNmFlZnpzTVBQMHovL3YyakhWNmxCZzBheEMyMzNNTHc0Y05KU0VqQUdFTmlZaUlEQnc2TTJHL2l4SWtrSmlhRzFzc1B5YWhNVGs0T1gzenhSV2g5MHFSSlIxVnNVVVJFcERMR1dxc0I1ZEs4RkdmamZqNFY4ck1pMjMxSk9PUGVnT1Q2UFQwUkVSR1AzYmNJdS9nY2J5WDFKSnl4cnpYdUJZdHp3c3V4bmVwMXFpbFRwb1NXSjArZXpKdzVjK3AxdnVic3FhZWU0dGxubncydDMzZmZmV1JrWkZTNS80TVBQc2hycjNtZnBjL240N0hISGlNOVBiMWVNYmh2ZHc0dHErZUJpRWpyWmFxcCtLdWVCOUw4eEhiQkdmMWl4UytXd1R6Y3I4NkhnaTNSaVV0RVJPb250bFA0SmJVMlk4WU11bmZ2SGxxLy8vNzdLU2twcVhUZlZhdFc4Y1liYjRUV3AwK2ZYdS9FZ1lpSUNDaDVJTTFWWWorYzQ1OEhYN2x1bGtWN2NMK2NEaVg3b2hPWGlJalVtYzI4TGZTUzJvdUxpK082NjY3RDcvZEtWVzNhdElsNzc3MjN3bjQ1T1RuY2V1dXRvVG9LUTRZTTRlS0xMMjdTV0VWRXBQVlM4a0Nhcnc3SFkwWStDY1lYMlo2M0h2ZXJpeUJ3T0RweGlZaEluZGlOOTRSZWNuUUdEeDdNN05tek9kS2JkUDc4K1R6KytPT2g3Zm41K2N5ZVBUczBSV08zYnQyNDZhYWJRZ2tIRVJHUitsTE5BMm4yN1BabnNTdG1WdHlRTWc1bjlBdmdiOS8wUVltSXRBSk5YZk5BNCtaYkxuMTJJaUp0ZzJvZVNJdG1lbDZFR1ZoSklhemNMM0MvUEE4Q0I1cytLQkVSRVJFUmtUWkV5UU5wRWN5QWF6SHBQNm00SVhjSjdoSWxFRVJFUkVSRVJCcVRrZ2ZTUWhqTTBMc3dQUytxdU9uQWw3aEx6b1hBZ2FZUFMwUkVSRVJFcEExUThrQmFEdU5nTXU3RjlQcHh4VzBIdnNKZC9FTW95VzM2dUVSRVJFUkVSRm81SlEra1pURU9adGlmS3gvQ2NQQWIzQ1ZLSUlpSWlJaUlpRFEwSlErazVUR09ONFFoL2FjVnR4MWNpcnZrQjFDeXYrbmpFaEdSNnZrU3c4dkJ2T2pGSVVlbjdHZmxTNHBlSENJaUVsVktIa2pMWkJ6TXNMbVkzcGRXM0had0dlNFhaMFBoOXFhUFMwUkVxcGJZTDdSbzk3d1R4VURrcUJ4YUVWNU83QnUxTUVSRUpMcjgwUTVBcE80TVp1Z2RZSHpZelgrTDNIUjROZTVucCtJYy96d2tqNGhPZUNJaUxWSCtSdXpPbCtEUUtteEpUc09ldTh6TU9IYkZWZGl0ZjRlcXA1T1c1dUp3Wm5nNWNCQjM4ZGtBbUpqT21PUCtIcVdnUkVTa3FSbHJyWTEyRUNMMVk3RnJyc2R1ZnFUaUpsOGladVFUbUM1VG1qNHNFWkZtenU1YmhGMThqcmZTY1R3bXNUOTIrNzhBZlRXUVdvanZqak5wZWJTakVCR1JCbVJNMVZsOURWdVFWc0JnaHR5QzZYdFZ4VTNCZk96WEYyRzM2TW1JaUVpMURxM0FibjhlSlE1RVJFU2tNaHEySUsyRXdReStDZUo3WXRkY1I4U1hYK3RpVjgrR2dpek1NVGVDVWM1TVJLU0NRR2xSUE9QSDlKd0JLV01nb1RlTjhaekJIbHdLbXg2RTRteG9OeGpUZmdSMjU0dDFQcDhaL2hERTk4THVtZ2RibjlSNUd2bzhzVjB3L1g0RnlSbVI1M1ZpNnh5VGlJaTBQRW9lU0t0aSt2dy9TT2lOWGZZekNCWkViTE5aZjRXQ0xaamhENE12SVVvUlNrTTVXRkRDM2Y5ZHg2dGZiV2ZEbmp6eWlnTFJEa25rcUNURitSbVFsc1E1eC9mazExT1BJVGtoSnRvaFFXd1huREV2UWZ0aGpYb1prem9CZXYwWURxMkVsSEhZTFk5QmZaSUhIWTZIcEVGdzhKdDY5WnZRZWNyd0pVRmlYMHphVkV6ZnE4RGZ2aDRSaUloSWE2Q2FCOUk2SFZ5Sys5VU1LTnBUY1Z1SDBUakhQd3V4blpzK0xta1E3NjdjemFWUExHRkxUbjYwUXhGcEVMMDdKZkxFcFdQNGJrYlhKcjF1Uk0wRHdJeDhETk50V3BQR0lDSWlJczJIYWg1STI1TThFbWY4MjlCdVNNVnRCNzdFL2V3MDc0bVh0RGp2cnR6TmxMa2ZLWEVncmNxV25IeW16UDJJOTFaVmt2QnNUTVY3dzh2R3dYUTl1Mm12THlJaUlpMkdrZ2ZTZWlXazQ0eC9DOVBwV3hXM0ZXekcvV3dLZHR2VHFEaFl5M0d3b0lSTG4xZ1M3VEJFR3MzL1BiNllnd1VsVFhmQnNza0RYd0lZWDlOZFcwUkVSRm9VMVR5UTFzMmZqQm45UEt5YWpkMzJ6OGh0YmpGMjVTell0eEF6N0I3d3Q0dE9qRkpyZC85M1hVU1BnMWdud00walh1ZEgvVDZuZThLQktFWW1jdlIyRm5UZ21VM2orZU95NzFIc2V2OGNiOG5KNSs3L3J1UG1IMlRVY0hURHNMWk1yUkFsRGtSRVJLUWE2bmtnclorSndXVGNneG4waDBvMzI1MHY0Mzc2SFExamFBRmUvV3A3eFBNZnFjNEFBQ0FBU1VSQlZQck5JMTduTjhQZVVlSkFXcVR1Q1FmNHpiQjN1SG5FNnhIdHIzMjlJMG9SaVlpSWlGUk55UU5wSXd5bS95OHhvNTRHZjRlS20vTTNhaGhEQzdCaFQxN0Urby82ZlI2bFNFUWF6a1hsZm84MzdEa2NwVWhFUkVSRXFxYmtnYlFwSnUwTW5KTStnQTdIVjl4WU9vekJMcnNjQXZyeTNoeVZuNDVSUFE2a05laFI3dmY0Y0tHbUhSVVJFWkhtUjhrRGFYc1NldU9NZXdQVDk4cEtOMnNZZzRpSWlJaUlTQ1FsRDZSdGNtSXhnMi9HakhvR1lsSXFiajh5akNIcnIyRDFGRkJFUkVSRVJObzJKUStrVFROcHArT2MrQUdrakttNDBTM0dydjBqN21lbnF4ZUNpSWlJaUlpMGFVb2VpQ1NrNDR4N0hkUDNxc3EzSC93Rzk5UHZZTmZkQXNIQ0pnMU5SRVJFUkVTa09WRHlRQVM4NlJ3SDM0UTUvbm1JNlZoeHV3MWlOOTJQKzhrcDJIMExtejQrRVJFUkVSR1JLRkx5UUtRTTAyVUt6a2tmWWJxY1Z2a08rWnV3aTcrUFhmbExLTWx0MnVCRVJFUkVSRVNpUk1rRGtmTGl1Mk9PZndZejhnbUk3VkxwTG5iYk03Z0xUOFR1ZWhXd1RSdWZpSWlJaUloSUUxUHlRS1JTQnRQdEhKeVRQOFgwK2xIbHV4Um5ZNWRlaXYzNng1Q2YxYVRSaVlpSWlJaUlOQ1YvdEFNUWFkWmlVakFaOTBIM2M3RXJmd1g1bXlyc1l2ZjhENXY5TGliOUVzeUFYME5zNXlnRUtpTFN3Z1FPWWJjK0NSMUdZVkpQcVhRWG0vME85cXNMNjN3SmMveHptQzZuNmp5TmVSNWZJczdvRjZEamlXQmRNSG91SlNMU1d1a3Z2RWd0bU5TVGNVNzZHTk52SmhoZnhSMXNBTHZsY2R5UFJtUFh6NFhBNGFZUFVrU2toYkE1SCtJdU9nVzc3bWJzNG1uWW5BK2pIWkxVVlRBZlczTEEremR3MFVuNkxFVkVXakVsRDBScXl4ZVBPZVo2bkJQZmcrU1JsZThUek1OdW1Jdjc4V2pzbHNmQkxXN2FHRVZFbWptYjh5RjJ5UStoY0JzQXB0TzNNSjBtUmprcXFRKzcvbmJzNmptUXR4Njc1SWZZbkkraUhaS0lpRFFDWTYxVnRUZVJvMlVEMk0xL3cyNjRHd0lIcTk0dm9ROW0wSFdZYnQ5WFY4NEdZSDd5WXNSNjhNSXJvaFNKU01QeVBmZHd4THI5eDNsTmNsMTM4Nk93NWpwdkpTWVo1enNiRy9lQ2dVTzRpMDRKSlE1SU9zWkx5UG9TR3ZlNjBuamNZZ2ptNFg1K0J1UmxlbTN4dlhBbWZBeis5dEdOVFVSRWpwb3h4bFMxVFhjekluVmgvSmkrVitKTS9CTFQ3MnB3WWl2ZnIyQXpkdG4vdy8xc01qWm5RVk5HS0NMUzdOaXNoOEtKZy9nZU9DY3RVT0tncFhOaUlhWWp6a2tmUW53UHI2MXdtL2RaaTRoSXE2TGtnVWg5eEhURUhITWp6aWxMdkZrWnF1cGRjSEE1ZHNtNXVJdlB4bWEvNHhXVkVoRnBZK3llLzRhV3pURTNWWjE0bFpiSGlmVSswMUpsUDJzUkVXa2RsRHdRYVFqeFBUQVo5K0ZNV0lqcGVtYlYrKzM3QlB2VmhiaUxUc1J1K1RzRTg1c3VSaEdSYUNzelk0MUpPeldLZ1Voak1GMm1oRmMwaGJHSVNLdWo1SUZJUTBvNkJuUGNQM0JPZUJ0U0oxUzlYOTRHN09yWnVCK093SzY3R1FwM05GMk1JaUxSVWpaaDZrdUtYaHpTT1B6dHdzdkJ2T2pGSVNJaWpVTEpBNUhHMEdFMHp0aDVtTkV2UVB1TXF2Y3J5Y1Z1ZWdEM28xSFlaVCtEQTE4MVhZd2lJaUlpSWlLMXBPU0JTS014bU02VGNVNzhBRFBpc2VxVENEYUkzZmtLN21lbjRuNStCbmIzYTJBRFRSZXFpSWlJaUloSU5melJEa0NrMVRNT3B2czBUUGZ2WS9lK2o5MzBBT3hiVlBYK3VWOWd2L2tDbTVDTzZUa0QwK044U09qVGRQRzJZV3RLT3ZOQi9nQjJ1ZTJKbzRRUnNiczROWEU5c1NZWTJ1ZXJyY2tBSEo5ZVpvcE8xMUN5cVFQQlBZa1E5T0VrRmVQcmZRQmZwOEttZmdzaUlpSWlJbzFDeVFPUkp1UDFSRENkSjhPQnI3Q2JIc1R1ZmdPd2xlOWVzQlc3Zmk1Mi9WeElQUW5UWXdhbTI5a2FKOXdJaXF5UFJ3K09ZOTdoWWRneVU5dk9MeGpFdi9OR01MdkRSeHdidHh1QU5idThhZVdPSkErQzJRa1VmZDRkZXlndWRGd1FLRm1UaXYrWWZjUWVsNDN4YVhZTkVSRVJFV25aTkd4QkpCbzZISTg1N2ttY2lVc3dmYStDbUpUcTk5LzNDWGJGTDNBL0dJSmRmaVUyZXo2NHhVMFNhbHR3Vis0cHZKS1hFWkU0T0dKcm9BTy8zaitWcllIa0N0dmNRN0VVTHVnYmtUZ29LN0F1bGFJdnVqZDR2TFhpeEdLNm5BcEpnNDcrMlBiRElMWkwxZHVORDVLSDF6MjI1aUI1T0tiWGo2dWRLdEIwUFJ0U3hqVmhVQ0lpSWlMTmw1SUhJdEdVMEFjeitDYWNTY3N4eDk0UHlTT3EzejlZZ04zeGIreFhNM0EvR0l4ZGZvVTNsN1piMURUeHRrS0xDdnZ3WHNIQUtyZDM5dVZ4ZmNvSDNKdGJjZmFNd3M5NlFHbHBDbCtQdzZGMjA3NFkwOTVMN2dTemtnbHVhOSt3UVZmR09OQnVNS2JuaFpnUmorRjhleDNtK09kd1JqMEQvcU83dnVuN2k5SnBSNzlYK2ZhME03eGFIaU9mZ1Bnb0pVZWcyaHYvaWt6ay92NzJtSXg3Y1U1WmpPbDlxWmRzNlhraCtCTEQrL1M4QUdmOFc1aVJqME5DN3dZTFcwUkVSS1FsVXZKQXBEbndKV0I2WG9SejRuczQ0LytINlRrajhpYW1Nb0ZEMkIwdllyLytNZTc3eDJDWC9ReTc4eVVvem1tYW1GdUoxL09HWUt6bGhQZ3RGYloxOFIzbXZzNXY4azF4ZDc0dTdzbW1rbzZoYmNIY09PeGVid2dEanNVL2VCK3hvM2RqMmhjUi82MHRvZVFCUVBIR0ducVdIQTFmb3BjazZQSmRUTy9MTUVOdng0eDlCZWM3RzNBbUxNSWMrd0NtKzdUd2xHbEpBekRESHdZcTlxcW82dndtYlNyRWRzSWM5eVRtbUJzcjdHSnpQb0RDYlpodTUrQ2M5QkYwR04xZ2I2OVduRmpNc0xzd3h6MWQ2MFBNOEwvaW5MUWduS0E3MG5NbnZpZWtqSWVZRk15d3UzRW1mQXlwSjNuSGxMNHYwKzM3T09QZWhNUitEZmt1MmlUbjIydERMeEVSRVdsWlZQTkFwRmt4a0RJR2t6SUdNL1JPcnliQ2puOWhjejZteXRvSUFNRTg3TTVYWU9jcldJdzNMS0xMWkV6bktaQTgwbnNxTFpYYUhrd20wU25oMHZaZk1pd21tNzhmOG00WXUvb084ZWZPYi9IUzRXTjVKYytiS1dOYnNBTlFBSUE5Vk9ZcHRtc28vQ2lkK0VsYlNKaWFSZEdpSHJnN3d2T2RSK3hiVzhhUE9lYVAzdkNCdURSTVhGZnZLYisvUS9YSEZlZEE0UTVzeVQ0bzJRZHVDUmcvZEJ3UCt6K3IrYkxkZnhoT1BCejhCcnY1cnhWM0NoekdydmtENXJpbklLWWpadUJ2c1Y5T0QyOXZmeXdtb1RkMnoxdVZYOFNYZ0RQNjM5QnVjSTN4VkI1a2JEakdYaGRqdDlVaWliRHZJK2h4SHM3NC8yR1hYNFhOWHgvYVpGZjlCdFBySXE5blFrSWZuTkgvd1c2NEcySTdlVHNjWEk2NzVJZmV6MVBxNThqUFZCclZnZ1VMdU8yMjI3RFcrM2ZqL1BQUDU3TExMZ01nUHorZnE2KyttcTFidHdMUXZYdDNIbmpnQVZKU0dpYkphWTU5c0VIT0l5SWl6WStTQnlMTmxTOFIwMk02OUppT0tkem1EVmZZOFNMa1pkWndvSVVEWDJJUGZPa1ZXNHp0aE9rMENUcWVoRWs5cVhRTWZDMmZRcmNCTWNZbHo4WXlhKzhaM04zNUxmekc1Zlc4d2Z5NTAxdThjSGdFcitZTkMrMWJkdFlGeHhlWnpISGFGZU8wSzhIZEg0ZS9SeDdCN2VHaEFzYXBKdkZURmVONE0yM1lnRGNzSlZnQWVSdXdnVU1RT0lpSjZ3WXBZME83MjV3RjJOVy9oYndOUjMrdDhFVXhmWDd1TFJidHh2M3FRaWc1VUduQ3d1Ny9GT01XZXpmY3hkbWhmVXlINDd5a2doT0xYVHdOY3Irb2VKbGdBZTd5SzNIR3Z3MXhhUkE0RElGRHRRc3hMczJydVhBazRpRzNZSE0raElMTjFSNW10LzhMMCtkeUw3RXg0bUZZZm1WNG95OEIwL2NxYjcrOTcyRlh6TVIwUFNOODdMcWJsVGhvSURienR0Q3lHZlQ3S0ViU2VtVm1aakozN3R4UTR1QzAwMDRMSlE0QUVoTVRtVHQzTHRkY2N3M1oyZG5zM0xtVEcyNjRnVC8vK2MvNC9mWC9XbWg2enFqM09VUkVwSGxTOGtDa0pZanZoZWsvQzlOL0ZoeGVpOTM5R25iMzYzQm9WYzNIRnVkZ2Q3NE1PMS8yK2k3RWRzSjBQREdjVEdnM3hIc3kzVVlOamNsbVUwbEhEdGs0WnUwOWs3czd2OFhaU2F0NDVNQUp2SkVmZmpMdVlEa21aaThiOEFvbm10UkN2TjRnQmh4TDNJVHRGQzN1VG5CM0l2RVR0dU1mdEo5QXBqZk13YW5MbEkxdU1lNEhWVHlaVHhxSUdUc3Z2RjZ3R1hLL2hOZzBMM2tRMHhGaU9rQisxbEZkMG5RN3A3UTNnTVV1dndLSzlualRoUTc1RS9nckZvd01IZGZqZkMvUlVZNXovRE80bjUwTytSc3JIbFN3RmZlenlSQXNxdDJOdVJPSEdYSXJKdjJuM3JwYjdOWDcyUHMrdUxYNStWcnN0cWN4UStkNnYrOWxhaGlZdmxkQ1hGZklYWUpkZXdNVTdZSk8zeTZOY3pNMlowSEY5NXg2TW5iZndscGNWOHF5Rys4SkxTdDUwUENLaTR1NTlkWmJLU2twQWFCLy8vN01uRG16d242ZE8zZm11dXV1WTlhc1diaXV5NnBWcTNqbW1XZTQ1SkpMNmg5RTdwTHdjc3FZK3A5UFJFU2FqYlo3eHlEU1VyVWJqR24zRzh5QTMwRGVldXp1MTcxRXdzRmx0VHUrT01jYkRySDdEUytaNEl1SDlpTXdIWTZENU9POC95WU9pSGk2MjVwZDBPNGIzaXZzVDVIcko4L0c4dXU5WjNCYzNBNFdGZmFOMk8vc3BGVjBkQXJnU1BJZ1BvQi9VSzZYSUhBTmhlLzBnNERCQUlXTGVucjdBUGd0TVVQM05saThKdlVVekhGLzl4SUVSYnV4YTIvQTdub1piT2wwa0w1NG5PT2ZoYVNCdUYvL0JQWi9XcnNUK3hJeHgxd1BnTjN5SkRibkkvQjN3QXk1bmRDUW1jSnRVTGpMcXhmUVlXUjQydEREcTZGNGYrWHg5dnNGZHRXdndRWXJiaXpjV2YxNzdmUnRTT3lMM2ZjeHpzakhvZjJ4RUN6RWJua01tL1dYMnRYMzhDV0ZrbU0yK3ozTVVDQndBSnU3T05UL3h2UzlFdkt6c01GOG5ERXY0eTZaaGtrOXhUdG01eXNWRWljbS9jZGVMWWdOZDJIWDMxbHpEQ0pONUlVWFhtREhqaDJoOVprelp4SVRFMVBwdmhrWkdaeDU1cG04L3Zycm9XTlBQZlZVZXZUb1VhOFkzTTlQRHkwN3B6WGMzejRSRVlrK0pROUVXcktrZ1pqK3Y4TDAvNVYzSTVuekFXUy81LzIzSkxkMjV3Z1dRdTRYMk5MdTVWNUNJY21ieXE3ZFVPOUpkTHNobUhhREliWXpyVzNJUTdyL0lGZTAvNXo3RG5pektlVFoyQXFKZ3o3K1hINmVYTEg3ZmV5b1BRVDNKR0lQeEVFZy9ITXhibmc1N3JqZE9PMGJZRnBOZnp0TS8yc3hmYThFNDhQdStTOTJ4Y3pJcC9heG5YQkdQaG1hWHRBWjh4SjI1U3pzam4vVmVIb3o1RStRME1mcjJiTHVCcSt0NzgvRHRRV0tkdUV1T1JmeTFudDFBVTRwVXovQitIRy91YmoydjNPbDc0ZEFlSVlLa29lRGlZRURYNFdhckMzQ0dYWVh4bnAxRyt5T2YyTXpiOFYwL3lFbVpTeDJ6LzlxZmwrZFR2RUtLNWF0KytIdmdEUDIxY2dkRS90aUV2c0M0RXhZRkQ2Ky95OHgvWDlaK2JrSC9BWks5bU0zLzYzbTl5c05ic3FVS2FIbHlaTW5jOUZGRi9IY2M4K3haTWtTY25Oem1UOS9QZ0N1Ni9MSUk0K3djZU5HZHU3Y1NXNXVMb0ZBZ1BqNGVOTFMwc2pJeU9DY2M4NmhYNytLQlRITFgyUEtsQ25NbXplUGxTdFhVbEJRUUs5ZXZaZytmWHJFZm1WOS9QSEh6SnMzajh6TVRFcEtTdWpVcVJQSEhuc3NIMzc0SVlGQUlIVGVPWFBtUkJ5WG5aM052SG56V0xKa0NidDI3YUs0dUpqazVHUUdEeDdNT2VlY3cralJGWXVVRmhRVThOSkxMNFhXeDR3Wnc3Qmh3eXJzVjlhRkYxN0lXMis5UlRBWUpCQUk4UHp6ejNQdHRkZFdlNHlJaUxSZFNoNkl0Qlp4WFRFOUxvQWVGMkJzQUE1ODdZM2Z6dmtJRG53TnRxVDI1d3Jtd2Y3UHNHVUs3Rm1BbUZSb2R3d202UmhJN0FzSjZaaUUzdDVOWjJ3bldtcGk0WnlrMWFUSEhPU3UzSlBaRlFqWEtuQ3dURXRheVdYSlM0Z3pGWitjRzU5THdtbFpGSC9UaGNDNmpwUjkvMDVTQ2JIamQrTHJtbGV2MkV6WHM2RHpkekJkejRhWUZLOFk0dm83c2RsdlEzd1BUTXBvaU92dUxmZThBT0o3ZVFlNnhWNFNLYkczOStROGNMQ0tDOFJnQnQrQTZmVmpzQ1hZTmRkNXcyVGl1M09rRGdBMmdOM3lCT1I3ZFFYTXNEdTlHMzFiZ3MyODNhdkQwWDRZN1B1azl1K3IvN1dZbERIWXpZOWc5N3lOTS93UlNCcUV6Zm9yTnZOUDN1L3JrZVNDaVlGREs3eGtTZklJek1EZmdRMWlsL3dBMC8wOHI2aGpGVU0wN0o3L3dacmZZNGJjQnZtYm9DVEgrM2tscElkM0NoYkF3YVhoM2h1bHN5MEFYcytOMHJIanRCdnMvWjY3eGVHdTJXbG5lTy83MElwYXYvZmFDSDUrVm9PZXIwcGxha1dZby9rYjBjd3NXN1lzNG9hOHJFQWd3Q3V2dkZLaFBUOC9uNnlzTExLeXNuajc3YmU1NVpaYkdET202bTcyQ3hjdTVMMzMzb3RveThyS1l1N2N1VGlPdytUSmt5TzJQZkxJSXhFMzh3QzdkKzltOSs3ZDFiNlh6ejc3ak50dnY1MzgvUHlJOW4zNzl2SHBwNS95NmFlZjhuLy85My9NbUJGWlcrRGpqejhtTHkvODkyYnExS25WWGdlODRRdmp4bzNqMDArOUhrb0xGaXpncXF1dUlqNCt2c1pqUlVTazdWSHlRS1ExTW41SUdZdEpHWXNaT0FlQ0JkamN4YkQvVSt6K1JkNk5qMXVIcCtFbCt5cFBLZ0Q0RWlDaE55WSszUnMvSHRzWjRycDQ0L0JqTzJPT0xNZWtOTXNoRWNmSGJ1ZVp0QmRaVzlLWkhTWHRTWEpLR0JLYlhUcFVvV3JHNXhJM2VqZXhHVG00T1FuWUVnZW5mVEZPYWlHWU9oUktMSy85TUV5dmk3M2wwcy9NRExzTDQ5enZ0UVVMb0hBN0pQYjNucTRIQzdGWkQyRzMvSzFXM2ZyTnNROWdlcHhYdWhLREdmT2Z5QlNRVzR6OTVoSnM5anZlTHIwdnhYVCtMZ1R6Y0pkTWg5elBNYVAraVpNMkZmWi9ocnZ1RnNqOXZPYjM1UlpBeHhNeEhVL0VGR3pCYm4wU00raDZUTCtyTVIyT3gvMzZRcTlZNUpIZHY3b0k0cnJpalBxSFY2UVJjRWI5MC92ZFNyOEV1K2NON0thL1JQUmNPTUp1ZVJ5NzdaOWU0Y200Tkp3VDM0L2N3WmZnRFkvWTlDQjIyOU00MzFybDFUMUlISUM3OUdmZU1tREd2T2dOcGNoYmo3djQ3SnJmWXoyWTNKcG54bWh3d2VwLzE1dXo3T3pzYXJjN2pzUHc0Y01aUG53NG5UcDFvcUNnZ0tWTGwvTDU1OTd2YWlBUTRPOS8vM3UxeVlPaW9pS0dEeC9PNE1HRFdiOStQZDk4ODAxbzI4c3Z2eHlSUFBqODg4OGpFZ2RKU1VtY2RkWlpkT3ZXalYyN2R2SENDeTlVZW8zTm16ZHo4ODAzVTFKU2dqR0c3MzczdXd3ZVBCalhkVm00Y0NITGxubkQwNTU4OGtrbVRKaEE3OTdoMmgxTGxvUnJEZmo5ZnNhTkcxZnR6K1NJRTA0NElaUThLQ3dzWlBueTVZd2RPN2FHbzBSRXBDMVM4a0NrTGZBbFlEcE5oRTRUdlJ0RHQ4anJtWERnS3pqNE5mYkFOOTVUMmZvSUZuaGQzZzlYUG45N3hHMjBMeDU4N2J5dTYvNzI0R3VIOFpldW0xaHdZcndFZzRueEVpR08zMXZtbVByRldJbjMxblprOThIeVV5bDZUN3cza2N5UkdnZEhMTjFSMmpOaGNUVW56WTZIamVIanVpWVhNM2x3NVRVQmFtS3pIdlZtQ2ZCMzhHNmFqUStiL1QvWS8wVnBZYjlKWHJGQzQyQjN2b3pkY09kUnpiaGdOOTJINlQ0dFhEVHo0SEt2MkdKQ2I0NFVUZ3dsRGpwTndneTUxZXR4OFBYRm9TU0JYWDRWWnZRTDBQRUVuUEZ2WW5lOWlsMDl1L3JrUlRCYzVOQm0vUVc3NWU4UW40N3AvWCtRZXBJM1ZlbkcrOEw3K3hLOFpFRmNONjhueE1iN1lOOGl6TmhYdkprcDBxYkNucmU5MytuS3VFVVEyeGxuekN2ZU9ZSUZYdElBdk5raTRycDVRemM2Znh2ODdiRmIvNEhwZHpYRTl3d25EMks3ZVBFVzdhajhHaEkxbzBlUFp0YXNXYVNtcGxhWU1TQW1Kb1lYWDN5UjVPVEkvNWZQTys4OFpzK2V6ZGRmZnczQXBrM1YvdzJjT0hFaTExOWZXaGZFV243NjA1K3lmZnQyd0x2cEwydmV2SEJCVTJNTWQ5NTVKNE1IaHd1Z1ZwVTgrTmUvL2hVcWR0aTNiMStHRHg4ZTJuYktLYWVFa2dmV1doWXVYTWlGRjE0WTJyNStmWGo2MGQ2OWU5ZTY5OENRSVVNaTF0ZXZYNi9rZ1lpSVZFckpBNUcyeUltRGppZGdPcDRBbEhhMkw4bkZIbHdHQjcrQkE5OWdENi94cXVUYml0MkE2eTFZNkwyS3c4VzBhdmVNL3VHR2o2VzVDeHpBYnZnenhQZkFibjhlRHEzMGltYjJtNG5wZnFOMzA1KzdCSGZ0SCtEQVVwd1Qzd05iak4zNkQrek8vOVQ4TlBud1d1eVd4eUEyRGJ2K2RvanZpVFBtUDRBM1JhSGQ5YXJYSXlIOVlzemdXOERFZUQwYmdubmVGS0MrSlBBbFlyUGZ4cVNNQVF5bTJ6bVk5c053UC8xTzFkZDN3MTNrN1E3dkNhM2RjS2MzelpzdkFaTTBNT0ozd2huOWdqYzhKbjhUN3JMTFF6ME1URWt1eEtSZ3R6MkgzVkg1RFJrQTdRYmpqSHJXRzI1VHVBMjdlZzVtMUROZUtFdk93eG56a2pjVFNlZnZlcjB0dGovajlZSkk3SXM5OEtWM2pyaHUzbjlyS1BUWUlKcHFCRkFEZEk1cERsSlNVa2hMUzZ0MG16R0d4TVJFUHZqZ0E3NzY2aXV5c3JMWXYzOC8rZm41RkJTRWZ6OHJHL0pRVnRuQ2c4WVkrdmJ0RzBvZUZCVVZSZXk3ZG0wNGlUcHMyTENJeEVGMWppUXl3RXRtM0hQUFBWWHV1MnZYcm9qMXZYdkRmMCtyK2xsVXB2eStOZlhpRUJHUnRrdkpBeEh4eEtTRWVpZEE2YjJMV3d6NW03QjVhK0h3V2ppOHpsdk8zOVNpdXppWEZka2p3RUJNZTR3dkFkd2dObkN3NHZDTzBoNEhGNDZOSExkOGtJNWttUXdLVFFLZDdVNzYydFU0VkRMRFFCM1lyTDk2Q3lsak1LT2U5cDZ5WTd6UEp2TlAyRjNocDV4MjZ4T1lJYmRoTXU3RkhITTlkdk9qM3ZIVmZGNTJ6UjhCQysySDRZeDYya3NRYkhzR3UrbEJ3SnZDMFF3Tnp5cGcrbDVGcUI1Q1ZaSUdZVHBOcXJxb1lXVkpxZEtaUUV5UDg3QmIveEc1TGFFUGR2dXoyTlcvOTJweWhNNFRyUHA4UitMdGRnNG00ejZ2UjBIMnU5amxWM3EvNjBjVWJNRXV2Y3pyeFFEWXpZOTZoU0Z0aVRmRHc4Nlh2RjR4c1oyOS9TdWJlcktCT2FjMlRaWDY0T281bUMyUGV5dk5jRGhSUTlpeFl3ZS8rOTN2SW1ZaGFBaHhjWEZWYml0YmUrQm9idVFQSERoUTYzMkxpeVAvTmhVV2hudnpKQ1FrMVBvODVmY3Rud2dSRVJFNVFza0RFYW1hRTFzNk5lUmc2T28xZVE5RUxSVHZnOEt0MklJdFVMQVZDclo0TjJHRk82Qm9qMWVZN2tnQnVwWWd0aU5PaDhIZWtJcFN4bHBzL2c3czRZMlZUelVJRkJQUFBOL2xMUEJOd3hLdTZOL0o3dUpId2JrTWNaZFVlbHl0R0FjU0IzckRCWHBkNU4zSWd0ZGJJT3NoN0k1L2V6Zk54aW10TWRITks2aTQ4Mlh2Q1g1TUttYmc3ekRkejhWZC9IMG9xcXBRbTRYMkdkN1RkMzhIN3daNzFhL0RXL2U4aVNuT0tTMktXZTdJTFU5Z2VsL3FMYS84RlJUdXdCei92RGVNb21CYk5XK3U4a2ZlTnV0QnIvZEx3Vlp2ZXNZalNuSWg1eU1JNXBjN292cmZNVFBvRDk1c0NVVzdzYXQramQzcDlYSXdmUzczZHNoYkQ3R2RzZnMreGhSc0FiY1F1Mkd1dDYxNEgzUTR6bHRPSEJBKzZjR0dMWTRvamV2dXUrOE9KUTc4Zmo4WFhYUVJvMGFOb252MzdqejY2S084Ly83N05aeWhjc1pVM1Qwa01UR1J3NGU5NFUvbEN4OVdKeWtwS1pSQUdEZHVISC82MDU5cWZXeGNYRndvZ1ZDMlIwVk55aVlkanB4SFJFU2tNa29laUVnZEdPOUdNcllUSnZtNDhsczhOdWpkOEJYdndSWmxlK1BLaTdPOXF2K0J3eEE0Qk1IREVEaU1EUnp5Mm9KNTNzMndXK0w5OThqTExhbnk1cjFCM2sxQ0QweUhNdlVVM0pMU3Vnc0drOVFUWWxPdys3NnFFRU14OGR3Ujh6ZDJtcjRBZEhaMzBvMHRySERHazJPNmNiLy9IbVlFN21HaU80KzZNUDEvalJrNE85eFFrb3N0dmJHbTYxazR2Uy8xRWdheG5hdC9hcHcwQ05QdkdtOG1oZkppT21KNlhZd1o4R3V2QmtDd0FBNHR3d3k3eTV1K01LR1BOKzdmTGZIcVpHeDlFblBzQXdEWVpaZDdQUVdPSkE4T2ZPM05PckQ5V1crSVFWMW1JUEMxaHk1VHZQb0RaZm1UTVNNZXhmUzlDbmZWcnlzdGpGaXAvWjlnMSs3SGJuMGlYR2Nocmh0MEtKM3F6dDhPMDJFVXhQZUF3Q0hjRmRlRWUya1U3c0Nrak1mNkVyeFpMVXJaQnA1WlFSclg2dFdyUTh2ang0L25Sei82VVdpOXVnUkFmZlRwMDRlVksxY0NzSExsU3ZMejgwbE1US3p4dUpFalIvTFJSeDhCM2hDRzlldlhNM0Rnd0FyN3JWbXpocXlzTEU0Ly9mUlFXNWN1WGRpNmRTc1FPWVNoSnVXSEtYVHAwcVhXeDRxSVNOdWk1SUdJTkE3akN5Y1kyZzJ0ZnRmYW52UFpGK3NkVmdXK0JFeHk1SmR6ZTNnakpxa2YrTHhDaWlZbUNkcjN4eDdNak5qdlpkOFZvY1FCd0FpN2tHbkJSL2hGYkhnNnQ1ZDhWelBFWFVJYTFUMkZyNXpkL0NpbXovL3pacWlBMHFFbDMvSzYweGZ0OWw1eFhwY1FtLzBPN0hvVlN2WmpTL1pEeVg1TXAyOWpodDd1SFZ0VmNpRzJNMmJRNzhJRkUzMEptUDZ6U2dNSXdNRmwyRDF2UWZhNzJKd1B2V1REa1dPUFRLVllQdTdWdi9WNlE5U1dQd25UOVV4TStrL0NOL1VIbDJNM1BZQVorWmgzenVWWFlETHVoK1FST09QL2g5MXdkN2lIUUhWU1Q4YWtYNElaVUdidWV1TVB4eGZUMFV1VStCTEF4T0FNZndoM3libFF0QXQ3YUFXbXd5aE01OG5RY1lLM2Y5NEdMd2ttTFVhSERoM0l5ZkdLZDJabFpiRmp4dzQ2ZGVyRXFsV3JXTEdpY1JKQnA1eHlTaWg1Y1Bqd1lYNzFxMTh4WmNvVUFCWXRXbFRsY1RObXpHRFJva1VFZzBGS1NrcVlPWE1tRXlkT1pOQ2dRY1RFeEpDZG5jM1hYMy9ObWpWcm1EeDVja1R5WU1DQUFhSGt3ZWJObXlrdUxpWTJ0bnd4MklySzFtYzRjaDRSRVpIS0tIa2dJbTJhU2VwZDdrYlhZZ3YzZ3I4OUpyRkhlTCtFSHRqRDRZcnFCK25JUjc1emFqeC9zWW5sSGQ5Ri9DaDRaNDM3VmhBNDROMUE5NzBLdStlL1VKQ0Y2ZmNMM0VVVHZla1pBZWUwMGllTUI3NkU0cjNlTkpxbE5RRnMzbnJvZWhZbWRRSjI5K3VWWHlNdkU3dmw3MTZTQWlDWTc5VlEyUE5mN0w2RlhnK1JzbUxDRmV0dFVXVEJ0cENqbkFiVW1iUXN2R0tEMkkzM1lqZmNEWW45UW9rS20vMHU5cXZwT0tQL0EwNnMxeU9qYk8yREt0ak0yeUI1dURmRllqQWZTZzVBZkhkdlkrQ1ExenZHRncvKzB2Zmx4SHJGR290MmVjTW4rREdtejgraHRJZU4zVHYvcU42YlJOOFBmdkFESG52TVMwSnQzNzZkbi96a0o2RnRqbk1VU2E2amNQYlpaL1BCQngrRWJzdzNidHpJbzQ4K1d1TnhBd2NPNVBycnIrZXV1KzRpTHkrUDR1SmkzbjMzWGQ1OTk5MGFqeDA5ZWpRTEZpd0FvS1NraE1XTEZ6Tmh3b1Fhai92a2swOUN5M0Z4Y1JFelBJaUlpSlRWT1A5cWlvaTBGTEhlMUl1MktBYzMrelBjUFF2QkxjRWVYSSs3WnlIMjRCcHZ1SUl4bU5oMm9jTzJPRU1pYWh4VVo1TlRmYytMNnRpc2gzRVhEUFBxQ1hTYUJQNE8zbXdJY2VXS3NDWDJ3eHovSE02M2xtTUczK3dOTlFEc2ltdXdhMitBZlZVLzdiUWI1a0xSSHV5R3U3MXJyYmpHUzFhVVR4eEE2THdBRkRid2xJWEZlM0VYZngrNy9vN0tDeUR1KzhSN0w2Vk1qK2sxbjlNR3NGOWZndnZSOGJqdjlzWm0zbHphN3VJdStRSHVSNk93Mi8vbHRibkZ1RitjNVNWTkFMdTNkQ3g4eHhOQ3RURHM3amZxL1BZa09xWlBuODdNbVROSlQwL0hjUndTRWhJNDl0aGptVE5uRHQvNjFyY2E1Wm94TVRIY2ZmZmRYSFRSUmFTbnArUDMrMGxNVEdUVXFGSGNlT09ORWZ1V0g4NHdZY0lFbm5ycUtTNjk5RkpHamh4SlNrb0tmcjhmbjg5SHg0NGRHVEZpQkJkZmZISEU4QXZ3cHBJc2U2NDMzM3l6eGpoemNuTDQ0b3N2UXV1VEprMDZxbUtMSWlMU3Rxam5nWWkwYWFhMDE0R0o2NFRwbUlTYnV4VGNBc0RGSlBiRHRFc3ZzM2M0V1ZCQ0RMVVZ0RFYzSGE2UzlhWTBOSVArZ0VrOXhXdExHb1F6OWxYY3hXVjZQdVJ2d240NUhUUGlFVXpmS3pGOWZvYmQrVEoydzUreFdROVZmNDJTWE55UHgxUXNScGcwQUpNeTNydDVkbUt4eTM2T09WSzA4VWdOQzZlSzRtcnRCbnRKbDd6MWxXOHYreGFYWDRIcE54UDNSL2N3bEFBQUlBQkpSRUZVeXd1ODNnUk9iSlc5Rit5V3h5RDFKRXpYNzJHTGN6RGxreWlWQ2VaQlFSNzRFakdEU3VzKzVLM3pZbTgvTEZ5elllZC92R0tmUnhSczlYcDBoSVpTTElQOW45VjhQV2tTOCtmWHZoZklXV2VkeFZsbm5WV2hmZkxreWZ6dWQ3K3IwelhtekpuRG5EbHpxdHdlRnhmSEpaZGN3aVdYWEJMUi91V1hYMGFzOSszYnQ4S3hLU2twWEhEQkJWeHd3UVZWbnIrOHhNUkVwazJieHJQUFBndkE0c1dMV2JseUpSa1pHVlVlODl4eno0V21xUFQ1ZkVkMVBSRVJhWHVVUEJDUk5zMldGR0I4cFUvci9IRVFESlFXRGl3RXgxZHUzM3pBNjZtUVppdldNRGhBSnphWllSWGEwK3lXZXNWb0JzejJaZ3p3b3NEdWVzMmJQdEJHemxoZ2N6N0VmaklKWjlRL29jTm9USS96TWQzUHhXNTlDcnZ1eHVxbjE0enBnT2w0RWlTUGdKVFJtQTVqd3JNckJBdTl1Z2VBNmZaOTcxcjdQNjgyWm1mc3ExQzBHL2VUU1RXK1A3dm5IZXpPbDhFR01SbjNlVE5MRk84RHQwd1ZlQnRPSnRnVjEzZzFITFk4Q1NQK1d1UDVqL0NtdUN6OVROc053UmxYcmhkQnpvZVI2NzVFTU9IRWp5M1lqRmVoby9LWklrVEt1dUtLSzJqWHJoMURodzRsTFMwTmF5MmJOMitPR0lLUW1KaklwRWsxL3o5U1d6Tm16T0Q5OTk5bjU4NmRBTngvLy8wODlOQkR4TVJVVEhhdVdyV0tOOTRJL3o4d2ZmcDAwdFBUSyt3bklpSnloSklISXRLMkZleUVlTzhtMlJibFloSzdZOXIxeFpZY2hzS2RvZDFzOGNIU0ovTmU4cUNuM1VnL3U0Sk41dGp3UHNiQnJlVFA2c2x1SGJ1Nkd6OW04STNlbUh1QXcydHdsMS9wUFFHdlN0RWUzQy9PeGd6L0s2YmJPV0I4bU42WFl0b1B3LzNpYk1yZitKb0J2OGIwK3dYNGtpTFBZd1BZN0hkaDU0dllQZi96bnQ2bmpJZVVzZDcybmYrcFBuWmZPM0JxUDJmOWtaa3M3TFovZWtVYzA4S0Y0RGp3ZFdUaUkzQUkrL1hGWHZ5MXZ3SjI1MHZlVkkyeFhUQTl6c01NdmluaURHYkVvOUQ1dTlqbFY0QXZIalBxbjVBY0h2OXR1bjRQTXU3MUNrSzZSVWR4WlRuQytmYmFtbmRxSllMQklFdVhMbVhwMHFXVmJ2ZjcvVng3N2JWMDZOQ2h3YTRaRnhmSGRkZGR4eTkvK1VzQ2dRQ2JObTNpM252dlpmYnMyUkg3NWVUa2NPdXR0K0s2M2xTblE0WU00ZUtMTDI2d09FUkVwSFZTOGtCRTJqUmJ0QmNLZG1NU3VtSmlPMEJjUndCTWJETEVsTlk0Y0lQWUE2c3JIUHVUd08zYzVuK1M0dEtuMHdXMFl5ODlJdllaNTg1bmhGMTQ5SUhGZDhjWitiaDN3dzdZTFk5ak0yLzNaaVJJT2diS0Z5dTBibmpaTGNJdTh3b2dtbTZsUXhzNm5nZ2R4MWZvZG05M3ZZWVorTnR3UTM2V2Q2MmRMMEp4VHJnOXRndk95TDk1eTRmWGVEVVJxdUxFZVRVQzRycUNpUWtOdlloUVdrTUFpQ2pDU041NjdQS3JvTmRGWHUyR2t2MjRxMzhML3FwdXNFcHYvazF0L3prem1FNm5ZUHJOOUk0dDJlLzlESHFjN3lVTWVwd0h1MS8zcHE1TUhnRlk3TVo3TWQxL0NBbDlNTDEraEVrWmcxMTNDemI3N1ZwZVUwS085R1pwQThhUEgwOWNYQng3OXV6aDBLRkRCSU5CRWhJUzZOYXRHeU5IanVTY2M4NmhaOCtlTlovb0tBMGVQSmpaczJkeisrMjNZNjFsL3Z6NXBLYW1jdGxsbHdHUW41L1A3Tm16UTFNMGR1dldqWnR1dWdtL3YyRytFcHBqSDJ5UTg0aUlTUE9qNUlHSXRIbjI0RHB3QTVqRWNsL2tqUU9CZk53RGF5cnQ4dC9WYnVXYXdDLzVwKzkzN0hiU1dlMk1ZYlV6eGp2VVdyN2x2c3ozZzQ4Y2RUeW01MFdZSVRkN044eDU2M0JYL2NZcmVPaHY3NDNacjJ6YXhiSTMrdUROV3JEczU1akV2cEE4c3VxTDVhM0Q3bjRUMCtWVWJPYXQyTTEvcTFpc01HVXN6b2hIdldLSnhUbTRTeThOOVJUd2toWVdNRjRCdy8yOW9YM3AwQTEvTzh5b2YzaTlCTXFlTTNrNFprQjRyTGd6OGV1cTQ0dnBpSFBDTzFWdkQ1MmtoaG9VeG9kSk85UHJaZEZobEJkNjlqdllsYk84YVJrM1BlQWxhenFNd294NjJqc21jQUM3NHBmWTNhOWpkL3diWit6L2IrL2VvNk1xNy8yUGYvYmtubkNKM0VxNE5Wd0NIRU8weWtVTEZXbzVFYWlvQnk5WVJHbXQvRlovUjBHNnNPVlFxZVVncUYycEMwUVdyVlM4dEZXb1MwVUs0ZzFGRkpBaS9JeGNSVUFTaEFRRmdvR1FlekxQNzQrQm5ReEpOcFBMekU0bTc5ZGFzOWF6Wi9ZOHozZG1Ob3Zzejk3NzJhdWxtSzVTbTRHeXJuNVpWdkVSbWFOL2w4bGFmT242SU9uODNTL09zMUllZHJHUzRMdXdzKzZHNjYrL1h0ZGZmMzJ0cjhYSHgrdTU1NTRMMnRoVzkwbEI2eHNBNEM3Q0F3QXdsVElGQjJWS2pzdUsrWjRVRlNkNXk2V3lzeklsMy9vZDFSL1kxVDlFNkd2MjZQY1Z2OUEyYTZ3T2VRYXAxRXBRUjVPcndkNFBsR3pxZjRxMmxicElWbzk3cEpJY21TL255ZVNzcU5yeHJpaVFkK1BsdnJrTSt2Nm02dmFDbFlVeUo5K3A1WE9WeTd2cnYrVVp2bEVxUHkyZCthejJqLy9Wa3pKSG5xazVHV0JVQjFuOVp2dk9kckFpWkU1dmx0a3ozVGVSWUxVeFZQaVZsTkJQVnZMOVV2TDkvbjJVbjY0WlJoVHNrOG5iNkxzMG9mdzdxYURtV1IwQnUyeW83K3lHaURwbWlFOUlrZFZ0b2kvWWlPMHVHYTlNM29jeWg1NlU4cXZOMnhDWklGTjVydXJXa04rdWtmbGlkdFVFaW9XSDVOMTJvenhYci9CTkJpbEpjZCtYT2w0bkVSNEV6QnhlYUxmRFBUeG90ZkozVkxVVGg3aFhCd0NneVJFZUFNQUY1ZWQ4Y3gwNHVMcm4yUnJQUmFwY0k4eGFqYWhjMitnU1RNNUs2YnV0TXNmZnFQMTAvN0k4bWV3L1MyZDN5UnE2MmpjcDRhNy80MytYZ09vS0Q4aDhObG5HVzFMbkhReFVzS2ZHVTFiSDYyWDk0QVVwc28yVXYwTW1lNG5NdDdYZitzMjcrMzU1QnN6ejdVeGZPQU9nc2tqbTVIcmZSSTAxUG1TbHpNNzdwTlNGTWw4OUtSVmwxVjVYQUR6WGZ5RkZkL0lGR0xXd2VrK1QxZlZXbVRQL1QvcDZ1Vy9PZytxM21MU2laS1V0bFpVMHdWZmFpWGQ4TlozOXZHWm54VWZrM1RaRzFxQ25aWFVlSy9QNXZWeTZBRnpFdTYxcXZoTFBtRk11VmdJQWFHcUVCd0RRbk9SL0twUC82U1ZYTTZjM1M1Ly8wbmZHUVYyaHdJVjE4ejZzZHhtbU5GYzYrcHp2TGdnRmU1MVhQdk9adkovZVZMOEJ2S1crdVEwYXlaemE0RHRyNHV6dTJsL2YvM3VadmIrcFBZaVJ6cDg1Y1ZEbVVJWk03ai85ejZxb1RjVTVtYzkvS1pNNFZNcmYzc2pxQVFBQVdnN0NBd0Jvb2N5M2E0TFgrYmt2WlE3TUQxNy9UZVNTQVVSRndhWDcrT3BQOVIrWTRBQUFBTFF5SHJjTEFBQUFBQUFBelJ2aEFRQUFDSTJJK0twMlphRjdkU0E0S3FyTkdST1I0RjRkQUlDZ0lEd0FBQUNoRWQvYmJwb1RBZHlDRXkyS09ibSthaUUrMmJVNkFBREJRWGdBQUFCQ3d1b3l6bTZiQTNQOWoxU2paYXNvOFAybTUxWC9yUUVBNFlFSkV3RUFnT1N0bEhmN3pjRWR3MVJLbmhqSld5cVY1TXI3WVgrcFRYOHBzcTBrSzdoakkwaU1iMkxTY3dlcTd2d1NFU056ZXBQTTlrL3N0YXprNmJJNnA3dFRJZ0NnU1JBZUFBQUFuOU9mWEhxZHB1UXRrODd1Q2UyWUNMN0tVdW03YmY3UEpkM2hUaTBBZ0NiRFpRc0FBTUIxeHUwQ0FBQ0FJODQ4QUFDZ2xiSmlrcW9XSXVObFhiVXlkSU5YRmtuZnJKYkozeWFyM1E5azlieFg1cHZWMHRFWEd0eWxsYlpVaXUxQlA2SG94M2hsOXMyVUZDSEZkcFdWZUkzVTliLzg3NmhSL1QwSi9SbzhIZ0NnZWJDTU1ZVDlBRm9FNitlditpMVgzdlhmTGxVQ05LMklGWC94V3paL0M4MHAzdDRqeTZUOWMzd0xVZTNrK2NuaGtJd0xBQUNhSjh1eTZweUVpTXNXQUFBQUFBQ0FJOElEQUFBQUFBRGdpUEFBQUFBQUFBQTRJandBQUFBQUFBQ09DQThBQUFBQUFJQWp3Z01BQUFBQUFPQ0k4QUFBQUFBQUFEZ2lQQUFBQUFBQUFJNElEd0FBQUFBQWdDUENBd0F0UmtKTXBOL3k4ZUwyTGxVQ05KM2NpN2JqTnJHUmRhd0pBQURnSHNJREFDMUczeTRKZnNzdlpWM2pVaVZBMDNuNW91MjRiNWMyTGxVQ0FBQlFOdzV2QUdneGJybTZ1M1lkUFdNdi8ySFhUWktreWIyM3FWdmNtYnJlQmpSTHVjWHQ5WExXTmZaMmZNSE5WM1Z6cVNJQUFJQzZXY1lZNDNZUkFCQ0lzOFhsU3B2em5yN09LM0s3RkNBb3Z0OHBYcnNmRzZPMklicDB3WHRrbWJSL2ptOGhxcDA4UHprY2tuRUJBRUR6WkZtV1ZkZHJYTFlBb01Wb0Z4ZWw1KzRiNG5ZWlFOQThkOS9Ra0FVSEFBQUE5Y0ZmS0FCYWxQOU0vWjdXenhxcCs1N2J3UmtJQ0J1OU9zYnIrYWxETmZyeUxtNlgwcXlZaysvSmZIWlhnOTl2WGIxQ1Z1Y2I2SWQrNktlKy9VVEVTL0c5WlhVWkp5djVBU215YllQSEF4QStDQThBdERqL21mbzk3WDdzQmozNTlnR3R5Y3pWVnlmTzZWeEpoZHRsQWZYU0pqWlNmYnUwMGMxWGRkTnZ4dlZYdTdnb3Qwc0tuZS8rTFZrZUtYR1kyNVVBcUUxbGtWU3dWNlpncjB6T1AyVU5XaXlyNHlpM3F3TGdNc0lEQUMxU3U3Z29QWHBycWg2OU5kWHRVZ0RVZzhuN1NHYkhiWklrcTlkOXN2clA5UjNsQk5BOGxSenovWnNkc2twV3g1RnVWd1BBUlV5WUNBQkFLeFh5Q1JNckN1VGRjcDFVY3N5M25OQmZuaDkrSUVYRUJYZGNBUFZUV1NoejRqMlpBM09sa2x6ZmM3RTk1Qm14aVVzWWdEREhoSWtBQU1CMUpudHBWWEFRMjAyZTRSc0pEb0RtS0NKQlZ0SUVlVVpza1dMUDN6NjI1Smp2M3pDQVZvdndBQUFBaElRNThiYmR0dnJQa3p6UkxsWUQ0SklpMjhwenhiS3FaZU4xcnhZQXJtUE9Bd0FBRUJwRldYYlQ2bktEaTRVQUNGamlNQ2toUlZiL1A4anFNczd0YWdDNGlETVBBQUJBYUZSV3U3MXFSSUo3ZFFBSW5CVWh6NkRGc3FJN1MvazczSzRHZ0lzNDh3QUFBQUJBbmJ6YmZtcTNQV05PdVZnSkFEZHg1Z0VBQUFBQUFIQkVlQUFBQUFBQUFCd1JIZ0FBQUFBQUFFZUVCd0FBQUFBQXdCSGhBUUFBQUFBQWNFUjRBQUFBQUFBQUhIR3JSZ0FBME9La3A2ZmI3ZEdqUjJ2MjdObXUxYkp4NDBZOS92ampNc1pJa3U2ODgwNU5uVHBWa2xSVVZLUnAwNmJwNk5HamtxU2twQ1E5L2ZUVFNreE1kS1hXYjcvOVZ2LzR4eitVbVptcDA2ZFB5K3YxS2o0K1hsT21UTkdFQ1JPYTFmY0tmeTFwT3dNUW5qanpBQUFBaElUbitpL3RSM1AxeHovK1VlbnA2ZmJqVWc0ZVBLaU1qQXg3aDI3TW1ESDJEcDBreGNmSEt5TWpRNTA3ZDVZa0hUOStYSFBuemxWRlJVVndQb0NENzc3N1R0T21UZE83Nzc2ckV5ZE9xS0tpUWw2dlYrZk9uVk5CUVVISTY3bVUrdjRXYmd0bXZTMXBPd01RdmpqekFBQUFoRVoweHlicmF1Yk1tWGE3VzdkdVRkWnZmWlNWbFduQmdnVXFMeStYSlBYcDAwY3pac3lvc1Y2blRwMDBaODRjelp3NVUxNnZWL3YyN2ROTEw3MmtYL3ppRnlHdDk1MTMzbEYrZnI2OWZPMjExMnJZc0dHS2pJeFV2Mzc5UWxvTEF0ZlN0ak1BNFl2d0FBQUFoSVE1K0xqZHRsSWVibFJmNDhhTmEydzVqZmJLSzY4b056ZlhYcDR4WTRhaW9xSnFYVGMxTlZVMzNuaWoxcTVkYTcvM2hodHVDR253a1pPVDQ3Zjg4TU1QS3k0dUxtVGpvMkZhMm5ZR0lId1JIZ0FBZ0pBd2h4ZmE3Y2FHQjA3WDVsLzhXbnA2dWxhdlhxMjllL2VxdUxoWVBYcjAwTVNKRTJ1Y1dsN2JxZWJWbjF1L2ZyM2RMaTR1MXV1dnYyNHZEeGt5UkpkZmZybGp6WGZkZFpmZWV1c3RWVlpXcXFLaVFpdFhydFJERHowVXdLZHR2Tm8rMjgwMzMyeTNxMzgySjRjUEg5YnExYXUxYytkT25UcDFTcEx2aVBlVlYxNnBDUk1tcUhmdjNuN3JlNzFlUGZQTU16cDgrTENPSHordS9QeDhWVlJVS0RZMlZsMjZkRkZxYXFwdXVlV1dHdStyejI4UkxQbjUrWHJqalRlMGZmdDI1ZVRrcUtTa1JIRnhjZXJldmJzR0RScWs4ZVBIcTJmUG52V3U5K0x0Yy9Ma3lWcXhZb1YyN05paC9QejhGcjJkQVFodmhBY0FBQ0JzYmQ2OFdSOTg4SUhmYzluWjJjckl5SkRINDlIbzBhTWIxTyttVFp0VVdGaG9Md2R5SmtTblRwMDBiTmd3YmQyNlZaSnZBcndISG5oQXNiR3hEYW9oMU5hdVhhdWxTNWVxc3JMUzcvbmMzRnpsNXVicXZmZmUwNE1QUHFpZi92U245bXNWRlJWNjQ0MDNhdlJWVkZTazdPeHNaV2RuNjkxMzM5WDgrZk0xWk1pUW9IK0dRQjA4ZUZDelo4L1cyYk5uL1o0dkxDelVnUU1IZE9EQUFTVWtKR2pLbENtTkdtZlhybDM2NktPUDZweWJvRFZ1WndDYUw4SURBQUFRdGtwTFM1V1dscVlCQXdibzBLRkQrdnp6eiszWFZxMWE1UmNlekp3NVUyKy8vYmErK09JTHYrZHFzMlBIRHJzZEdSbXBZY09HQlZUUHRkZGVhKy9VbFpTVWFQZnUzUm82ZEdpOVBsTkQxT2V6MVdidjNyMWFzbVNKUFdGZjkrN2ROWDc4ZUJsanRHN2RPdVhrNUtpeXNsS0xGeTlXbno1OU5IRGdRUHU5SG85SGFXbHBTa3RMVThlT0hWVmNYS3lkTzNkcTI3WnRrbndCdy9QUFArOFhIalMyM3NaYXRHaVJIUnpFeGNWcC9QanhTa3BLMHRtelo3Vjc5MjVsWm1iNnJkL1FlaytlUE9uNGVrdmJ6Z0NFTjhJREFBQVF0a2FPSEtsSEhubEVrbVNNMGIzMzNtdGYrMy9reUJHL2RjZU5HNmVkTzNmNjdRRFdkYVQzMEtGRGRydFhyMTRCSDlXdHZsTjlvWjlRN05UVjU3UFY1clhYWHJPRGc1aVlHQzFjdUZBZE9uU1E1RHYxL3A1NzdsRlpXWm04WHE5ZWZmVlYrenVQaW9yU3E2KytxbmJ0MnZuMWQ4Y2RkMmpXckZuMlRuaFdWbGFUMXR0WTFldnAwNmVQN3IzM1hyOTVCbzRmUDY3VHAwLzcxZGFRZWdjUEhxeVpNMmVxUTRjT2lveXMrV2Q1Uzl2T0FJUTN3Z01BQUJDMnF1L3dXWmFsNU9Sa096d29MUzF0Y0w4WHJ2ZVhwQzVkdWdUOHZvdlh2ZFNSNStaaXo1NDlkanMxTmRVT0RpU3BRNGNPU2sxTnRZT0E2dXRhbHFYNCtIaDkrT0dIK3V5eno1U2RuYTN2dnZ0T1JVVkZLaTR1dHRkcmJyY1U3TjI3dHc0ZVBDakpkOWJGYmJmZHBwU1VGUFh0MjFjREJ3N1VEMy80UXlVbEpUVjZuTVRFUk1mdHA3bHNaOWFnSlkxNlA0RHdRSGdBQUFCYWpaaVltQ2JwcDZTa3hHN1g1NDRGRjY5Ylc0Qng3dHc1dFduVHB1SEZCVUZCUVlIZGJ0KytmWTNYRXhNVDdYYjFlUUp5YzNQMXU5Lzl6dTl1QVUwdEdOL1hyMy85YTgyWk04ZSt0V1Z4Y2JGMjdkcWxYYnQyU2ZKOUJ3c1dMS2h4aEwrcEJYTTdxdytyKzZSR3ZSOUFlQ0E4QUFBQXJZWmxXVTNTVDB4TWpMMWpWLzBJK3FWVTN4bTgwTS9GNXMyYnAyUEhqbW5FaUJHYU1HR0N1bmZ2M3JoaW0wRGJ0bTN0SGVucVFjSUYxWjlyMjdhdDNYN3l5U2Z0NENBeU1sS1RKMC9XVlZkZHBhU2tKQzFidGt3Yk5teG9kRzNCK0w3NjkrK3Z2LzN0Yi9yNDQ0KzFhOWN1WldWbEtTc3J5NTRzOHN5Wk0xcTBhSkdXTFZ2VzZMR2NCSE03cTVmOHFya1hsTmg4SnJZRUVGb2V0d3NBQUFCb0xqd2UveitONmpwaTI3bHpaN3RkL2RUeVM3bjQ5UEhxL1Z6d2h6LzhRZjM2OWRPLy92VXZUWjA2VlN0V3JBaTQvMkJKVFUyMTIzdjI3TEdEQk1sM1M4TzllL2ZXdW03MU9RQ3V1ZVlhM1gzMzNmWmxENWNLY2dMOUxZTHhmVDMvL1BQeWVyMGFPM2FzWnMyYXBiLzg1UzlhdFdxVjM1a0dSNDhlYlZDOTlSSE03YXcrdk52RzJnOEFyUmZoQVFBQXdIblZyK1dYcElVTEYyckRoZzAxampEMzdkdlhiaDg1Y2tSbFpXVUI5Zi9sbDEvVzJjOEZiZHUyMWJ4NTh6UnExQ2hWVkZUb2hSZGUwTnExYXdQOUNFRnh4eDEzMkR2N0pTVWxtamx6cGw1OTlWVzk5dHBybWpsenBuMVUzTElzM1g3NzdmYjdxbC9pa0oyZHJkemNYSldXbGlvek05TnZib1RhQlBwYkJPUDdXcmx5cFg3MnM1OXAvdno1ZXVXVlY3UnUzVHE5L3ZycmZvSEJ4Yjlkb1BYV1J6QzNNd0NvTDhJREFBQ0E4MGFOR3VWM0JIbkRoZzE2NG9rbjlOcHJyL210TjNqd1lMdGRYbDZ1N2R1M0I5VC9KNTk4WXJkalltS1VscFpXNjNvZWowZS8vZTF2MWFsVEowblN4bzBiQS8wSVFaR2FtcXJwMDZjcklpSkNrdStvKzEvLytsY3RXN2JNM3FHT2lJalE5T25UL2M0OHVQWFdXKzEyVGs2T2Z2N3puMnY4K1BHYU5XdldKU2Z4Qy9TM2tJTHpmWldXbHVyamp6L1c4dVhMOWRSVFQrbnZmLys3Q2dzTEpmbENrUWNmZkxEQjlRWXEyTnNaQU5RSDRRRUFBTUI1S1NrcG1qOS92dExTMGhRWEYyZmZMYUJmdjM1KzY0MGNPVkx4OGZIMjhycDE2eTdaZDE1ZW5qNzk5Rk43ZWRTb1VZNlQ0TVhFeEdqeTVNbVM2amZUZnJEY2ROTk5XcnAwcWNhT0hhdWtwQ1JGUjBjck9qcGFTVWxKR2p0MnJQNzg1ei9ycHB0dThudlB4SWtUTldQR0RQWHMyVk1lajBkeGNYRWFOR2lRWnMrZXJSLy8rTWVPNHdYNlcxelFsTi9YbzQ4K3FodHV1TUcrUGVLRnNWTlNValI1OG1RdFg3NWNLU2twamFvM0VLSFl6Z0FnVUphNWNOTmVBQURRcW5pUExKUDJ6L0V0UkxXVDV5ZUhnenZldTUzc3RtZE00TmR2TjFjdnZ2aWlYbjc1Wlh2NXFhZWU4anZxZnJFbFM1Wm96Wm8xa254SDZaOTk5bG4xN05uVGNReGpqRFpzMktEaHc0ZXpBeGlBY1B5K1FyR2RYVXE0L2RzRlVEZkxZVUlhemp3QUFBQm9nRW1USmlrcEtjbGVYcng0c2NyTHkydGRkOSsrZlhyenpUZnQ1WWtUSndhMFEyZFpsa2FQSGgwMk84TEJGbzdmVnlpMk13QUlCT0VCQUFCQUE4VEV4R2pPbkRtS2pQVGQrVG9ySzB1TEZpMnFzVjVlWHA0V0xGZ2dyOWNyU1JvNGNLQ21USmtTMGxyUmNyR2RBV2d1Q0E4QUFBQWFhTUNBQVpvMWE1WjlKNEwxNjlkcitmTGw5dXRGUlVWK2t3TjI3ZHBWOCtiTnMzY0VnVUN3blFGb0RwanpBQUNBVmlyVWN4Nm9MSytxSGQweHVHTUJhRExNZVFDMEhrNXpIaEJIQWdDQTBDQXdBQUNneFNJOEFBQUFJV0VPUG02M3JaU0hYYXdFQUFEVUYrRUJBQUFJQ1hONG9kMG1QQUFBb0dWaHdrUUFBRm9weTZwMkRNRlV1bGNJQUFCbzlnZ1BBQUJvcmFJN1Y3VXJpd2dRQUFCQW5RZ1BBQUJvcmFwUFlHaU16TGRyZ2p0ZVJIeFZ1N0l3dUdNQmFCcmUwcXAyUklKN2RRQndIZUVCQUFDUUpKa3ZmaWNWN0EzZUFQRzlxOFk2OFY3d3hnSFFkQ3JPU1FuOVpBMWFJdXVLWlc1WEE4QkZUSmdJQUFCOHlrN0p1M1cwck82VHBQYURwZmp2cXltUE0xaHRCOG1jRHlmTS90OUprVzJsaUxnbTZ4OUFFL05XeU95ZElaVWNreW4rV2xaY0w3Y3JBdUFpeXhoajNDNENBQUNFbmptOVJXYjdMYjZGeUhpcG9zamRnZ0EwZTU0eHA5d3VBVUFRV1pabDFmVWFseTBBQUFDcGJacXM3bmRKcXZOdkJnQUEwSXB4MlFJQUFKQ3NDRm1EbnBiVjU5Y3l4MWRKQmZ0a3lvTjBoTEU4WHlyOHluOGlOa21LN3lYRjlwQktjcVdpN0liMzMvNHEzK1VROUVNLzlOUDRmand4VWtJL0thcDl3OGNHRUJhNGJBRUFnRmJLNzdLRkRzUGxHUnJrdXkxVVYxRWdrNzFVNXNUYnZoMlp5a0paZzErUjFXbTA3L2t2NXphNGE4K1B0a29KS2ZSRFAvVFQwSDRpRXFUNFpGbGR4c2xLZnNBM1B3bUFWc0hwc2dYQ0F3QUFXaWxYd3dNQUFORHNNT2NCQUFBQUFBQm9NTUlEQUFBQUFBRGdpUEFBQUFBQUFBQTRJandBQUFBQUFBQ09DQThBQUFBQUFJQWp3Z01BQUFBQUFPQ0k4QUFBQUFBQUFEZ2lQQUFBQUFBQUFJNElEd0FBQUFBQWdDUENBd0FBQUFBQTRJandBQUFBQUFBQU9DSThBQUFBQUFBQWpnZ1BBQUFBQUFDQUk4SURBQUFBQUFEZ0tOTHRBZ0FBUUN0VVVTQ1R2VlM2Ykxpc2ppUHJYTTFrM2lOejR1MkdqUkhkV1o3cnYvQzF5L0xrL1hCQXcvcVJaUFdaS1N2bFlWOU5XWXRsRHN4dmNGK2VrWjlKY2Iwa1NkNU5RNlNpN0liVjFIR2tyQ0dycE1waW1kT2JaRjMyUXlteWJZUHJBZ0RBQ2VFQkFBQUlLWlAza2N5ZUdWTEpNU202bzZ3Um4walJIZDB1cTJVcU9TN3ZwK09sNGlNeXNUMWtEVm9zcStNb3Q2c0NBSVFoTGxzQUFBQWhZL0kra3RseG15ODRrS1N5UEprRC8rdHFUUzFhYkZkWjhjbStkc2t4bVIyM3llUjk3R3BKQUlEd1pCbGpqTnRGQUFDQTBET250OGhzdjhXMzBHRzRQRVBYQkhmQWlnSjV0MXhYRlJ6RWRwZm5pbVZTNGpESjRuaEdnMVVXeTd2MUoxTGhRZDl5YkE5NVJtemlFZ1lBUUwxWmxtWFY5UnIvVXdNQWdKQXcyVXVyQlFmZDVCbXhSYnJzV29LRHhvcUlrMmY0UjFKc045OXl5VEhmZHcwQVFCUGlmMnNBQUJBUzFTYyt0UHJQa3lMYnVGaE5tUEZFKzc3VDh4bzh5U1FBQUhVZ1BBQUFBS0ZSbEdVM3JTNDN1RmhJZUxJNnAxY3ROUEFPRGdBQTFJWHdBQUFBaEVabFVWVTdJc0c5T3NKVjlUTTVLZ3ZkcXdNQUVKWUlEd0FBQUFBQWdDUENBd0FBQUFBQTRJandBQUFBQUFBQU9DSThBQUFBQUFBQWpnZ1BBQUFBQUFDQW8waTNDd0FBQUsyRDlmMWZ1VjBDQUFCb0lNSURBQUFRRXRiQXg5d3VJZXhaLy9GSHQwc0FBSVFwd2dNQUFORGlwS2VuMiszUm8wZHI5dXpaTGxiamIrUEdqWHI4OGNkbGpKRWszWG5ublpvNmRhb2txYWlvU05PbVRkUFJvMGNsU1VsSlNYcjY2YWVWbUpqWUpHTmJ2YVkyU1Q4QUFGeU1PUThBQUVCSW1DUFAySTl3ZGZEZ1FXVmtaTmpCd1pneFkremdRSkxpNCtPVmtaR2h6cDA3UzVLT0h6K3V1WFBucXFLaXdwVjZBUUFJRk9FQkFBQUlDYlAvOS9ZakhKV1ZsV25CZ2dVcUx5K1hKUFhwMDBjelpzeW9zVjZuVHAwMFo4NGNlVHkrUDhQMjdkdW5sMTU2cVVscU1GLzhqLzBBQUtBcEVSNEFBQUEwZ1ZkZWVVVzV1Ym4yOG93Wk14UVZGVlhydXFtcHFicnh4aHZyZkc5RG1hK2ZzeDhBQURRbDVqd0FBQUJoNStUSmsxcTllclYyN05paGI3NzVSbVZsWldyWHJwMEdEQmlnVzI2NVJZTUhENjd4bm92blVVaFBUOWZxMWF1MWQrOWVGUmNYcTBlUEhwbzRjYUxmZWhjVUZ4ZnI5ZGRmdDVlSERCbWl5eSsvM0xIR3UrNjZTMis5OVpZcUt5dFZVVkdobFN0WDZxR0hIbXJFcHdZQUlIZ0lEd0FBUUZqNTk3Ly9yU2VlZUVKRlJVVit6NTgrZlZwYnQyN1YxcTFiOWN0Zi9sS1RKazJxczQvTm16ZnJndzgrOEhzdU96dGJHUmtaOG5nOEdqMTZ0TjlybXpadFVtRmhvYjA4YnR5NFM5YlpxVk1uRFJzMlRGdTNicFhrbTJqeGdRY2VVR3hzN0NYZkN3QkFxSEhaQWdBQUNCdEhqaHpSbzQ4K3FxS2lJbG1XcGZUMGRFMmJOazMzMzMrL3JyamlDbnU5RjE1NFFWOS8vWFdkL1pTV2xpb3RMVTIzMzM2N2Z2Q0RIL2k5dG1yVnFocnI3OWl4dzI1SFJrWnEyTEJoQWRWNzdiWFgydTJTa2hMdDNyMDdvUGNCQUJCcWhBY0FBQ0JzL1BPZi83UW5MRXhPVGxaYVdwcWlvNk1WR3h1cjY2Njd6bDdQR0tQTm16ZlgyYy9Ja1NPMWNPRkMvZXBYdjFKR1JvYTZkKzl1djNia3lKRWE2eDg2ZE1odTkrclZLK0N6QndZT0hGaG5Qd0FBTkNkY3RnQUFBTUpHWm1hbTNjN0t5dExDaFF2clhQZWJiNzZwODdYcUV4MWFscVhrNUdUbDVPUkk4cDJWY0xGVHAwN1o3UzVkdWdSYzc4WHJuang1TXVEM0FnQVFTcHg1QUFBQXdzYVpNMmNDWHJlc3JDemdkV05pWWh4Zkx5a3BzZHR4Y1hFQjkzdnh1clVGRXdBQU5BZWNlUUFBQU1KR1FrS0NIU0FNR3paTWp6MzJXSlAwYTFtVzQrc3hNVEYyZ0ZCY1hCeHd2OVZEaHd2OUFBRFFISEhtQVFBQUNCdFhYbm1sM2M3TXpLeHpEb0g5Ky9mcm5YZmVhYkp4TzNmdWJMZXJYOEp3S1JkZnBsQzlId0FBbWhQT1BBQUFBR0ZqMHFSSjJySmxpeW9ySzFWZVhxNFpNMlpvNU1pUlNrbEpVVlJVbEU2ZVBLbk16RXp0Mzc5Zm8wZVAxdGl4WTV0azNMNTkrK3JvMGFPU2ZCTXFscFdWS1RvNitwTHYrL0xMTDJ2MEF3QkFjMFI0QUFBQXdrYS9mdjMweUNPUDZFOS8rcE1LQ3d0VlZsYW05OTkvWCsrLy8zNVF4eDA4ZUxBMmJ0d29TU292TDljUUJGQjNBQUFGYlVsRVFWVDI3ZHMxWXNTSVM3N3ZrMDgrc2RzeE1URktTMHNMVm9rQUFEUUtseTBBQUlDd01tTEVDTDM0NG91Njc3NzdkT1dWVnlveE1WR1JrWkdLaUlqUVpaZGRwaXV1dUVKVHBrelIzWGZmM1dSampodzVVdkh4OGZieXVuWHJMdm1ldkx3OGZmcnBwL2J5cUZHajZqWFpJZ0FBb1dRWlk0emJSUUFBZ05BenA3ZkliTC9GdDlCaHVEeEQxd1IxUE8rN25leTJaMHpnOHdLMEZDKysrS0plZnZsbGUvbXBwNTVTYW1wcW5lc3ZXYkpFYTliNHZ2T0lpQWc5Kyt5ejZ0bXpaNk5xQ1BmdkdBQVFYSmJERE1HY2VRQUFBTkFFSmsyYXBLU2tKSHQ1OGVMRktpOHZyM1hkZmZ2MjZjMDMzN1NYSjA2YzJPamdBQUNBWUNJOEFBQUFJZUg1MFZiN0VZNWlZbUkwWjg0Y1JVYjZwcFRLeXNyU29rV0xhcXlYbDVlbkJRc1d5T3YxU3BJR0RoeW9LVk9taExSV0FBRHFpL0FBQUFDRVJrSksxU05NRFJnd1FMTm16ZEtGc3o3WHIxK3Y1Y3VYMjY4WEZSVnAxcXhaOWkwYXUzYnRxbm56NXRtQlEyTjUwblBzQndBQVRZazVEd0FBYUtWQ1BlY0JBQUJvM3B6bVBPQldqUUFBSUNTOFczNWt0ejBqTnJ0WUNRQUFxQy9DQXdBQUVCcm45cnRkUWRqenJ1OW10ejNwdVM1V0FnQUlONFFIQUFCQU1sNjNLMEJUOEphNVhRRUFJRXd4WVNJQUFLMlVGZDJoYXFINHFIdUZBQUNBWm8vd0FBQ0ExaXF1dHhRUjUydVg1RWlsMzdoYkR3QUFhTFlJRHdBQWFLMGlZbVY5Yjd5OWFQWS9FdVR4NHF2YWxZWEJIYXMxcWpoWDFZNUljSzhPQUVCWUlqd0FBS0FWcy9yK1ZyS2lKRW5tbXpka2RrNlZTbzRIWjdENDNuYlRuSGd2T0dPMFl1YmsrcXFGK0dUWDZnQUFoQ2ZMR0dQY0xnSUFBTGpINUt5VTJUUGQvOG5ZYmxKY0w4bHF3dU1NeFVlcjVsYndSRXZ0cjVLc2lLYnJ2elV6bGRLWnpLb0pFK042K2g2U3JPVHBzanFudTFjYkFLREZzQ3pMcXZNMXdnTUFBR0J5VnNyc25TbVpjcmRMUVJPelVoZko2bkdQMjJVQUFGb0FwL0NBeXhZQUFJQ3M3cFBrK2RFbnNycE5ySnBFRVFBQTREek9QQUFBQVA0cVM2VGliSm15dktCMGI4N3VsTEtXU0dVbnE1NzB4TWk2WXBua0xaSFo5WDhiM25uUGUyVjEvUzlmKzlqZlpJNnZhbkJYMXRVcjdJa0hUZVk5VXNYWmh2VnoyWENwMy8vNCtzbmZKaDE4dk1FMXFmOWNXZTJ2bHJ5bE1wLzlURExlcXRlaU8wdTlwOHRxZDZYLytBbjlwSmp2Tlh4TUFFQ3I0WFRtUVdRb0N3RUFBQzFBUkt6VVpxRHEvT3Voa2F3T0k2UWU5OGhrTDVVNThiWlVsQzFyd1AvNjd2eFFsS1hHSE5XdzRwTjkvVXN5cHo1b1hKMlhYU05GdHZmMVpUWGlUNmJvam5aTnFqalR1TS9YOXZLcXo1ZlEzemVIUkh5eXJDN2paQ1UvSUVXMmJVVHZBQURValRNUEFBQUFBQUFBY3g0QUFBQUFBSUNHSXp3QUFBQUFBQUNPQ0E4QUFBQUFBSUFqd2dNQUFBQUFBT0NJOEFBQUFBQUFBRGdpUEFBQUFBQUFBSTRJRHdBQUFBQUFnQ1BDQXdBQUFBQUE0SWp3QUFBQUFBQUFPQ0k4QUFBQUFBQUFqZ2dQQUFBQUFBQ0FJOElEQUFBQUFBRGdpUEFBQUFBQUFBQTRJandBQUFBQUFBQ09DQThBQUFBQUFJQWp3Z01BQUFBQUFPQ0k4QUFBQUFBQUFEZ2lQQUFBQUFBQUFJNElEd0FBQUFBQWdDUENBd0FBQUFBQTRJandBQUFBQUFBQU9DSThBQUFBQUFBQWpnZ1BBQUFBQUFDQUk4SURBQUFBQUFEZ2lQQUFBQUFBQUFBNElqd0FBQUFBQUFDT0NBOEFBQUFBQUlBandnTUFBQUFBQU9DSThBQUFBQUFBQURnaVBBQUFBQUFBQUk0SUR3QUFBQUFBZ0NQQ0F3QUFBQUFBNElqd0FBQUFBQUFBT0NJOEFBQUFBQUFBamdnUEFBQUFBQUNBSThJREFBQUFBQURnaVBBQUFBQUFBQUE0SWp3QUFBQUFBQUNPQ0E4QUFBQUFBSUFqd2dNQUFBQUFBT0NJOEFBQUFBQUFBRGdpUEFBQUFBQUFBSTRJRHdBQUFBQUFnQ1BDQXdBQUFBQUFBQUFBQUFBQUFBQUFBQUFBQUFBQUFBQUFBQUFBQUFBQUFBQUFBQUFBMExMOGZ5eDBXMjBhVnJaeEFBQUFBRWxGVGtTdVFtQ0MiLAoJIlRoZW1lIiA6ICIiLAoJIlR5cGUiIDogIm1pbmQiLAoJIlZlcnNpb24iIDogIjI1Igp9Cg=="/>
    </extobj>
  </extobjs>
</s:customData>
</file>

<file path=customXml/itemProps3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学校ppt模板</Template>
  <TotalTime>0</TotalTime>
  <Words>2851</Words>
  <Application>WPS 演示</Application>
  <PresentationFormat>全屏显示(16:9)</PresentationFormat>
  <Paragraphs>326</Paragraphs>
  <Slides>17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15</vt:i4>
      </vt:variant>
      <vt:variant>
        <vt:lpstr>幻灯片标题</vt:lpstr>
      </vt:variant>
      <vt:variant>
        <vt:i4>17</vt:i4>
      </vt:variant>
    </vt:vector>
  </HeadingPairs>
  <TitlesOfParts>
    <vt:vector size="44" baseType="lpstr">
      <vt:lpstr>Arial</vt:lpstr>
      <vt:lpstr>宋体</vt:lpstr>
      <vt:lpstr>Wingdings</vt:lpstr>
      <vt:lpstr>Calibri</vt:lpstr>
      <vt:lpstr>幼圆</vt:lpstr>
      <vt:lpstr>Arial Black</vt:lpstr>
      <vt:lpstr>微软雅黑</vt:lpstr>
      <vt:lpstr>Wingdings</vt:lpstr>
      <vt:lpstr>思源黑体 CN Normal</vt:lpstr>
      <vt:lpstr>黑体</vt:lpstr>
      <vt:lpstr>方正清刻本悦宋简体</vt:lpstr>
      <vt:lpstr>Arial Unicode MS</vt:lpstr>
      <vt:lpstr>学校ppt模板</vt:lpstr>
      <vt:lpstr>6_学校ppt模板</vt:lpstr>
      <vt:lpstr>8_学校ppt模板</vt:lpstr>
      <vt:lpstr>4_学校ppt模板</vt:lpstr>
      <vt:lpstr>10_学校ppt模板</vt:lpstr>
      <vt:lpstr>11_学校ppt模板</vt:lpstr>
      <vt:lpstr>3_学校ppt模板</vt:lpstr>
      <vt:lpstr>12_学校ppt模板</vt:lpstr>
      <vt:lpstr>7_学校ppt模板</vt:lpstr>
      <vt:lpstr>13_学校ppt模板</vt:lpstr>
      <vt:lpstr>2_学校ppt模板</vt:lpstr>
      <vt:lpstr>9_学校ppt模板</vt:lpstr>
      <vt:lpstr>1_学校ppt模板</vt:lpstr>
      <vt:lpstr>5_学校ppt模板</vt:lpstr>
      <vt:lpstr>14_学校ppt模板</vt:lpstr>
      <vt:lpstr>2.4  可以复用的代码</vt:lpstr>
      <vt:lpstr>PowerPoint 演示文稿</vt:lpstr>
      <vt:lpstr>PowerPoint 演示文稿</vt:lpstr>
      <vt:lpstr>函数的定义</vt:lpstr>
      <vt:lpstr>函数的调用</vt:lpstr>
      <vt:lpstr>PowerPoint 演示文稿</vt:lpstr>
      <vt:lpstr>函数的分类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课堂小结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天一生水</cp:lastModifiedBy>
  <cp:revision>120</cp:revision>
  <dcterms:created xsi:type="dcterms:W3CDTF">2021-12-02T04:41:00Z</dcterms:created>
  <dcterms:modified xsi:type="dcterms:W3CDTF">2021-12-17T14:11:21Z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2052-11.1.0.11115</vt:lpwstr>
  </property>
  <property fmtid="{D5CDD505-2E9C-101B-9397-08002B2CF9AE}" pid="3" name="ICV">
    <vt:lpwstr>F80EE68AA9FF414CA7813D945F33D8FF</vt:lpwstr>
  </property>
</Properties>
</file>