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gif" ContentType="image/gif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1" r:id="rId6"/>
    <p:sldId id="262" r:id="rId7"/>
    <p:sldId id="264" r:id="rId8"/>
    <p:sldId id="265" r:id="rId9"/>
    <p:sldId id="270" r:id="rId10"/>
    <p:sldId id="271" r:id="rId11"/>
    <p:sldId id="266" r:id="rId12"/>
    <p:sldId id="267" r:id="rId13"/>
    <p:sldId id="282" r:id="rId14"/>
    <p:sldId id="289" r:id="rId15"/>
    <p:sldId id="272" r:id="rId16"/>
    <p:sldId id="273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8.wmf"/><Relationship Id="rId1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9.wmf"/><Relationship Id="rId1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液体密度测量仪"/>
          <p:cNvPicPr>
            <a:picLocks noChangeAspect="1"/>
          </p:cNvPicPr>
          <p:nvPr/>
        </p:nvPicPr>
        <p:blipFill>
          <a:blip r:embed="rId1"/>
          <a:srcRect t="26970" b="8295"/>
          <a:stretch>
            <a:fillRect/>
          </a:stretch>
        </p:blipFill>
        <p:spPr>
          <a:xfrm>
            <a:off x="3778885" y="1640840"/>
            <a:ext cx="4634230" cy="425323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357880" y="561340"/>
            <a:ext cx="54762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/>
              <a:t>《质量、密度》实验复习</a:t>
            </a:r>
            <a:endParaRPr lang="zh-CN" altLang="en-US" sz="3600"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535940" y="591820"/>
            <a:ext cx="54762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/>
              <a:t>步骤</a:t>
            </a:r>
            <a:r>
              <a:rPr lang="en-US" altLang="zh-CN" sz="3200" b="1"/>
              <a:t>6</a:t>
            </a:r>
            <a:r>
              <a:rPr lang="zh-CN" altLang="en-US" sz="3200" b="1"/>
              <a:t>、方案创新</a:t>
            </a:r>
            <a:endParaRPr lang="zh-CN" altLang="en-US" sz="3200" b="1"/>
          </a:p>
        </p:txBody>
      </p:sp>
      <p:pic>
        <p:nvPicPr>
          <p:cNvPr id="2" name="图片 1" descr="u=3994256138,3499062385&amp;fm=26&amp;gp=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445000" y="1771650"/>
            <a:ext cx="3302000" cy="3314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535940" y="591820"/>
            <a:ext cx="97999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/>
              <a:t>活动二、撤去量筒，用足量的水测量可乐的密度</a:t>
            </a:r>
            <a:endParaRPr lang="zh-CN" altLang="en-US" sz="3200" b="1"/>
          </a:p>
        </p:txBody>
      </p:sp>
      <p:sp>
        <p:nvSpPr>
          <p:cNvPr id="2" name="文本框 1"/>
          <p:cNvSpPr txBox="1"/>
          <p:nvPr/>
        </p:nvSpPr>
        <p:spPr>
          <a:xfrm>
            <a:off x="2980055" y="3949065"/>
            <a:ext cx="1835150" cy="5835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zh-CN" altLang="en-US" sz="3200" b="1"/>
              <a:t>讨论方案</a:t>
            </a:r>
            <a:endParaRPr lang="zh-CN" altLang="en-US" sz="3200" b="1"/>
          </a:p>
        </p:txBody>
      </p:sp>
      <p:cxnSp>
        <p:nvCxnSpPr>
          <p:cNvPr id="4" name="直接箭头连接符 3"/>
          <p:cNvCxnSpPr/>
          <p:nvPr/>
        </p:nvCxnSpPr>
        <p:spPr>
          <a:xfrm>
            <a:off x="5338445" y="4240530"/>
            <a:ext cx="712470" cy="0"/>
          </a:xfrm>
          <a:prstGeom prst="straightConnector1">
            <a:avLst/>
          </a:prstGeom>
          <a:ln w="41275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6574790" y="3949065"/>
            <a:ext cx="1835150" cy="5835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zh-CN" altLang="en-US" sz="3200" b="1"/>
              <a:t>表格设计</a:t>
            </a:r>
            <a:endParaRPr lang="zh-CN" altLang="en-US" sz="3200" b="1"/>
          </a:p>
        </p:txBody>
      </p:sp>
      <p:sp>
        <p:nvSpPr>
          <p:cNvPr id="6" name="文本框 5"/>
          <p:cNvSpPr txBox="1"/>
          <p:nvPr/>
        </p:nvSpPr>
        <p:spPr>
          <a:xfrm>
            <a:off x="6683375" y="5643245"/>
            <a:ext cx="1835150" cy="5835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zh-CN" altLang="en-US" sz="3200" b="1"/>
              <a:t>进行实验</a:t>
            </a:r>
            <a:endParaRPr lang="zh-CN" altLang="en-US" sz="3200" b="1"/>
          </a:p>
        </p:txBody>
      </p:sp>
      <p:sp>
        <p:nvSpPr>
          <p:cNvPr id="7" name="文本框 6"/>
          <p:cNvSpPr txBox="1"/>
          <p:nvPr/>
        </p:nvSpPr>
        <p:spPr>
          <a:xfrm>
            <a:off x="2980055" y="5643245"/>
            <a:ext cx="1835150" cy="5835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zh-CN" altLang="en-US" sz="3200" b="1"/>
              <a:t>分析论证</a:t>
            </a:r>
            <a:endParaRPr lang="zh-CN" altLang="en-US" sz="3200" b="1"/>
          </a:p>
        </p:txBody>
      </p:sp>
      <p:cxnSp>
        <p:nvCxnSpPr>
          <p:cNvPr id="8" name="直接箭头连接符 7"/>
          <p:cNvCxnSpPr/>
          <p:nvPr/>
        </p:nvCxnSpPr>
        <p:spPr>
          <a:xfrm flipH="1" flipV="1">
            <a:off x="5338445" y="5934710"/>
            <a:ext cx="817245" cy="635"/>
          </a:xfrm>
          <a:prstGeom prst="straightConnector1">
            <a:avLst/>
          </a:prstGeom>
          <a:ln w="41275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>
            <a:off x="7486650" y="4795520"/>
            <a:ext cx="10795" cy="585470"/>
          </a:xfrm>
          <a:prstGeom prst="straightConnector1">
            <a:avLst/>
          </a:prstGeom>
          <a:ln w="41275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 flipV="1">
            <a:off x="3890010" y="4732655"/>
            <a:ext cx="15875" cy="648335"/>
          </a:xfrm>
          <a:prstGeom prst="straightConnector1">
            <a:avLst/>
          </a:prstGeom>
          <a:ln w="41275">
            <a:solidFill>
              <a:srgbClr val="FF0000"/>
            </a:solidFill>
            <a:prstDash val="dash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11" name="对象 -2147482624"/>
          <p:cNvGraphicFramePr>
            <a:graphicFrameLocks noChangeAspect="1"/>
          </p:cNvGraphicFramePr>
          <p:nvPr/>
        </p:nvGraphicFramePr>
        <p:xfrm>
          <a:off x="3611880" y="1381125"/>
          <a:ext cx="4164965" cy="18992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1002665" imgH="457200" progId="Equation.KSEE3">
                  <p:embed/>
                </p:oleObj>
              </mc:Choice>
              <mc:Fallback>
                <p:oleObj name="" r:id="rId1" imgW="1002665" imgH="457200" progId="Equation.KSEE3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611880" y="1381125"/>
                        <a:ext cx="4164965" cy="189928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  <p:bldP spid="6" grpId="0" bldLvl="0" animBg="1"/>
      <p:bldP spid="7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535940" y="591820"/>
            <a:ext cx="754951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/>
              <a:t>活动三、其他方法测可乐的密度</a:t>
            </a:r>
            <a:endParaRPr lang="zh-CN" altLang="en-US" sz="3200" b="1"/>
          </a:p>
        </p:txBody>
      </p:sp>
      <p:graphicFrame>
        <p:nvGraphicFramePr>
          <p:cNvPr id="2" name="对象 -2147482623"/>
          <p:cNvGraphicFramePr>
            <a:graphicFrameLocks noChangeAspect="1"/>
          </p:cNvGraphicFramePr>
          <p:nvPr/>
        </p:nvGraphicFramePr>
        <p:xfrm>
          <a:off x="3668395" y="2465705"/>
          <a:ext cx="4855845" cy="24618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901700" imgH="457200" progId="Equation.KSEE3">
                  <p:embed/>
                </p:oleObj>
              </mc:Choice>
              <mc:Fallback>
                <p:oleObj name="" r:id="rId1" imgW="901700" imgH="457200" progId="Equation.KSEE3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668395" y="2465705"/>
                        <a:ext cx="4855845" cy="246189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图片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07565" y="699135"/>
            <a:ext cx="7976235" cy="434848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73743366" name="图片 4" descr="菁优网：http://www.jyeoo.com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3626485" y="1181100"/>
            <a:ext cx="4938395" cy="425323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678180" y="603885"/>
            <a:ext cx="754951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/>
              <a:t>四、拓展阅读：密度的应用</a:t>
            </a:r>
            <a:endParaRPr lang="zh-CN" altLang="en-US" sz="3200" b="1"/>
          </a:p>
        </p:txBody>
      </p:sp>
      <p:sp>
        <p:nvSpPr>
          <p:cNvPr id="100" name="文本框 99"/>
          <p:cNvSpPr txBox="1"/>
          <p:nvPr/>
        </p:nvSpPr>
        <p:spPr>
          <a:xfrm>
            <a:off x="951230" y="1586230"/>
            <a:ext cx="7002780" cy="396938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zh-CN" sz="2800" b="1">
                <a:ea typeface="宋体" panose="02010600030101010101" pitchFamily="2" charset="-122"/>
              </a:rPr>
              <a:t>科学上：</a:t>
            </a:r>
            <a:r>
              <a:rPr lang="en-US" sz="2800" b="1">
                <a:latin typeface="Times New Roman" panose="02020603050405020304" charset="0"/>
              </a:rPr>
              <a:t>1</a:t>
            </a:r>
            <a:r>
              <a:rPr lang="zh-CN" sz="2800" b="1">
                <a:ea typeface="宋体" panose="02010600030101010101" pitchFamily="2" charset="-122"/>
              </a:rPr>
              <a:t>．鉴别组成物体的材料。</a:t>
            </a:r>
            <a:r>
              <a:rPr lang="en-US" sz="2800" b="1">
                <a:latin typeface="Times New Roman" panose="02020603050405020304" charset="0"/>
              </a:rPr>
              <a:t>2</a:t>
            </a:r>
            <a:r>
              <a:rPr lang="zh-CN" sz="2800" b="1">
                <a:ea typeface="宋体" panose="02010600030101010101" pitchFamily="2" charset="-122"/>
              </a:rPr>
              <a:t>．计算物体中所含各种物质的成分。</a:t>
            </a:r>
            <a:r>
              <a:rPr lang="en-US" sz="2800" b="1">
                <a:latin typeface="Times New Roman" panose="02020603050405020304" charset="0"/>
              </a:rPr>
              <a:t>3</a:t>
            </a:r>
            <a:r>
              <a:rPr lang="zh-CN" sz="2800" b="1">
                <a:ea typeface="宋体" panose="02010600030101010101" pitchFamily="2" charset="-122"/>
              </a:rPr>
              <a:t>．计算很难称量的物体的质量或形状比较复杂的物体的体积。</a:t>
            </a:r>
            <a:r>
              <a:rPr lang="en-US" sz="2800" b="1">
                <a:latin typeface="Times New Roman" panose="02020603050405020304" charset="0"/>
              </a:rPr>
              <a:t>4</a:t>
            </a:r>
            <a:r>
              <a:rPr lang="zh-CN" sz="2800" b="1">
                <a:ea typeface="宋体" panose="02010600030101010101" pitchFamily="2" charset="-122"/>
              </a:rPr>
              <a:t>．判定物体是实心还是空心。</a:t>
            </a:r>
            <a:r>
              <a:rPr lang="en-US" sz="2800" b="1">
                <a:latin typeface="Times New Roman" panose="02020603050405020304" charset="0"/>
              </a:rPr>
              <a:t>5.</a:t>
            </a:r>
            <a:r>
              <a:rPr lang="zh-CN" sz="2800" b="1">
                <a:ea typeface="宋体" panose="02010600030101010101" pitchFamily="2" charset="-122"/>
              </a:rPr>
              <a:t>鉴别未知物质</a:t>
            </a:r>
            <a:endParaRPr lang="zh-CN" sz="2800" b="1">
              <a:ea typeface="宋体" panose="02010600030101010101" pitchFamily="2" charset="-122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zh-CN" sz="2800" b="1">
                <a:ea typeface="宋体" panose="02010600030101010101" pitchFamily="2" charset="-122"/>
              </a:rPr>
              <a:t>农业上：</a:t>
            </a:r>
            <a:r>
              <a:rPr lang="en-US" sz="2800" b="1">
                <a:ea typeface="宋体" panose="02010600030101010101" pitchFamily="2" charset="-122"/>
              </a:rPr>
              <a:t>……</a:t>
            </a:r>
            <a:endParaRPr lang="en-US" sz="2800" b="1">
              <a:ea typeface="宋体" panose="02010600030101010101" pitchFamily="2" charset="-122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zh-CN" sz="2800" b="1">
                <a:ea typeface="宋体" panose="02010600030101010101" pitchFamily="2" charset="-122"/>
              </a:rPr>
              <a:t>工业上：</a:t>
            </a:r>
            <a:r>
              <a:rPr lang="en-US" altLang="zh-CN" sz="2800" b="1">
                <a:ea typeface="宋体" panose="02010600030101010101" pitchFamily="2" charset="-122"/>
              </a:rPr>
              <a:t>……</a:t>
            </a:r>
            <a:endParaRPr lang="en-US" altLang="zh-CN" sz="2800" b="1">
              <a:ea typeface="宋体" panose="02010600030101010101" pitchFamily="2" charset="-122"/>
            </a:endParaRPr>
          </a:p>
        </p:txBody>
      </p:sp>
      <p:pic>
        <p:nvPicPr>
          <p:cNvPr id="6" name="图片 5" descr="液体密度测量仪"/>
          <p:cNvPicPr>
            <a:picLocks noChangeAspect="1"/>
          </p:cNvPicPr>
          <p:nvPr/>
        </p:nvPicPr>
        <p:blipFill>
          <a:blip r:embed="rId1"/>
          <a:srcRect t="26970" b="8295"/>
          <a:stretch>
            <a:fillRect/>
          </a:stretch>
        </p:blipFill>
        <p:spPr>
          <a:xfrm>
            <a:off x="7954010" y="1817370"/>
            <a:ext cx="3822065" cy="35077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src=http___n1.itc.cn_img8_wb_recom_2016_08_30_147253359984507370.JPEG&amp;refer=http___n1.itc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 t="-110"/>
          <a:stretch>
            <a:fillRect/>
          </a:stretch>
        </p:blipFill>
        <p:spPr>
          <a:xfrm>
            <a:off x="3331845" y="261620"/>
            <a:ext cx="5528310" cy="63347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535940" y="591820"/>
            <a:ext cx="54762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/>
              <a:t>活动一、测量可乐的密度</a:t>
            </a:r>
            <a:endParaRPr lang="zh-CN" altLang="en-US" sz="3200" b="1"/>
          </a:p>
        </p:txBody>
      </p:sp>
      <p:pic>
        <p:nvPicPr>
          <p:cNvPr id="2" name="图片 1" descr="u=1423959016,3952019625&amp;fm=26&amp;gp=0"/>
          <p:cNvPicPr>
            <a:picLocks noChangeAspect="1"/>
          </p:cNvPicPr>
          <p:nvPr/>
        </p:nvPicPr>
        <p:blipFill>
          <a:blip r:embed="rId1"/>
          <a:srcRect l="26422" r="25828"/>
          <a:stretch>
            <a:fillRect/>
          </a:stretch>
        </p:blipFill>
        <p:spPr>
          <a:xfrm>
            <a:off x="6012180" y="591820"/>
            <a:ext cx="2398395" cy="502285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535940" y="1878330"/>
            <a:ext cx="547624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原理：</a:t>
            </a:r>
            <a:r>
              <a:rPr lang="en-US" altLang="zh-CN" sz="40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ρ=m/V</a:t>
            </a:r>
            <a:endParaRPr lang="en-US" altLang="zh-CN" sz="40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35940" y="3552825"/>
            <a:ext cx="547624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器材：天平、量筒</a:t>
            </a:r>
            <a:endParaRPr lang="en-US" altLang="zh-CN" sz="40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535940" y="591820"/>
            <a:ext cx="54762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/>
              <a:t>步骤</a:t>
            </a:r>
            <a:r>
              <a:rPr lang="en-US" altLang="zh-CN" sz="3200" b="1"/>
              <a:t>1</a:t>
            </a:r>
            <a:r>
              <a:rPr lang="zh-CN" altLang="en-US" sz="3200" b="1"/>
              <a:t>、测量可乐的质量</a:t>
            </a:r>
            <a:endParaRPr lang="zh-CN" altLang="en-US" sz="3200" b="1"/>
          </a:p>
        </p:txBody>
      </p:sp>
      <p:pic>
        <p:nvPicPr>
          <p:cNvPr id="3" name="图片 2" descr="src=http___5b0988e595225.cdn.sohucs.com_images_20190411_3faa5243f6984d2b93e24859700873d5.jpeg&amp;refer=http___5b0988e595225.cdn.sohucs"/>
          <p:cNvPicPr>
            <a:picLocks noChangeAspect="1"/>
          </p:cNvPicPr>
          <p:nvPr/>
        </p:nvPicPr>
        <p:blipFill>
          <a:blip r:embed="rId1"/>
          <a:srcRect t="11146"/>
          <a:stretch>
            <a:fillRect/>
          </a:stretch>
        </p:blipFill>
        <p:spPr>
          <a:xfrm>
            <a:off x="3202940" y="1529080"/>
            <a:ext cx="5785485" cy="35794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535940" y="591820"/>
            <a:ext cx="54762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/>
              <a:t>步骤</a:t>
            </a:r>
            <a:r>
              <a:rPr lang="en-US" altLang="zh-CN" sz="3200" b="1"/>
              <a:t>2</a:t>
            </a:r>
            <a:r>
              <a:rPr lang="zh-CN" altLang="en-US" sz="3200" b="1"/>
              <a:t>、测量可乐的体积</a:t>
            </a:r>
            <a:endParaRPr lang="zh-CN" altLang="en-US" sz="3200" b="1"/>
          </a:p>
        </p:txBody>
      </p:sp>
      <p:pic>
        <p:nvPicPr>
          <p:cNvPr id="4" name="图片 3" descr="src=http___www.gz17.cn_FileLocal_20160215172732118.jpg&amp;refer=http___www.gz17"/>
          <p:cNvPicPr>
            <a:picLocks noChangeAspect="1"/>
          </p:cNvPicPr>
          <p:nvPr/>
        </p:nvPicPr>
        <p:blipFill>
          <a:blip r:embed="rId1"/>
          <a:srcRect l="29468" r="24112"/>
          <a:stretch>
            <a:fillRect/>
          </a:stretch>
        </p:blipFill>
        <p:spPr>
          <a:xfrm>
            <a:off x="5094605" y="1271270"/>
            <a:ext cx="2002790" cy="4314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535940" y="591820"/>
            <a:ext cx="54762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/>
              <a:t>步骤</a:t>
            </a:r>
            <a:r>
              <a:rPr lang="en-US" altLang="zh-CN" sz="3200" b="1"/>
              <a:t>3</a:t>
            </a:r>
            <a:r>
              <a:rPr lang="zh-CN" altLang="en-US" sz="3200" b="1"/>
              <a:t>、计算可乐的密度</a:t>
            </a:r>
            <a:endParaRPr lang="zh-CN" altLang="en-US" sz="3200" b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73743365" name="图片 1" descr="图片_x0020_10000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94130" y="1656080"/>
            <a:ext cx="9604375" cy="281813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文本框 4"/>
          <p:cNvSpPr txBox="1"/>
          <p:nvPr/>
        </p:nvSpPr>
        <p:spPr>
          <a:xfrm>
            <a:off x="535940" y="591820"/>
            <a:ext cx="54762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/>
              <a:t>步骤</a:t>
            </a:r>
            <a:r>
              <a:rPr lang="en-US" altLang="zh-CN" sz="3200" b="1"/>
              <a:t>4</a:t>
            </a:r>
            <a:r>
              <a:rPr lang="zh-CN" altLang="en-US" sz="3200" b="1"/>
              <a:t>、误差分析</a:t>
            </a:r>
            <a:endParaRPr lang="zh-CN" altLang="en-US" sz="3200"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535940" y="591820"/>
            <a:ext cx="54762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/>
              <a:t>步骤</a:t>
            </a:r>
            <a:r>
              <a:rPr lang="en-US" altLang="zh-CN" sz="3200" b="1"/>
              <a:t>5</a:t>
            </a:r>
            <a:r>
              <a:rPr lang="zh-CN" altLang="en-US" sz="3200" b="1"/>
              <a:t>、方案改进</a:t>
            </a:r>
            <a:endParaRPr lang="zh-CN" altLang="en-US" sz="3200" b="1"/>
          </a:p>
        </p:txBody>
      </p:sp>
      <p:grpSp>
        <p:nvGrpSpPr>
          <p:cNvPr id="8" name="组合 7"/>
          <p:cNvGrpSpPr/>
          <p:nvPr/>
        </p:nvGrpSpPr>
        <p:grpSpPr>
          <a:xfrm>
            <a:off x="423545" y="1671955"/>
            <a:ext cx="11303635" cy="2818130"/>
            <a:chOff x="667" y="2633"/>
            <a:chExt cx="17801" cy="4438"/>
          </a:xfrm>
        </p:grpSpPr>
        <p:pic>
          <p:nvPicPr>
            <p:cNvPr id="1073743365" name="图片 1" descr="图片_x0020_100007"/>
            <p:cNvPicPr>
              <a:picLocks noChangeAspect="1"/>
            </p:cNvPicPr>
            <p:nvPr/>
          </p:nvPicPr>
          <p:blipFill>
            <a:blip r:embed="rId1"/>
            <a:srcRect l="75339"/>
            <a:stretch>
              <a:fillRect/>
            </a:stretch>
          </p:blipFill>
          <p:spPr>
            <a:xfrm>
              <a:off x="7968" y="2633"/>
              <a:ext cx="3730" cy="4438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" name="图片 1" descr="图片_x0020_100007"/>
            <p:cNvPicPr>
              <a:picLocks noChangeAspect="1"/>
            </p:cNvPicPr>
            <p:nvPr/>
          </p:nvPicPr>
          <p:blipFill>
            <a:blip r:embed="rId1"/>
            <a:srcRect r="62651"/>
            <a:stretch>
              <a:fillRect/>
            </a:stretch>
          </p:blipFill>
          <p:spPr>
            <a:xfrm>
              <a:off x="12820" y="2633"/>
              <a:ext cx="5649" cy="4438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3" name="图片 1" descr="图片_x0020_100007"/>
            <p:cNvPicPr>
              <a:picLocks noChangeAspect="1"/>
            </p:cNvPicPr>
            <p:nvPr/>
          </p:nvPicPr>
          <p:blipFill>
            <a:blip r:embed="rId1"/>
            <a:srcRect l="37587" r="24899"/>
            <a:stretch>
              <a:fillRect/>
            </a:stretch>
          </p:blipFill>
          <p:spPr>
            <a:xfrm>
              <a:off x="667" y="2633"/>
              <a:ext cx="5674" cy="4438"/>
            </a:xfrm>
            <a:prstGeom prst="rect">
              <a:avLst/>
            </a:prstGeom>
            <a:noFill/>
            <a:ln w="9525">
              <a:noFill/>
            </a:ln>
          </p:spPr>
        </p:pic>
        <p:cxnSp>
          <p:nvCxnSpPr>
            <p:cNvPr id="4" name="直接箭头连接符 3"/>
            <p:cNvCxnSpPr/>
            <p:nvPr/>
          </p:nvCxnSpPr>
          <p:spPr>
            <a:xfrm>
              <a:off x="6607" y="4852"/>
              <a:ext cx="1122" cy="0"/>
            </a:xfrm>
            <a:prstGeom prst="straightConnector1">
              <a:avLst/>
            </a:prstGeom>
            <a:ln w="41275">
              <a:solidFill>
                <a:srgbClr val="FF0000"/>
              </a:solidFill>
              <a:tailEnd type="arrow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" name="直接箭头连接符 5"/>
            <p:cNvCxnSpPr/>
            <p:nvPr/>
          </p:nvCxnSpPr>
          <p:spPr>
            <a:xfrm>
              <a:off x="11698" y="4852"/>
              <a:ext cx="1122" cy="0"/>
            </a:xfrm>
            <a:prstGeom prst="straightConnector1">
              <a:avLst/>
            </a:prstGeom>
            <a:ln w="41275">
              <a:solidFill>
                <a:srgbClr val="FF0000"/>
              </a:solidFill>
              <a:tailEnd type="arrow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7" name="文本框 6"/>
          <p:cNvSpPr txBox="1"/>
          <p:nvPr/>
        </p:nvSpPr>
        <p:spPr>
          <a:xfrm rot="2340000">
            <a:off x="4284345" y="2689225"/>
            <a:ext cx="3623945" cy="110680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p>
            <a:r>
              <a:rPr lang="zh-CN" altLang="en-US" sz="66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最优方案</a:t>
            </a:r>
            <a:endParaRPr lang="zh-CN" altLang="en-US" sz="66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 animBg="1"/>
      <p:bldP spid="7" grpId="2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73743365" name="图片 1" descr="图片_x0020_100007"/>
          <p:cNvPicPr>
            <a:picLocks noChangeAspect="1"/>
          </p:cNvPicPr>
          <p:nvPr/>
        </p:nvPicPr>
        <p:blipFill>
          <a:blip r:embed="rId1"/>
          <a:srcRect l="75339"/>
          <a:stretch>
            <a:fillRect/>
          </a:stretch>
        </p:blipFill>
        <p:spPr>
          <a:xfrm>
            <a:off x="882015" y="2019935"/>
            <a:ext cx="2368550" cy="281813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文本框 4"/>
          <p:cNvSpPr txBox="1"/>
          <p:nvPr/>
        </p:nvSpPr>
        <p:spPr>
          <a:xfrm>
            <a:off x="535940" y="591820"/>
            <a:ext cx="54762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/>
              <a:t>步骤</a:t>
            </a:r>
            <a:r>
              <a:rPr lang="en-US" altLang="zh-CN" sz="3200" b="1"/>
              <a:t>5</a:t>
            </a:r>
            <a:r>
              <a:rPr lang="zh-CN" altLang="en-US" sz="3200" b="1"/>
              <a:t>、方案改进</a:t>
            </a:r>
            <a:endParaRPr lang="zh-CN" altLang="en-US" sz="3200" b="1"/>
          </a:p>
        </p:txBody>
      </p:sp>
      <p:pic>
        <p:nvPicPr>
          <p:cNvPr id="2" name="图片 1" descr="图片_x0020_100007"/>
          <p:cNvPicPr>
            <a:picLocks noChangeAspect="1"/>
          </p:cNvPicPr>
          <p:nvPr/>
        </p:nvPicPr>
        <p:blipFill>
          <a:blip r:embed="rId1"/>
          <a:srcRect r="62651"/>
          <a:stretch>
            <a:fillRect/>
          </a:stretch>
        </p:blipFill>
        <p:spPr>
          <a:xfrm>
            <a:off x="3796665" y="1830070"/>
            <a:ext cx="3587115" cy="281813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" name="图片 1" descr="图片_x0020_100007"/>
          <p:cNvPicPr>
            <a:picLocks noChangeAspect="1"/>
          </p:cNvPicPr>
          <p:nvPr/>
        </p:nvPicPr>
        <p:blipFill>
          <a:blip r:embed="rId1"/>
          <a:srcRect l="37587" r="24899"/>
          <a:stretch>
            <a:fillRect/>
          </a:stretch>
        </p:blipFill>
        <p:spPr>
          <a:xfrm>
            <a:off x="8293100" y="1671955"/>
            <a:ext cx="3602990" cy="2818130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4" name="直接箭头连接符 3"/>
          <p:cNvCxnSpPr/>
          <p:nvPr/>
        </p:nvCxnSpPr>
        <p:spPr>
          <a:xfrm>
            <a:off x="2802255" y="3081020"/>
            <a:ext cx="712470" cy="0"/>
          </a:xfrm>
          <a:prstGeom prst="straightConnector1">
            <a:avLst/>
          </a:prstGeom>
          <a:ln w="41275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直接箭头连接符 5"/>
          <p:cNvCxnSpPr/>
          <p:nvPr/>
        </p:nvCxnSpPr>
        <p:spPr>
          <a:xfrm>
            <a:off x="7580630" y="3081020"/>
            <a:ext cx="712470" cy="0"/>
          </a:xfrm>
          <a:prstGeom prst="straightConnector1">
            <a:avLst/>
          </a:prstGeom>
          <a:ln w="41275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PLACING_PICTURE_USER_VIEWPORT" val="{&quot;height&quot;:9976,&quot;width&quot;:8706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265</Words>
  <Application>WPS 演示</Application>
  <PresentationFormat>宽屏</PresentationFormat>
  <Paragraphs>47</Paragraphs>
  <Slides>15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15</vt:i4>
      </vt:variant>
    </vt:vector>
  </HeadingPairs>
  <TitlesOfParts>
    <vt:vector size="26" baseType="lpstr">
      <vt:lpstr>Arial</vt:lpstr>
      <vt:lpstr>宋体</vt:lpstr>
      <vt:lpstr>Wingdings</vt:lpstr>
      <vt:lpstr>楷体</vt:lpstr>
      <vt:lpstr>Times New Roman</vt:lpstr>
      <vt:lpstr>微软雅黑</vt:lpstr>
      <vt:lpstr>Calibri</vt:lpstr>
      <vt:lpstr>Arial Unicode MS</vt:lpstr>
      <vt:lpstr>Office 主题</vt:lpstr>
      <vt:lpstr>Equation.KSEE3</vt:lpstr>
      <vt:lpstr>Equation.KSEE3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22</cp:revision>
  <dcterms:created xsi:type="dcterms:W3CDTF">2021-03-15T11:33:00Z</dcterms:created>
  <dcterms:modified xsi:type="dcterms:W3CDTF">2021-03-25T00:04:10Z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2052-11.1.0.10356</vt:lpwstr>
  </property>
  <property fmtid="{D5CDD505-2E9C-101B-9397-08002B2CF9AE}" pid="3" name="ICV">
    <vt:lpwstr>3C20D2A57CAC4A6EB95D0F52AAD76D9C</vt:lpwstr>
  </property>
</Properties>
</file>