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256" r:id="rId3"/>
    <p:sldId id="311" r:id="rId5"/>
    <p:sldId id="297" r:id="rId6"/>
    <p:sldId id="298" r:id="rId7"/>
    <p:sldId id="303" r:id="rId8"/>
    <p:sldId id="304" r:id="rId9"/>
    <p:sldId id="305" r:id="rId10"/>
    <p:sldId id="306" r:id="rId11"/>
    <p:sldId id="271" r:id="rId12"/>
    <p:sldId id="275" r:id="rId13"/>
    <p:sldId id="328" r:id="rId14"/>
    <p:sldId id="285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B03D"/>
    <a:srgbClr val="7EAD38"/>
    <a:srgbClr val="86B07E"/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6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6.xml"/><Relationship Id="rId4" Type="http://schemas.openxmlformats.org/officeDocument/2006/relationships/image" Target="../media/image17.png"/><Relationship Id="rId3" Type="http://schemas.openxmlformats.org/officeDocument/2006/relationships/tags" Target="../tags/tag7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7.xml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9.xml"/><Relationship Id="rId4" Type="http://schemas.openxmlformats.org/officeDocument/2006/relationships/image" Target="../media/image20.png"/><Relationship Id="rId3" Type="http://schemas.openxmlformats.org/officeDocument/2006/relationships/tags" Target="../tags/tag78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5.xml"/><Relationship Id="rId7" Type="http://schemas.openxmlformats.org/officeDocument/2006/relationships/image" Target="../media/image6.jpeg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ags" Target="../tags/tag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2" Type="http://schemas.openxmlformats.org/officeDocument/2006/relationships/image" Target="../media/image7.jpeg"/><Relationship Id="rId1" Type="http://schemas.openxmlformats.org/officeDocument/2006/relationships/tags" Target="../tags/tag6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tags" Target="../tags/tag69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2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image" Target="../media/image16.jpeg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054350" y="1024255"/>
            <a:ext cx="47548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节假日物理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09230" y="5134610"/>
            <a:ext cx="3472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2400" b="1"/>
              <a:t>新北区龙虎塘中学</a:t>
            </a:r>
            <a:endParaRPr lang="zh-CN" altLang="en-US" sz="2400" b="1"/>
          </a:p>
          <a:p>
            <a:pPr algn="r"/>
            <a:r>
              <a:rPr lang="zh-CN" altLang="en-US" sz="2400" b="1"/>
              <a:t>庞涛</a:t>
            </a:r>
            <a:endParaRPr lang="zh-CN" altLang="en-US" sz="2400" b="1"/>
          </a:p>
        </p:txBody>
      </p:sp>
      <p:sp>
        <p:nvSpPr>
          <p:cNvPr id="2" name="矩形 1"/>
          <p:cNvSpPr/>
          <p:nvPr/>
        </p:nvSpPr>
        <p:spPr>
          <a:xfrm>
            <a:off x="4603750" y="2935605"/>
            <a:ext cx="667766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————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衣食住行中能量的转移和转化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46075" y="341630"/>
            <a:ext cx="899477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设计鲁贝</a:t>
            </a:r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·</a:t>
            </a:r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戈德堡机械！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1470025"/>
            <a:ext cx="12192000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以小组为单位，完成下列任务：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1.</a:t>
            </a:r>
            <a:r>
              <a:rPr lang="zh-CN" altLang="en-US" sz="2800"/>
              <a:t>根据老师提供器材，讨论这些器材不同组合下，可以发生哪些能量的转移或转化。</a:t>
            </a:r>
            <a:endParaRPr lang="zh-CN" altLang="en-US" sz="2800"/>
          </a:p>
          <a:p>
            <a:endParaRPr lang="en-US" altLang="zh-CN" sz="2800"/>
          </a:p>
          <a:p>
            <a:r>
              <a:rPr lang="en-US" altLang="zh-CN" sz="2800"/>
              <a:t>2.</a:t>
            </a:r>
            <a:r>
              <a:rPr lang="zh-CN" altLang="en-US" sz="2800"/>
              <a:t>选择少量器材去完成一项任务：让白色小球从桌上掉落并落入地面圆筒。要求整个过程</a:t>
            </a:r>
            <a:r>
              <a:rPr lang="zh-CN" altLang="en-US" sz="2800" b="1">
                <a:solidFill>
                  <a:srgbClr val="FF0000"/>
                </a:solidFill>
              </a:rPr>
              <a:t>至少包含</a:t>
            </a:r>
            <a:r>
              <a:rPr lang="en-US" altLang="zh-CN" sz="2800" b="1">
                <a:solidFill>
                  <a:srgbClr val="FF0000"/>
                </a:solidFill>
              </a:rPr>
              <a:t>1</a:t>
            </a:r>
            <a:r>
              <a:rPr lang="zh-CN" altLang="en-US" sz="2800" b="1">
                <a:solidFill>
                  <a:srgbClr val="FF0000"/>
                </a:solidFill>
              </a:rPr>
              <a:t>次能量转移和</a:t>
            </a:r>
            <a:r>
              <a:rPr lang="en-US" altLang="zh-CN" sz="2800" b="1">
                <a:solidFill>
                  <a:srgbClr val="FF0000"/>
                </a:solidFill>
              </a:rPr>
              <a:t>1</a:t>
            </a:r>
            <a:r>
              <a:rPr lang="zh-CN" altLang="en-US" sz="2800" b="1">
                <a:solidFill>
                  <a:srgbClr val="FF0000"/>
                </a:solidFill>
              </a:rPr>
              <a:t>次能量转化</a:t>
            </a:r>
            <a:r>
              <a:rPr lang="zh-CN" altLang="en-US" sz="2800"/>
              <a:t>。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3.</a:t>
            </a:r>
            <a:r>
              <a:rPr lang="zh-CN" altLang="en-US" sz="2800"/>
              <a:t>在刚才的基础上，尽可能用上更多器材（包括未提供的），设计一个更复杂的戈德堡机械，并将草图画在你的</a:t>
            </a:r>
            <a:r>
              <a:rPr lang="en-US" altLang="zh-CN" sz="2800"/>
              <a:t>A4</a:t>
            </a:r>
            <a:r>
              <a:rPr lang="zh-CN" altLang="en-US" sz="2800"/>
              <a:t>纸上。任务要求：让白色小球从投石机上弹出并落入地面圆筒。要求此次过程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至少包含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次能量转移和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次能量转化，并将每组能量转移或转化在草图中标注出来。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endParaRPr lang="zh-CN" altLang="en-US" sz="28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6" name="搭建鲁布•戈德堡机械装置的实用建议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99170" y="120650"/>
            <a:ext cx="2951480" cy="18135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3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46075" y="341630"/>
            <a:ext cx="899477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我国民间的</a:t>
            </a:r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鲁贝</a:t>
            </a:r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·</a:t>
            </a:r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戈德堡机械</a:t>
            </a:r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：水碓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图片 4" descr="水轮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605" y="1463040"/>
            <a:ext cx="5613400" cy="3743325"/>
          </a:xfrm>
          <a:prstGeom prst="rect">
            <a:avLst/>
          </a:prstGeom>
        </p:spPr>
      </p:pic>
      <p:pic>
        <p:nvPicPr>
          <p:cNvPr id="6" name="图片 5" descr="水轮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1463040"/>
            <a:ext cx="5619750" cy="37433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2720" y="5535930"/>
            <a:ext cx="120192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宁波余姚陆埠镇石门村保存着一座水碓，在溪水的冲击下转了300多年。水碓是做年糕的重要工具，因此，这里的年糕也借此取名——“水碓年糕”。</a:t>
            </a:r>
            <a:endParaRPr lang="zh-CN" altLang="en-US" sz="2800" b="1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027430" y="444500"/>
            <a:ext cx="1013777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节能减排，保护环境，实现能源可持续发展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4" name="河南省节能减排公益宣传片之节能有道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48740" y="1463040"/>
            <a:ext cx="9281795" cy="47993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235585" y="305435"/>
            <a:ext cx="429260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头脑风暴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5775" y="1678305"/>
            <a:ext cx="9232265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快速说出你所学过的能量形式：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例如：声能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</a:t>
            </a:r>
            <a:endParaRPr lang="en-US" altLang="zh-CN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5775" y="3157855"/>
            <a:ext cx="10481945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光能、机械能（动能、势能）、化学能、内能、电能、潮汐能、风能、水能、核能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</a:t>
            </a:r>
            <a:endParaRPr lang="en-US" altLang="zh-CN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5775" y="4872990"/>
            <a:ext cx="1170622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能量的转移和转化的区别是什么？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5775" y="5760085"/>
            <a:ext cx="1170622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转移过程能量形式未变，转化过程能量形式变化</a:t>
            </a:r>
            <a:endParaRPr lang="zh-CN" altLang="en-US" sz="40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014730" y="169545"/>
            <a:ext cx="918908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外出旅游，常用出行方式有哪些？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 descr="自行车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4730" y="1339850"/>
            <a:ext cx="2971800" cy="2112010"/>
          </a:xfrm>
          <a:prstGeom prst="rect">
            <a:avLst/>
          </a:prstGeom>
        </p:spPr>
      </p:pic>
      <p:pic>
        <p:nvPicPr>
          <p:cNvPr id="6" name="图片 5" descr="电动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0" y="1339215"/>
            <a:ext cx="2983865" cy="2112645"/>
          </a:xfrm>
          <a:prstGeom prst="rect">
            <a:avLst/>
          </a:prstGeom>
        </p:spPr>
      </p:pic>
      <p:pic>
        <p:nvPicPr>
          <p:cNvPr id="7" name="图片 6" descr="汽车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195" y="1350010"/>
            <a:ext cx="3155315" cy="2101850"/>
          </a:xfrm>
          <a:prstGeom prst="rect">
            <a:avLst/>
          </a:prstGeom>
        </p:spPr>
      </p:pic>
      <p:pic>
        <p:nvPicPr>
          <p:cNvPr id="8" name="图片 7" descr="游艇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180" y="3931920"/>
            <a:ext cx="2972435" cy="1977390"/>
          </a:xfrm>
          <a:prstGeom prst="rect">
            <a:avLst/>
          </a:prstGeom>
        </p:spPr>
      </p:pic>
      <p:pic>
        <p:nvPicPr>
          <p:cNvPr id="9" name="图片 8" descr="高铁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730" y="3939540"/>
            <a:ext cx="2958465" cy="1969770"/>
          </a:xfrm>
          <a:prstGeom prst="rect">
            <a:avLst/>
          </a:prstGeom>
        </p:spPr>
      </p:pic>
      <p:pic>
        <p:nvPicPr>
          <p:cNvPr id="10" name="图片 9" descr="飞机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1195" y="3939540"/>
            <a:ext cx="3140710" cy="19761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243205" y="1456055"/>
            <a:ext cx="10723880" cy="34766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4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</a:t>
            </a:r>
            <a:r>
              <a:rPr lang="zh-CN" altLang="en-US" sz="4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坐什么交通工具出行？</a:t>
            </a:r>
            <a:endParaRPr lang="en-US" altLang="zh-CN" sz="44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r>
              <a:rPr lang="en-US" altLang="zh-CN" sz="4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</a:t>
            </a:r>
            <a:r>
              <a:rPr lang="zh-CN" altLang="en-US" sz="4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准备住什么样的楼房？</a:t>
            </a:r>
            <a:endParaRPr lang="zh-CN" altLang="en-US" sz="44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r>
              <a:rPr lang="en-US" altLang="zh-CN" sz="4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</a:t>
            </a:r>
            <a:r>
              <a:rPr lang="zh-CN" altLang="en-US" sz="4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穿什么样的衣服？</a:t>
            </a:r>
            <a:endParaRPr lang="zh-CN" altLang="en-US" sz="44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r>
              <a:rPr lang="en-US" altLang="zh-CN" sz="4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4.</a:t>
            </a:r>
            <a:r>
              <a:rPr lang="zh-CN" altLang="en-US" sz="4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吃什么食物？</a:t>
            </a:r>
            <a:endParaRPr lang="zh-CN" altLang="en-US" sz="44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r>
              <a:rPr lang="en-US" altLang="zh-CN" sz="44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……</a:t>
            </a:r>
            <a:endParaRPr lang="en-US" altLang="zh-CN" sz="44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2570" y="311785"/>
            <a:ext cx="918908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小组讨论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3205" y="5309235"/>
            <a:ext cx="1170622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上述过程中，发生了哪些能量的转移或转化？</a:t>
            </a:r>
            <a:endParaRPr lang="zh-CN" altLang="en-US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247650" y="216535"/>
            <a:ext cx="11563985" cy="14452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选取合适器材，设计实验，验证刚才讨论中的一项能量转移或转化，并说说你是怎么验证的</a:t>
            </a:r>
            <a:endParaRPr lang="en-US" altLang="zh-CN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图片 2" descr="学生器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26690" y="1772920"/>
            <a:ext cx="6392545" cy="4794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工地电动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74190"/>
            <a:ext cx="2942590" cy="33280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7650" y="422910"/>
            <a:ext cx="486664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工地上的电动机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38550" y="6212840"/>
            <a:ext cx="4553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能量转化具有效率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pic>
        <p:nvPicPr>
          <p:cNvPr id="3" name="图片 2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92120" y="1756410"/>
            <a:ext cx="4460875" cy="334581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995" y="1773555"/>
            <a:ext cx="4459605" cy="33458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7650" y="5467985"/>
            <a:ext cx="985202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根据观察到的数据，计算电动机的效率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75055" y="2633345"/>
            <a:ext cx="100418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由于能量转移或转化的过程中，总有一部分能量转化为内能散失到周围环境中，所以能量转化的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sym typeface="+mn-ea"/>
              </a:rPr>
              <a:t>效率始终小于</a:t>
            </a: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sym typeface="+mn-ea"/>
              </a:rPr>
              <a:t>100%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sym typeface="+mn-ea"/>
              </a:rPr>
              <a:t>。</a:t>
            </a:r>
            <a:endParaRPr lang="zh-CN" altLang="en-US" sz="40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zh-CN" altLang="en-US" sz="40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2940" y="1184275"/>
            <a:ext cx="1035494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能量转化的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sym typeface="+mn-ea"/>
              </a:rPr>
              <a:t>效率能大于等于</a:t>
            </a: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sym typeface="+mn-ea"/>
              </a:rPr>
              <a:t>100%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sym typeface="+mn-ea"/>
              </a:rPr>
              <a:t>吗？为什么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/>
        </p:nvGrpSpPr>
        <p:grpSpPr>
          <a:xfrm>
            <a:off x="1148080" y="174625"/>
            <a:ext cx="2660650" cy="3121025"/>
            <a:chOff x="1808" y="275"/>
            <a:chExt cx="4190" cy="4915"/>
          </a:xfrm>
        </p:grpSpPr>
        <p:pic>
          <p:nvPicPr>
            <p:cNvPr id="4" name="图片 3" descr="电池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08" y="275"/>
              <a:ext cx="4191" cy="419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2188" y="4466"/>
              <a:ext cx="343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/>
                <a:t>化学能</a:t>
              </a:r>
              <a:r>
                <a:rPr lang="en-US" altLang="zh-CN" sz="2400" b="1"/>
                <a:t>→</a:t>
              </a:r>
              <a:r>
                <a:rPr lang="zh-CN" altLang="en-US" sz="2400" b="1"/>
                <a:t>电能</a:t>
              </a:r>
              <a:endParaRPr lang="zh-CN" altLang="en-US" sz="2400" b="1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290560" y="174625"/>
            <a:ext cx="3401060" cy="3121025"/>
            <a:chOff x="13056" y="275"/>
            <a:chExt cx="5356" cy="4915"/>
          </a:xfrm>
        </p:grpSpPr>
        <p:pic>
          <p:nvPicPr>
            <p:cNvPr id="8" name="图片 7" descr="钻木取火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56" y="275"/>
              <a:ext cx="5356" cy="419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4019" y="4466"/>
              <a:ext cx="343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/>
                <a:t>机械能</a:t>
              </a:r>
              <a:r>
                <a:rPr lang="en-US" altLang="zh-CN" sz="2400" b="1"/>
                <a:t>→</a:t>
              </a:r>
              <a:r>
                <a:rPr lang="zh-CN" altLang="en-US" sz="2400" b="1"/>
                <a:t>内能</a:t>
              </a:r>
              <a:endParaRPr lang="zh-CN" altLang="en-US" sz="2400" b="1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148080" y="3554095"/>
            <a:ext cx="2496820" cy="2332355"/>
            <a:chOff x="1808" y="5597"/>
            <a:chExt cx="3932" cy="3673"/>
          </a:xfrm>
        </p:grpSpPr>
        <p:pic>
          <p:nvPicPr>
            <p:cNvPr id="10" name="图片 9" descr="核能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8" y="5597"/>
              <a:ext cx="3933" cy="294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88" y="8546"/>
              <a:ext cx="343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/>
                <a:t>核能</a:t>
              </a:r>
              <a:r>
                <a:rPr lang="en-US" altLang="zh-CN" sz="2400" b="1"/>
                <a:t>→</a:t>
              </a:r>
              <a:r>
                <a:rPr lang="zh-CN" altLang="en-US" sz="2400" b="1"/>
                <a:t>电能</a:t>
              </a:r>
              <a:endParaRPr lang="zh-CN" altLang="en-US" sz="2400" b="1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191000" y="3554095"/>
            <a:ext cx="3509010" cy="2332355"/>
            <a:chOff x="6600" y="5597"/>
            <a:chExt cx="5526" cy="3673"/>
          </a:xfrm>
        </p:grpSpPr>
        <p:pic>
          <p:nvPicPr>
            <p:cNvPr id="18" name="图片 17" descr="台球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0" y="5597"/>
              <a:ext cx="5527" cy="2949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7885" y="8546"/>
              <a:ext cx="343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/>
                <a:t>动能</a:t>
              </a:r>
              <a:r>
                <a:rPr lang="en-US" altLang="zh-CN" sz="2400" b="1"/>
                <a:t>→</a:t>
              </a:r>
              <a:r>
                <a:rPr lang="zh-CN" altLang="en-US" sz="2400" b="1"/>
                <a:t>动能</a:t>
              </a:r>
              <a:endParaRPr lang="zh-CN" altLang="en-US" sz="2400" b="1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8902065" y="3554095"/>
            <a:ext cx="2178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………………</a:t>
            </a:r>
            <a:endParaRPr lang="en-US" altLang="zh-CN" sz="2400" b="1"/>
          </a:p>
        </p:txBody>
      </p:sp>
      <p:sp>
        <p:nvSpPr>
          <p:cNvPr id="25" name="文本框 24"/>
          <p:cNvSpPr txBox="1"/>
          <p:nvPr/>
        </p:nvSpPr>
        <p:spPr>
          <a:xfrm>
            <a:off x="8291195" y="4434840"/>
            <a:ext cx="34004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上述能量的转移或转化过程能否</a:t>
            </a:r>
            <a:r>
              <a:rPr lang="zh-CN" altLang="en-US" sz="2400" b="1">
                <a:solidFill>
                  <a:srgbClr val="FF0000"/>
                </a:solidFill>
              </a:rPr>
              <a:t>自发</a:t>
            </a:r>
            <a:r>
              <a:rPr lang="zh-CN" altLang="en-US" sz="2400" b="1"/>
              <a:t>反向进行？</a:t>
            </a:r>
            <a:endParaRPr lang="zh-CN" altLang="en-US" sz="2400" b="1"/>
          </a:p>
        </p:txBody>
      </p:sp>
      <p:sp>
        <p:nvSpPr>
          <p:cNvPr id="26" name="文本框 25"/>
          <p:cNvSpPr txBox="1"/>
          <p:nvPr/>
        </p:nvSpPr>
        <p:spPr>
          <a:xfrm>
            <a:off x="3114675" y="6050915"/>
            <a:ext cx="6356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能量的转移和转化具有方向性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318000" y="174625"/>
            <a:ext cx="3255010" cy="3121025"/>
            <a:chOff x="6800" y="275"/>
            <a:chExt cx="5126" cy="4915"/>
          </a:xfrm>
        </p:grpSpPr>
        <p:pic>
          <p:nvPicPr>
            <p:cNvPr id="27" name="图片 26" descr="吃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0" y="275"/>
              <a:ext cx="5127" cy="4190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460" y="4466"/>
              <a:ext cx="428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/>
                <a:t>化学能</a:t>
              </a:r>
              <a:r>
                <a:rPr lang="en-US" altLang="zh-CN" sz="2400" b="1"/>
                <a:t>→</a:t>
              </a:r>
              <a:r>
                <a:rPr lang="zh-CN" altLang="en-US" sz="2400" b="1"/>
                <a:t>生物质能</a:t>
              </a:r>
              <a:endParaRPr lang="zh-CN" altLang="en-US" sz="2400" b="1"/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鲁布·戈德堡机械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528320"/>
            <a:ext cx="8786495" cy="51669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86495" y="1351915"/>
            <a:ext cx="318897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以小组为单位讨论，分析鲁布</a:t>
            </a:r>
            <a:r>
              <a:rPr lang="en-US" altLang="zh-CN" sz="2400" b="1"/>
              <a:t>·</a:t>
            </a:r>
            <a:r>
              <a:rPr lang="zh-CN" altLang="en-US" sz="2400"/>
              <a:t>戈德堡机械漫画并完成下列任务：</a:t>
            </a:r>
            <a:endParaRPr lang="zh-CN" altLang="en-US" sz="2400"/>
          </a:p>
          <a:p>
            <a:r>
              <a:rPr lang="en-US" altLang="zh-CN" sz="2400"/>
              <a:t>1.</a:t>
            </a:r>
            <a:r>
              <a:rPr lang="zh-CN" altLang="en-US" sz="2400"/>
              <a:t>开始的操作是什么？</a:t>
            </a:r>
            <a:endParaRPr lang="zh-CN" altLang="en-US" sz="2400"/>
          </a:p>
          <a:p>
            <a:r>
              <a:rPr lang="en-US" altLang="zh-CN" sz="2400"/>
              <a:t>2.</a:t>
            </a:r>
            <a:r>
              <a:rPr lang="zh-CN" altLang="en-US" sz="2400"/>
              <a:t>最终的任务</a:t>
            </a:r>
            <a:r>
              <a:rPr lang="zh-CN" altLang="en-US" sz="2400"/>
              <a:t>是什么？</a:t>
            </a:r>
            <a:endParaRPr lang="zh-CN" altLang="en-US" sz="2400"/>
          </a:p>
          <a:p>
            <a:r>
              <a:rPr lang="en-US" altLang="zh-CN" sz="2400"/>
              <a:t>3.</a:t>
            </a:r>
            <a:r>
              <a:rPr lang="zh-CN" altLang="en-US" sz="2400"/>
              <a:t>有多少个步骤？</a:t>
            </a:r>
            <a:endParaRPr lang="zh-CN" altLang="en-US" sz="2400"/>
          </a:p>
          <a:p>
            <a:r>
              <a:rPr lang="en-US" altLang="zh-CN" sz="2400"/>
              <a:t>4.</a:t>
            </a:r>
            <a:r>
              <a:rPr lang="zh-CN" altLang="en-US" sz="2400"/>
              <a:t>尽可能在纸上写出漫画中所有能量的转移与转化。</a:t>
            </a:r>
            <a:endParaRPr lang="zh-CN" altLang="en-US" sz="2400"/>
          </a:p>
          <a:p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3042285" y="5932805"/>
            <a:ext cx="2701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ym typeface="+mn-ea"/>
              </a:rPr>
              <a:t>鲁布</a:t>
            </a:r>
            <a:r>
              <a:rPr lang="en-US" altLang="zh-CN" sz="2400" b="1">
                <a:sym typeface="+mn-ea"/>
              </a:rPr>
              <a:t>·</a:t>
            </a:r>
            <a:r>
              <a:rPr lang="zh-CN" altLang="en-US" sz="2400" b="1">
                <a:sym typeface="+mn-ea"/>
              </a:rPr>
              <a:t>戈德堡机械</a:t>
            </a:r>
            <a:endParaRPr lang="zh-CN" altLang="en-US" sz="24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4.xml><?xml version="1.0" encoding="utf-8"?>
<p:tagLst xmlns:p="http://schemas.openxmlformats.org/presentationml/2006/main">
  <p:tag name="KSO_WM_UNIT_PLACING_PICTURE_USER_VIEWPORT" val="{&quot;height&quot;:7460,&quot;width&quot;:10500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7.xml><?xml version="1.0" encoding="utf-8"?>
<p:tagLst xmlns:p="http://schemas.openxmlformats.org/presentationml/2006/main">
  <p:tag name="KSO_WM_UNIT_PLACING_PICTURE_USER_VIEWPORT" val="{&quot;height&quot;:11880,&quot;width&quot;:15840}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69.xml><?xml version="1.0" encoding="utf-8"?>
<p:tagLst xmlns:p="http://schemas.openxmlformats.org/presentationml/2006/main">
  <p:tag name="KSO_WM_UNIT_PLACING_PICTURE_USER_VIEWPORT" val="{&quot;height&quot;:11880,&quot;width&quot;:1584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3.xml><?xml version="1.0" encoding="utf-8"?>
<p:tagLst xmlns:p="http://schemas.openxmlformats.org/presentationml/2006/main">
  <p:tag name="KSO_WM_UNIT_PLACING_PICTURE_USER_VIEWPORT" val="{&quot;height&quot;:4410,&quot;width&quot;:7500}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777*881*1093*109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7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761*3232*1093*109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871</Words>
  <Application>WPS 演示</Application>
  <PresentationFormat>宽屏</PresentationFormat>
  <Paragraphs>86</Paragraphs>
  <Slides>12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Arial</vt:lpstr>
      <vt:lpstr>宋体</vt:lpstr>
      <vt:lpstr>Wingdings</vt:lpstr>
      <vt:lpstr>微软雅黑</vt:lpstr>
      <vt:lpstr>Times New Roman</vt:lpstr>
      <vt:lpstr>Arial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简约小清新</dc:title>
  <dc:creator/>
  <cp:lastModifiedBy>Soledad1412421642</cp:lastModifiedBy>
  <cp:revision>185</cp:revision>
  <dcterms:created xsi:type="dcterms:W3CDTF">2019-03-07T05:54:00Z</dcterms:created>
  <dcterms:modified xsi:type="dcterms:W3CDTF">2021-10-20T02:19:29Z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KSOTemplateUUID">
    <vt:lpwstr>v1.0_mb_AE5P171ytWCDK6JjJW3mJA==</vt:lpwstr>
  </property>
  <property fmtid="{D5CDD505-2E9C-101B-9397-08002B2CF9AE}" pid="4" name="ICV">
    <vt:lpwstr>1FE196E8A2BF4310A2CD444BF8E07F79</vt:lpwstr>
  </property>
</Properties>
</file>