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427" r:id="rId3"/>
    <p:sldId id="596" r:id="rId4"/>
    <p:sldId id="740" r:id="rId5"/>
    <p:sldId id="741" r:id="rId6"/>
    <p:sldId id="743" r:id="rId7"/>
    <p:sldId id="744" r:id="rId8"/>
    <p:sldId id="748" r:id="rId9"/>
    <p:sldId id="773" r:id="rId10"/>
    <p:sldId id="747" r:id="rId12"/>
    <p:sldId id="779" r:id="rId13"/>
    <p:sldId id="746" r:id="rId14"/>
    <p:sldId id="778" r:id="rId15"/>
    <p:sldId id="765" r:id="rId16"/>
    <p:sldId id="766" r:id="rId17"/>
    <p:sldId id="767" r:id="rId18"/>
    <p:sldId id="769" r:id="rId19"/>
    <p:sldId id="771" r:id="rId20"/>
    <p:sldId id="784" r:id="rId21"/>
    <p:sldId id="785" r:id="rId22"/>
    <p:sldId id="381" r:id="rId23"/>
    <p:sldId id="788" r:id="rId24"/>
    <p:sldId id="789" r:id="rId25"/>
  </p:sldIdLst>
  <p:sldSz cx="12192000" cy="6858000"/>
  <p:notesSz cx="6858000" cy="9144000"/>
  <p:embeddedFontLst>
    <p:embeddedFont>
      <p:font typeface="Agency FB" panose="020B0503020202020204" charset="0"/>
      <p:regular r:id="rId29"/>
      <p:bold r:id="rId30"/>
    </p:embeddedFont>
    <p:embeddedFont>
      <p:font typeface="黑体" panose="02010609060101010101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隶书" panose="02010509060101010101" pitchFamily="49" charset="-122"/>
      <p:regular r:id="rId36"/>
    </p:embeddedFont>
    <p:embeddedFont>
      <p:font typeface="Wingdings 2" panose="05020102010507070707" pitchFamily="18" charset="2"/>
      <p:regular r:id="rId37"/>
    </p:embeddedFont>
    <p:embeddedFont>
      <p:font typeface="等线" panose="02010600030101010101"/>
      <p:regular r:id="rId38"/>
      <p:bold r:id="rId39"/>
    </p:embeddedFont>
    <p:embeddedFont>
      <p:font typeface="方正小标宋_GBK" panose="03000509000000000000" pitchFamily="65" charset="-122"/>
      <p:regular r:id="rId40"/>
    </p:embeddedFont>
    <p:embeddedFont>
      <p:font typeface="华文隶书" panose="02010800040101010101" charset="-122"/>
      <p:regular r:id="rId41"/>
    </p:embeddedFont>
    <p:embeddedFont>
      <p:font typeface="楷体_GB2312" panose="02010609030101010101" pitchFamily="49" charset="-122"/>
      <p:regular r:id="rId42"/>
    </p:embeddedFont>
    <p:embeddedFont>
      <p:font typeface="仿宋_GB2312" panose="02010609030101010101" pitchFamily="49" charset="-122"/>
      <p:regular r:id="rId43"/>
    </p:embeddedFont>
    <p:embeddedFont>
      <p:font typeface="方正仿宋_GBK" panose="03000509000000000000" pitchFamily="65" charset="-122"/>
      <p:regular r:id="rId44"/>
    </p:embeddedFont>
    <p:embeddedFont>
      <p:font typeface="方正黑体_GBK" panose="03000509000000000000" pitchFamily="65" charset="-122"/>
      <p:regular r:id="rId45"/>
    </p:embeddedFont>
    <p:embeddedFont>
      <p:font typeface="Constantia" panose="02030602050306030303" charset="0"/>
      <p:regular r:id="rId46"/>
      <p:bold r:id="rId47"/>
      <p:italic r:id="rId48"/>
      <p:boldItalic r:id="rId49"/>
    </p:embeddedFont>
    <p:embeddedFont>
      <p:font typeface="方正楷体_GBK" panose="03000509000000000000" pitchFamily="65" charset="-122"/>
      <p:regular r:id="rId50"/>
    </p:embeddedFont>
    <p:embeddedFont>
      <p:font typeface="华文琥珀" panose="02010800040101010101" pitchFamily="2" charset="-122"/>
      <p:regular r:id="rId5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anose="020B0503020202020204" charset="0"/>
        <a:ea typeface="造字工房悦黑（非商用）常规体"/>
        <a:cs typeface="造字工房悦黑（非商用）常规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anose="020B0503020202020204" charset="0"/>
        <a:ea typeface="造字工房悦黑（非商用）常规体"/>
        <a:cs typeface="造字工房悦黑（非商用）常规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anose="020B0503020202020204" charset="0"/>
        <a:ea typeface="造字工房悦黑（非商用）常规体"/>
        <a:cs typeface="造字工房悦黑（非商用）常规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anose="020B0503020202020204" charset="0"/>
        <a:ea typeface="造字工房悦黑（非商用）常规体"/>
        <a:cs typeface="造字工房悦黑（非商用）常规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anose="020B0503020202020204" charset="0"/>
        <a:ea typeface="造字工房悦黑（非商用）常规体"/>
        <a:cs typeface="造字工房悦黑（非商用）常规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gency FB" panose="020B0503020202020204" charset="0"/>
        <a:ea typeface="造字工房悦黑（非商用）常规体"/>
        <a:cs typeface="造字工房悦黑（非商用）常规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gency FB" panose="020B0503020202020204" charset="0"/>
        <a:ea typeface="造字工房悦黑（非商用）常规体"/>
        <a:cs typeface="造字工房悦黑（非商用）常规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gency FB" panose="020B0503020202020204" charset="0"/>
        <a:ea typeface="造字工房悦黑（非商用）常规体"/>
        <a:cs typeface="造字工房悦黑（非商用）常规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gency FB" panose="020B0503020202020204" charset="0"/>
        <a:ea typeface="造字工房悦黑（非商用）常规体"/>
        <a:cs typeface="造字工房悦黑（非商用）常规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F9322"/>
    <a:srgbClr val="EA528C"/>
    <a:srgbClr val="D6370C"/>
    <a:srgbClr val="0687AA"/>
    <a:srgbClr val="5FBD98"/>
    <a:srgbClr val="0066FF"/>
    <a:srgbClr val="B6D34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9" autoAdjust="0"/>
  </p:normalViewPr>
  <p:slideViewPr>
    <p:cSldViewPr snapToGrid="0">
      <p:cViewPr>
        <p:scale>
          <a:sx n="70" d="100"/>
          <a:sy n="70" d="100"/>
        </p:scale>
        <p:origin x="-720" y="-24"/>
      </p:cViewPr>
      <p:guideLst>
        <p:guide orient="horz" pos="2058"/>
        <p:guide pos="3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552"/>
    </p:cViewPr>
  </p:sorter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font" Target="fonts/font23.fntdata"/><Relationship Id="rId50" Type="http://schemas.openxmlformats.org/officeDocument/2006/relationships/font" Target="fonts/font22.fntdata"/><Relationship Id="rId5" Type="http://schemas.openxmlformats.org/officeDocument/2006/relationships/slide" Target="slides/slide3.xml"/><Relationship Id="rId49" Type="http://schemas.openxmlformats.org/officeDocument/2006/relationships/font" Target="fonts/font21.fntdata"/><Relationship Id="rId48" Type="http://schemas.openxmlformats.org/officeDocument/2006/relationships/font" Target="fonts/font20.fntdata"/><Relationship Id="rId47" Type="http://schemas.openxmlformats.org/officeDocument/2006/relationships/font" Target="fonts/font19.fntdata"/><Relationship Id="rId46" Type="http://schemas.openxmlformats.org/officeDocument/2006/relationships/font" Target="fonts/font18.fntdata"/><Relationship Id="rId45" Type="http://schemas.openxmlformats.org/officeDocument/2006/relationships/font" Target="fonts/font17.fntdata"/><Relationship Id="rId44" Type="http://schemas.openxmlformats.org/officeDocument/2006/relationships/font" Target="fonts/font16.fntdata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" Target="slides/slide2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EA89B-3327-471F-BB86-D7F7D71186FF}" type="doc">
      <dgm:prSet loTypeId="urn:microsoft.com/office/officeart/2005/8/layout/default#1" loCatId="list" qsTypeId="urn:microsoft.com/office/officeart/2005/8/quickstyle/simple1#9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6BCE3609-61C2-415C-A934-AB436276AE0C}">
      <dgm:prSet phldrT="[文本]"/>
      <dgm:spPr>
        <a:solidFill>
          <a:srgbClr val="D6370C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硬件管理</a:t>
          </a:r>
          <a:endParaRPr lang="en-US" altLang="zh-CN" dirty="0" smtClean="0">
            <a:solidFill>
              <a:schemeClr val="tx1"/>
            </a:solidFill>
          </a:endParaRPr>
        </a:p>
        <a:p>
          <a:r>
            <a:rPr lang="zh-CN" altLang="en-US" dirty="0" smtClean="0">
              <a:solidFill>
                <a:schemeClr val="tx1"/>
              </a:solidFill>
            </a:rPr>
            <a:t>（场所布局、设施设备）</a:t>
          </a:r>
          <a:endParaRPr lang="zh-CN" altLang="en-US" dirty="0">
            <a:solidFill>
              <a:schemeClr val="tx1"/>
            </a:solidFill>
          </a:endParaRPr>
        </a:p>
      </dgm:t>
    </dgm:pt>
    <dgm:pt modelId="{E6C1CBCE-32B1-4734-8B9A-C65EA8009005}" cxnId="{1FE9020F-70F7-42B1-B5AF-2F1A3621D71A}" type="parTrans">
      <dgm:prSet/>
      <dgm:spPr/>
      <dgm:t>
        <a:bodyPr/>
        <a:lstStyle/>
        <a:p>
          <a:endParaRPr lang="zh-CN" altLang="en-US"/>
        </a:p>
      </dgm:t>
    </dgm:pt>
    <dgm:pt modelId="{68208740-3DB0-409C-AE0F-56AC07A2E344}" cxnId="{1FE9020F-70F7-42B1-B5AF-2F1A3621D71A}" type="sibTrans">
      <dgm:prSet/>
      <dgm:spPr/>
      <dgm:t>
        <a:bodyPr/>
        <a:lstStyle/>
        <a:p>
          <a:endParaRPr lang="zh-CN" altLang="en-US"/>
        </a:p>
      </dgm:t>
    </dgm:pt>
    <dgm:pt modelId="{DD6D6DC3-CBFE-4B3F-A968-F9F24C89173E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人员管理</a:t>
          </a:r>
          <a:endParaRPr lang="en-US" altLang="zh-CN" dirty="0" smtClean="0">
            <a:solidFill>
              <a:schemeClr val="tx1"/>
            </a:solidFill>
          </a:endParaRPr>
        </a:p>
        <a:p>
          <a:r>
            <a:rPr lang="zh-CN" altLang="en-US" dirty="0" smtClean="0">
              <a:solidFill>
                <a:schemeClr val="tx1"/>
              </a:solidFill>
            </a:rPr>
            <a:t>（健康检查、知识考核）</a:t>
          </a:r>
          <a:endParaRPr lang="zh-CN" altLang="en-US" dirty="0">
            <a:solidFill>
              <a:schemeClr val="tx1"/>
            </a:solidFill>
          </a:endParaRPr>
        </a:p>
      </dgm:t>
    </dgm:pt>
    <dgm:pt modelId="{B15E3151-13DF-446F-8665-27793833E9B7}" cxnId="{35A7C6C0-6DAB-4BBC-9E05-C28BE57BBFAE}" type="parTrans">
      <dgm:prSet/>
      <dgm:spPr/>
      <dgm:t>
        <a:bodyPr/>
        <a:lstStyle/>
        <a:p>
          <a:endParaRPr lang="zh-CN" altLang="en-US"/>
        </a:p>
      </dgm:t>
    </dgm:pt>
    <dgm:pt modelId="{4B2B5076-8D7D-4AE2-BB8B-11FD6E4A7B00}" cxnId="{35A7C6C0-6DAB-4BBC-9E05-C28BE57BBFAE}" type="sibTrans">
      <dgm:prSet/>
      <dgm:spPr/>
      <dgm:t>
        <a:bodyPr/>
        <a:lstStyle/>
        <a:p>
          <a:endParaRPr lang="zh-CN" altLang="en-US"/>
        </a:p>
      </dgm:t>
    </dgm:pt>
    <dgm:pt modelId="{09AD9968-CCE8-4993-90E5-43230D0AA520}">
      <dgm:prSet phldrT="[文本]"/>
      <dgm:spPr>
        <a:solidFill>
          <a:srgbClr val="EA528C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过程管理</a:t>
          </a:r>
          <a:endParaRPr lang="en-US" altLang="zh-CN" dirty="0" smtClean="0">
            <a:solidFill>
              <a:schemeClr val="tx1"/>
            </a:solidFill>
          </a:endParaRPr>
        </a:p>
        <a:p>
          <a:r>
            <a:rPr lang="zh-CN" altLang="en-US" dirty="0" smtClean="0">
              <a:solidFill>
                <a:schemeClr val="tx1"/>
              </a:solidFill>
            </a:rPr>
            <a:t>（采购验收、加工操作、贮藏运输）</a:t>
          </a:r>
          <a:endParaRPr lang="zh-CN" altLang="en-US" dirty="0">
            <a:solidFill>
              <a:schemeClr val="tx1"/>
            </a:solidFill>
          </a:endParaRPr>
        </a:p>
      </dgm:t>
    </dgm:pt>
    <dgm:pt modelId="{F30D98E0-719B-4B7B-BAEF-E580F51235DA}" cxnId="{77672A60-4A4F-4624-9469-9615F5236253}" type="parTrans">
      <dgm:prSet/>
      <dgm:spPr/>
      <dgm:t>
        <a:bodyPr/>
        <a:lstStyle/>
        <a:p>
          <a:endParaRPr lang="zh-CN" altLang="en-US"/>
        </a:p>
      </dgm:t>
    </dgm:pt>
    <dgm:pt modelId="{9317B546-23EF-4A78-8F6D-0BCF623D4ECF}" cxnId="{77672A60-4A4F-4624-9469-9615F5236253}" type="sibTrans">
      <dgm:prSet/>
      <dgm:spPr/>
      <dgm:t>
        <a:bodyPr/>
        <a:lstStyle/>
        <a:p>
          <a:endParaRPr lang="zh-CN" altLang="en-US"/>
        </a:p>
      </dgm:t>
    </dgm:pt>
    <dgm:pt modelId="{3F04B2FC-C6F0-424E-A520-BB7B8CAED2EC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资料管理</a:t>
          </a:r>
          <a:endParaRPr lang="en-US" altLang="zh-CN" dirty="0" smtClean="0">
            <a:solidFill>
              <a:schemeClr val="tx1"/>
            </a:solidFill>
          </a:endParaRPr>
        </a:p>
        <a:p>
          <a:r>
            <a:rPr lang="zh-CN" altLang="en-US" dirty="0" smtClean="0">
              <a:solidFill>
                <a:schemeClr val="tx1"/>
              </a:solidFill>
            </a:rPr>
            <a:t>（制度建立、记录台帐、备案公示）</a:t>
          </a:r>
          <a:endParaRPr lang="zh-CN" altLang="en-US" dirty="0">
            <a:solidFill>
              <a:schemeClr val="tx1"/>
            </a:solidFill>
          </a:endParaRPr>
        </a:p>
      </dgm:t>
    </dgm:pt>
    <dgm:pt modelId="{2D1E6B3A-E64E-4835-9CCD-648EAA854F56}" cxnId="{C3E1BA53-BD1D-4FFF-9CB4-E625F1520B8C}" type="parTrans">
      <dgm:prSet/>
      <dgm:spPr/>
      <dgm:t>
        <a:bodyPr/>
        <a:lstStyle/>
        <a:p>
          <a:endParaRPr lang="zh-CN" altLang="en-US"/>
        </a:p>
      </dgm:t>
    </dgm:pt>
    <dgm:pt modelId="{587C7896-8A4F-4727-B773-A7E057EAC1A4}" cxnId="{C3E1BA53-BD1D-4FFF-9CB4-E625F1520B8C}" type="sibTrans">
      <dgm:prSet/>
      <dgm:spPr/>
      <dgm:t>
        <a:bodyPr/>
        <a:lstStyle/>
        <a:p>
          <a:endParaRPr lang="zh-CN" altLang="en-US"/>
        </a:p>
      </dgm:t>
    </dgm:pt>
    <dgm:pt modelId="{29390794-53C8-4FEA-8935-B82C9731B0CA}">
      <dgm:prSet phldrT="[文本]"/>
      <dgm:spPr>
        <a:solidFill>
          <a:srgbClr val="EF9322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应急处置</a:t>
          </a:r>
          <a:endParaRPr lang="en-US" altLang="zh-CN" dirty="0" smtClean="0">
            <a:solidFill>
              <a:schemeClr val="tx1"/>
            </a:solidFill>
          </a:endParaRPr>
        </a:p>
        <a:p>
          <a:r>
            <a:rPr lang="zh-CN" altLang="en-US" dirty="0" smtClean="0">
              <a:solidFill>
                <a:schemeClr val="tx1"/>
              </a:solidFill>
            </a:rPr>
            <a:t>（如实上报、保护现场）</a:t>
          </a:r>
          <a:endParaRPr lang="en-US" altLang="zh-CN" dirty="0" smtClean="0">
            <a:solidFill>
              <a:schemeClr val="tx1"/>
            </a:solidFill>
          </a:endParaRPr>
        </a:p>
      </dgm:t>
    </dgm:pt>
    <dgm:pt modelId="{CAD595B6-76CA-44E0-A39B-B8842E1C2D1B}" cxnId="{BC6E0649-2E34-4809-A7A8-E0461977D41D}" type="parTrans">
      <dgm:prSet/>
      <dgm:spPr/>
      <dgm:t>
        <a:bodyPr/>
        <a:lstStyle/>
        <a:p>
          <a:endParaRPr lang="zh-CN" altLang="en-US"/>
        </a:p>
      </dgm:t>
    </dgm:pt>
    <dgm:pt modelId="{FE1C389D-B86E-4448-B7A0-979708B85D70}" cxnId="{BC6E0649-2E34-4809-A7A8-E0461977D41D}" type="sibTrans">
      <dgm:prSet/>
      <dgm:spPr/>
      <dgm:t>
        <a:bodyPr/>
        <a:lstStyle/>
        <a:p>
          <a:endParaRPr lang="zh-CN" altLang="en-US"/>
        </a:p>
      </dgm:t>
    </dgm:pt>
    <dgm:pt modelId="{6755C337-D681-4E14-9A55-7DF81265C970}" type="pres">
      <dgm:prSet presAssocID="{C5FEA89B-3327-471F-BB86-D7F7D71186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0362995-32E5-44AB-8200-72BD601F4530}" type="pres">
      <dgm:prSet presAssocID="{6BCE3609-61C2-415C-A934-AB436276AE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26DFA4-7EA0-441D-BDA7-132817B7B22A}" type="pres">
      <dgm:prSet presAssocID="{68208740-3DB0-409C-AE0F-56AC07A2E344}" presName="sibTrans" presStyleCnt="0"/>
      <dgm:spPr/>
    </dgm:pt>
    <dgm:pt modelId="{B6040AB4-04CA-4986-9C21-28FFE8D4FE08}" type="pres">
      <dgm:prSet presAssocID="{DD6D6DC3-CBFE-4B3F-A968-F9F24C8917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417D0A-0C08-4B84-AC70-CDF7C0CFC0AE}" type="pres">
      <dgm:prSet presAssocID="{4B2B5076-8D7D-4AE2-BB8B-11FD6E4A7B00}" presName="sibTrans" presStyleCnt="0"/>
      <dgm:spPr/>
    </dgm:pt>
    <dgm:pt modelId="{ECA392E2-410E-4B57-93C2-DD55E53AE9FE}" type="pres">
      <dgm:prSet presAssocID="{09AD9968-CCE8-4993-90E5-43230D0AA5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B7F4E0-631F-4979-A973-F67946BCD610}" type="pres">
      <dgm:prSet presAssocID="{9317B546-23EF-4A78-8F6D-0BCF623D4ECF}" presName="sibTrans" presStyleCnt="0"/>
      <dgm:spPr/>
    </dgm:pt>
    <dgm:pt modelId="{6A7C232C-347D-443A-A209-F206D99AC620}" type="pres">
      <dgm:prSet presAssocID="{3F04B2FC-C6F0-424E-A520-BB7B8CAED2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D7F610-F580-4AEA-9B1E-D8A1DDAAF6EC}" type="pres">
      <dgm:prSet presAssocID="{587C7896-8A4F-4727-B773-A7E057EAC1A4}" presName="sibTrans" presStyleCnt="0"/>
      <dgm:spPr/>
    </dgm:pt>
    <dgm:pt modelId="{9AFBCFEE-8C4F-44D8-B735-306037546949}" type="pres">
      <dgm:prSet presAssocID="{29390794-53C8-4FEA-8935-B82C9731B0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CD92A7-E573-4F24-A581-CB32C7B41306}" type="presOf" srcId="{6BCE3609-61C2-415C-A934-AB436276AE0C}" destId="{E0362995-32E5-44AB-8200-72BD601F4530}" srcOrd="0" destOrd="0" presId="urn:microsoft.com/office/officeart/2005/8/layout/default#1"/>
    <dgm:cxn modelId="{AC74342C-90DF-4CF8-BA2B-24CBB5DEE4C2}" type="presOf" srcId="{09AD9968-CCE8-4993-90E5-43230D0AA520}" destId="{ECA392E2-410E-4B57-93C2-DD55E53AE9FE}" srcOrd="0" destOrd="0" presId="urn:microsoft.com/office/officeart/2005/8/layout/default#1"/>
    <dgm:cxn modelId="{3781B33C-75A2-4D6A-B42D-93FC176BD78F}" type="presOf" srcId="{29390794-53C8-4FEA-8935-B82C9731B0CA}" destId="{9AFBCFEE-8C4F-44D8-B735-306037546949}" srcOrd="0" destOrd="0" presId="urn:microsoft.com/office/officeart/2005/8/layout/default#1"/>
    <dgm:cxn modelId="{658B5491-D9F3-4F8F-A59B-EF7587B35C7A}" type="presOf" srcId="{DD6D6DC3-CBFE-4B3F-A968-F9F24C89173E}" destId="{B6040AB4-04CA-4986-9C21-28FFE8D4FE08}" srcOrd="0" destOrd="0" presId="urn:microsoft.com/office/officeart/2005/8/layout/default#1"/>
    <dgm:cxn modelId="{092DF185-6188-4CB0-9810-0189051A9BDC}" type="presOf" srcId="{C5FEA89B-3327-471F-BB86-D7F7D71186FF}" destId="{6755C337-D681-4E14-9A55-7DF81265C970}" srcOrd="0" destOrd="0" presId="urn:microsoft.com/office/officeart/2005/8/layout/default#1"/>
    <dgm:cxn modelId="{1FE9020F-70F7-42B1-B5AF-2F1A3621D71A}" srcId="{C5FEA89B-3327-471F-BB86-D7F7D71186FF}" destId="{6BCE3609-61C2-415C-A934-AB436276AE0C}" srcOrd="0" destOrd="0" parTransId="{E6C1CBCE-32B1-4734-8B9A-C65EA8009005}" sibTransId="{68208740-3DB0-409C-AE0F-56AC07A2E344}"/>
    <dgm:cxn modelId="{3AFD4355-626F-4A53-8A5E-0FA936DB0787}" type="presOf" srcId="{3F04B2FC-C6F0-424E-A520-BB7B8CAED2EC}" destId="{6A7C232C-347D-443A-A209-F206D99AC620}" srcOrd="0" destOrd="0" presId="urn:microsoft.com/office/officeart/2005/8/layout/default#1"/>
    <dgm:cxn modelId="{77672A60-4A4F-4624-9469-9615F5236253}" srcId="{C5FEA89B-3327-471F-BB86-D7F7D71186FF}" destId="{09AD9968-CCE8-4993-90E5-43230D0AA520}" srcOrd="2" destOrd="0" parTransId="{F30D98E0-719B-4B7B-BAEF-E580F51235DA}" sibTransId="{9317B546-23EF-4A78-8F6D-0BCF623D4ECF}"/>
    <dgm:cxn modelId="{BC6E0649-2E34-4809-A7A8-E0461977D41D}" srcId="{C5FEA89B-3327-471F-BB86-D7F7D71186FF}" destId="{29390794-53C8-4FEA-8935-B82C9731B0CA}" srcOrd="4" destOrd="0" parTransId="{CAD595B6-76CA-44E0-A39B-B8842E1C2D1B}" sibTransId="{FE1C389D-B86E-4448-B7A0-979708B85D70}"/>
    <dgm:cxn modelId="{35A7C6C0-6DAB-4BBC-9E05-C28BE57BBFAE}" srcId="{C5FEA89B-3327-471F-BB86-D7F7D71186FF}" destId="{DD6D6DC3-CBFE-4B3F-A968-F9F24C89173E}" srcOrd="1" destOrd="0" parTransId="{B15E3151-13DF-446F-8665-27793833E9B7}" sibTransId="{4B2B5076-8D7D-4AE2-BB8B-11FD6E4A7B00}"/>
    <dgm:cxn modelId="{C3E1BA53-BD1D-4FFF-9CB4-E625F1520B8C}" srcId="{C5FEA89B-3327-471F-BB86-D7F7D71186FF}" destId="{3F04B2FC-C6F0-424E-A520-BB7B8CAED2EC}" srcOrd="3" destOrd="0" parTransId="{2D1E6B3A-E64E-4835-9CCD-648EAA854F56}" sibTransId="{587C7896-8A4F-4727-B773-A7E057EAC1A4}"/>
    <dgm:cxn modelId="{F96F9379-F6AA-4606-B345-5A072C74841A}" type="presParOf" srcId="{6755C337-D681-4E14-9A55-7DF81265C970}" destId="{E0362995-32E5-44AB-8200-72BD601F4530}" srcOrd="0" destOrd="0" presId="urn:microsoft.com/office/officeart/2005/8/layout/default#1"/>
    <dgm:cxn modelId="{45960D51-3890-4C3C-A948-D01E6087DA61}" type="presParOf" srcId="{6755C337-D681-4E14-9A55-7DF81265C970}" destId="{D826DFA4-7EA0-441D-BDA7-132817B7B22A}" srcOrd="1" destOrd="0" presId="urn:microsoft.com/office/officeart/2005/8/layout/default#1"/>
    <dgm:cxn modelId="{2061DE39-A0F7-4713-9E7A-141F43BE3DEA}" type="presParOf" srcId="{6755C337-D681-4E14-9A55-7DF81265C970}" destId="{B6040AB4-04CA-4986-9C21-28FFE8D4FE08}" srcOrd="2" destOrd="0" presId="urn:microsoft.com/office/officeart/2005/8/layout/default#1"/>
    <dgm:cxn modelId="{68848E9A-4B43-4C85-8767-98037997F3C7}" type="presParOf" srcId="{6755C337-D681-4E14-9A55-7DF81265C970}" destId="{64417D0A-0C08-4B84-AC70-CDF7C0CFC0AE}" srcOrd="3" destOrd="0" presId="urn:microsoft.com/office/officeart/2005/8/layout/default#1"/>
    <dgm:cxn modelId="{C3E8185C-379A-4AAB-AE8A-5D68A70A8E72}" type="presParOf" srcId="{6755C337-D681-4E14-9A55-7DF81265C970}" destId="{ECA392E2-410E-4B57-93C2-DD55E53AE9FE}" srcOrd="4" destOrd="0" presId="urn:microsoft.com/office/officeart/2005/8/layout/default#1"/>
    <dgm:cxn modelId="{23408163-5C91-4E98-AB5D-E1E91DA13027}" type="presParOf" srcId="{6755C337-D681-4E14-9A55-7DF81265C970}" destId="{4AB7F4E0-631F-4979-A973-F67946BCD610}" srcOrd="5" destOrd="0" presId="urn:microsoft.com/office/officeart/2005/8/layout/default#1"/>
    <dgm:cxn modelId="{52C7142F-C323-42F6-8B50-FB95C851EFDF}" type="presParOf" srcId="{6755C337-D681-4E14-9A55-7DF81265C970}" destId="{6A7C232C-347D-443A-A209-F206D99AC620}" srcOrd="6" destOrd="0" presId="urn:microsoft.com/office/officeart/2005/8/layout/default#1"/>
    <dgm:cxn modelId="{889CF698-2591-4137-9BA2-4C336269101C}" type="presParOf" srcId="{6755C337-D681-4E14-9A55-7DF81265C970}" destId="{C7D7F610-F580-4AEA-9B1E-D8A1DDAAF6EC}" srcOrd="7" destOrd="0" presId="urn:microsoft.com/office/officeart/2005/8/layout/default#1"/>
    <dgm:cxn modelId="{8F5B7258-C9F5-444E-8FFD-D8AD473B1DE2}" type="presParOf" srcId="{6755C337-D681-4E14-9A55-7DF81265C970}" destId="{9AFBCFEE-8C4F-44D8-B735-30603754694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80B153-F30B-492C-A37E-11C33F50C254}" type="doc">
      <dgm:prSet loTypeId="urn:microsoft.com/office/officeart/2005/8/layout/default#2" loCatId="list" qsTypeId="urn:microsoft.com/office/officeart/2005/8/quickstyle/simple1#10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4789764-0A3F-4F5E-B78B-EA91AAFD2728}">
      <dgm:prSet custT="1"/>
      <dgm:spPr>
        <a:solidFill>
          <a:srgbClr val="EF9322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1</a:t>
          </a:r>
          <a:r>
            <a:rPr lang="zh-CN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、进货关</a:t>
          </a:r>
          <a:endParaRPr lang="en-US" sz="3200" b="1" dirty="0">
            <a:solidFill>
              <a:schemeClr val="tx1"/>
            </a:solidFill>
            <a:latin typeface="黑体" panose="02010609060101010101" charset="-122"/>
            <a:ea typeface="黑体" panose="02010609060101010101" charset="-122"/>
          </a:endParaRPr>
        </a:p>
      </dgm:t>
    </dgm:pt>
    <dgm:pt modelId="{C1F729D1-8D03-40CF-B472-1B6838CB7B80}" cxnId="{436D6FE7-8554-4205-962F-E03BB3C050C9}" type="parTrans">
      <dgm:prSet/>
      <dgm:spPr/>
      <dgm:t>
        <a:bodyPr/>
        <a:lstStyle/>
        <a:p>
          <a:endParaRPr lang="zh-CN" altLang="en-US"/>
        </a:p>
      </dgm:t>
    </dgm:pt>
    <dgm:pt modelId="{501645D7-D887-405C-958D-FCEAAAFC2C99}" cxnId="{436D6FE7-8554-4205-962F-E03BB3C050C9}" type="sibTrans">
      <dgm:prSet/>
      <dgm:spPr/>
      <dgm:t>
        <a:bodyPr/>
        <a:lstStyle/>
        <a:p>
          <a:endParaRPr lang="zh-CN" altLang="en-US"/>
        </a:p>
      </dgm:t>
    </dgm:pt>
    <dgm:pt modelId="{D355F16A-05AC-46E0-9040-CBA834229509}">
      <dgm:prSet custT="1"/>
      <dgm:spPr>
        <a:solidFill>
          <a:srgbClr val="B6D346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2</a:t>
          </a:r>
          <a:r>
            <a:rPr lang="zh-CN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、贮存关</a:t>
          </a:r>
          <a:endParaRPr lang="en-US" sz="3200" b="1" dirty="0">
            <a:solidFill>
              <a:schemeClr val="tx1"/>
            </a:solidFill>
            <a:latin typeface="黑体" panose="02010609060101010101" charset="-122"/>
            <a:ea typeface="黑体" panose="02010609060101010101" charset="-122"/>
          </a:endParaRPr>
        </a:p>
      </dgm:t>
    </dgm:pt>
    <dgm:pt modelId="{6BE0917D-2D55-4EDF-993D-EB4E9DBDB0DE}" cxnId="{02C1262D-760B-4EF6-B078-7211A620DF3A}" type="parTrans">
      <dgm:prSet/>
      <dgm:spPr/>
      <dgm:t>
        <a:bodyPr/>
        <a:lstStyle/>
        <a:p>
          <a:endParaRPr lang="zh-CN" altLang="en-US"/>
        </a:p>
      </dgm:t>
    </dgm:pt>
    <dgm:pt modelId="{32066F29-B037-46C6-8D20-F83F0A099B39}" cxnId="{02C1262D-760B-4EF6-B078-7211A620DF3A}" type="sibTrans">
      <dgm:prSet/>
      <dgm:spPr/>
      <dgm:t>
        <a:bodyPr/>
        <a:lstStyle/>
        <a:p>
          <a:endParaRPr lang="zh-CN" altLang="en-US"/>
        </a:p>
      </dgm:t>
    </dgm:pt>
    <dgm:pt modelId="{F63A8B3F-7DF1-4A4F-81DA-D468BF44BDFF}">
      <dgm:prSet custT="1"/>
      <dgm:spPr>
        <a:solidFill>
          <a:srgbClr val="0066FF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3</a:t>
          </a:r>
          <a:r>
            <a:rPr lang="zh-CN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、加工关</a:t>
          </a:r>
          <a:endParaRPr lang="en-US" sz="3200" b="1" dirty="0">
            <a:solidFill>
              <a:schemeClr val="tx1"/>
            </a:solidFill>
            <a:latin typeface="黑体" panose="02010609060101010101" charset="-122"/>
            <a:ea typeface="黑体" panose="02010609060101010101" charset="-122"/>
          </a:endParaRPr>
        </a:p>
      </dgm:t>
    </dgm:pt>
    <dgm:pt modelId="{993AADF0-F220-4583-803D-D625D989B7AC}" cxnId="{D4F4BCC4-A305-4EE6-AEBC-88952685DFA5}" type="parTrans">
      <dgm:prSet/>
      <dgm:spPr/>
      <dgm:t>
        <a:bodyPr/>
        <a:lstStyle/>
        <a:p>
          <a:endParaRPr lang="zh-CN" altLang="en-US"/>
        </a:p>
      </dgm:t>
    </dgm:pt>
    <dgm:pt modelId="{79585FB0-147B-415F-9729-C517336CD0A6}" cxnId="{D4F4BCC4-A305-4EE6-AEBC-88952685DFA5}" type="sibTrans">
      <dgm:prSet/>
      <dgm:spPr/>
      <dgm:t>
        <a:bodyPr/>
        <a:lstStyle/>
        <a:p>
          <a:endParaRPr lang="zh-CN" altLang="en-US"/>
        </a:p>
      </dgm:t>
    </dgm:pt>
    <dgm:pt modelId="{B594ABFA-95BC-477D-9615-6C370AEF1EC3}">
      <dgm:prSet custT="1"/>
      <dgm:spPr>
        <a:solidFill>
          <a:srgbClr val="5FBD98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4</a:t>
          </a:r>
          <a:r>
            <a:rPr lang="zh-CN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、消毒关</a:t>
          </a:r>
          <a:endParaRPr lang="en-US" sz="3200" b="1" dirty="0">
            <a:solidFill>
              <a:schemeClr val="tx1"/>
            </a:solidFill>
            <a:latin typeface="黑体" panose="02010609060101010101" charset="-122"/>
            <a:ea typeface="黑体" panose="02010609060101010101" charset="-122"/>
          </a:endParaRPr>
        </a:p>
      </dgm:t>
    </dgm:pt>
    <dgm:pt modelId="{140E6729-15D9-4FE8-A475-00F3FE16E236}" cxnId="{F14091A4-E247-4949-8E2D-6078FAF6592A}" type="parTrans">
      <dgm:prSet/>
      <dgm:spPr/>
      <dgm:t>
        <a:bodyPr/>
        <a:lstStyle/>
        <a:p>
          <a:endParaRPr lang="zh-CN" altLang="en-US"/>
        </a:p>
      </dgm:t>
    </dgm:pt>
    <dgm:pt modelId="{3ED3C9D4-C8C0-427E-9A62-04F806ABA664}" cxnId="{F14091A4-E247-4949-8E2D-6078FAF6592A}" type="sibTrans">
      <dgm:prSet/>
      <dgm:spPr/>
      <dgm:t>
        <a:bodyPr/>
        <a:lstStyle/>
        <a:p>
          <a:endParaRPr lang="zh-CN" altLang="en-US"/>
        </a:p>
      </dgm:t>
    </dgm:pt>
    <dgm:pt modelId="{418C0BB5-DE7D-4202-9202-8997C984CC47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5</a:t>
          </a:r>
          <a:r>
            <a:rPr lang="zh-CN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、健康关</a:t>
          </a:r>
          <a:endParaRPr lang="en-US" sz="3200" b="1" dirty="0">
            <a:solidFill>
              <a:schemeClr val="tx1"/>
            </a:solidFill>
            <a:latin typeface="黑体" panose="02010609060101010101" charset="-122"/>
            <a:ea typeface="黑体" panose="02010609060101010101" charset="-122"/>
          </a:endParaRPr>
        </a:p>
      </dgm:t>
    </dgm:pt>
    <dgm:pt modelId="{2AEDC085-D4B6-4183-8862-1724A6E75E54}" cxnId="{454FCA10-53BA-45AF-BF62-115B9E63D49E}" type="parTrans">
      <dgm:prSet/>
      <dgm:spPr/>
      <dgm:t>
        <a:bodyPr/>
        <a:lstStyle/>
        <a:p>
          <a:endParaRPr lang="zh-CN" altLang="en-US"/>
        </a:p>
      </dgm:t>
    </dgm:pt>
    <dgm:pt modelId="{82C8BB86-5D5F-47DC-9A62-6E01E021C602}" cxnId="{454FCA10-53BA-45AF-BF62-115B9E63D49E}" type="sibTrans">
      <dgm:prSet/>
      <dgm:spPr/>
      <dgm:t>
        <a:bodyPr/>
        <a:lstStyle/>
        <a:p>
          <a:endParaRPr lang="zh-CN" altLang="en-US"/>
        </a:p>
      </dgm:t>
    </dgm:pt>
    <dgm:pt modelId="{1FDBDECA-F92B-4E26-826F-5522A7F661FB}">
      <dgm:prSet custT="1"/>
      <dgm:spPr>
        <a:solidFill>
          <a:srgbClr val="EA528C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6</a:t>
          </a:r>
          <a:r>
            <a:rPr lang="zh-CN" sz="32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rPr>
            <a:t>、留样关</a:t>
          </a:r>
          <a:endParaRPr lang="zh-CN" sz="3200" b="1" dirty="0">
            <a:solidFill>
              <a:schemeClr val="tx1"/>
            </a:solidFill>
            <a:latin typeface="黑体" panose="02010609060101010101" charset="-122"/>
            <a:ea typeface="黑体" panose="02010609060101010101" charset="-122"/>
          </a:endParaRPr>
        </a:p>
      </dgm:t>
    </dgm:pt>
    <dgm:pt modelId="{B5354D0E-B22D-41FF-B2F6-70F9A75FE1FB}" cxnId="{56FA1D86-43E7-4732-B510-1A259050B910}" type="parTrans">
      <dgm:prSet/>
      <dgm:spPr/>
      <dgm:t>
        <a:bodyPr/>
        <a:lstStyle/>
        <a:p>
          <a:endParaRPr lang="zh-CN" altLang="en-US"/>
        </a:p>
      </dgm:t>
    </dgm:pt>
    <dgm:pt modelId="{AC209737-5F0F-4300-A25A-C89F41364D75}" cxnId="{56FA1D86-43E7-4732-B510-1A259050B910}" type="sibTrans">
      <dgm:prSet/>
      <dgm:spPr/>
      <dgm:t>
        <a:bodyPr/>
        <a:lstStyle/>
        <a:p>
          <a:endParaRPr lang="zh-CN" altLang="en-US"/>
        </a:p>
      </dgm:t>
    </dgm:pt>
    <dgm:pt modelId="{AB87FDA8-D60F-4845-8D6C-211ECCBFEA64}" type="pres">
      <dgm:prSet presAssocID="{1E80B153-F30B-492C-A37E-11C33F50C2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8D764F6-34EF-4B4A-B23C-D0A0A83AE06F}" type="pres">
      <dgm:prSet presAssocID="{E4789764-0A3F-4F5E-B78B-EA91AAFD27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207D70-4C46-40A5-A080-C16A98D13688}" type="pres">
      <dgm:prSet presAssocID="{501645D7-D887-405C-958D-FCEAAAFC2C99}" presName="sibTrans" presStyleCnt="0"/>
      <dgm:spPr/>
    </dgm:pt>
    <dgm:pt modelId="{F2075D52-4A4E-4E64-8ED9-6F481F2D8963}" type="pres">
      <dgm:prSet presAssocID="{D355F16A-05AC-46E0-9040-CBA83422950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8A14AF-EFF6-49BD-B45A-A178BB464287}" type="pres">
      <dgm:prSet presAssocID="{32066F29-B037-46C6-8D20-F83F0A099B39}" presName="sibTrans" presStyleCnt="0"/>
      <dgm:spPr/>
    </dgm:pt>
    <dgm:pt modelId="{DF5C8EF8-194A-4A9E-9587-AAAFEAE3C338}" type="pres">
      <dgm:prSet presAssocID="{F63A8B3F-7DF1-4A4F-81DA-D468BF44BD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1C975D-FBE4-40C2-A5B6-541BC5ACA498}" type="pres">
      <dgm:prSet presAssocID="{79585FB0-147B-415F-9729-C517336CD0A6}" presName="sibTrans" presStyleCnt="0"/>
      <dgm:spPr/>
    </dgm:pt>
    <dgm:pt modelId="{977FC375-BDB2-4407-BCBE-09FA6F967CD6}" type="pres">
      <dgm:prSet presAssocID="{B594ABFA-95BC-477D-9615-6C370AEF1EC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3C5A36-CB54-422B-BA3B-3D5D4C01399E}" type="pres">
      <dgm:prSet presAssocID="{3ED3C9D4-C8C0-427E-9A62-04F806ABA664}" presName="sibTrans" presStyleCnt="0"/>
      <dgm:spPr/>
    </dgm:pt>
    <dgm:pt modelId="{04716499-126E-414B-AAB7-9BF7EAE17A1D}" type="pres">
      <dgm:prSet presAssocID="{418C0BB5-DE7D-4202-9202-8997C984CC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85FD26-EC8C-401E-A306-1744FD90B71A}" type="pres">
      <dgm:prSet presAssocID="{82C8BB86-5D5F-47DC-9A62-6E01E021C602}" presName="sibTrans" presStyleCnt="0"/>
      <dgm:spPr/>
    </dgm:pt>
    <dgm:pt modelId="{65AA6B14-BD8D-4D39-8AFE-EF72EFE30A62}" type="pres">
      <dgm:prSet presAssocID="{1FDBDECA-F92B-4E26-826F-5522A7F661F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4091A4-E247-4949-8E2D-6078FAF6592A}" srcId="{1E80B153-F30B-492C-A37E-11C33F50C254}" destId="{B594ABFA-95BC-477D-9615-6C370AEF1EC3}" srcOrd="3" destOrd="0" parTransId="{140E6729-15D9-4FE8-A475-00F3FE16E236}" sibTransId="{3ED3C9D4-C8C0-427E-9A62-04F806ABA664}"/>
    <dgm:cxn modelId="{66C89132-5331-4643-A8F2-15E4781FAF07}" type="presOf" srcId="{E4789764-0A3F-4F5E-B78B-EA91AAFD2728}" destId="{68D764F6-34EF-4B4A-B23C-D0A0A83AE06F}" srcOrd="0" destOrd="0" presId="urn:microsoft.com/office/officeart/2005/8/layout/default#2"/>
    <dgm:cxn modelId="{60468447-2BAF-4AB2-B890-B43B9EE12F69}" type="presOf" srcId="{B594ABFA-95BC-477D-9615-6C370AEF1EC3}" destId="{977FC375-BDB2-4407-BCBE-09FA6F967CD6}" srcOrd="0" destOrd="0" presId="urn:microsoft.com/office/officeart/2005/8/layout/default#2"/>
    <dgm:cxn modelId="{5D7B12C9-B966-45BE-9621-3CE9016D6935}" type="presOf" srcId="{1E80B153-F30B-492C-A37E-11C33F50C254}" destId="{AB87FDA8-D60F-4845-8D6C-211ECCBFEA64}" srcOrd="0" destOrd="0" presId="urn:microsoft.com/office/officeart/2005/8/layout/default#2"/>
    <dgm:cxn modelId="{56FA1D86-43E7-4732-B510-1A259050B910}" srcId="{1E80B153-F30B-492C-A37E-11C33F50C254}" destId="{1FDBDECA-F92B-4E26-826F-5522A7F661FB}" srcOrd="5" destOrd="0" parTransId="{B5354D0E-B22D-41FF-B2F6-70F9A75FE1FB}" sibTransId="{AC209737-5F0F-4300-A25A-C89F41364D75}"/>
    <dgm:cxn modelId="{D4F4BCC4-A305-4EE6-AEBC-88952685DFA5}" srcId="{1E80B153-F30B-492C-A37E-11C33F50C254}" destId="{F63A8B3F-7DF1-4A4F-81DA-D468BF44BDFF}" srcOrd="2" destOrd="0" parTransId="{993AADF0-F220-4583-803D-D625D989B7AC}" sibTransId="{79585FB0-147B-415F-9729-C517336CD0A6}"/>
    <dgm:cxn modelId="{D2821C66-0023-4521-B61C-2D561FE8FEE2}" type="presOf" srcId="{D355F16A-05AC-46E0-9040-CBA834229509}" destId="{F2075D52-4A4E-4E64-8ED9-6F481F2D8963}" srcOrd="0" destOrd="0" presId="urn:microsoft.com/office/officeart/2005/8/layout/default#2"/>
    <dgm:cxn modelId="{C3124289-7392-4EAD-AA3D-B42CC2DDA86D}" type="presOf" srcId="{F63A8B3F-7DF1-4A4F-81DA-D468BF44BDFF}" destId="{DF5C8EF8-194A-4A9E-9587-AAAFEAE3C338}" srcOrd="0" destOrd="0" presId="urn:microsoft.com/office/officeart/2005/8/layout/default#2"/>
    <dgm:cxn modelId="{6688F2D1-EBE6-4204-929C-99597733180B}" type="presOf" srcId="{418C0BB5-DE7D-4202-9202-8997C984CC47}" destId="{04716499-126E-414B-AAB7-9BF7EAE17A1D}" srcOrd="0" destOrd="0" presId="urn:microsoft.com/office/officeart/2005/8/layout/default#2"/>
    <dgm:cxn modelId="{02C1262D-760B-4EF6-B078-7211A620DF3A}" srcId="{1E80B153-F30B-492C-A37E-11C33F50C254}" destId="{D355F16A-05AC-46E0-9040-CBA834229509}" srcOrd="1" destOrd="0" parTransId="{6BE0917D-2D55-4EDF-993D-EB4E9DBDB0DE}" sibTransId="{32066F29-B037-46C6-8D20-F83F0A099B39}"/>
    <dgm:cxn modelId="{436D6FE7-8554-4205-962F-E03BB3C050C9}" srcId="{1E80B153-F30B-492C-A37E-11C33F50C254}" destId="{E4789764-0A3F-4F5E-B78B-EA91AAFD2728}" srcOrd="0" destOrd="0" parTransId="{C1F729D1-8D03-40CF-B472-1B6838CB7B80}" sibTransId="{501645D7-D887-405C-958D-FCEAAAFC2C99}"/>
    <dgm:cxn modelId="{454FCA10-53BA-45AF-BF62-115B9E63D49E}" srcId="{1E80B153-F30B-492C-A37E-11C33F50C254}" destId="{418C0BB5-DE7D-4202-9202-8997C984CC47}" srcOrd="4" destOrd="0" parTransId="{2AEDC085-D4B6-4183-8862-1724A6E75E54}" sibTransId="{82C8BB86-5D5F-47DC-9A62-6E01E021C602}"/>
    <dgm:cxn modelId="{973A51F0-E574-4CE7-B05A-62FF1878D3FD}" type="presOf" srcId="{1FDBDECA-F92B-4E26-826F-5522A7F661FB}" destId="{65AA6B14-BD8D-4D39-8AFE-EF72EFE30A62}" srcOrd="0" destOrd="0" presId="urn:microsoft.com/office/officeart/2005/8/layout/default#2"/>
    <dgm:cxn modelId="{0DDCA033-17BD-4C70-A186-BB69ED59206D}" type="presParOf" srcId="{AB87FDA8-D60F-4845-8D6C-211ECCBFEA64}" destId="{68D764F6-34EF-4B4A-B23C-D0A0A83AE06F}" srcOrd="0" destOrd="0" presId="urn:microsoft.com/office/officeart/2005/8/layout/default#2"/>
    <dgm:cxn modelId="{2E0C0E14-FC7C-4E42-AD32-9FEEAA2AD15C}" type="presParOf" srcId="{AB87FDA8-D60F-4845-8D6C-211ECCBFEA64}" destId="{FA207D70-4C46-40A5-A080-C16A98D13688}" srcOrd="1" destOrd="0" presId="urn:microsoft.com/office/officeart/2005/8/layout/default#2"/>
    <dgm:cxn modelId="{EC6FBE53-F84C-4321-8043-325A2321F908}" type="presParOf" srcId="{AB87FDA8-D60F-4845-8D6C-211ECCBFEA64}" destId="{F2075D52-4A4E-4E64-8ED9-6F481F2D8963}" srcOrd="2" destOrd="0" presId="urn:microsoft.com/office/officeart/2005/8/layout/default#2"/>
    <dgm:cxn modelId="{69843D71-5626-463C-81BF-D02F9606028A}" type="presParOf" srcId="{AB87FDA8-D60F-4845-8D6C-211ECCBFEA64}" destId="{5E8A14AF-EFF6-49BD-B45A-A178BB464287}" srcOrd="3" destOrd="0" presId="urn:microsoft.com/office/officeart/2005/8/layout/default#2"/>
    <dgm:cxn modelId="{537B9DCE-B580-4DC4-8FA1-6F66974E73FE}" type="presParOf" srcId="{AB87FDA8-D60F-4845-8D6C-211ECCBFEA64}" destId="{DF5C8EF8-194A-4A9E-9587-AAAFEAE3C338}" srcOrd="4" destOrd="0" presId="urn:microsoft.com/office/officeart/2005/8/layout/default#2"/>
    <dgm:cxn modelId="{45FC963B-831B-4F07-A335-2C6D0F44A17D}" type="presParOf" srcId="{AB87FDA8-D60F-4845-8D6C-211ECCBFEA64}" destId="{291C975D-FBE4-40C2-A5B6-541BC5ACA498}" srcOrd="5" destOrd="0" presId="urn:microsoft.com/office/officeart/2005/8/layout/default#2"/>
    <dgm:cxn modelId="{134FDEE6-80F2-48AC-BD9F-81B9CF5210C2}" type="presParOf" srcId="{AB87FDA8-D60F-4845-8D6C-211ECCBFEA64}" destId="{977FC375-BDB2-4407-BCBE-09FA6F967CD6}" srcOrd="6" destOrd="0" presId="urn:microsoft.com/office/officeart/2005/8/layout/default#2"/>
    <dgm:cxn modelId="{1C4A1B96-FA1A-4BC2-948E-6ED84834901C}" type="presParOf" srcId="{AB87FDA8-D60F-4845-8D6C-211ECCBFEA64}" destId="{3F3C5A36-CB54-422B-BA3B-3D5D4C01399E}" srcOrd="7" destOrd="0" presId="urn:microsoft.com/office/officeart/2005/8/layout/default#2"/>
    <dgm:cxn modelId="{62E1C32F-D638-4BD2-9F2B-AA96D3DABB9E}" type="presParOf" srcId="{AB87FDA8-D60F-4845-8D6C-211ECCBFEA64}" destId="{04716499-126E-414B-AAB7-9BF7EAE17A1D}" srcOrd="8" destOrd="0" presId="urn:microsoft.com/office/officeart/2005/8/layout/default#2"/>
    <dgm:cxn modelId="{A5DF98FA-6C3B-4F35-9E8B-33EDE67DC80E}" type="presParOf" srcId="{AB87FDA8-D60F-4845-8D6C-211ECCBFEA64}" destId="{0D85FD26-EC8C-401E-A306-1744FD90B71A}" srcOrd="9" destOrd="0" presId="urn:microsoft.com/office/officeart/2005/8/layout/default#2"/>
    <dgm:cxn modelId="{5488FFB8-D466-47A5-8D54-31F002626BD7}" type="presParOf" srcId="{AB87FDA8-D60F-4845-8D6C-211ECCBFEA64}" destId="{65AA6B14-BD8D-4D39-8AFE-EF72EFE30A62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62995-32E5-44AB-8200-72BD601F4530}">
      <dsp:nvSpPr>
        <dsp:cNvPr id="0" name=""/>
        <dsp:cNvSpPr/>
      </dsp:nvSpPr>
      <dsp:spPr>
        <a:xfrm>
          <a:off x="0" y="266611"/>
          <a:ext cx="2966331" cy="1779798"/>
        </a:xfrm>
        <a:prstGeom prst="rect">
          <a:avLst/>
        </a:prstGeom>
        <a:solidFill>
          <a:srgbClr val="D6370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硬件管理</a:t>
          </a:r>
          <a:endParaRPr lang="en-US" altLang="zh-CN" sz="2700" kern="1200" dirty="0" smtClean="0">
            <a:solidFill>
              <a:schemeClr val="tx1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（场所布局、设施设备）</a:t>
          </a:r>
          <a:endParaRPr lang="zh-CN" altLang="en-US" sz="2700" kern="1200" dirty="0">
            <a:solidFill>
              <a:schemeClr val="tx1"/>
            </a:solidFill>
          </a:endParaRPr>
        </a:p>
      </dsp:txBody>
      <dsp:txXfrm>
        <a:off x="0" y="266611"/>
        <a:ext cx="2966331" cy="1779798"/>
      </dsp:txXfrm>
    </dsp:sp>
    <dsp:sp modelId="{B6040AB4-04CA-4986-9C21-28FFE8D4FE08}">
      <dsp:nvSpPr>
        <dsp:cNvPr id="0" name=""/>
        <dsp:cNvSpPr/>
      </dsp:nvSpPr>
      <dsp:spPr>
        <a:xfrm>
          <a:off x="3262964" y="266611"/>
          <a:ext cx="2966331" cy="1779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人员管理</a:t>
          </a:r>
          <a:endParaRPr lang="en-US" altLang="zh-CN" sz="2700" kern="1200" dirty="0" smtClean="0">
            <a:solidFill>
              <a:schemeClr val="tx1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（健康检查、知识考核）</a:t>
          </a:r>
          <a:endParaRPr lang="zh-CN" altLang="en-US" sz="2700" kern="1200" dirty="0">
            <a:solidFill>
              <a:schemeClr val="tx1"/>
            </a:solidFill>
          </a:endParaRPr>
        </a:p>
      </dsp:txBody>
      <dsp:txXfrm>
        <a:off x="3262964" y="266611"/>
        <a:ext cx="2966331" cy="1779798"/>
      </dsp:txXfrm>
    </dsp:sp>
    <dsp:sp modelId="{ECA392E2-410E-4B57-93C2-DD55E53AE9FE}">
      <dsp:nvSpPr>
        <dsp:cNvPr id="0" name=""/>
        <dsp:cNvSpPr/>
      </dsp:nvSpPr>
      <dsp:spPr>
        <a:xfrm>
          <a:off x="6525929" y="266611"/>
          <a:ext cx="2966331" cy="1779798"/>
        </a:xfrm>
        <a:prstGeom prst="rect">
          <a:avLst/>
        </a:prstGeom>
        <a:solidFill>
          <a:srgbClr val="EA52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过程管理</a:t>
          </a:r>
          <a:endParaRPr lang="en-US" altLang="zh-CN" sz="2700" kern="1200" dirty="0" smtClean="0">
            <a:solidFill>
              <a:schemeClr val="tx1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（采购验收、加工操作、贮藏运输）</a:t>
          </a:r>
          <a:endParaRPr lang="zh-CN" altLang="en-US" sz="2700" kern="1200" dirty="0">
            <a:solidFill>
              <a:schemeClr val="tx1"/>
            </a:solidFill>
          </a:endParaRPr>
        </a:p>
      </dsp:txBody>
      <dsp:txXfrm>
        <a:off x="6525929" y="266611"/>
        <a:ext cx="2966331" cy="1779798"/>
      </dsp:txXfrm>
    </dsp:sp>
    <dsp:sp modelId="{6A7C232C-347D-443A-A209-F206D99AC620}">
      <dsp:nvSpPr>
        <dsp:cNvPr id="0" name=""/>
        <dsp:cNvSpPr/>
      </dsp:nvSpPr>
      <dsp:spPr>
        <a:xfrm>
          <a:off x="1631482" y="2343043"/>
          <a:ext cx="2966331" cy="177979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资料管理</a:t>
          </a:r>
          <a:endParaRPr lang="en-US" altLang="zh-CN" sz="2700" kern="1200" dirty="0" smtClean="0">
            <a:solidFill>
              <a:schemeClr val="tx1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（制度建立、记录台帐、备案公示）</a:t>
          </a:r>
          <a:endParaRPr lang="zh-CN" altLang="en-US" sz="2700" kern="1200" dirty="0">
            <a:solidFill>
              <a:schemeClr val="tx1"/>
            </a:solidFill>
          </a:endParaRPr>
        </a:p>
      </dsp:txBody>
      <dsp:txXfrm>
        <a:off x="1631482" y="2343043"/>
        <a:ext cx="2966331" cy="1779798"/>
      </dsp:txXfrm>
    </dsp:sp>
    <dsp:sp modelId="{9AFBCFEE-8C4F-44D8-B735-306037546949}">
      <dsp:nvSpPr>
        <dsp:cNvPr id="0" name=""/>
        <dsp:cNvSpPr/>
      </dsp:nvSpPr>
      <dsp:spPr>
        <a:xfrm>
          <a:off x="4894447" y="2343043"/>
          <a:ext cx="2966331" cy="1779798"/>
        </a:xfrm>
        <a:prstGeom prst="rect">
          <a:avLst/>
        </a:prstGeom>
        <a:solidFill>
          <a:srgbClr val="EF93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应急处置</a:t>
          </a:r>
          <a:endParaRPr lang="en-US" altLang="zh-CN" sz="2700" kern="1200" dirty="0" smtClean="0">
            <a:solidFill>
              <a:schemeClr val="tx1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>
              <a:solidFill>
                <a:schemeClr val="tx1"/>
              </a:solidFill>
            </a:rPr>
            <a:t>（如实上报、保护现场）</a:t>
          </a:r>
          <a:endParaRPr lang="en-US" altLang="zh-CN" sz="2700" kern="1200" dirty="0" smtClean="0">
            <a:solidFill>
              <a:schemeClr val="tx1"/>
            </a:solidFill>
          </a:endParaRPr>
        </a:p>
      </dsp:txBody>
      <dsp:txXfrm>
        <a:off x="4894447" y="2343043"/>
        <a:ext cx="2966331" cy="17797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764F6-34EF-4B4A-B23C-D0A0A83AE06F}">
      <dsp:nvSpPr>
        <dsp:cNvPr id="0" name=""/>
        <dsp:cNvSpPr/>
      </dsp:nvSpPr>
      <dsp:spPr>
        <a:xfrm>
          <a:off x="416026" y="1869"/>
          <a:ext cx="2940188" cy="1764113"/>
        </a:xfrm>
        <a:prstGeom prst="rect">
          <a:avLst/>
        </a:prstGeom>
        <a:solidFill>
          <a:srgbClr val="EF93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1</a:t>
          </a:r>
          <a:r>
            <a:rPr lang="zh-CN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、进货关</a:t>
          </a:r>
          <a:endParaRPr lang="en-US" sz="32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416026" y="1869"/>
        <a:ext cx="2940188" cy="1764113"/>
      </dsp:txXfrm>
    </dsp:sp>
    <dsp:sp modelId="{F2075D52-4A4E-4E64-8ED9-6F481F2D8963}">
      <dsp:nvSpPr>
        <dsp:cNvPr id="0" name=""/>
        <dsp:cNvSpPr/>
      </dsp:nvSpPr>
      <dsp:spPr>
        <a:xfrm>
          <a:off x="3650234" y="1869"/>
          <a:ext cx="2940188" cy="1764113"/>
        </a:xfrm>
        <a:prstGeom prst="rect">
          <a:avLst/>
        </a:prstGeom>
        <a:solidFill>
          <a:srgbClr val="B6D3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2</a:t>
          </a:r>
          <a:r>
            <a:rPr lang="zh-CN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、贮存关</a:t>
          </a:r>
          <a:endParaRPr lang="en-US" sz="32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3650234" y="1869"/>
        <a:ext cx="2940188" cy="1764113"/>
      </dsp:txXfrm>
    </dsp:sp>
    <dsp:sp modelId="{DF5C8EF8-194A-4A9E-9587-AAAFEAE3C338}">
      <dsp:nvSpPr>
        <dsp:cNvPr id="0" name=""/>
        <dsp:cNvSpPr/>
      </dsp:nvSpPr>
      <dsp:spPr>
        <a:xfrm>
          <a:off x="6884442" y="1869"/>
          <a:ext cx="2940188" cy="1764113"/>
        </a:xfrm>
        <a:prstGeom prst="rect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3</a:t>
          </a:r>
          <a:r>
            <a:rPr lang="zh-CN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、加工关</a:t>
          </a:r>
          <a:endParaRPr lang="en-US" sz="32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6884442" y="1869"/>
        <a:ext cx="2940188" cy="1764113"/>
      </dsp:txXfrm>
    </dsp:sp>
    <dsp:sp modelId="{977FC375-BDB2-4407-BCBE-09FA6F967CD6}">
      <dsp:nvSpPr>
        <dsp:cNvPr id="0" name=""/>
        <dsp:cNvSpPr/>
      </dsp:nvSpPr>
      <dsp:spPr>
        <a:xfrm>
          <a:off x="416026" y="2060001"/>
          <a:ext cx="2940188" cy="1764113"/>
        </a:xfrm>
        <a:prstGeom prst="rect">
          <a:avLst/>
        </a:prstGeom>
        <a:solidFill>
          <a:srgbClr val="5FBD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4</a:t>
          </a:r>
          <a:r>
            <a:rPr lang="zh-CN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、消毒关</a:t>
          </a:r>
          <a:endParaRPr lang="en-US" sz="32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416026" y="2060001"/>
        <a:ext cx="2940188" cy="1764113"/>
      </dsp:txXfrm>
    </dsp:sp>
    <dsp:sp modelId="{04716499-126E-414B-AAB7-9BF7EAE17A1D}">
      <dsp:nvSpPr>
        <dsp:cNvPr id="0" name=""/>
        <dsp:cNvSpPr/>
      </dsp:nvSpPr>
      <dsp:spPr>
        <a:xfrm>
          <a:off x="3650234" y="2060001"/>
          <a:ext cx="2940188" cy="1764113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5</a:t>
          </a:r>
          <a:r>
            <a:rPr lang="zh-CN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、健康关</a:t>
          </a:r>
          <a:endParaRPr lang="en-US" sz="32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3650234" y="2060001"/>
        <a:ext cx="2940188" cy="1764113"/>
      </dsp:txXfrm>
    </dsp:sp>
    <dsp:sp modelId="{65AA6B14-BD8D-4D39-8AFE-EF72EFE30A62}">
      <dsp:nvSpPr>
        <dsp:cNvPr id="0" name=""/>
        <dsp:cNvSpPr/>
      </dsp:nvSpPr>
      <dsp:spPr>
        <a:xfrm>
          <a:off x="6884442" y="2060001"/>
          <a:ext cx="2940188" cy="1764113"/>
        </a:xfrm>
        <a:prstGeom prst="rect">
          <a:avLst/>
        </a:prstGeom>
        <a:solidFill>
          <a:srgbClr val="EA528C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6</a:t>
          </a:r>
          <a:r>
            <a:rPr lang="zh-CN" sz="32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、留样关</a:t>
          </a:r>
          <a:endParaRPr lang="zh-CN" sz="32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6884442" y="2060001"/>
        <a:ext cx="2940188" cy="1764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noProof="1"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fld id="{C5F0A998-AB0D-4B8E-8F51-3E3459B3C33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新修订的操作规范、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学校食品安全与营养健康管理规定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是不少于</a:t>
            </a:r>
            <a:r>
              <a:rPr lang="en-US" altLang="zh-CN" dirty="0" smtClean="0"/>
              <a:t>125</a:t>
            </a:r>
            <a:r>
              <a:rPr lang="zh-CN" altLang="en-US" dirty="0" smtClean="0"/>
              <a:t>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0A998-AB0D-4B8E-8F51-3E3459B3C33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B0E4-0A5B-41AC-9F4D-F23F3D6051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670C-CFD0-439A-8397-116B825D9FF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FCCB-5897-4B5E-9DEE-D4F46BA214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0A1B-CCE4-4C8D-B370-F958EBE8AA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F877-0905-4A2E-B4C7-BBBAF9C184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F385-B345-404A-B1B9-2829D1739F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70" y="185976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F263-C47D-416C-B682-6EF663C824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3117850" y="1096963"/>
            <a:ext cx="5956300" cy="31750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26768-F6E0-4E57-BA10-056D4E52B7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5CB0-743A-491B-9AB3-CE49943B32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D49B-DEE5-4BDB-ACF0-06E2AD8005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CD663-906A-4D56-A381-6A4B34ADF2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0AB80E-08AD-4B32-A3AD-B740EFE2A0B8}" type="slidenum">
              <a:rPr lang="zh-CN" altLang="en-US"/>
            </a:fld>
            <a:endParaRPr lang="zh-CN" altLang="en-US"/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2"/>
          <p:cNvGrpSpPr/>
          <p:nvPr/>
        </p:nvGrpSpPr>
        <p:grpSpPr bwMode="auto">
          <a:xfrm>
            <a:off x="1581150" y="1969792"/>
            <a:ext cx="8564563" cy="2918074"/>
            <a:chOff x="1693723" y="2148740"/>
            <a:chExt cx="8565276" cy="2876675"/>
          </a:xfrm>
        </p:grpSpPr>
        <p:sp>
          <p:nvSpPr>
            <p:cNvPr id="10247" name="TextBox 26"/>
            <p:cNvSpPr txBox="1">
              <a:spLocks noChangeArrowheads="1"/>
            </p:cNvSpPr>
            <p:nvPr/>
          </p:nvSpPr>
          <p:spPr bwMode="auto">
            <a:xfrm>
              <a:off x="1693723" y="2148740"/>
              <a:ext cx="8565276" cy="908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5400" b="1" spc="200" dirty="0">
                  <a:solidFill>
                    <a:srgbClr val="0070C0"/>
                  </a:solidFill>
                  <a:latin typeface="黑体" panose="02010609060101010101" charset="-122"/>
                  <a:ea typeface="方正小标宋_GBK" panose="03000509000000000000" pitchFamily="65" charset="-122"/>
                </a:rPr>
                <a:t>学校食堂食品</a:t>
              </a:r>
              <a:r>
                <a:rPr lang="zh-CN" altLang="en-US" sz="5400" b="1" spc="200" dirty="0" smtClean="0">
                  <a:solidFill>
                    <a:srgbClr val="0070C0"/>
                  </a:solidFill>
                  <a:latin typeface="黑体" panose="02010609060101010101" charset="-122"/>
                  <a:ea typeface="方正小标宋_GBK" panose="03000509000000000000" pitchFamily="65" charset="-122"/>
                </a:rPr>
                <a:t>安全培训</a:t>
              </a:r>
              <a:endParaRPr lang="zh-CN" altLang="en-US" sz="5400" b="1" spc="200" dirty="0">
                <a:solidFill>
                  <a:srgbClr val="0070C0"/>
                </a:solidFill>
                <a:latin typeface="黑体" panose="02010609060101010101" charset="-122"/>
                <a:ea typeface="方正小标宋_GBK" panose="03000509000000000000" pitchFamily="65" charset="-122"/>
              </a:endParaRPr>
            </a:p>
          </p:txBody>
        </p:sp>
        <p:sp>
          <p:nvSpPr>
            <p:cNvPr id="4101" name="TextBox 47"/>
            <p:cNvSpPr txBox="1">
              <a:spLocks noChangeArrowheads="1"/>
            </p:cNvSpPr>
            <p:nvPr/>
          </p:nvSpPr>
          <p:spPr bwMode="auto">
            <a:xfrm>
              <a:off x="2636141" y="4010057"/>
              <a:ext cx="6934778" cy="10153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zh-CN" sz="2800" dirty="0">
                  <a:latin typeface="华文隶书" panose="02010800040101010101" charset="-122"/>
                  <a:ea typeface="华文隶书" panose="02010800040101010101" charset="-122"/>
                </a:rPr>
                <a:t>常州市新北区薛家中心小学</a:t>
              </a:r>
              <a:endParaRPr lang="zh-CN" sz="2800" dirty="0">
                <a:latin typeface="华文隶书" panose="02010800040101010101" charset="-122"/>
                <a:ea typeface="华文隶书" panose="02010800040101010101" charset="-122"/>
              </a:endParaRPr>
            </a:p>
            <a:p>
              <a:pPr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altLang="zh-CN" sz="2800" dirty="0">
                  <a:latin typeface="华文隶书" panose="02010800040101010101" charset="-122"/>
                  <a:ea typeface="华文隶书" panose="02010800040101010101" charset="-122"/>
                </a:rPr>
                <a:t>                                                  2019</a:t>
              </a:r>
              <a:r>
                <a:rPr lang="zh-CN" altLang="en-US" sz="2800" dirty="0">
                  <a:latin typeface="华文隶书" panose="02010800040101010101" charset="-122"/>
                  <a:ea typeface="华文隶书" panose="02010800040101010101" charset="-122"/>
                </a:rPr>
                <a:t>年</a:t>
              </a:r>
              <a:r>
                <a:rPr lang="en-US" altLang="zh-CN" sz="2800" dirty="0">
                  <a:latin typeface="华文隶书" panose="02010800040101010101" charset="-122"/>
                  <a:ea typeface="华文隶书" panose="02010800040101010101" charset="-122"/>
                </a:rPr>
                <a:t>10</a:t>
              </a:r>
              <a:r>
                <a:rPr lang="zh-CN" altLang="en-US" sz="2800" dirty="0">
                  <a:latin typeface="华文隶书" panose="02010800040101010101" charset="-122"/>
                  <a:ea typeface="华文隶书" panose="02010800040101010101" charset="-122"/>
                </a:rPr>
                <a:t>月</a:t>
              </a:r>
              <a:r>
                <a:rPr lang="en-US" altLang="zh-CN" sz="2800" dirty="0">
                  <a:latin typeface="华文隶书" panose="02010800040101010101" charset="-122"/>
                  <a:ea typeface="华文隶书" panose="02010800040101010101" charset="-122"/>
                </a:rPr>
                <a:t>31</a:t>
              </a:r>
              <a:r>
                <a:rPr lang="zh-CN" altLang="en-US" sz="2800" dirty="0">
                  <a:latin typeface="华文隶书" panose="02010800040101010101" charset="-122"/>
                  <a:ea typeface="华文隶书" panose="02010800040101010101" charset="-122"/>
                </a:rPr>
                <a:t>日</a:t>
              </a:r>
              <a:endParaRPr lang="zh-CN" altLang="en-US" sz="2800" dirty="0"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 descr="4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83400" y="974725"/>
            <a:ext cx="46037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8" y="1050925"/>
            <a:ext cx="5775325" cy="3249613"/>
          </a:xfrm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912813" y="4652963"/>
            <a:ext cx="5664200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</a:rPr>
              <a:t>要求：荤菜、素菜、水产品粗加工区域、工用具分区、分色标管理</a:t>
            </a:r>
            <a:endParaRPr lang="en-US" altLang="zh-CN" sz="2000">
              <a:solidFill>
                <a:srgbClr val="FF0000"/>
              </a:solidFill>
            </a:endParaRPr>
          </a:p>
          <a:p>
            <a:r>
              <a:rPr lang="en-US" altLang="zh-CN" sz="2000">
                <a:solidFill>
                  <a:srgbClr val="FF0000"/>
                </a:solidFill>
              </a:rPr>
              <a:t>         </a:t>
            </a:r>
            <a:r>
              <a:rPr lang="zh-CN" altLang="en-US" sz="2000">
                <a:solidFill>
                  <a:srgbClr val="FF0000"/>
                </a:solidFill>
              </a:rPr>
              <a:t>防范交叉污染的风险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/>
          </p:cNvSpPr>
          <p:nvPr>
            <p:ph type="body" idx="4294967295"/>
          </p:nvPr>
        </p:nvSpPr>
        <p:spPr>
          <a:xfrm>
            <a:off x="1830388" y="889000"/>
            <a:ext cx="8796337" cy="56959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2400"/>
              </a:spcAft>
              <a:buFont typeface="Wingdings 2" panose="05020102010507070707" pitchFamily="18" charset="2"/>
              <a:buNone/>
            </a:pPr>
            <a:r>
              <a:rPr lang="en-US" altLang="zh-CN" sz="320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sz="320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、食品的贮存和制作中温度和时间的控制</a:t>
            </a:r>
            <a:endParaRPr lang="zh-CN" altLang="en-US" sz="320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smtClean="0">
                <a:solidFill>
                  <a:srgbClr val="F58746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温度：</a:t>
            </a:r>
            <a:endParaRPr lang="zh-CN" altLang="en-US" sz="2800" smtClean="0">
              <a:solidFill>
                <a:srgbClr val="F58746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sz="2800" b="1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    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贮藏的温度：</a:t>
            </a:r>
            <a:endParaRPr lang="en-US" altLang="zh-CN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常温</a:t>
            </a: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——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在室温环境下贮存，无特殊温度要求</a:t>
            </a:r>
            <a:endParaRPr lang="en-US" altLang="zh-CN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冷藏</a:t>
            </a: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——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温度范围应在</a:t>
            </a:r>
            <a:r>
              <a:rPr lang="en-US" altLang="zh-CN" sz="280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0</a:t>
            </a:r>
            <a:r>
              <a:rPr lang="zh-CN" altLang="zh-CN" sz="280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℃～</a:t>
            </a:r>
            <a:r>
              <a:rPr lang="en-US" altLang="zh-CN" sz="280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8</a:t>
            </a:r>
            <a:r>
              <a:rPr lang="zh-CN" altLang="zh-CN" sz="280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℃</a:t>
            </a:r>
            <a:endParaRPr lang="en-US" altLang="zh-CN" sz="280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冷冻</a:t>
            </a: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——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温度范围宜</a:t>
            </a:r>
            <a:r>
              <a:rPr lang="zh-CN" altLang="en-US" sz="280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低于－</a:t>
            </a:r>
            <a:r>
              <a:rPr lang="en-US" altLang="zh-CN" sz="280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12</a:t>
            </a:r>
            <a:r>
              <a:rPr lang="zh-CN" altLang="zh-CN" sz="280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℃</a:t>
            </a:r>
            <a:endParaRPr lang="zh-CN" altLang="en-US" sz="280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Aft>
                <a:spcPts val="2400"/>
              </a:spcAft>
              <a:buFont typeface="Wingdings 2" panose="05020102010507070707" pitchFamily="18" charset="2"/>
              <a:buNone/>
            </a:pP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烹饪的中心温度：</a:t>
            </a: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70 ℃</a:t>
            </a:r>
            <a:endParaRPr lang="en-US" altLang="zh-CN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smtClean="0">
                <a:solidFill>
                  <a:srgbClr val="F58746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时间：</a:t>
            </a:r>
            <a:endParaRPr lang="zh-CN" altLang="en-US" sz="2800" smtClean="0">
              <a:solidFill>
                <a:srgbClr val="F58746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sz="2800" b="1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    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冰箱不是保险箱，自制食品一定要标注使用期限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食物烧熟后两小时之内食用    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5713413" y="1349375"/>
            <a:ext cx="4737100" cy="2663825"/>
          </a:xfrm>
          <a:ln>
            <a:solidFill>
              <a:schemeClr val="tx1"/>
            </a:solidFill>
          </a:ln>
        </p:spPr>
      </p:pic>
      <p:pic>
        <p:nvPicPr>
          <p:cNvPr id="2969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5913" y="984250"/>
            <a:ext cx="5022850" cy="2825750"/>
          </a:xfrm>
        </p:spPr>
      </p:pic>
      <p:pic>
        <p:nvPicPr>
          <p:cNvPr id="29700" name="Picture 6" descr="C:\Users\Lenovo\AppData\Roaming\Tencent\Users\412310609\QQ\WinTemp\RichOle\QLXUFBR82U5[0MR{WX%JNH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488" y="4357688"/>
            <a:ext cx="6680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椭圆 14"/>
          <p:cNvSpPr/>
          <p:nvPr/>
        </p:nvSpPr>
        <p:spPr>
          <a:xfrm>
            <a:off x="7727950" y="3168650"/>
            <a:ext cx="1055688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7" name="直接箭头连接符 16"/>
          <p:cNvCxnSpPr>
            <a:stCxn id="15" idx="4"/>
          </p:cNvCxnSpPr>
          <p:nvPr/>
        </p:nvCxnSpPr>
        <p:spPr>
          <a:xfrm>
            <a:off x="8256588" y="3384550"/>
            <a:ext cx="47625" cy="935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200150" y="5300663"/>
            <a:ext cx="57594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放置在室温下，未按要求冷藏。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1790700" y="704850"/>
            <a:ext cx="9315450" cy="666750"/>
          </a:xfrm>
        </p:spPr>
        <p:txBody>
          <a:bodyPr/>
          <a:lstStyle/>
          <a:p>
            <a:r>
              <a:rPr lang="zh-CN" altLang="en-US" sz="3600" smtClean="0">
                <a:solidFill>
                  <a:srgbClr val="F58746"/>
                </a:solidFill>
                <a:latin typeface="黑体" panose="02010609060101010101" charset="-122"/>
                <a:ea typeface="黑体" panose="02010609060101010101" charset="-122"/>
              </a:rPr>
              <a:t>三、资料管理</a:t>
            </a:r>
            <a:endParaRPr lang="zh-CN" altLang="en-US" sz="3600" smtClean="0">
              <a:solidFill>
                <a:srgbClr val="F5874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52600" y="1447800"/>
            <a:ext cx="9021763" cy="464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（一）档案资料管理：</a:t>
            </a:r>
            <a:endParaRPr lang="zh-CN" altLang="en-US" sz="3200" b="1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en-US" altLang="zh-CN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3</a:t>
            </a: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、学校食堂食品安全管理</a:t>
            </a:r>
            <a:r>
              <a:rPr lang="zh-CN" altLang="en-US" sz="3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制度（</a:t>
            </a:r>
            <a:r>
              <a:rPr lang="en-US" altLang="zh-CN" sz="3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13+4</a:t>
            </a:r>
            <a:r>
              <a:rPr lang="zh-CN" altLang="en-US" sz="3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）：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Tx/>
              <a:buChar char="•"/>
            </a:pP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食品安全管理员制度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Tx/>
              <a:buChar char="•"/>
            </a:pP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*从业人员健康管理和培训管理制度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Tx/>
              <a:buChar char="•"/>
            </a:pP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*食品安全自检自查与报告制度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Tx/>
              <a:buChar char="•"/>
            </a:pP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场所及设施设备清洗消毒和维修保养制度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Tx/>
              <a:buChar char="•"/>
            </a:pP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*进货查验和记录制度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Tx/>
              <a:buChar char="•"/>
            </a:pP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*食品经营过程与控制制度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Tx/>
              <a:buChar char="•"/>
            </a:pP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*餐饮具清洗消毒保洁制度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447800" y="1352550"/>
            <a:ext cx="9277350" cy="3773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 食品贮存管理制度</a:t>
            </a:r>
            <a:endParaRPr lang="zh-CN" altLang="en-US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4100"/>
              </a:lnSpc>
              <a:buFontTx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*食品添加剂使用公示制度</a:t>
            </a:r>
            <a:endParaRPr lang="zh-CN" altLang="en-US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4100"/>
              </a:lnSpc>
              <a:buFontTx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 食品安全追溯制度</a:t>
            </a:r>
            <a:endParaRPr lang="zh-CN" altLang="en-US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4100"/>
              </a:lnSpc>
              <a:buFontTx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*不合格食品召回制度。</a:t>
            </a:r>
            <a:endParaRPr lang="zh-CN" altLang="en-US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4100"/>
              </a:lnSpc>
              <a:buFontTx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*餐厨废弃物处置制度、</a:t>
            </a:r>
            <a:endParaRPr lang="zh-CN" altLang="en-US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4100"/>
              </a:lnSpc>
              <a:buFontTx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 食品安全应急管理和突发事故报告制度（食品安全突发事件应急处置方案）</a:t>
            </a:r>
            <a:endParaRPr lang="en-US" altLang="zh-CN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430463" y="1460500"/>
            <a:ext cx="7997825" cy="3662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方正仿宋_GBK" panose="03000509000000000000" pitchFamily="65" charset="-122"/>
                <a:ea typeface="方正仿宋_GBK" panose="03000509000000000000" pitchFamily="65" charset="-122"/>
              </a:rPr>
              <a:t>其他：</a:t>
            </a:r>
            <a:endParaRPr lang="zh-CN" altLang="en-US" sz="3200" b="1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lnSpc>
                <a:spcPts val="4500"/>
              </a:lnSpc>
              <a:buFontTx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*集中用餐陪餐制度</a:t>
            </a:r>
            <a:endParaRPr lang="zh-CN" altLang="en-US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4500"/>
              </a:lnSpc>
              <a:buFontTx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 集中用餐信息公开制度</a:t>
            </a:r>
            <a:endParaRPr lang="zh-CN" altLang="en-US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4500"/>
              </a:lnSpc>
              <a:buFontTx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 安全保卫制度</a:t>
            </a:r>
            <a:endParaRPr lang="zh-CN" altLang="en-US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4500"/>
              </a:lnSpc>
              <a:buFontTx/>
              <a:buChar char="•"/>
            </a:pPr>
            <a:r>
              <a:rPr lang="zh-CN" altLang="en-US" sz="3200">
                <a:latin typeface="仿宋_GB2312" panose="02010609030101010101" pitchFamily="49" charset="-122"/>
                <a:ea typeface="仿宋_GB2312" panose="02010609030101010101" pitchFamily="49" charset="-122"/>
              </a:rPr>
              <a:t> 校外供餐管理制度</a:t>
            </a:r>
            <a:endParaRPr lang="zh-CN" altLang="en-US" sz="32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zh-CN" altLang="en-US" sz="3200" b="1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r>
              <a:rPr lang="zh-CN" altLang="en-US" b="1"/>
              <a:t>          标注“*”的制度应当具有执行相关制度的记录。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1543050" y="704850"/>
            <a:ext cx="9544050" cy="800100"/>
          </a:xfrm>
        </p:spPr>
        <p:txBody>
          <a:bodyPr/>
          <a:lstStyle/>
          <a:p>
            <a:r>
              <a:rPr lang="zh-CN" altLang="en-US" sz="3600" smtClean="0">
                <a:solidFill>
                  <a:srgbClr val="F58746"/>
                </a:solidFill>
                <a:latin typeface="黑体" panose="02010609060101010101" charset="-122"/>
                <a:ea typeface="黑体" panose="02010609060101010101" charset="-122"/>
              </a:rPr>
              <a:t>四、应急处置</a:t>
            </a:r>
            <a:endParaRPr lang="zh-CN" altLang="en-US" sz="3600" smtClean="0">
              <a:solidFill>
                <a:srgbClr val="F5874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657350" y="1692275"/>
            <a:ext cx="9220200" cy="3694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33CC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常见问题：</a:t>
            </a:r>
            <a:endParaRPr lang="zh-CN" altLang="en-US" sz="2800" b="1" dirty="0">
              <a:solidFill>
                <a:srgbClr val="33CC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方正仿宋_GBK" panose="03000509000000000000" pitchFamily="65" charset="-122"/>
                <a:ea typeface="方正仿宋_GBK" panose="03000509000000000000" pitchFamily="65" charset="-122"/>
              </a:rPr>
              <a:t>1</a:t>
            </a:r>
            <a:r>
              <a:rPr lang="zh-CN" altLang="en-US" sz="2800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、</a:t>
            </a:r>
            <a:r>
              <a:rPr lang="zh-CN" altLang="en-US" sz="2800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未按相关要求及时报告</a:t>
            </a:r>
            <a:r>
              <a:rPr lang="zh-CN" altLang="en-US" sz="2800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、瞒报等</a:t>
            </a:r>
            <a:endParaRPr lang="zh-CN" altLang="en-US" sz="2800" dirty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方正仿宋_GBK" panose="03000509000000000000" pitchFamily="65" charset="-122"/>
                <a:ea typeface="方正仿宋_GBK" panose="03000509000000000000" pitchFamily="65" charset="-122"/>
              </a:rPr>
              <a:t>2</a:t>
            </a:r>
            <a:r>
              <a:rPr lang="zh-CN" altLang="en-US" sz="2800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、未保护、控制现场</a:t>
            </a:r>
            <a:endParaRPr lang="zh-CN" altLang="en-US" sz="2800" dirty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方正仿宋_GBK" panose="03000509000000000000" pitchFamily="65" charset="-122"/>
                <a:ea typeface="方正仿宋_GBK" panose="03000509000000000000" pitchFamily="65" charset="-122"/>
              </a:rPr>
              <a:t>3</a:t>
            </a:r>
            <a:r>
              <a:rPr lang="zh-CN" altLang="en-US" sz="2800" dirty="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、无有效应对措施</a:t>
            </a:r>
            <a:endParaRPr lang="zh-CN" altLang="en-US" sz="3200" dirty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lnSpc>
                <a:spcPct val="130000"/>
              </a:lnSpc>
            </a:pPr>
            <a:endParaRPr lang="zh-CN" altLang="en-US" sz="3200" b="1" dirty="0">
              <a:solidFill>
                <a:srgbClr val="33CCFF"/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3200" dirty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</p:txBody>
      </p:sp>
      <p:pic>
        <p:nvPicPr>
          <p:cNvPr id="37892" name="Picture 2" descr="C:\Users\Administrator\Desktop\食物中毒\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16715" y="3923260"/>
            <a:ext cx="41338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13482" y="1496190"/>
            <a:ext cx="10337690" cy="433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66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注意点：</a:t>
            </a:r>
            <a:endParaRPr lang="zh-CN" altLang="en-US" sz="3200" b="1" dirty="0">
              <a:solidFill>
                <a:srgbClr val="0066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zh-CN" altLang="en-US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、积极进行救治</a:t>
            </a:r>
            <a:endParaRPr lang="en-US" altLang="zh-CN" sz="30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2</a:t>
            </a:r>
            <a:r>
              <a:rPr lang="zh-CN" altLang="en-US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、按规定及时报告所在地教育、市场监管、卫生健康等部</a:t>
            </a:r>
            <a:r>
              <a:rPr lang="zh-CN" altLang="en-US" sz="3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门</a:t>
            </a:r>
            <a:endParaRPr lang="en-US" altLang="zh-CN" sz="30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3</a:t>
            </a:r>
            <a:r>
              <a:rPr lang="zh-CN" altLang="en-US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、采取控制措施</a:t>
            </a:r>
            <a:endParaRPr lang="en-US" altLang="zh-CN" sz="30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4</a:t>
            </a:r>
            <a:r>
              <a:rPr lang="zh-CN" altLang="en-US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、积极配合相关部门的调查处理工作</a:t>
            </a:r>
            <a:endParaRPr lang="en-US" altLang="zh-CN" sz="30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5</a:t>
            </a:r>
            <a:r>
              <a:rPr lang="zh-CN" altLang="en-US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、按规定发布信息、做好沟通引导工作</a:t>
            </a:r>
            <a:endParaRPr lang="en-US" altLang="zh-CN" sz="30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6</a:t>
            </a:r>
            <a:r>
              <a:rPr lang="zh-CN" altLang="en-US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、做好</a:t>
            </a:r>
            <a:r>
              <a:rPr lang="zh-CN" altLang="en-US" sz="30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后期现场处理</a:t>
            </a:r>
            <a:r>
              <a:rPr lang="zh-CN" altLang="en-US" sz="30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及整改</a:t>
            </a:r>
            <a:endParaRPr lang="zh-CN" altLang="en-US" sz="3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 noChangeArrowheads="1"/>
          </p:cNvSpPr>
          <p:nvPr>
            <p:ph type="title"/>
          </p:nvPr>
        </p:nvSpPr>
        <p:spPr>
          <a:xfrm>
            <a:off x="1339850" y="773113"/>
            <a:ext cx="9790113" cy="612775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0070C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常规自查   每日</a:t>
            </a:r>
            <a:r>
              <a:rPr lang="en-US" altLang="zh-CN" sz="3200" smtClean="0">
                <a:solidFill>
                  <a:srgbClr val="0070C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1</a:t>
            </a:r>
            <a:r>
              <a:rPr lang="zh-CN" altLang="en-US" sz="3200" smtClean="0">
                <a:solidFill>
                  <a:srgbClr val="0070C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次</a:t>
            </a:r>
            <a:endParaRPr lang="zh-CN" altLang="en-US" smtClean="0">
              <a:solidFill>
                <a:srgbClr val="0070C0"/>
              </a:solidFill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</p:txBody>
      </p:sp>
      <p:pic>
        <p:nvPicPr>
          <p:cNvPr id="44035" name="Picture 7" descr="C:\Users\Administrator.HUYIMING\AppData\Roaming\Tencent\Users\412310609\QQ\WinTemp\RichOle\B_J{HZLWN1$O@2MITVTF59I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1239838" y="1512888"/>
            <a:ext cx="4972050" cy="4918075"/>
          </a:xfrm>
        </p:spPr>
      </p:pic>
      <p:pic>
        <p:nvPicPr>
          <p:cNvPr id="44036" name="Picture 8" descr="C:\Users\Administrator.HUYIMING\AppData\Roaming\Tencent\Users\412310609\QQ\WinTemp\RichOle\_]K2LB8X5%KR57[8L{606@F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512888"/>
            <a:ext cx="4221163" cy="5037137"/>
          </a:xfrm>
        </p:spPr>
      </p:pic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 noChangeArrowheads="1"/>
          </p:cNvSpPr>
          <p:nvPr>
            <p:ph type="title"/>
          </p:nvPr>
        </p:nvSpPr>
        <p:spPr>
          <a:xfrm>
            <a:off x="1008063" y="1916113"/>
            <a:ext cx="10464800" cy="649287"/>
          </a:xfrm>
        </p:spPr>
        <p:txBody>
          <a:bodyPr/>
          <a:lstStyle/>
          <a:p>
            <a:br>
              <a:rPr lang="zh-CN" altLang="en-US" smtClean="0"/>
            </a:br>
            <a:endParaRPr lang="zh-CN" altLang="en-US" smtClean="0"/>
          </a:p>
        </p:txBody>
      </p:sp>
      <p:sp>
        <p:nvSpPr>
          <p:cNvPr id="45059" name="文本占位符 3"/>
          <p:cNvSpPr>
            <a:spLocks noGrp="1" noChangeArrowheads="1"/>
          </p:cNvSpPr>
          <p:nvPr>
            <p:ph type="body" sz="half" idx="2"/>
          </p:nvPr>
        </p:nvSpPr>
        <p:spPr>
          <a:xfrm>
            <a:off x="3535363" y="587375"/>
            <a:ext cx="5953125" cy="625475"/>
          </a:xfrm>
        </p:spPr>
        <p:txBody>
          <a:bodyPr/>
          <a:lstStyle/>
          <a:p>
            <a:pPr algn="ctr"/>
            <a:r>
              <a:rPr lang="zh-CN" altLang="en-US" sz="3200" smtClean="0">
                <a:solidFill>
                  <a:srgbClr val="0070C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全项自查  每月</a:t>
            </a:r>
            <a:r>
              <a:rPr lang="en-US" altLang="zh-CN" sz="3200" smtClean="0">
                <a:solidFill>
                  <a:srgbClr val="0070C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1</a:t>
            </a:r>
            <a:r>
              <a:rPr lang="zh-CN" altLang="en-US" sz="3200" smtClean="0">
                <a:solidFill>
                  <a:srgbClr val="0070C0"/>
                </a:solidFill>
                <a:latin typeface="方正楷体_GBK" panose="03000509000000000000" pitchFamily="65" charset="-122"/>
                <a:ea typeface="方正楷体_GBK" panose="03000509000000000000" pitchFamily="65" charset="-122"/>
              </a:rPr>
              <a:t>次</a:t>
            </a:r>
            <a:endParaRPr lang="zh-CN" altLang="en-US" sz="3200" smtClean="0">
              <a:solidFill>
                <a:srgbClr val="0070C0"/>
              </a:solidFill>
              <a:latin typeface="方正楷体_GBK" panose="03000509000000000000" pitchFamily="65" charset="-122"/>
              <a:ea typeface="方正楷体_GBK" panose="03000509000000000000" pitchFamily="65" charset="-122"/>
            </a:endParaRPr>
          </a:p>
        </p:txBody>
      </p:sp>
      <p:pic>
        <p:nvPicPr>
          <p:cNvPr id="45060" name="Picture 6" descr="C:\Users\Administrator.HUYIMING\AppData\Roaming\Tencent\Users\412310609\QQ\WinTemp\RichOle\RZ6TQRY_4A7XDLO8IGY[YWK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03275" y="1268413"/>
            <a:ext cx="54848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8088" y="1628775"/>
            <a:ext cx="5378450" cy="4703763"/>
          </a:xfrm>
        </p:spPr>
      </p:pic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571500" y="685800"/>
            <a:ext cx="11074400" cy="1143000"/>
          </a:xfrm>
        </p:spPr>
        <p:txBody>
          <a:bodyPr/>
          <a:lstStyle/>
          <a:p>
            <a:r>
              <a:rPr lang="zh-CN" altLang="en-US" b="1" smtClean="0">
                <a:solidFill>
                  <a:srgbClr val="00B050"/>
                </a:solidFill>
              </a:rPr>
              <a:t>学校食堂食品安全关键环节的风险控制</a:t>
            </a:r>
            <a:endParaRPr lang="zh-CN" altLang="en-US" b="1" smtClean="0">
              <a:solidFill>
                <a:srgbClr val="00B050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439816" y="1706548"/>
          <a:ext cx="9492261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490788" y="908050"/>
            <a:ext cx="7289800" cy="6842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7F7F7F"/>
                </a:solidFill>
              </a:rPr>
              <a:t>具体做法与要求</a:t>
            </a:r>
            <a:endParaRPr lang="zh-CN" altLang="en-US" b="1" dirty="0" smtClean="0">
              <a:solidFill>
                <a:srgbClr val="7F7F7F"/>
              </a:solidFill>
            </a:endParaRPr>
          </a:p>
        </p:txBody>
      </p:sp>
      <p:sp>
        <p:nvSpPr>
          <p:cNvPr id="80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1221" y="3027045"/>
            <a:ext cx="1527811" cy="152781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200" b="1" noProof="1">
                <a:latin typeface="黑体" panose="02010609060101010101" charset="-122"/>
                <a:ea typeface="黑体" panose="02010609060101010101" charset="-122"/>
                <a:cs typeface="+mn-cs"/>
              </a:rPr>
              <a:t>1C</a:t>
            </a:r>
            <a:endParaRPr lang="en-US" altLang="zh-CN" sz="2200" b="1" noProof="1"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200" b="1" noProof="1">
                <a:ea typeface="造字工房悦黑（非商用）常规体" charset="-122"/>
                <a:cs typeface="+mn-cs"/>
              </a:rPr>
              <a:t>常分类</a:t>
            </a:r>
            <a:endParaRPr lang="zh-CN" altLang="en-US" sz="2200" b="1" noProof="1">
              <a:ea typeface="造字工房悦黑（非商用）常规体" charset="-122"/>
              <a:cs typeface="+mn-cs"/>
            </a:endParaRPr>
          </a:p>
        </p:txBody>
      </p:sp>
      <p:sp>
        <p:nvSpPr>
          <p:cNvPr id="83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73409" y="3030220"/>
            <a:ext cx="1506855" cy="1527810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200" b="1" noProof="1">
                <a:latin typeface="黑体" panose="02010609060101010101" charset="-122"/>
                <a:ea typeface="黑体" panose="02010609060101010101" charset="-122"/>
                <a:cs typeface="+mn-cs"/>
              </a:rPr>
              <a:t>2C</a:t>
            </a:r>
            <a:endParaRPr lang="en-US" altLang="en-US" sz="2200" b="1" noProof="1"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200" b="1" noProof="1">
                <a:ea typeface="造字工房悦黑（非商用）常规体" charset="-122"/>
                <a:cs typeface="+mn-cs"/>
              </a:rPr>
              <a:t>常整理</a:t>
            </a:r>
            <a:endParaRPr lang="zh-CN" altLang="en-US" sz="2200" b="1" noProof="1">
              <a:ea typeface="造字工房悦黑（非商用）常规体" charset="-122"/>
              <a:cs typeface="+mn-cs"/>
            </a:endParaRPr>
          </a:p>
        </p:txBody>
      </p:sp>
      <p:sp>
        <p:nvSpPr>
          <p:cNvPr id="86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80667" y="3001645"/>
            <a:ext cx="1550671" cy="1553210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latin typeface="+mn-lt"/>
                <a:ea typeface="+mn-ea"/>
                <a:cs typeface="+mn-cs"/>
              </a:rPr>
              <a:t>3C</a:t>
            </a:r>
            <a:endParaRPr lang="zh-CN" altLang="en-US" sz="2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latin typeface="+mn-lt"/>
                <a:ea typeface="+mn-ea"/>
                <a:cs typeface="+mn-cs"/>
              </a:rPr>
              <a:t>常清洁</a:t>
            </a:r>
            <a:r>
              <a:rPr lang="zh-CN" altLang="en-US" sz="2400" b="1" dirty="0">
                <a:latin typeface="+mn-lt"/>
                <a:ea typeface="+mn-ea"/>
                <a:cs typeface="+mn-cs"/>
              </a:rPr>
              <a:t> </a:t>
            </a:r>
            <a:endParaRPr lang="zh-CN" alt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90" name="MH_SubTitle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777731" y="2962281"/>
            <a:ext cx="1592580" cy="159575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8575" cap="flat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latin typeface="+mn-lt"/>
                <a:ea typeface="+mn-ea"/>
                <a:cs typeface="+mn-cs"/>
              </a:rPr>
              <a:t>5C</a:t>
            </a:r>
            <a:endParaRPr lang="zh-CN" altLang="en-US" sz="2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latin typeface="+mn-lt"/>
                <a:ea typeface="+mn-ea"/>
                <a:cs typeface="+mn-cs"/>
              </a:rPr>
              <a:t>常自律</a:t>
            </a:r>
            <a:endParaRPr lang="zh-CN" altLang="en-US" sz="2200" b="1" dirty="0">
              <a:latin typeface="+mn-lt"/>
              <a:ea typeface="+mn-ea"/>
              <a:cs typeface="+mn-cs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68350" y="4991100"/>
            <a:ext cx="17319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1"/>
                </a:solidFill>
                <a:latin typeface="造字工房悦黑（非商用）常规体"/>
              </a:rPr>
              <a:t>常分类</a:t>
            </a:r>
            <a:endParaRPr lang="zh-CN" altLang="en-US" sz="2000" b="1">
              <a:solidFill>
                <a:schemeClr val="accent1"/>
              </a:solidFill>
              <a:latin typeface="造字工房悦黑（非商用）常规体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1"/>
                </a:solidFill>
                <a:latin typeface="造字工房悦黑（非商用）常规体"/>
              </a:rPr>
              <a:t>腾出有效空间</a:t>
            </a:r>
            <a:endParaRPr lang="zh-CN" altLang="en-US" sz="2000" b="1">
              <a:solidFill>
                <a:schemeClr val="accent1"/>
              </a:solidFill>
              <a:latin typeface="造字工房悦黑（非商用）常规体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2800350" y="1787525"/>
            <a:ext cx="19923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2"/>
                </a:solidFill>
                <a:latin typeface="造字工房悦黑（非商用）常规体"/>
              </a:rPr>
              <a:t>常整理</a:t>
            </a:r>
            <a:endParaRPr lang="zh-CN" altLang="en-US" sz="2000" b="1">
              <a:solidFill>
                <a:schemeClr val="accent2"/>
              </a:solidFill>
              <a:latin typeface="造字工房悦黑（非商用）常规体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2"/>
                </a:solidFill>
                <a:latin typeface="造字工房悦黑（非商用）常规体"/>
              </a:rPr>
              <a:t>让物品有名有家</a:t>
            </a:r>
            <a:endParaRPr lang="zh-CN" altLang="en-US" sz="2000" b="1">
              <a:solidFill>
                <a:schemeClr val="accent2"/>
              </a:solidFill>
              <a:latin typeface="造字工房悦黑（非商用）常规体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5197475" y="4991100"/>
            <a:ext cx="17319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9288"/>
                </a:solidFill>
                <a:latin typeface="造字工房悦黑（非商用）常规体"/>
              </a:rPr>
              <a:t>常清洁</a:t>
            </a:r>
            <a:endParaRPr lang="zh-CN" altLang="en-US" sz="2000" b="1">
              <a:solidFill>
                <a:srgbClr val="009288"/>
              </a:solidFill>
              <a:latin typeface="造字工房悦黑（非商用）常规体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9288"/>
                </a:solidFill>
                <a:latin typeface="造字工房悦黑（非商用）常规体"/>
              </a:rPr>
              <a:t>保持环境整洁</a:t>
            </a:r>
            <a:endParaRPr lang="zh-CN" altLang="en-US" sz="2000" b="1">
              <a:solidFill>
                <a:srgbClr val="009288"/>
              </a:solidFill>
              <a:latin typeface="造字工房悦黑（非商用）常规体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439025" y="1787525"/>
            <a:ext cx="17319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15A74"/>
                </a:solidFill>
                <a:latin typeface="造字工房悦黑（非商用）常规体"/>
              </a:rPr>
              <a:t>常检查</a:t>
            </a:r>
            <a:endParaRPr lang="zh-CN" altLang="en-US" sz="2000" b="1">
              <a:solidFill>
                <a:srgbClr val="015A74"/>
              </a:solidFill>
              <a:latin typeface="造字工房悦黑（非商用）常规体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15A74"/>
                </a:solidFill>
                <a:latin typeface="造字工房悦黑（非商用）常规体"/>
              </a:rPr>
              <a:t>做到持之以恒</a:t>
            </a:r>
            <a:endParaRPr lang="zh-CN" altLang="en-US" sz="2000" b="1">
              <a:solidFill>
                <a:srgbClr val="015A74"/>
              </a:solidFill>
              <a:latin typeface="造字工房悦黑（非商用）常规体"/>
            </a:endParaRPr>
          </a:p>
        </p:txBody>
      </p:sp>
      <p:sp>
        <p:nvSpPr>
          <p:cNvPr id="4" name="MH_SubTitle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18401" y="2981331"/>
            <a:ext cx="1573531" cy="1576705"/>
          </a:xfrm>
          <a:prstGeom prst="ellipse">
            <a:avLst/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latin typeface="+mn-lt"/>
                <a:ea typeface="+mn-ea"/>
                <a:cs typeface="+mn-cs"/>
              </a:rPr>
              <a:t> 4C</a:t>
            </a:r>
            <a:endParaRPr lang="zh-CN" altLang="en-US" sz="2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latin typeface="+mn-lt"/>
                <a:ea typeface="+mn-ea"/>
                <a:cs typeface="+mn-cs"/>
              </a:rPr>
              <a:t>常检查</a:t>
            </a:r>
            <a:endParaRPr lang="zh-CN" altLang="en-US" sz="2200" b="1" dirty="0"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0"/>
          <p:cNvGrpSpPr/>
          <p:nvPr/>
        </p:nvGrpSpPr>
        <p:grpSpPr bwMode="auto">
          <a:xfrm>
            <a:off x="82550" y="3790950"/>
            <a:ext cx="1555750" cy="968375"/>
            <a:chOff x="294" y="5400"/>
            <a:chExt cx="2450" cy="1524"/>
          </a:xfrm>
        </p:grpSpPr>
        <p:cxnSp>
          <p:nvCxnSpPr>
            <p:cNvPr id="79" name="MH_Other_1"/>
            <p:cNvCxnSpPr>
              <a:endCxn id="20" idx="0"/>
            </p:cNvCxnSpPr>
            <p:nvPr>
              <p:custDataLst>
                <p:tags r:id="rId6"/>
              </p:custDataLst>
            </p:nvPr>
          </p:nvCxnSpPr>
          <p:spPr>
            <a:xfrm>
              <a:off x="294" y="5400"/>
              <a:ext cx="905" cy="10"/>
            </a:xfrm>
            <a:prstGeom prst="line">
              <a:avLst/>
            </a:prstGeom>
            <a:ln w="25400">
              <a:solidFill>
                <a:srgbClr val="D5D5D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H_Other_3"/>
            <p:cNvSpPr/>
            <p:nvPr>
              <p:custDataLst>
                <p:tags r:id="rId7"/>
              </p:custDataLst>
            </p:nvPr>
          </p:nvSpPr>
          <p:spPr bwMode="auto">
            <a:xfrm flipV="1">
              <a:off x="1199" y="5400"/>
              <a:ext cx="1545" cy="1524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" name="组合 22"/>
          <p:cNvGrpSpPr/>
          <p:nvPr/>
        </p:nvGrpSpPr>
        <p:grpSpPr bwMode="auto">
          <a:xfrm>
            <a:off x="1600200" y="2816225"/>
            <a:ext cx="2262188" cy="1935163"/>
            <a:chOff x="2745" y="3865"/>
            <a:chExt cx="3562" cy="3048"/>
          </a:xfrm>
        </p:grpSpPr>
        <p:cxnSp>
          <p:nvCxnSpPr>
            <p:cNvPr id="94" name="MH_Other_12"/>
            <p:cNvCxnSpPr>
              <a:endCxn id="20" idx="0"/>
            </p:cNvCxnSpPr>
            <p:nvPr>
              <p:custDataLst>
                <p:tags r:id="rId8"/>
              </p:custDataLst>
            </p:nvPr>
          </p:nvCxnSpPr>
          <p:spPr>
            <a:xfrm>
              <a:off x="4277" y="5390"/>
              <a:ext cx="48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Other_3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2745" y="3865"/>
              <a:ext cx="1547" cy="1525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2" name="MH_Other_3"/>
            <p:cNvSpPr/>
            <p:nvPr>
              <p:custDataLst>
                <p:tags r:id="rId10"/>
              </p:custDataLst>
            </p:nvPr>
          </p:nvSpPr>
          <p:spPr bwMode="auto">
            <a:xfrm flipV="1">
              <a:off x="4762" y="5390"/>
              <a:ext cx="1545" cy="1523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" name="组合 25"/>
          <p:cNvGrpSpPr/>
          <p:nvPr/>
        </p:nvGrpSpPr>
        <p:grpSpPr bwMode="auto">
          <a:xfrm>
            <a:off x="3795713" y="2809875"/>
            <a:ext cx="2262187" cy="1936750"/>
            <a:chOff x="2745" y="3865"/>
            <a:chExt cx="3562" cy="3048"/>
          </a:xfrm>
        </p:grpSpPr>
        <p:cxnSp>
          <p:nvCxnSpPr>
            <p:cNvPr id="27" name="MH_Other_12"/>
            <p:cNvCxnSpPr>
              <a:endCxn id="20" idx="0"/>
            </p:cNvCxnSpPr>
            <p:nvPr>
              <p:custDataLst>
                <p:tags r:id="rId11"/>
              </p:custDataLst>
            </p:nvPr>
          </p:nvCxnSpPr>
          <p:spPr>
            <a:xfrm>
              <a:off x="4277" y="5389"/>
              <a:ext cx="48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MH_Other_3"/>
            <p:cNvSpPr/>
            <p:nvPr>
              <p:custDataLst>
                <p:tags r:id="rId12"/>
              </p:custDataLst>
            </p:nvPr>
          </p:nvSpPr>
          <p:spPr bwMode="auto">
            <a:xfrm flipH="1">
              <a:off x="2745" y="3865"/>
              <a:ext cx="1547" cy="1524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9" name="MH_Other_3"/>
            <p:cNvSpPr/>
            <p:nvPr>
              <p:custDataLst>
                <p:tags r:id="rId13"/>
              </p:custDataLst>
            </p:nvPr>
          </p:nvSpPr>
          <p:spPr bwMode="auto">
            <a:xfrm flipV="1">
              <a:off x="4762" y="5389"/>
              <a:ext cx="1545" cy="1524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7" name="组合 29"/>
          <p:cNvGrpSpPr/>
          <p:nvPr/>
        </p:nvGrpSpPr>
        <p:grpSpPr bwMode="auto">
          <a:xfrm>
            <a:off x="6043613" y="2809875"/>
            <a:ext cx="2262187" cy="1936750"/>
            <a:chOff x="2745" y="3865"/>
            <a:chExt cx="3562" cy="3048"/>
          </a:xfrm>
        </p:grpSpPr>
        <p:cxnSp>
          <p:nvCxnSpPr>
            <p:cNvPr id="31" name="MH_Other_12"/>
            <p:cNvCxnSpPr>
              <a:endCxn id="20" idx="0"/>
            </p:cNvCxnSpPr>
            <p:nvPr>
              <p:custDataLst>
                <p:tags r:id="rId14"/>
              </p:custDataLst>
            </p:nvPr>
          </p:nvCxnSpPr>
          <p:spPr>
            <a:xfrm>
              <a:off x="4277" y="5389"/>
              <a:ext cx="48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MH_Other_3"/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2745" y="3865"/>
              <a:ext cx="1547" cy="1524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3" name="MH_Other_3"/>
            <p:cNvSpPr/>
            <p:nvPr>
              <p:custDataLst>
                <p:tags r:id="rId16"/>
              </p:custDataLst>
            </p:nvPr>
          </p:nvSpPr>
          <p:spPr bwMode="auto">
            <a:xfrm flipV="1">
              <a:off x="4762" y="5389"/>
              <a:ext cx="1545" cy="1524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8" name="组合 33"/>
          <p:cNvGrpSpPr/>
          <p:nvPr/>
        </p:nvGrpSpPr>
        <p:grpSpPr bwMode="auto">
          <a:xfrm>
            <a:off x="8305800" y="2809875"/>
            <a:ext cx="2262188" cy="1936750"/>
            <a:chOff x="2745" y="3865"/>
            <a:chExt cx="3562" cy="3048"/>
          </a:xfrm>
        </p:grpSpPr>
        <p:cxnSp>
          <p:nvCxnSpPr>
            <p:cNvPr id="35" name="MH_Other_12"/>
            <p:cNvCxnSpPr>
              <a:endCxn id="20" idx="0"/>
            </p:cNvCxnSpPr>
            <p:nvPr>
              <p:custDataLst>
                <p:tags r:id="rId17"/>
              </p:custDataLst>
            </p:nvPr>
          </p:nvCxnSpPr>
          <p:spPr>
            <a:xfrm>
              <a:off x="4277" y="5389"/>
              <a:ext cx="48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H_Other_3"/>
            <p:cNvSpPr/>
            <p:nvPr>
              <p:custDataLst>
                <p:tags r:id="rId18"/>
              </p:custDataLst>
            </p:nvPr>
          </p:nvSpPr>
          <p:spPr bwMode="auto">
            <a:xfrm flipH="1">
              <a:off x="2745" y="3865"/>
              <a:ext cx="1547" cy="1524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7" name="MH_Other_3"/>
            <p:cNvSpPr/>
            <p:nvPr>
              <p:custDataLst>
                <p:tags r:id="rId19"/>
              </p:custDataLst>
            </p:nvPr>
          </p:nvSpPr>
          <p:spPr bwMode="auto">
            <a:xfrm flipV="1">
              <a:off x="4762" y="5389"/>
              <a:ext cx="1545" cy="1524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9" name="组合 38"/>
          <p:cNvGrpSpPr/>
          <p:nvPr/>
        </p:nvGrpSpPr>
        <p:grpSpPr bwMode="auto">
          <a:xfrm flipH="1" flipV="1">
            <a:off x="10579100" y="2809875"/>
            <a:ext cx="1555750" cy="968375"/>
            <a:chOff x="294" y="5400"/>
            <a:chExt cx="2450" cy="1524"/>
          </a:xfrm>
        </p:grpSpPr>
        <p:cxnSp>
          <p:nvCxnSpPr>
            <p:cNvPr id="40" name="MH_Other_1"/>
            <p:cNvCxnSpPr>
              <a:endCxn id="41" idx="0"/>
            </p:cNvCxnSpPr>
            <p:nvPr>
              <p:custDataLst>
                <p:tags r:id="rId20"/>
              </p:custDataLst>
            </p:nvPr>
          </p:nvCxnSpPr>
          <p:spPr>
            <a:xfrm>
              <a:off x="294" y="5400"/>
              <a:ext cx="905" cy="10"/>
            </a:xfrm>
            <a:prstGeom prst="line">
              <a:avLst/>
            </a:prstGeom>
            <a:ln w="25400">
              <a:solidFill>
                <a:srgbClr val="D5D5D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MH_Other_3"/>
            <p:cNvSpPr/>
            <p:nvPr>
              <p:custDataLst>
                <p:tags r:id="rId21"/>
              </p:custDataLst>
            </p:nvPr>
          </p:nvSpPr>
          <p:spPr bwMode="auto">
            <a:xfrm flipV="1">
              <a:off x="1199" y="5400"/>
              <a:ext cx="1545" cy="1524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42" name="TextBox 100"/>
          <p:cNvSpPr txBox="1">
            <a:spLocks noChangeArrowheads="1"/>
          </p:cNvSpPr>
          <p:nvPr/>
        </p:nvSpPr>
        <p:spPr bwMode="auto">
          <a:xfrm>
            <a:off x="8932863" y="4991100"/>
            <a:ext cx="3281362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noProof="1">
                <a:solidFill>
                  <a:srgbClr val="46394C"/>
                </a:solidFill>
                <a:latin typeface="造字工房悦黑（非商用）常规体"/>
                <a:ea typeface="黑体" panose="02010609060101010101" charset="-122"/>
              </a:rPr>
              <a:t>常自律</a:t>
            </a:r>
            <a:endParaRPr lang="zh-CN" altLang="en-US" sz="2000" b="1" noProof="1">
              <a:solidFill>
                <a:srgbClr val="46394C"/>
              </a:solidFill>
              <a:latin typeface="造字工房悦黑（非商用）常规体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noProof="1">
                <a:solidFill>
                  <a:srgbClr val="46394C"/>
                </a:solidFill>
                <a:latin typeface="造字工房悦黑（非商用）常规体"/>
                <a:ea typeface="黑体" panose="02010609060101010101" charset="-122"/>
              </a:rPr>
              <a:t>提升员工素质，</a:t>
            </a:r>
            <a:endParaRPr lang="zh-CN" altLang="en-US" sz="2000" b="1" noProof="1">
              <a:solidFill>
                <a:srgbClr val="46394C"/>
              </a:solidFill>
              <a:latin typeface="造字工房悦黑（非商用）常规体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noProof="1">
                <a:solidFill>
                  <a:srgbClr val="46394C"/>
                </a:solidFill>
                <a:latin typeface="造字工房悦黑（非商用）常规体"/>
                <a:ea typeface="黑体" panose="02010609060101010101" charset="-122"/>
              </a:rPr>
              <a:t>变“要我做”为“我要做”</a:t>
            </a:r>
            <a:endParaRPr lang="zh-CN" altLang="en-US" sz="2000" b="1" noProof="1">
              <a:solidFill>
                <a:srgbClr val="46394C"/>
              </a:solidFill>
              <a:latin typeface="造字工房悦黑（非商用）常规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7" grpId="0"/>
      <p:bldP spid="97" grpId="1"/>
      <p:bldP spid="97" grpId="2"/>
      <p:bldP spid="97" grpId="3"/>
      <p:bldP spid="99" grpId="0"/>
      <p:bldP spid="101" grpId="0"/>
      <p:bldP spid="103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 noChangeArrowheads="1"/>
          </p:cNvSpPr>
          <p:nvPr>
            <p:ph type="title"/>
          </p:nvPr>
        </p:nvSpPr>
        <p:spPr>
          <a:xfrm>
            <a:off x="1182688" y="549275"/>
            <a:ext cx="10317162" cy="1008063"/>
          </a:xfrm>
        </p:spPr>
        <p:txBody>
          <a:bodyPr/>
          <a:lstStyle/>
          <a:p>
            <a:r>
              <a:rPr lang="zh-CN" altLang="en-US" sz="4000" smtClean="0">
                <a:solidFill>
                  <a:srgbClr val="0687AA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工 作 要 求</a:t>
            </a:r>
            <a:endParaRPr lang="zh-CN" altLang="en-US" sz="4000" smtClean="0">
              <a:solidFill>
                <a:srgbClr val="0687AA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0179" name="内容占位符 2"/>
          <p:cNvSpPr>
            <a:spLocks noGrp="1" noChangeArrowheads="1"/>
          </p:cNvSpPr>
          <p:nvPr>
            <p:ph sz="half" idx="1"/>
          </p:nvPr>
        </p:nvSpPr>
        <p:spPr>
          <a:xfrm>
            <a:off x="1734152" y="1699117"/>
            <a:ext cx="8918575" cy="1438221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dirty="0" smtClean="0"/>
              <a:t>《</a:t>
            </a:r>
            <a:r>
              <a:rPr lang="zh-CN" altLang="en-US" dirty="0" smtClean="0"/>
              <a:t>学校食品安全与营养健康管理规定</a:t>
            </a:r>
            <a:r>
              <a:rPr lang="en-US" altLang="zh-CN" dirty="0" smtClean="0"/>
              <a:t>》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 smtClean="0"/>
              <a:t>《</a:t>
            </a:r>
            <a:r>
              <a:rPr lang="zh-CN" altLang="en-US" dirty="0" smtClean="0"/>
              <a:t>餐饮服务食品安全操作规范</a:t>
            </a:r>
            <a:r>
              <a:rPr lang="en-US" altLang="zh-CN" dirty="0" smtClean="0"/>
              <a:t>》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 smtClean="0"/>
              <a:t>《</a:t>
            </a:r>
            <a:r>
              <a:rPr lang="zh-CN" altLang="en-US" dirty="0" smtClean="0"/>
              <a:t>江苏省餐饮服务经营者自查指南</a:t>
            </a:r>
            <a:r>
              <a:rPr lang="en-US" altLang="zh-CN" dirty="0" smtClean="0"/>
              <a:t>》</a:t>
            </a:r>
            <a:r>
              <a:rPr lang="zh-CN" altLang="en-US" dirty="0" smtClean="0"/>
              <a:t> </a:t>
            </a:r>
            <a:endParaRPr lang="zh-CN" altLang="en-US" dirty="0" smtClean="0"/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1939597" y="3326523"/>
            <a:ext cx="785336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落实食品安全责任</a:t>
            </a:r>
            <a:endParaRPr lang="en-US" altLang="zh-CN" sz="2800" dirty="0" smtClean="0"/>
          </a:p>
          <a:p>
            <a:r>
              <a:rPr lang="zh-CN" altLang="en-US" sz="2800" dirty="0" smtClean="0"/>
              <a:t>举一反三</a:t>
            </a:r>
            <a:r>
              <a:rPr lang="zh-CN" altLang="en-US" sz="2800" dirty="0"/>
              <a:t>，加强食品安全风险</a:t>
            </a:r>
            <a:r>
              <a:rPr lang="zh-CN" altLang="en-US" sz="2800" dirty="0" smtClean="0"/>
              <a:t>隐患自查</a:t>
            </a:r>
            <a:r>
              <a:rPr lang="zh-CN" altLang="en-US" sz="2800" dirty="0"/>
              <a:t>。</a:t>
            </a:r>
            <a:endParaRPr lang="zh-CN" altLang="en-US" sz="2800" dirty="0"/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1860550" y="4414126"/>
            <a:ext cx="836295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/>
              <a:t>推广实施“五常法”等先进管理方法，保持食品安全持续、长效。</a:t>
            </a:r>
            <a:endParaRPr lang="zh-CN" altLang="en-US" sz="2800" dirty="0"/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1985744" y="5628564"/>
            <a:ext cx="722153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守住底线！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占位符 7" descr="谢谢图片.jpg"/>
          <p:cNvPicPr>
            <a:picLocks noGrp="1" noChangeAspect="1"/>
          </p:cNvPicPr>
          <p:nvPr>
            <p:ph type="pic" idx="1"/>
          </p:nvPr>
        </p:nvPicPr>
        <p:blipFill>
          <a:blip r:embed="rId1" cstate="print"/>
          <a:srcRect t="7436" b="7436"/>
          <a:stretch>
            <a:fillRect/>
          </a:stretch>
        </p:blipFill>
        <p:spPr>
          <a:xfrm rot="420000">
            <a:off x="2913063" y="1404938"/>
            <a:ext cx="6157912" cy="3932237"/>
          </a:xfrm>
        </p:spPr>
      </p:pic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2133600" y="1657350"/>
            <a:ext cx="8591550" cy="4321175"/>
          </a:xfrm>
        </p:spPr>
        <p:txBody>
          <a:bodyPr/>
          <a:lstStyle/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常见问题：</a:t>
            </a:r>
            <a:endParaRPr lang="zh-CN" altLang="en-US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、临时工作人员或者试用期人员无证上岗。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2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、岗前检查等同于考勤，流于形式。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3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、穿工作服四处走动。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4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、未开展有效培训。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b="1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b="1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 idx="4294967295"/>
          </p:nvPr>
        </p:nvSpPr>
        <p:spPr>
          <a:xfrm>
            <a:off x="1044575" y="819150"/>
            <a:ext cx="10102850" cy="838200"/>
          </a:xfrm>
        </p:spPr>
        <p:txBody>
          <a:bodyPr/>
          <a:lstStyle/>
          <a:p>
            <a:r>
              <a:rPr lang="zh-CN" altLang="en-US" sz="3600" smtClean="0">
                <a:solidFill>
                  <a:srgbClr val="F58746"/>
                </a:solidFill>
                <a:latin typeface="黑体" panose="02010609060101010101" charset="-122"/>
                <a:ea typeface="黑体" panose="02010609060101010101" charset="-122"/>
              </a:rPr>
              <a:t>一、人员管理</a:t>
            </a:r>
            <a:endParaRPr lang="zh-CN" altLang="en-US" sz="3600" smtClean="0">
              <a:solidFill>
                <a:srgbClr val="F5874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257300" y="1600200"/>
            <a:ext cx="9906000" cy="4138613"/>
          </a:xfrm>
        </p:spPr>
        <p:txBody>
          <a:bodyPr/>
          <a:lstStyle/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zh-CN" altLang="en-US" sz="280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风险控制措施 ：</a:t>
            </a:r>
            <a:endParaRPr lang="zh-CN" altLang="en-US" sz="280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、取得健康证明后方可上岗，必要时应进行临时健康体检。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2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、严格执行上岗前健康检查，并详细记录。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3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、人员定岗定责，加大考核奖惩力度。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4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、加强培训，增强从业人员食品安全意识。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5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、重视标识（文字、图形、颜色、形状）的作用，培养良好习惯的养成。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endParaRPr lang="zh-CN" altLang="en-US" b="1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b="1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600200" y="1752600"/>
            <a:ext cx="8896350" cy="4522788"/>
          </a:xfrm>
        </p:spPr>
        <p:txBody>
          <a:bodyPr/>
          <a:lstStyle/>
          <a:p>
            <a:pPr>
              <a:lnSpc>
                <a:spcPts val="3500"/>
              </a:lnSpc>
              <a:buFont typeface="Wingdings 2" panose="05020102010507070707" pitchFamily="18" charset="2"/>
              <a:buNone/>
            </a:pPr>
            <a:r>
              <a:rPr lang="zh-CN" altLang="en-US" sz="280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常见问题：</a:t>
            </a:r>
            <a:endParaRPr lang="zh-CN" altLang="en-US" sz="280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ts val="35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、清洗池、加工用具、食品容器等未分类使用。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35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2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、食品进货查验执行不到位，记录不完善。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35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3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、食品安全自查制度流于形式。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35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4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、库房未按相关要求管理。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ts val="35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5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、食品留样不符合要求。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>
          <a:xfrm>
            <a:off x="1695450" y="704850"/>
            <a:ext cx="9258300" cy="742950"/>
          </a:xfrm>
        </p:spPr>
        <p:txBody>
          <a:bodyPr/>
          <a:lstStyle/>
          <a:p>
            <a:r>
              <a:rPr lang="zh-CN" altLang="en-US" sz="3600" smtClean="0">
                <a:solidFill>
                  <a:srgbClr val="F58746"/>
                </a:solidFill>
                <a:latin typeface="黑体" panose="02010609060101010101" charset="-122"/>
                <a:ea typeface="黑体" panose="02010609060101010101" charset="-122"/>
              </a:rPr>
              <a:t>二、过程控制</a:t>
            </a:r>
            <a:endParaRPr lang="zh-CN" altLang="en-US" sz="3600" smtClean="0">
              <a:solidFill>
                <a:srgbClr val="F5874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1238250" y="1543050"/>
            <a:ext cx="5943600" cy="413861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280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风险控制措施 ：</a:t>
            </a:r>
            <a:endParaRPr lang="zh-CN" altLang="en-US" sz="280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、每个关键环节要落实制度。</a:t>
            </a:r>
            <a:endParaRPr lang="en-US" altLang="zh-CN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（从原料到成品，从验收到贮存）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每个关键环节要明确责任人，定岗定责。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定期自查与不定期抽查相结合。</a:t>
            </a:r>
            <a:endParaRPr lang="zh-CN" altLang="en-US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zh-CN" altLang="en-US" b="1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</p:txBody>
      </p:sp>
      <p:pic>
        <p:nvPicPr>
          <p:cNvPr id="6" name="Picture 2" descr="D:\正在做D\质量监督局画册+PPT\word图片\36.jpg3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37450" y="3109913"/>
            <a:ext cx="3913188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1695450" y="641350"/>
            <a:ext cx="8616950" cy="939800"/>
          </a:xfrm>
        </p:spPr>
        <p:txBody>
          <a:bodyPr/>
          <a:lstStyle/>
          <a:p>
            <a:pPr algn="ctr"/>
            <a:r>
              <a:rPr lang="zh-CN" altLang="en-US" sz="4400" b="1" smtClean="0">
                <a:solidFill>
                  <a:srgbClr val="FFC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六个关键环节</a:t>
            </a:r>
            <a:endParaRPr lang="zh-CN" altLang="en-US" sz="4400" b="1" smtClean="0">
              <a:solidFill>
                <a:srgbClr val="FFC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6" name="内容占位符 13"/>
          <p:cNvGraphicFramePr/>
          <p:nvPr/>
        </p:nvGraphicFramePr>
        <p:xfrm>
          <a:off x="950271" y="1904673"/>
          <a:ext cx="10240658" cy="382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任意多边形 24"/>
          <p:cNvSpPr>
            <a:spLocks noChangeArrowheads="1"/>
          </p:cNvSpPr>
          <p:nvPr/>
        </p:nvSpPr>
        <p:spPr bwMode="auto">
          <a:xfrm>
            <a:off x="6473825" y="1370013"/>
            <a:ext cx="4927600" cy="5053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05817" y="0"/>
              </a:cxn>
              <a:cxn ang="0">
                <a:pos x="5105817" y="5053263"/>
              </a:cxn>
              <a:cxn ang="0">
                <a:pos x="0" y="5053263"/>
              </a:cxn>
              <a:cxn ang="0">
                <a:pos x="0" y="844842"/>
              </a:cxn>
              <a:cxn ang="0">
                <a:pos x="188912" y="675978"/>
              </a:cxn>
              <a:cxn ang="0">
                <a:pos x="0" y="507114"/>
              </a:cxn>
              <a:cxn ang="0">
                <a:pos x="0" y="0"/>
              </a:cxn>
            </a:cxnLst>
            <a:rect l="0" t="0" r="r" b="b"/>
            <a:pathLst>
              <a:path w="5105817" h="5053263">
                <a:moveTo>
                  <a:pt x="0" y="0"/>
                </a:moveTo>
                <a:lnTo>
                  <a:pt x="5105817" y="0"/>
                </a:lnTo>
                <a:lnTo>
                  <a:pt x="5105817" y="5053263"/>
                </a:lnTo>
                <a:lnTo>
                  <a:pt x="0" y="5053263"/>
                </a:lnTo>
                <a:lnTo>
                  <a:pt x="0" y="844842"/>
                </a:lnTo>
                <a:lnTo>
                  <a:pt x="188912" y="675978"/>
                </a:lnTo>
                <a:lnTo>
                  <a:pt x="0" y="50711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noFill/>
            <a:round/>
          </a:ln>
          <a:effectLst>
            <a:outerShdw dist="127000" dir="8400007" algn="t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造字工房悦黑（非商用）常规体" charset="-122"/>
              <a:cs typeface="+mn-cs"/>
            </a:endParaRP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6789738" y="1452563"/>
            <a:ext cx="4435475" cy="4948237"/>
            <a:chOff x="6932106" y="3663325"/>
            <a:chExt cx="3887234" cy="3430091"/>
          </a:xfrm>
        </p:grpSpPr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6932106" y="3663325"/>
              <a:ext cx="3887233" cy="34300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造字工房悦黑（非商用）常规体"/>
                  <a:sym typeface="Gill Sans"/>
                </a:rPr>
                <a:t>按规定要求做好食品留样，以备查验。</a:t>
              </a:r>
              <a:endParaRPr lang="zh-CN" altLang="en-US" sz="2000" b="1" dirty="0">
                <a:latin typeface="造字工房悦黑（非商用）常规体"/>
                <a:sym typeface="Gill Sans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造字工房悦黑（非商用）常规体"/>
                  <a:sym typeface="Gill Sans"/>
                </a:rPr>
                <a:t>留样冰箱专用，确定有专人负责，定期检查，运行正常。</a:t>
              </a:r>
              <a:endParaRPr lang="zh-CN" altLang="en-US" sz="2000" b="1" dirty="0">
                <a:latin typeface="造字工房悦黑（非商用）常规体"/>
                <a:sym typeface="Gill Sans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造字工房悦黑（非商用）常规体"/>
                  <a:sym typeface="Gill Sans"/>
                </a:rPr>
                <a:t>留样容器专用，使用前经消毒，留样数量与时间：数量每份不少于</a:t>
              </a:r>
              <a:r>
                <a:rPr lang="en-US" altLang="zh-CN" sz="2000" b="1" dirty="0">
                  <a:solidFill>
                    <a:srgbClr val="FF0000"/>
                  </a:solidFill>
                  <a:latin typeface="造字工房悦黑（非商用）常规体"/>
                  <a:sym typeface="Gill Sans"/>
                </a:rPr>
                <a:t>20</a:t>
              </a:r>
              <a:r>
                <a:rPr lang="zh-CN" altLang="en-US" sz="2000" b="1" dirty="0">
                  <a:solidFill>
                    <a:srgbClr val="FF0000"/>
                  </a:solidFill>
                  <a:latin typeface="造字工房悦黑（非商用）常规体"/>
                  <a:sym typeface="Gill Sans"/>
                </a:rPr>
                <a:t>0克</a:t>
              </a:r>
              <a:r>
                <a:rPr lang="zh-CN" altLang="en-US" sz="2000" b="1" dirty="0">
                  <a:latin typeface="造字工房悦黑（非商用）常规体"/>
                  <a:sym typeface="Gill Sans"/>
                </a:rPr>
                <a:t>，时间48小时。</a:t>
              </a:r>
              <a:endParaRPr lang="zh-CN" altLang="en-US" sz="2000" b="1" dirty="0">
                <a:latin typeface="造字工房悦黑（非商用）常规体"/>
                <a:sym typeface="Gill Sans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造字工房悦黑（非商用）常规体"/>
                  <a:sym typeface="Gill Sans"/>
                </a:rPr>
                <a:t>在留样食品容器上需标明留样日期、餐次、留样人，做到标识清楚。</a:t>
              </a:r>
              <a:endParaRPr lang="zh-CN" altLang="en-US" sz="2000" b="1" dirty="0">
                <a:latin typeface="造字工房悦黑（非商用）常规体"/>
                <a:sym typeface="Gill Sans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造字工房悦黑（非商用）常规体"/>
                  <a:sym typeface="Gill Sans"/>
                </a:rPr>
                <a:t>留样菜肴不得再食用，责任人应及时清理。</a:t>
              </a:r>
              <a:endParaRPr lang="zh-CN" altLang="en-US" sz="2000" b="1" dirty="0">
                <a:latin typeface="造字工房悦黑（非商用）常规体"/>
                <a:sym typeface="Gill Sans"/>
              </a:endParaRPr>
            </a:p>
          </p:txBody>
        </p:sp>
        <p:grpSp>
          <p:nvGrpSpPr>
            <p:cNvPr id="25608" name="组合 33"/>
            <p:cNvGrpSpPr/>
            <p:nvPr/>
          </p:nvGrpSpPr>
          <p:grpSpPr bwMode="auto">
            <a:xfrm>
              <a:off x="6978157" y="3663513"/>
              <a:ext cx="3841183" cy="23562"/>
              <a:chOff x="3061929" y="4726017"/>
              <a:chExt cx="5954277" cy="4495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3061713" y="4725981"/>
                <a:ext cx="5954493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3061713" y="4730600"/>
                <a:ext cx="595449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标题 3"/>
          <p:cNvSpPr>
            <a:spLocks noChangeArrowheads="1"/>
          </p:cNvSpPr>
          <p:nvPr/>
        </p:nvSpPr>
        <p:spPr bwMode="auto">
          <a:xfrm>
            <a:off x="1490663" y="782638"/>
            <a:ext cx="4578350" cy="684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仿宋_GB2312" panose="02010609030101010101" pitchFamily="49" charset="-122"/>
                <a:ea typeface="仿宋_GB2312" panose="02010609030101010101" pitchFamily="49" charset="-122"/>
              </a:rPr>
              <a:t>2</a:t>
            </a:r>
            <a:r>
              <a:rPr lang="zh-CN" altLang="en-US" sz="2800">
                <a:latin typeface="仿宋_GB2312" panose="02010609030101010101" pitchFamily="49" charset="-122"/>
                <a:ea typeface="仿宋_GB2312" panose="02010609030101010101" pitchFamily="49" charset="-122"/>
              </a:rPr>
              <a:t>、食品留样                                           </a:t>
            </a:r>
            <a:endParaRPr lang="zh-CN" altLang="en-US" sz="280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19" name="Picture 2" descr="D:\正在做D\质量监督局画册+PPT\word图片\图片29.png图片2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04925" y="1443038"/>
            <a:ext cx="267176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K:\留样盒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0" y="4117975"/>
            <a:ext cx="37861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1219200" y="1162050"/>
            <a:ext cx="9690100" cy="4873625"/>
          </a:xfrm>
        </p:spPr>
        <p:txBody>
          <a:bodyPr/>
          <a:lstStyle/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3</a:t>
            </a:r>
            <a:r>
              <a:rPr lang="zh-CN" altLang="en-US" sz="2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、防止交叉污染</a:t>
            </a:r>
            <a:endParaRPr lang="en-US" altLang="zh-CN" sz="2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加工操作是否规范</a:t>
            </a:r>
            <a:endParaRPr lang="en-US" altLang="zh-CN" sz="2800" smtClean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工具容器是否按照标识分开使用</a:t>
            </a:r>
            <a:r>
              <a:rPr lang="en-US" altLang="zh-CN" sz="2800" smtClean="0">
                <a:latin typeface="方正黑体_GBK" panose="03000509000000000000" pitchFamily="65" charset="-122"/>
                <a:ea typeface="方正黑体_GBK" panose="03000509000000000000" pitchFamily="65" charset="-122"/>
              </a:rPr>
              <a:t> </a:t>
            </a:r>
            <a:endParaRPr lang="en-US" altLang="zh-CN" sz="2800" smtClean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zh-CN" altLang="en-US" sz="2800" b="1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      </a:t>
            </a:r>
            <a:r>
              <a:rPr lang="zh-CN" altLang="en-US" sz="2800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食品原料（植物性、动物性、水产）、半成品、成品的清洗水池、加工用具、容器等从标识（文字、颜色、标牌）或者性状（材质、大小、形状）上予以分类，并严格按照分类执行 。</a:t>
            </a:r>
            <a:endParaRPr lang="zh-CN" altLang="en-US" sz="2800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zh-CN" altLang="en-US" smtClean="0">
                <a:solidFill>
                  <a:srgbClr val="F58746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    </a:t>
            </a:r>
            <a:r>
              <a:rPr lang="zh-CN" altLang="en-US" b="1" smtClean="0">
                <a:solidFill>
                  <a:srgbClr val="D6370C"/>
                </a:solidFill>
                <a:latin typeface="方正仿宋_GBK" panose="03000509000000000000" pitchFamily="65" charset="-122"/>
                <a:ea typeface="方正仿宋_GBK" panose="03000509000000000000" pitchFamily="65" charset="-122"/>
              </a:rPr>
              <a:t>防止交叉污染</a:t>
            </a:r>
            <a:r>
              <a:rPr lang="en-US" altLang="zh-CN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——</a:t>
            </a:r>
            <a:r>
              <a:rPr lang="zh-CN" altLang="en-US" smtClean="0">
                <a:latin typeface="方正仿宋_GBK" panose="03000509000000000000" pitchFamily="65" charset="-122"/>
                <a:ea typeface="方正仿宋_GBK" panose="03000509000000000000" pitchFamily="65" charset="-122"/>
              </a:rPr>
              <a:t>预防微生物性食物中毒的关键！</a:t>
            </a:r>
            <a:endParaRPr lang="zh-CN" altLang="en-US" sz="2800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endParaRPr lang="zh-CN" altLang="en-US" sz="2800" b="1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endParaRPr lang="zh-CN" altLang="en-US" sz="2800" b="1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  <a:p>
            <a:pPr>
              <a:lnSpc>
                <a:spcPct val="120000"/>
              </a:lnSpc>
              <a:buFont typeface="Wingdings 2" panose="05020102010507070707" pitchFamily="18" charset="2"/>
              <a:buNone/>
            </a:pPr>
            <a:endParaRPr lang="zh-CN" altLang="en-US" sz="2800" b="1" smtClean="0">
              <a:latin typeface="方正仿宋_GBK" panose="03000509000000000000" pitchFamily="65" charset="-122"/>
              <a:ea typeface="方正仿宋_GBK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-34290"/>
            <a:ext cx="236982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D876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食品安全重于天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ED8760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1209233025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ags/tag11.xml><?xml version="1.0" encoding="utf-8"?>
<p:tagLst xmlns:p="http://schemas.openxmlformats.org/presentationml/2006/main">
  <p:tag name="MH" val="20151209233025"/>
  <p:tag name="MH_LIBRARY" val="GRAPHIC"/>
  <p:tag name="MH_TYPE" val="Other"/>
  <p:tag name="MH_ORDER" val="12"/>
</p:tagLst>
</file>

<file path=ppt/tags/tag12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51209233025"/>
  <p:tag name="MH_LIBRARY" val="GRAPHIC"/>
  <p:tag name="MH_TYPE" val="Other"/>
  <p:tag name="MH_ORDER" val="12"/>
</p:tagLst>
</file>

<file path=ppt/tags/tag15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ags/tag16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151209233025"/>
  <p:tag name="MH_LIBRARY" val="GRAPHIC"/>
  <p:tag name="MH_TYPE" val="Other"/>
  <p:tag name="MH_ORDER" val="12"/>
</p:tagLst>
</file>

<file path=ppt/tags/tag18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ags/tag19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ags/tag2.xml><?xml version="1.0" encoding="utf-8"?>
<p:tagLst xmlns:p="http://schemas.openxmlformats.org/presentationml/2006/main">
  <p:tag name="MH" val="20151209233025"/>
  <p:tag name="MH_LIBRARY" val="GRAPHIC"/>
  <p:tag name="MH_TYPE" val="SubTitle"/>
  <p:tag name="MH_ORDER" val="2"/>
</p:tagLst>
</file>

<file path=ppt/tags/tag20.xml><?xml version="1.0" encoding="utf-8"?>
<p:tagLst xmlns:p="http://schemas.openxmlformats.org/presentationml/2006/main">
  <p:tag name="MH" val="20151209233025"/>
  <p:tag name="MH_LIBRARY" val="GRAPHIC"/>
  <p:tag name="MH_TYPE" val="Other"/>
  <p:tag name="MH_ORDER" val="1"/>
</p:tagLst>
</file>

<file path=ppt/tags/tag21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ags/tag3.xml><?xml version="1.0" encoding="utf-8"?>
<p:tagLst xmlns:p="http://schemas.openxmlformats.org/presentationml/2006/main">
  <p:tag name="MH" val="20151209233025"/>
  <p:tag name="MH_LIBRARY" val="GRAPHIC"/>
  <p:tag name="MH_TYPE" val="SubTitle"/>
  <p:tag name="MH_ORDER" val="3"/>
</p:tagLst>
</file>

<file path=ppt/tags/tag4.xml><?xml version="1.0" encoding="utf-8"?>
<p:tagLst xmlns:p="http://schemas.openxmlformats.org/presentationml/2006/main">
  <p:tag name="MH" val="20151209233025"/>
  <p:tag name="MH_LIBRARY" val="GRAPHIC"/>
  <p:tag name="MH_TYPE" val="SubTitle"/>
  <p:tag name="MH_ORDER" val="4"/>
</p:tagLst>
</file>

<file path=ppt/tags/tag5.xml><?xml version="1.0" encoding="utf-8"?>
<p:tagLst xmlns:p="http://schemas.openxmlformats.org/presentationml/2006/main">
  <p:tag name="MH" val="20151209233025"/>
  <p:tag name="MH_LIBRARY" val="GRAPHIC"/>
  <p:tag name="MH_TYPE" val="SubTitle"/>
  <p:tag name="MH_ORDER" val="4"/>
</p:tagLst>
</file>

<file path=ppt/tags/tag6.xml><?xml version="1.0" encoding="utf-8"?>
<p:tagLst xmlns:p="http://schemas.openxmlformats.org/presentationml/2006/main">
  <p:tag name="MH" val="20151209233025"/>
  <p:tag name="MH_LIBRARY" val="GRAPHIC"/>
  <p:tag name="MH_TYPE" val="Other"/>
  <p:tag name="MH_ORDER" val="1"/>
</p:tagLst>
</file>

<file path=ppt/tags/tag7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51209233025"/>
  <p:tag name="MH_LIBRARY" val="GRAPHIC"/>
  <p:tag name="MH_TYPE" val="Other"/>
  <p:tag name="MH_ORDER" val="12"/>
</p:tagLst>
</file>

<file path=ppt/tags/tag9.xml><?xml version="1.0" encoding="utf-8"?>
<p:tagLst xmlns:p="http://schemas.openxmlformats.org/presentationml/2006/main">
  <p:tag name="MH" val="20151209233025"/>
  <p:tag name="MH_LIBRARY" val="GRAPHIC"/>
  <p:tag name="MH_TYPE" val="Other"/>
  <p:tag name="MH_ORDER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1812</Words>
  <Application>WPS 演示</Application>
  <PresentationFormat>自定义</PresentationFormat>
  <Paragraphs>217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8" baseType="lpstr">
      <vt:lpstr>Arial</vt:lpstr>
      <vt:lpstr>宋体</vt:lpstr>
      <vt:lpstr>Wingdings</vt:lpstr>
      <vt:lpstr>Agency FB</vt:lpstr>
      <vt:lpstr>造字工房悦黑（非商用）常规体</vt:lpstr>
      <vt:lpstr>黑体</vt:lpstr>
      <vt:lpstr>Calibri</vt:lpstr>
      <vt:lpstr>隶书</vt:lpstr>
      <vt:lpstr>Wingdings 2</vt:lpstr>
      <vt:lpstr>Wingdings 2</vt:lpstr>
      <vt:lpstr>等线</vt:lpstr>
      <vt:lpstr>方正小标宋_GBK</vt:lpstr>
      <vt:lpstr>华文隶书</vt:lpstr>
      <vt:lpstr>楷体_GB2312</vt:lpstr>
      <vt:lpstr>仿宋_GB2312</vt:lpstr>
      <vt:lpstr>方正仿宋_GBK</vt:lpstr>
      <vt:lpstr>造字工房悦黑（非商用）常规体</vt:lpstr>
      <vt:lpstr>Gill Sans</vt:lpstr>
      <vt:lpstr>方正黑体_GBK</vt:lpstr>
      <vt:lpstr>Constantia</vt:lpstr>
      <vt:lpstr>微软雅黑</vt:lpstr>
      <vt:lpstr>Gill Sans MT</vt:lpstr>
      <vt:lpstr>Arial Unicode MS</vt:lpstr>
      <vt:lpstr>方正楷体_GBK</vt:lpstr>
      <vt:lpstr>华文琥珀</vt:lpstr>
      <vt:lpstr>流畅</vt:lpstr>
      <vt:lpstr>PowerPoint 演示文稿</vt:lpstr>
      <vt:lpstr>学校食堂食品安全关键环节的风险控制</vt:lpstr>
      <vt:lpstr>一、人员管理</vt:lpstr>
      <vt:lpstr>PowerPoint 演示文稿</vt:lpstr>
      <vt:lpstr>二、过程控制</vt:lpstr>
      <vt:lpstr>PowerPoint 演示文稿</vt:lpstr>
      <vt:lpstr>六个关键环节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三、资料管理</vt:lpstr>
      <vt:lpstr>PowerPoint 演示文稿</vt:lpstr>
      <vt:lpstr>PowerPoint 演示文稿</vt:lpstr>
      <vt:lpstr>四、应急处置</vt:lpstr>
      <vt:lpstr>PowerPoint 演示文稿</vt:lpstr>
      <vt:lpstr>常规自查   每日1次</vt:lpstr>
      <vt:lpstr> </vt:lpstr>
      <vt:lpstr>具体做法与要求</vt:lpstr>
      <vt:lpstr>工 作 要 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MDG</dc:creator>
  <cp:lastModifiedBy>Administrator</cp:lastModifiedBy>
  <cp:revision>853</cp:revision>
  <dcterms:created xsi:type="dcterms:W3CDTF">2015-12-15T14:14:00Z</dcterms:created>
  <dcterms:modified xsi:type="dcterms:W3CDTF">2021-08-20T05:57:13Z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53846D0C02CD456F925DF78920CAC476</vt:lpwstr>
  </property>
</Properties>
</file>