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31"/>
  </p:notesMasterIdLst>
  <p:sldIdLst>
    <p:sldId id="257" r:id="rId9"/>
    <p:sldId id="258" r:id="rId10"/>
    <p:sldId id="259" r:id="rId11"/>
    <p:sldId id="261" r:id="rId12"/>
    <p:sldId id="343" r:id="rId13"/>
    <p:sldId id="344" r:id="rId14"/>
    <p:sldId id="262" r:id="rId15"/>
    <p:sldId id="263" r:id="rId16"/>
    <p:sldId id="264" r:id="rId17"/>
    <p:sldId id="265" r:id="rId18"/>
    <p:sldId id="266" r:id="rId19"/>
    <p:sldId id="267" r:id="rId20"/>
    <p:sldId id="272" r:id="rId21"/>
    <p:sldId id="347" r:id="rId22"/>
    <p:sldId id="342" r:id="rId23"/>
    <p:sldId id="345" r:id="rId24"/>
    <p:sldId id="346" r:id="rId25"/>
    <p:sldId id="289" r:id="rId26"/>
    <p:sldId id="292" r:id="rId27"/>
    <p:sldId id="296" r:id="rId28"/>
    <p:sldId id="297" r:id="rId29"/>
    <p:sldId id="301" r:id="rId30"/>
  </p:sldIdLst>
  <p:sldSz cx="11880850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5E41"/>
    <a:srgbClr val="FFFF99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6" autoAdjust="0"/>
  </p:normalViewPr>
  <p:slideViewPr>
    <p:cSldViewPr>
      <p:cViewPr varScale="1">
        <p:scale>
          <a:sx n="81" d="100"/>
          <a:sy n="81" d="100"/>
        </p:scale>
        <p:origin x="802" y="-24"/>
      </p:cViewPr>
      <p:guideLst>
        <p:guide orient="horz" pos="2155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7D069-C105-4A4E-9452-87E3BFC85F25}" type="datetimeFigureOut">
              <a:rPr lang="zh-CN" altLang="en-US" smtClean="0"/>
              <a:t>2021/5/8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8A4A7-A922-404E-8C41-07AEC5012F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A4A7-A922-404E-8C41-07AEC5012F2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A4A7-A922-404E-8C41-07AEC5012F2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A4A7-A922-404E-8C41-07AEC5012F2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A4A7-A922-404E-8C41-07AEC5012F2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A4A7-A922-404E-8C41-07AEC5012F2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A4A7-A922-404E-8C41-07AEC5012F2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918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A4A7-A922-404E-8C41-07AEC5012F2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A4A7-A922-404E-8C41-07AEC5012F2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137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A4A7-A922-404E-8C41-07AEC5012F2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215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A4A7-A922-404E-8C41-07AEC5012F2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A4A7-A922-404E-8C41-07AEC5012F2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A4A7-A922-404E-8C41-07AEC5012F2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A4A7-A922-404E-8C41-07AEC5012F2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A4A7-A922-404E-8C41-07AEC5012F2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A4A7-A922-404E-8C41-07AEC5012F2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A4A7-A922-404E-8C41-07AEC5012F2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A4A7-A922-404E-8C41-07AEC5012F2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A4A7-A922-404E-8C41-07AEC5012F2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00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A4A7-A922-404E-8C41-07AEC5012F2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318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A4A7-A922-404E-8C41-07AEC5012F2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A4A7-A922-404E-8C41-07AEC5012F2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8A4A7-A922-404E-8C41-07AEC5012F2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ctrTitle"/>
          </p:nvPr>
        </p:nvSpPr>
        <p:spPr>
          <a:xfrm>
            <a:off x="890608" y="2125032"/>
            <a:ext cx="10099675" cy="146628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782763" y="3876305"/>
            <a:ext cx="8315326" cy="1748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593726" y="1596132"/>
            <a:ext cx="10693400" cy="45144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8613775" y="273970"/>
            <a:ext cx="2673350" cy="58366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593726" y="273970"/>
            <a:ext cx="7867650" cy="58366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ctrTitle"/>
          </p:nvPr>
        </p:nvSpPr>
        <p:spPr>
          <a:xfrm>
            <a:off x="890610" y="2125034"/>
            <a:ext cx="10099675" cy="146628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782763" y="3876305"/>
            <a:ext cx="8315326" cy="1748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593726" y="1596132"/>
            <a:ext cx="10693400" cy="45144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938234" y="4395712"/>
            <a:ext cx="10099675" cy="135860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938234" y="2899312"/>
            <a:ext cx="10099675" cy="14963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593724" y="1596132"/>
            <a:ext cx="5270500" cy="45144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016626" y="1596132"/>
            <a:ext cx="5270500" cy="45144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593727" y="1531204"/>
            <a:ext cx="5249864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593727" y="2169337"/>
            <a:ext cx="5249864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6035675" y="1531204"/>
            <a:ext cx="5251450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6035675" y="2169337"/>
            <a:ext cx="5251450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7" y="272355"/>
            <a:ext cx="3908425" cy="115909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645025" y="272388"/>
            <a:ext cx="6642099" cy="583821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593727" y="1431449"/>
            <a:ext cx="3908425" cy="4679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593726" y="1596132"/>
            <a:ext cx="10693400" cy="45144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2328885" y="4788377"/>
            <a:ext cx="7127875" cy="56529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2328885" y="611215"/>
            <a:ext cx="7127875" cy="4104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2328885" y="5353671"/>
            <a:ext cx="7127875" cy="802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593726" y="1596132"/>
            <a:ext cx="10693400" cy="45144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8613775" y="273972"/>
            <a:ext cx="2673350" cy="58366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593726" y="273972"/>
            <a:ext cx="7867650" cy="58366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ctrTitle"/>
          </p:nvPr>
        </p:nvSpPr>
        <p:spPr>
          <a:xfrm>
            <a:off x="890610" y="2125034"/>
            <a:ext cx="10099675" cy="146628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782763" y="3876305"/>
            <a:ext cx="8315326" cy="1748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593726" y="1596132"/>
            <a:ext cx="10693400" cy="45144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938234" y="4395712"/>
            <a:ext cx="10099675" cy="135860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938234" y="2899312"/>
            <a:ext cx="10099675" cy="14963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593724" y="1596132"/>
            <a:ext cx="5270500" cy="45144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016626" y="1596132"/>
            <a:ext cx="5270500" cy="45144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593727" y="1531204"/>
            <a:ext cx="5249864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593727" y="2169337"/>
            <a:ext cx="5249864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6035675" y="1531204"/>
            <a:ext cx="5251450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6035675" y="2169337"/>
            <a:ext cx="5251450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938233" y="4395710"/>
            <a:ext cx="10099675" cy="135860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938233" y="2899312"/>
            <a:ext cx="10099675" cy="14963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7" y="272355"/>
            <a:ext cx="3908425" cy="115909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645025" y="272388"/>
            <a:ext cx="6642099" cy="583821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593727" y="1431449"/>
            <a:ext cx="3908425" cy="4679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2328885" y="4788377"/>
            <a:ext cx="7127875" cy="56529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2328885" y="611215"/>
            <a:ext cx="7127875" cy="4104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2328885" y="5353671"/>
            <a:ext cx="7127875" cy="802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593726" y="1596132"/>
            <a:ext cx="10693400" cy="45144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8613775" y="273972"/>
            <a:ext cx="2673350" cy="58366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593726" y="273972"/>
            <a:ext cx="7867650" cy="58366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ctrTitle"/>
          </p:nvPr>
        </p:nvSpPr>
        <p:spPr>
          <a:xfrm>
            <a:off x="890608" y="2125032"/>
            <a:ext cx="10099675" cy="146628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782763" y="3876305"/>
            <a:ext cx="8315326" cy="1748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593726" y="1596132"/>
            <a:ext cx="10693400" cy="45144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938233" y="4395710"/>
            <a:ext cx="10099675" cy="135860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938233" y="2899312"/>
            <a:ext cx="10099675" cy="14963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593724" y="1596132"/>
            <a:ext cx="5270500" cy="45144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016626" y="1596132"/>
            <a:ext cx="5270500" cy="45144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593727" y="1531204"/>
            <a:ext cx="5249864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593727" y="2169337"/>
            <a:ext cx="5249864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6035675" y="1531204"/>
            <a:ext cx="5251450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6035675" y="2169337"/>
            <a:ext cx="5251450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593724" y="1596132"/>
            <a:ext cx="5270500" cy="45144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016626" y="1596132"/>
            <a:ext cx="5270500" cy="45144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7" y="272355"/>
            <a:ext cx="3908425" cy="115909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645025" y="272386"/>
            <a:ext cx="6642099" cy="583821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593727" y="1431449"/>
            <a:ext cx="3908425" cy="4679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2328884" y="4788377"/>
            <a:ext cx="7127875" cy="56529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2328884" y="611215"/>
            <a:ext cx="7127875" cy="4104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2328884" y="5353671"/>
            <a:ext cx="7127875" cy="802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593726" y="1596132"/>
            <a:ext cx="10693400" cy="45144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8613775" y="273970"/>
            <a:ext cx="2673350" cy="58366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593726" y="273970"/>
            <a:ext cx="7867650" cy="58366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ctrTitle"/>
          </p:nvPr>
        </p:nvSpPr>
        <p:spPr>
          <a:xfrm>
            <a:off x="890606" y="2125028"/>
            <a:ext cx="10099675" cy="146628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782763" y="3876305"/>
            <a:ext cx="8315326" cy="1748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593726" y="1596132"/>
            <a:ext cx="10693400" cy="45144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938230" y="4395706"/>
            <a:ext cx="10099675" cy="135860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938230" y="2899312"/>
            <a:ext cx="10099675" cy="14963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593724" y="1596132"/>
            <a:ext cx="5270500" cy="45144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016626" y="1596132"/>
            <a:ext cx="5270500" cy="45144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593727" y="1531204"/>
            <a:ext cx="5249864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593727" y="2169337"/>
            <a:ext cx="5249864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6035675" y="1531204"/>
            <a:ext cx="5251450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6035675" y="2169337"/>
            <a:ext cx="5251450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593727" y="1531204"/>
            <a:ext cx="5249864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593727" y="2169337"/>
            <a:ext cx="5249864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6035675" y="1531204"/>
            <a:ext cx="5251450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6035675" y="2169337"/>
            <a:ext cx="5251450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7" y="272355"/>
            <a:ext cx="3908425" cy="115909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645025" y="272382"/>
            <a:ext cx="6642099" cy="583821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593727" y="1431449"/>
            <a:ext cx="3908425" cy="4679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2328881" y="4788377"/>
            <a:ext cx="7127875" cy="56529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2328881" y="611215"/>
            <a:ext cx="7127875" cy="4104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2328881" y="5353671"/>
            <a:ext cx="7127875" cy="802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593726" y="1596132"/>
            <a:ext cx="10693400" cy="45144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8613775" y="273966"/>
            <a:ext cx="2673350" cy="58366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593726" y="273966"/>
            <a:ext cx="7867650" cy="58366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ctrTitle"/>
          </p:nvPr>
        </p:nvSpPr>
        <p:spPr>
          <a:xfrm>
            <a:off x="890602" y="2125022"/>
            <a:ext cx="10099675" cy="146628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782763" y="3876305"/>
            <a:ext cx="8315326" cy="1748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593726" y="1596132"/>
            <a:ext cx="10693400" cy="45144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938227" y="4395700"/>
            <a:ext cx="10099675" cy="135860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938227" y="2899312"/>
            <a:ext cx="10099675" cy="14963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593724" y="1596132"/>
            <a:ext cx="5270500" cy="45144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016626" y="1596132"/>
            <a:ext cx="5270500" cy="45144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593727" y="1531204"/>
            <a:ext cx="5249864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593727" y="2169337"/>
            <a:ext cx="5249864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6035675" y="1531204"/>
            <a:ext cx="5251450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6035675" y="2169337"/>
            <a:ext cx="5251450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7" y="272355"/>
            <a:ext cx="3908425" cy="115909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645025" y="272376"/>
            <a:ext cx="6642099" cy="583821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593727" y="1431449"/>
            <a:ext cx="3908425" cy="4679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2328877" y="4788377"/>
            <a:ext cx="7127875" cy="56529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2328877" y="611215"/>
            <a:ext cx="7127875" cy="4104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2328877" y="5353671"/>
            <a:ext cx="7127875" cy="802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593726" y="1596132"/>
            <a:ext cx="10693400" cy="45144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8613775" y="273960"/>
            <a:ext cx="2673350" cy="58366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593726" y="273960"/>
            <a:ext cx="7867650" cy="58366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ctrTitle"/>
          </p:nvPr>
        </p:nvSpPr>
        <p:spPr>
          <a:xfrm>
            <a:off x="890597" y="2125014"/>
            <a:ext cx="10099675" cy="146628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782763" y="3876305"/>
            <a:ext cx="8315326" cy="1748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593726" y="1596132"/>
            <a:ext cx="10693400" cy="45144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938221" y="4395692"/>
            <a:ext cx="10099675" cy="135860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938221" y="2899312"/>
            <a:ext cx="10099675" cy="14963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593724" y="1596132"/>
            <a:ext cx="5270500" cy="45144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016626" y="1596132"/>
            <a:ext cx="5270500" cy="45144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593727" y="1531204"/>
            <a:ext cx="5249864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593727" y="2169337"/>
            <a:ext cx="5249864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6035675" y="1531204"/>
            <a:ext cx="5251450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6035675" y="2169337"/>
            <a:ext cx="5251450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7" y="272355"/>
            <a:ext cx="3908425" cy="115909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645025" y="272368"/>
            <a:ext cx="6642099" cy="583821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593727" y="1431449"/>
            <a:ext cx="3908425" cy="4679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2328872" y="4788377"/>
            <a:ext cx="7127875" cy="56529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2328872" y="611215"/>
            <a:ext cx="7127875" cy="4104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2328872" y="5353671"/>
            <a:ext cx="7127875" cy="802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593726" y="1596132"/>
            <a:ext cx="10693400" cy="45144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8613775" y="273952"/>
            <a:ext cx="2673350" cy="58366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593726" y="273952"/>
            <a:ext cx="7867650" cy="58366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ctrTitle"/>
          </p:nvPr>
        </p:nvSpPr>
        <p:spPr>
          <a:xfrm>
            <a:off x="890608" y="2125032"/>
            <a:ext cx="10099675" cy="146628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782763" y="3876305"/>
            <a:ext cx="8315326" cy="1748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593726" y="1596132"/>
            <a:ext cx="10693400" cy="45144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7" y="272355"/>
            <a:ext cx="3908425" cy="115909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645025" y="272386"/>
            <a:ext cx="6642099" cy="583821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593727" y="1431449"/>
            <a:ext cx="3908425" cy="4679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938233" y="4395710"/>
            <a:ext cx="10099675" cy="135860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938233" y="2899312"/>
            <a:ext cx="10099675" cy="14963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593724" y="1596132"/>
            <a:ext cx="5270500" cy="45144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6016626" y="1596132"/>
            <a:ext cx="5270500" cy="45144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593727" y="1531204"/>
            <a:ext cx="5249864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593727" y="2169337"/>
            <a:ext cx="5249864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6035675" y="1531204"/>
            <a:ext cx="5251450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6035675" y="2169337"/>
            <a:ext cx="5251450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7" y="272355"/>
            <a:ext cx="3908425" cy="115909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645025" y="272386"/>
            <a:ext cx="6642099" cy="583821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593727" y="1431449"/>
            <a:ext cx="3908425" cy="46791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2328884" y="4788377"/>
            <a:ext cx="7127875" cy="56529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2328884" y="611215"/>
            <a:ext cx="7127875" cy="4104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2328884" y="5353671"/>
            <a:ext cx="7127875" cy="802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593726" y="273939"/>
            <a:ext cx="10693400" cy="11400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593726" y="1596132"/>
            <a:ext cx="10693400" cy="45144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8613775" y="273970"/>
            <a:ext cx="2673350" cy="58366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593726" y="273970"/>
            <a:ext cx="7867650" cy="58366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2328884" y="4788377"/>
            <a:ext cx="7127875" cy="56529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2328884" y="611215"/>
            <a:ext cx="7127875" cy="4104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2328884" y="5353671"/>
            <a:ext cx="7127875" cy="802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26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9" Type="http://schemas.openxmlformats.org/officeDocument/2006/relationships/image" Target="../media/image11.png"/><Relationship Id="rId3" Type="http://schemas.openxmlformats.org/officeDocument/2006/relationships/slideLayout" Target="../slideLayouts/slideLayout14.xml"/><Relationship Id="rId21" Type="http://schemas.microsoft.com/office/2007/relationships/hdphoto" Target="../media/hdphoto5.wdp"/><Relationship Id="rId34" Type="http://schemas.openxmlformats.org/officeDocument/2006/relationships/image" Target="../media/image26.png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microsoft.com/office/2007/relationships/hdphoto" Target="../media/hdphoto3.wdp"/><Relationship Id="rId25" Type="http://schemas.microsoft.com/office/2007/relationships/hdphoto" Target="../media/hdphoto7.wdp"/><Relationship Id="rId33" Type="http://schemas.microsoft.com/office/2007/relationships/hdphoto" Target="../media/hdphoto10.wdp"/><Relationship Id="rId38" Type="http://schemas.microsoft.com/office/2007/relationships/hdphoto" Target="../media/hdphoto12.wdp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microsoft.com/office/2007/relationships/hdphoto" Target="../media/hdphoto8.wdp"/><Relationship Id="rId41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20.png"/><Relationship Id="rId32" Type="http://schemas.openxmlformats.org/officeDocument/2006/relationships/image" Target="../media/image25.png"/><Relationship Id="rId37" Type="http://schemas.openxmlformats.org/officeDocument/2006/relationships/image" Target="../media/image27.png"/><Relationship Id="rId40" Type="http://schemas.openxmlformats.org/officeDocument/2006/relationships/image" Target="../media/image10.png"/><Relationship Id="rId5" Type="http://schemas.openxmlformats.org/officeDocument/2006/relationships/slideLayout" Target="../slideLayouts/slideLayout16.xml"/><Relationship Id="rId15" Type="http://schemas.microsoft.com/office/2007/relationships/hdphoto" Target="../media/hdphoto2.wdp"/><Relationship Id="rId23" Type="http://schemas.microsoft.com/office/2007/relationships/hdphoto" Target="../media/hdphoto6.wdp"/><Relationship Id="rId28" Type="http://schemas.openxmlformats.org/officeDocument/2006/relationships/image" Target="../media/image23.png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21.xml"/><Relationship Id="rId19" Type="http://schemas.microsoft.com/office/2007/relationships/hdphoto" Target="../media/hdphoto4.wdp"/><Relationship Id="rId31" Type="http://schemas.microsoft.com/office/2007/relationships/hdphoto" Target="../media/hdphoto9.wdp"/><Relationship Id="rId44" Type="http://schemas.microsoft.com/office/2007/relationships/hdphoto" Target="../media/hdphoto13.wdp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image" Target="../media/image22.png"/><Relationship Id="rId30" Type="http://schemas.openxmlformats.org/officeDocument/2006/relationships/image" Target="../media/image24.png"/><Relationship Id="rId35" Type="http://schemas.microsoft.com/office/2007/relationships/hdphoto" Target="../media/hdphoto11.wdp"/><Relationship Id="rId43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9" Type="http://schemas.openxmlformats.org/officeDocument/2006/relationships/image" Target="../media/image11.png"/><Relationship Id="rId3" Type="http://schemas.openxmlformats.org/officeDocument/2006/relationships/slideLayout" Target="../slideLayouts/slideLayout25.xml"/><Relationship Id="rId21" Type="http://schemas.microsoft.com/office/2007/relationships/hdphoto" Target="../media/hdphoto5.wdp"/><Relationship Id="rId34" Type="http://schemas.openxmlformats.org/officeDocument/2006/relationships/image" Target="../media/image23.png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microsoft.com/office/2007/relationships/hdphoto" Target="../media/hdphoto3.wdp"/><Relationship Id="rId25" Type="http://schemas.microsoft.com/office/2007/relationships/hdphoto" Target="../media/hdphoto7.wdp"/><Relationship Id="rId33" Type="http://schemas.openxmlformats.org/officeDocument/2006/relationships/image" Target="../media/image22.png"/><Relationship Id="rId38" Type="http://schemas.microsoft.com/office/2007/relationships/hdphoto" Target="../media/hdphoto12.wdp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image" Target="../media/image25.png"/><Relationship Id="rId41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20.png"/><Relationship Id="rId32" Type="http://schemas.microsoft.com/office/2007/relationships/hdphoto" Target="../media/hdphoto11.wdp"/><Relationship Id="rId37" Type="http://schemas.openxmlformats.org/officeDocument/2006/relationships/image" Target="../media/image27.png"/><Relationship Id="rId40" Type="http://schemas.openxmlformats.org/officeDocument/2006/relationships/image" Target="../media/image10.png"/><Relationship Id="rId5" Type="http://schemas.openxmlformats.org/officeDocument/2006/relationships/slideLayout" Target="../slideLayouts/slideLayout27.xml"/><Relationship Id="rId15" Type="http://schemas.microsoft.com/office/2007/relationships/hdphoto" Target="../media/hdphoto2.wdp"/><Relationship Id="rId23" Type="http://schemas.microsoft.com/office/2007/relationships/hdphoto" Target="../media/hdphoto6.wdp"/><Relationship Id="rId28" Type="http://schemas.microsoft.com/office/2007/relationships/hdphoto" Target="../media/hdphoto9.wdp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32.xml"/><Relationship Id="rId19" Type="http://schemas.microsoft.com/office/2007/relationships/hdphoto" Target="../media/hdphoto4.wdp"/><Relationship Id="rId31" Type="http://schemas.openxmlformats.org/officeDocument/2006/relationships/image" Target="../media/image26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microsoft.com/office/2007/relationships/hdphoto" Target="../media/hdphoto10.wdp"/><Relationship Id="rId35" Type="http://schemas.microsoft.com/office/2007/relationships/hdphoto" Target="../media/hdphoto8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9" Type="http://schemas.openxmlformats.org/officeDocument/2006/relationships/image" Target="../media/image11.png"/><Relationship Id="rId3" Type="http://schemas.openxmlformats.org/officeDocument/2006/relationships/slideLayout" Target="../slideLayouts/slideLayout36.xml"/><Relationship Id="rId21" Type="http://schemas.microsoft.com/office/2007/relationships/hdphoto" Target="../media/hdphoto5.wdp"/><Relationship Id="rId34" Type="http://schemas.openxmlformats.org/officeDocument/2006/relationships/image" Target="../media/image23.png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microsoft.com/office/2007/relationships/hdphoto" Target="../media/hdphoto3.wdp"/><Relationship Id="rId25" Type="http://schemas.microsoft.com/office/2007/relationships/hdphoto" Target="../media/hdphoto7.wdp"/><Relationship Id="rId33" Type="http://schemas.openxmlformats.org/officeDocument/2006/relationships/image" Target="../media/image22.png"/><Relationship Id="rId38" Type="http://schemas.microsoft.com/office/2007/relationships/hdphoto" Target="../media/hdphoto12.wdp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image" Target="../media/image25.png"/><Relationship Id="rId41" Type="http://schemas.openxmlformats.org/officeDocument/2006/relationships/image" Target="../media/image2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image" Target="../media/image20.png"/><Relationship Id="rId32" Type="http://schemas.microsoft.com/office/2007/relationships/hdphoto" Target="../media/hdphoto11.wdp"/><Relationship Id="rId37" Type="http://schemas.openxmlformats.org/officeDocument/2006/relationships/image" Target="../media/image27.png"/><Relationship Id="rId40" Type="http://schemas.openxmlformats.org/officeDocument/2006/relationships/image" Target="../media/image10.png"/><Relationship Id="rId5" Type="http://schemas.openxmlformats.org/officeDocument/2006/relationships/slideLayout" Target="../slideLayouts/slideLayout38.xml"/><Relationship Id="rId15" Type="http://schemas.microsoft.com/office/2007/relationships/hdphoto" Target="../media/hdphoto2.wdp"/><Relationship Id="rId23" Type="http://schemas.microsoft.com/office/2007/relationships/hdphoto" Target="../media/hdphoto6.wdp"/><Relationship Id="rId28" Type="http://schemas.microsoft.com/office/2007/relationships/hdphoto" Target="../media/hdphoto9.wdp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43.xml"/><Relationship Id="rId19" Type="http://schemas.microsoft.com/office/2007/relationships/hdphoto" Target="../media/hdphoto4.wdp"/><Relationship Id="rId31" Type="http://schemas.openxmlformats.org/officeDocument/2006/relationships/image" Target="../media/image26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microsoft.com/office/2007/relationships/hdphoto" Target="../media/hdphoto10.wdp"/><Relationship Id="rId35" Type="http://schemas.microsoft.com/office/2007/relationships/hdphoto" Target="../media/hdphoto8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9" Type="http://schemas.openxmlformats.org/officeDocument/2006/relationships/image" Target="../media/image11.png"/><Relationship Id="rId3" Type="http://schemas.openxmlformats.org/officeDocument/2006/relationships/slideLayout" Target="../slideLayouts/slideLayout47.xml"/><Relationship Id="rId21" Type="http://schemas.microsoft.com/office/2007/relationships/hdphoto" Target="../media/hdphoto5.wdp"/><Relationship Id="rId34" Type="http://schemas.openxmlformats.org/officeDocument/2006/relationships/image" Target="../media/image23.png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microsoft.com/office/2007/relationships/hdphoto" Target="../media/hdphoto3.wdp"/><Relationship Id="rId25" Type="http://schemas.microsoft.com/office/2007/relationships/hdphoto" Target="../media/hdphoto7.wdp"/><Relationship Id="rId33" Type="http://schemas.openxmlformats.org/officeDocument/2006/relationships/image" Target="../media/image22.png"/><Relationship Id="rId38" Type="http://schemas.microsoft.com/office/2007/relationships/hdphoto" Target="../media/hdphoto12.wdp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image" Target="../media/image25.png"/><Relationship Id="rId41" Type="http://schemas.openxmlformats.org/officeDocument/2006/relationships/image" Target="../media/image28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image" Target="../media/image20.png"/><Relationship Id="rId32" Type="http://schemas.microsoft.com/office/2007/relationships/hdphoto" Target="../media/hdphoto11.wdp"/><Relationship Id="rId37" Type="http://schemas.openxmlformats.org/officeDocument/2006/relationships/image" Target="../media/image27.png"/><Relationship Id="rId40" Type="http://schemas.openxmlformats.org/officeDocument/2006/relationships/image" Target="../media/image10.png"/><Relationship Id="rId5" Type="http://schemas.openxmlformats.org/officeDocument/2006/relationships/slideLayout" Target="../slideLayouts/slideLayout49.xml"/><Relationship Id="rId15" Type="http://schemas.microsoft.com/office/2007/relationships/hdphoto" Target="../media/hdphoto2.wdp"/><Relationship Id="rId23" Type="http://schemas.microsoft.com/office/2007/relationships/hdphoto" Target="../media/hdphoto6.wdp"/><Relationship Id="rId28" Type="http://schemas.microsoft.com/office/2007/relationships/hdphoto" Target="../media/hdphoto9.wdp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54.xml"/><Relationship Id="rId19" Type="http://schemas.microsoft.com/office/2007/relationships/hdphoto" Target="../media/hdphoto4.wdp"/><Relationship Id="rId31" Type="http://schemas.openxmlformats.org/officeDocument/2006/relationships/image" Target="../media/image26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microsoft.com/office/2007/relationships/hdphoto" Target="../media/hdphoto10.wdp"/><Relationship Id="rId35" Type="http://schemas.microsoft.com/office/2007/relationships/hdphoto" Target="../media/hdphoto8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9" Type="http://schemas.openxmlformats.org/officeDocument/2006/relationships/image" Target="../media/image11.png"/><Relationship Id="rId3" Type="http://schemas.openxmlformats.org/officeDocument/2006/relationships/slideLayout" Target="../slideLayouts/slideLayout58.xml"/><Relationship Id="rId21" Type="http://schemas.microsoft.com/office/2007/relationships/hdphoto" Target="../media/hdphoto5.wdp"/><Relationship Id="rId34" Type="http://schemas.openxmlformats.org/officeDocument/2006/relationships/image" Target="../media/image23.png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microsoft.com/office/2007/relationships/hdphoto" Target="../media/hdphoto3.wdp"/><Relationship Id="rId25" Type="http://schemas.microsoft.com/office/2007/relationships/hdphoto" Target="../media/hdphoto7.wdp"/><Relationship Id="rId33" Type="http://schemas.openxmlformats.org/officeDocument/2006/relationships/image" Target="../media/image22.png"/><Relationship Id="rId38" Type="http://schemas.microsoft.com/office/2007/relationships/hdphoto" Target="../media/hdphoto12.wdp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image" Target="../media/image25.png"/><Relationship Id="rId41" Type="http://schemas.openxmlformats.org/officeDocument/2006/relationships/image" Target="../media/image28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image" Target="../media/image20.png"/><Relationship Id="rId32" Type="http://schemas.microsoft.com/office/2007/relationships/hdphoto" Target="../media/hdphoto11.wdp"/><Relationship Id="rId37" Type="http://schemas.openxmlformats.org/officeDocument/2006/relationships/image" Target="../media/image27.png"/><Relationship Id="rId40" Type="http://schemas.openxmlformats.org/officeDocument/2006/relationships/image" Target="../media/image10.png"/><Relationship Id="rId5" Type="http://schemas.openxmlformats.org/officeDocument/2006/relationships/slideLayout" Target="../slideLayouts/slideLayout60.xml"/><Relationship Id="rId15" Type="http://schemas.microsoft.com/office/2007/relationships/hdphoto" Target="../media/hdphoto2.wdp"/><Relationship Id="rId23" Type="http://schemas.microsoft.com/office/2007/relationships/hdphoto" Target="../media/hdphoto6.wdp"/><Relationship Id="rId28" Type="http://schemas.microsoft.com/office/2007/relationships/hdphoto" Target="../media/hdphoto9.wdp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65.xml"/><Relationship Id="rId19" Type="http://schemas.microsoft.com/office/2007/relationships/hdphoto" Target="../media/hdphoto4.wdp"/><Relationship Id="rId31" Type="http://schemas.openxmlformats.org/officeDocument/2006/relationships/image" Target="../media/image26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microsoft.com/office/2007/relationships/hdphoto" Target="../media/hdphoto10.wdp"/><Relationship Id="rId35" Type="http://schemas.microsoft.com/office/2007/relationships/hdphoto" Target="../media/hdphoto8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18" Type="http://schemas.openxmlformats.org/officeDocument/2006/relationships/image" Target="../media/image17.png"/><Relationship Id="rId26" Type="http://schemas.openxmlformats.org/officeDocument/2006/relationships/image" Target="../media/image21.png"/><Relationship Id="rId39" Type="http://schemas.openxmlformats.org/officeDocument/2006/relationships/image" Target="../media/image11.png"/><Relationship Id="rId3" Type="http://schemas.openxmlformats.org/officeDocument/2006/relationships/slideLayout" Target="../slideLayouts/slideLayout69.xml"/><Relationship Id="rId21" Type="http://schemas.microsoft.com/office/2007/relationships/hdphoto" Target="../media/hdphoto5.wdp"/><Relationship Id="rId34" Type="http://schemas.openxmlformats.org/officeDocument/2006/relationships/image" Target="../media/image23.png"/><Relationship Id="rId42" Type="http://schemas.openxmlformats.org/officeDocument/2006/relationships/image" Target="../media/image3.png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microsoft.com/office/2007/relationships/hdphoto" Target="../media/hdphoto3.wdp"/><Relationship Id="rId25" Type="http://schemas.microsoft.com/office/2007/relationships/hdphoto" Target="../media/hdphoto7.wdp"/><Relationship Id="rId33" Type="http://schemas.openxmlformats.org/officeDocument/2006/relationships/image" Target="../media/image22.png"/><Relationship Id="rId38" Type="http://schemas.microsoft.com/office/2007/relationships/hdphoto" Target="../media/hdphoto12.wdp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29" Type="http://schemas.openxmlformats.org/officeDocument/2006/relationships/image" Target="../media/image25.png"/><Relationship Id="rId41" Type="http://schemas.openxmlformats.org/officeDocument/2006/relationships/image" Target="../media/image28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image" Target="../media/image20.png"/><Relationship Id="rId32" Type="http://schemas.microsoft.com/office/2007/relationships/hdphoto" Target="../media/hdphoto11.wdp"/><Relationship Id="rId37" Type="http://schemas.openxmlformats.org/officeDocument/2006/relationships/image" Target="../media/image27.png"/><Relationship Id="rId40" Type="http://schemas.openxmlformats.org/officeDocument/2006/relationships/image" Target="../media/image10.png"/><Relationship Id="rId5" Type="http://schemas.openxmlformats.org/officeDocument/2006/relationships/slideLayout" Target="../slideLayouts/slideLayout71.xml"/><Relationship Id="rId15" Type="http://schemas.microsoft.com/office/2007/relationships/hdphoto" Target="../media/hdphoto2.wdp"/><Relationship Id="rId23" Type="http://schemas.microsoft.com/office/2007/relationships/hdphoto" Target="../media/hdphoto6.wdp"/><Relationship Id="rId28" Type="http://schemas.microsoft.com/office/2007/relationships/hdphoto" Target="../media/hdphoto9.wdp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76.xml"/><Relationship Id="rId19" Type="http://schemas.microsoft.com/office/2007/relationships/hdphoto" Target="../media/hdphoto4.wdp"/><Relationship Id="rId31" Type="http://schemas.openxmlformats.org/officeDocument/2006/relationships/image" Target="../media/image26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microsoft.com/office/2007/relationships/hdphoto" Target="../media/hdphoto10.wdp"/><Relationship Id="rId35" Type="http://schemas.microsoft.com/office/2007/relationships/hdphoto" Target="../media/hdphoto8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5.png"/><Relationship Id="rId25" Type="http://schemas.microsoft.com/office/2007/relationships/hdphoto" Target="../media/hdphoto14.wdp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4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image" Target="../media/image30.png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地板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0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8" descr="热气球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836">
            <a:off x="11114346" y="79701"/>
            <a:ext cx="571658" cy="927798"/>
          </a:xfrm>
          <a:prstGeom prst="rect">
            <a:avLst/>
          </a:prstGeom>
          <a:noFill/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 userDrawn="1"/>
        </p:nvGrpSpPr>
        <p:grpSpPr>
          <a:xfrm>
            <a:off x="1181309" y="304800"/>
            <a:ext cx="9875742" cy="4608680"/>
            <a:chOff x="1181309" y="304800"/>
            <a:chExt cx="9875742" cy="4608680"/>
          </a:xfrm>
        </p:grpSpPr>
        <p:sp>
          <p:nvSpPr>
            <p:cNvPr id="20" name="矩形 19"/>
            <p:cNvSpPr/>
            <p:nvPr userDrawn="1"/>
          </p:nvSpPr>
          <p:spPr>
            <a:xfrm>
              <a:off x="1331913" y="467941"/>
              <a:ext cx="9649072" cy="43924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glow rad="406400">
                <a:schemeClr val="tx1">
                  <a:alpha val="4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Picture 6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1309" y="304800"/>
              <a:ext cx="9875742" cy="46086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7" descr="黑板文字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899989"/>
            <a:ext cx="4114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黑板文字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887811"/>
            <a:ext cx="4787900" cy="365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6" descr="粉笔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82302" y="4220488"/>
            <a:ext cx="8262403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4" descr="女教师1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41" y="1717586"/>
            <a:ext cx="2619206" cy="5463003"/>
          </a:xfrm>
          <a:prstGeom prst="rect">
            <a:avLst/>
          </a:prstGeom>
          <a:noFill/>
          <a:effectLst>
            <a:glow rad="50800">
              <a:schemeClr val="bg1"/>
            </a:glow>
            <a:outerShdw blurRad="50800" dist="38100" dir="2700000" algn="tl" rotWithShape="0">
              <a:prstClr val="black">
                <a:alpha val="72000"/>
              </a:prstClr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6" descr="书1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59" y="5424402"/>
            <a:ext cx="1007343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istrator\桌面\儿童类PPT\尺子.png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7" b="27692"/>
          <a:stretch>
            <a:fillRect/>
          </a:stretch>
        </p:blipFill>
        <p:spPr bwMode="auto">
          <a:xfrm rot="160242" flipV="1">
            <a:off x="2455170" y="5518912"/>
            <a:ext cx="1612078" cy="893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istrator\桌面\儿童类PPT\铅笔1.png"/>
          <p:cNvPicPr>
            <a:picLocks noChangeAspect="1" noChangeArrowheads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3" r="46801" b="13000"/>
          <a:stretch>
            <a:fillRect/>
          </a:stretch>
        </p:blipFill>
        <p:spPr bwMode="auto">
          <a:xfrm rot="14579273" flipH="1">
            <a:off x="1641167" y="5410797"/>
            <a:ext cx="246461" cy="13802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istrator\桌面\儿童类PPT\铅笔2.png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97" y="5677707"/>
            <a:ext cx="1065882" cy="10658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Administrator\桌面\儿童类PPT\橡皮擦.png"/>
          <p:cNvPicPr>
            <a:picLocks noChangeAspect="1" noChangeArrowheads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0" t="35188" r="19410" b="45738"/>
          <a:stretch>
            <a:fillRect/>
          </a:stretch>
        </p:blipFill>
        <p:spPr bwMode="auto">
          <a:xfrm rot="21415037" flipV="1">
            <a:off x="1898612" y="6345185"/>
            <a:ext cx="532568" cy="1647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C:\Documents and Settings\Administrator\桌面\儿童类PPT\铅笔2.png"/>
          <p:cNvPicPr>
            <a:picLocks noChangeAspect="1" noChangeArrowheads="1"/>
          </p:cNvPicPr>
          <p:nvPr userDrawn="1"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66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5659">
            <a:off x="8846702" y="5647325"/>
            <a:ext cx="356517" cy="35651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5" descr="书3"/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9" y="4913480"/>
            <a:ext cx="858534" cy="98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" descr="地板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0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9937" name="Group 17"/>
          <p:cNvGrpSpPr/>
          <p:nvPr userDrawn="1"/>
        </p:nvGrpSpPr>
        <p:grpSpPr bwMode="auto">
          <a:xfrm>
            <a:off x="-142874" y="0"/>
            <a:ext cx="3059114" cy="5288748"/>
            <a:chOff x="0" y="0"/>
            <a:chExt cx="1927" cy="3340"/>
          </a:xfrm>
        </p:grpSpPr>
        <p:pic>
          <p:nvPicPr>
            <p:cNvPr id="209938" name="Picture 18" descr="木牌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005" b="8258"/>
            <a:stretch>
              <a:fillRect/>
            </a:stretch>
          </p:blipFill>
          <p:spPr bwMode="auto">
            <a:xfrm>
              <a:off x="67" y="2432"/>
              <a:ext cx="1860" cy="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939" name="Picture 19" descr="木牌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4" b="11325"/>
            <a:stretch>
              <a:fillRect/>
            </a:stretch>
          </p:blipFill>
          <p:spPr bwMode="auto">
            <a:xfrm>
              <a:off x="0" y="0"/>
              <a:ext cx="1860" cy="2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9928" name="Text Box 8"/>
          <p:cNvSpPr txBox="1">
            <a:spLocks noChangeArrowheads="1"/>
          </p:cNvSpPr>
          <p:nvPr userDrawn="1"/>
        </p:nvSpPr>
        <p:spPr bwMode="auto">
          <a:xfrm rot="-243802">
            <a:off x="468315" y="471647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FFFFFF"/>
                </a:solidFill>
                <a:ea typeface="方正胖头鱼简体" pitchFamily="65" charset="-122"/>
              </a:rPr>
              <a:t>析 教 材</a:t>
            </a:r>
          </a:p>
        </p:txBody>
      </p:sp>
      <p:sp>
        <p:nvSpPr>
          <p:cNvPr id="209929" name="Text Box 9"/>
          <p:cNvSpPr txBox="1">
            <a:spLocks noChangeArrowheads="1"/>
          </p:cNvSpPr>
          <p:nvPr userDrawn="1"/>
        </p:nvSpPr>
        <p:spPr bwMode="auto">
          <a:xfrm>
            <a:off x="539752" y="1477370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FFFFFF"/>
                </a:solidFill>
                <a:ea typeface="方正胖头鱼简体" pitchFamily="65" charset="-122"/>
              </a:rPr>
              <a:t>讲 教 法</a:t>
            </a:r>
          </a:p>
        </p:txBody>
      </p:sp>
      <p:sp>
        <p:nvSpPr>
          <p:cNvPr id="209930" name="Text Box 10"/>
          <p:cNvSpPr txBox="1">
            <a:spLocks noChangeArrowheads="1"/>
          </p:cNvSpPr>
          <p:nvPr userDrawn="1"/>
        </p:nvSpPr>
        <p:spPr bwMode="auto">
          <a:xfrm>
            <a:off x="611188" y="2414791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FFFF"/>
                </a:solidFill>
                <a:ea typeface="方正胖头鱼简体" pitchFamily="65" charset="-122"/>
              </a:rPr>
              <a:t>论 学 法</a:t>
            </a:r>
          </a:p>
        </p:txBody>
      </p:sp>
      <p:sp>
        <p:nvSpPr>
          <p:cNvPr id="209931" name="Text Box 11"/>
          <p:cNvSpPr txBox="1">
            <a:spLocks noChangeArrowheads="1"/>
          </p:cNvSpPr>
          <p:nvPr userDrawn="1"/>
        </p:nvSpPr>
        <p:spPr bwMode="auto">
          <a:xfrm rot="-131434">
            <a:off x="611188" y="3346299"/>
            <a:ext cx="2016125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FFFF"/>
                </a:solidFill>
                <a:ea typeface="方正胖头鱼简体" pitchFamily="65" charset="-122"/>
              </a:rPr>
              <a:t>说 过 程</a:t>
            </a:r>
          </a:p>
        </p:txBody>
      </p:sp>
      <p:sp>
        <p:nvSpPr>
          <p:cNvPr id="209940" name="Text Box 20"/>
          <p:cNvSpPr txBox="1">
            <a:spLocks noChangeArrowheads="1"/>
          </p:cNvSpPr>
          <p:nvPr userDrawn="1"/>
        </p:nvSpPr>
        <p:spPr bwMode="auto">
          <a:xfrm rot="-131434">
            <a:off x="755650" y="4278990"/>
            <a:ext cx="2016125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FFFF"/>
                </a:solidFill>
                <a:ea typeface="方正胖头鱼简体" pitchFamily="65" charset="-122"/>
              </a:rPr>
              <a:t>谈 反 思</a:t>
            </a:r>
          </a:p>
        </p:txBody>
      </p:sp>
      <p:pic>
        <p:nvPicPr>
          <p:cNvPr id="1029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4198" flipH="1">
            <a:off x="1541140" y="5254579"/>
            <a:ext cx="396028" cy="4280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2044" flipH="1">
            <a:off x="2886962" y="5824524"/>
            <a:ext cx="410061" cy="4431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1000"/>
                    </a14:imgEffect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214" flipH="1">
            <a:off x="2398960" y="5323349"/>
            <a:ext cx="393327" cy="4250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732" flipH="1">
            <a:off x="1925519" y="5740067"/>
            <a:ext cx="410061" cy="4431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3601624" y="6136428"/>
            <a:ext cx="273359" cy="2954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istrator\桌面\儿童类PPT\蒲公英4.png"/>
          <p:cNvPicPr>
            <a:picLocks noChangeAspect="1" noChangeArrowheads="1"/>
          </p:cNvPicPr>
          <p:nvPr userDrawn="1"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528"/>
          <a:stretch>
            <a:fillRect/>
          </a:stretch>
        </p:blipFill>
        <p:spPr bwMode="auto">
          <a:xfrm rot="1313066" flipH="1">
            <a:off x="964283" y="5550170"/>
            <a:ext cx="787690" cy="919314"/>
          </a:xfrm>
          <a:prstGeom prst="rect">
            <a:avLst/>
          </a:prstGeom>
          <a:noFill/>
          <a:effectLst>
            <a:outerShdw blurRad="50800" dist="50800" dir="18900000" algn="b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Administrator\桌面\儿童类PPT\蒲公英5.png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874">
            <a:off x="11155497" y="5713894"/>
            <a:ext cx="738964" cy="129055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istrator\桌面\儿童类PPT\蒲公英1.png"/>
          <p:cNvPicPr>
            <a:picLocks noChangeAspect="1" noChangeArrowheads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r="16291" b="7081"/>
          <a:stretch>
            <a:fillRect/>
          </a:stretch>
        </p:blipFill>
        <p:spPr bwMode="auto">
          <a:xfrm rot="20494277" flipH="1">
            <a:off x="303678" y="5046186"/>
            <a:ext cx="1059165" cy="1411205"/>
          </a:xfrm>
          <a:prstGeom prst="rect">
            <a:avLst/>
          </a:prstGeom>
          <a:noFill/>
          <a:effectLst>
            <a:outerShdw blurRad="63500" dist="38100" dir="18900000" algn="bl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C:\Documents and Settings\Administrator\桌面\儿童类PPT\草4.png"/>
          <p:cNvPicPr>
            <a:picLocks noChangeAspect="1" noChangeArrowheads="1"/>
          </p:cNvPicPr>
          <p:nvPr userDrawn="1"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artisticPlasticWrap/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605" b="11645"/>
          <a:stretch>
            <a:fillRect/>
          </a:stretch>
        </p:blipFill>
        <p:spPr bwMode="auto">
          <a:xfrm>
            <a:off x="-48774" y="6244629"/>
            <a:ext cx="12019990" cy="63202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8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4473161" y="6004391"/>
            <a:ext cx="198353" cy="2143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6216400" y="6295874"/>
            <a:ext cx="285587" cy="3086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7064890" y="6322320"/>
            <a:ext cx="285587" cy="3086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5463853" y="6204846"/>
            <a:ext cx="285587" cy="3086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5413670" y="6084521"/>
            <a:ext cx="234441" cy="25337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 rot="1302649">
            <a:off x="10578093" y="212679"/>
            <a:ext cx="1058639" cy="782465"/>
            <a:chOff x="8510146" y="293149"/>
            <a:chExt cx="1007343" cy="541338"/>
          </a:xfrm>
        </p:grpSpPr>
        <p:pic>
          <p:nvPicPr>
            <p:cNvPr id="48" name="Picture 26" descr="书1"/>
            <p:cNvPicPr>
              <a:picLocks noChangeAspect="1" noChangeArrowheads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00987">
              <a:off x="8510146" y="293149"/>
              <a:ext cx="1007343" cy="54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6" descr="C:\Documents and Settings\Administrator\桌面\儿童类PPT\铅笔2.png"/>
            <p:cNvPicPr>
              <a:picLocks noChangeAspect="1" noChangeArrowheads="1"/>
            </p:cNvPicPr>
            <p:nvPr userDrawn="1"/>
          </p:nvPicPr>
          <p:blipFill>
            <a:blip r:embed="rId37" cstate="print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saturation sat="33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881370" y="425492"/>
              <a:ext cx="356517" cy="35651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58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Picture 6" descr="C:\Documents and Settings\Administrator\桌面\儿童类PPT\铅笔2.png"/>
          <p:cNvPicPr>
            <a:picLocks noChangeAspect="1" noChangeArrowheads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6" t="25153" r="5850" b="22159"/>
          <a:stretch>
            <a:fillRect/>
          </a:stretch>
        </p:blipFill>
        <p:spPr bwMode="auto">
          <a:xfrm rot="6601577">
            <a:off x="10644434" y="1196576"/>
            <a:ext cx="1024587" cy="56158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C:\Documents and Settings\Administrator\桌面\儿童类PPT\铅笔1.png"/>
          <p:cNvPicPr>
            <a:picLocks noChangeAspect="1" noChangeArrowheads="1"/>
          </p:cNvPicPr>
          <p:nvPr userDrawn="1"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3" r="46801" b="13000"/>
          <a:stretch>
            <a:fillRect/>
          </a:stretch>
        </p:blipFill>
        <p:spPr bwMode="auto">
          <a:xfrm rot="12621949" flipH="1">
            <a:off x="10061049" y="7119"/>
            <a:ext cx="208322" cy="18298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C:\Documents and Settings\Administrator\桌面\儿童类PPT\橡皮擦.png"/>
          <p:cNvPicPr>
            <a:picLocks noChangeAspect="1" noChangeArrowheads="1"/>
          </p:cNvPicPr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0" t="35188" r="19410" b="45738"/>
          <a:stretch>
            <a:fillRect/>
          </a:stretch>
        </p:blipFill>
        <p:spPr bwMode="auto">
          <a:xfrm rot="3825820" flipV="1">
            <a:off x="11253378" y="402714"/>
            <a:ext cx="407409" cy="1260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组合 49"/>
          <p:cNvGrpSpPr/>
          <p:nvPr userDrawn="1"/>
        </p:nvGrpSpPr>
        <p:grpSpPr>
          <a:xfrm>
            <a:off x="3003665" y="770255"/>
            <a:ext cx="8216349" cy="5135832"/>
            <a:chOff x="1181309" y="304800"/>
            <a:chExt cx="9875742" cy="4608680"/>
          </a:xfrm>
        </p:grpSpPr>
        <p:sp>
          <p:nvSpPr>
            <p:cNvPr id="51" name="矩形 50"/>
            <p:cNvSpPr/>
            <p:nvPr userDrawn="1"/>
          </p:nvSpPr>
          <p:spPr>
            <a:xfrm>
              <a:off x="1331913" y="467941"/>
              <a:ext cx="9649072" cy="43924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glow rad="406400">
                <a:schemeClr val="tx1">
                  <a:alpha val="4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2" name="Picture 6"/>
            <p:cNvPicPr>
              <a:picLocks noChangeAspect="1" noChangeArrowheads="1"/>
            </p:cNvPicPr>
            <p:nvPr userDrawn="1"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1309" y="304800"/>
              <a:ext cx="9875742" cy="46086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图片 45" descr="粉笔画.png"/>
          <p:cNvPicPr>
            <a:picLocks noChangeAspect="1"/>
          </p:cNvPicPr>
          <p:nvPr userDrawn="1"/>
        </p:nvPicPr>
        <p:blipFill rotWithShape="1">
          <a:blip r:embed="rId4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l="53473" t="49892" r="6443" b="24506"/>
          <a:stretch>
            <a:fillRect/>
          </a:stretch>
        </p:blipFill>
        <p:spPr>
          <a:xfrm>
            <a:off x="8316688" y="4439811"/>
            <a:ext cx="2640077" cy="10960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8" grpId="0"/>
      <p:bldP spid="209929" grpId="0"/>
      <p:bldP spid="209930" grpId="0"/>
      <p:bldP spid="209931" grpId="0"/>
      <p:bldP spid="209940" grpId="0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5" descr="地板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0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8115" name="Group 3"/>
          <p:cNvGrpSpPr/>
          <p:nvPr userDrawn="1"/>
        </p:nvGrpSpPr>
        <p:grpSpPr bwMode="auto">
          <a:xfrm>
            <a:off x="-142874" y="0"/>
            <a:ext cx="3059114" cy="5288749"/>
            <a:chOff x="0" y="0"/>
            <a:chExt cx="1927" cy="3340"/>
          </a:xfrm>
        </p:grpSpPr>
        <p:pic>
          <p:nvPicPr>
            <p:cNvPr id="218116" name="Picture 4" descr="木牌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005" b="8258"/>
            <a:stretch>
              <a:fillRect/>
            </a:stretch>
          </p:blipFill>
          <p:spPr bwMode="auto">
            <a:xfrm>
              <a:off x="67" y="2432"/>
              <a:ext cx="1860" cy="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8117" name="Picture 5" descr="木牌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4" b="11325"/>
            <a:stretch>
              <a:fillRect/>
            </a:stretch>
          </p:blipFill>
          <p:spPr bwMode="auto">
            <a:xfrm>
              <a:off x="0" y="0"/>
              <a:ext cx="1860" cy="2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8122" name="Text Box 10"/>
          <p:cNvSpPr txBox="1">
            <a:spLocks noChangeArrowheads="1"/>
          </p:cNvSpPr>
          <p:nvPr userDrawn="1"/>
        </p:nvSpPr>
        <p:spPr bwMode="auto">
          <a:xfrm rot="-243802">
            <a:off x="468315" y="471647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6600"/>
                </a:solidFill>
                <a:ea typeface="方正胖头鱼简体" pitchFamily="65" charset="-122"/>
              </a:rPr>
              <a:t>析 教 材</a:t>
            </a:r>
          </a:p>
        </p:txBody>
      </p:sp>
      <p:sp>
        <p:nvSpPr>
          <p:cNvPr id="218123" name="Text Box 11"/>
          <p:cNvSpPr txBox="1">
            <a:spLocks noChangeArrowheads="1"/>
          </p:cNvSpPr>
          <p:nvPr userDrawn="1"/>
        </p:nvSpPr>
        <p:spPr bwMode="auto">
          <a:xfrm>
            <a:off x="539752" y="1477370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FFFF"/>
                </a:solidFill>
                <a:ea typeface="方正胖头鱼简体" pitchFamily="65" charset="-122"/>
              </a:rPr>
              <a:t>讲 教 法</a:t>
            </a:r>
          </a:p>
        </p:txBody>
      </p:sp>
      <p:sp>
        <p:nvSpPr>
          <p:cNvPr id="218124" name="Text Box 12"/>
          <p:cNvSpPr txBox="1">
            <a:spLocks noChangeArrowheads="1"/>
          </p:cNvSpPr>
          <p:nvPr userDrawn="1"/>
        </p:nvSpPr>
        <p:spPr bwMode="auto">
          <a:xfrm>
            <a:off x="611188" y="2414791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FFFF"/>
                </a:solidFill>
                <a:ea typeface="方正胖头鱼简体" pitchFamily="65" charset="-122"/>
              </a:rPr>
              <a:t>论 学 法</a:t>
            </a:r>
          </a:p>
        </p:txBody>
      </p:sp>
      <p:sp>
        <p:nvSpPr>
          <p:cNvPr id="218125" name="Text Box 13"/>
          <p:cNvSpPr txBox="1">
            <a:spLocks noChangeArrowheads="1"/>
          </p:cNvSpPr>
          <p:nvPr userDrawn="1"/>
        </p:nvSpPr>
        <p:spPr bwMode="auto">
          <a:xfrm rot="-131434">
            <a:off x="611188" y="3346299"/>
            <a:ext cx="2016125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FFFF"/>
                </a:solidFill>
                <a:ea typeface="方正胖头鱼简体" pitchFamily="65" charset="-122"/>
              </a:rPr>
              <a:t>说 过 程</a:t>
            </a:r>
          </a:p>
        </p:txBody>
      </p:sp>
      <p:sp>
        <p:nvSpPr>
          <p:cNvPr id="218128" name="Text Box 16"/>
          <p:cNvSpPr txBox="1">
            <a:spLocks noChangeArrowheads="1"/>
          </p:cNvSpPr>
          <p:nvPr userDrawn="1"/>
        </p:nvSpPr>
        <p:spPr bwMode="auto">
          <a:xfrm rot="-131434">
            <a:off x="755650" y="4278990"/>
            <a:ext cx="2016125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FFFF"/>
                </a:solidFill>
                <a:ea typeface="方正胖头鱼简体" pitchFamily="65" charset="-122"/>
              </a:rPr>
              <a:t>谈 反 思</a:t>
            </a:r>
          </a:p>
        </p:txBody>
      </p:sp>
      <p:pic>
        <p:nvPicPr>
          <p:cNvPr id="16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4198" flipH="1">
            <a:off x="1541140" y="5254579"/>
            <a:ext cx="396028" cy="4280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2044" flipH="1">
            <a:off x="2886962" y="5824524"/>
            <a:ext cx="410061" cy="4431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1000"/>
                    </a14:imgEffect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214" flipH="1">
            <a:off x="2398960" y="5323349"/>
            <a:ext cx="393327" cy="4250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732" flipH="1">
            <a:off x="1925519" y="5740067"/>
            <a:ext cx="410061" cy="4431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3601624" y="6136428"/>
            <a:ext cx="273359" cy="2954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Documents and Settings\Administrator\桌面\儿童类PPT\蒲公英4.png"/>
          <p:cNvPicPr>
            <a:picLocks noChangeAspect="1" noChangeArrowheads="1"/>
          </p:cNvPicPr>
          <p:nvPr userDrawn="1"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528"/>
          <a:stretch>
            <a:fillRect/>
          </a:stretch>
        </p:blipFill>
        <p:spPr bwMode="auto">
          <a:xfrm rot="1313066" flipH="1">
            <a:off x="964283" y="5550170"/>
            <a:ext cx="787690" cy="919314"/>
          </a:xfrm>
          <a:prstGeom prst="rect">
            <a:avLst/>
          </a:prstGeom>
          <a:noFill/>
          <a:effectLst>
            <a:outerShdw blurRad="50800" dist="50800" dir="18900000" algn="b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Documents and Settings\Administrator\桌面\儿童类PPT\蒲公英5.png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874">
            <a:off x="11155497" y="5713894"/>
            <a:ext cx="738964" cy="129055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4473161" y="6004391"/>
            <a:ext cx="198353" cy="2143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6216400" y="6295874"/>
            <a:ext cx="285587" cy="3086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7064890" y="6322320"/>
            <a:ext cx="285587" cy="3086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5463853" y="6204846"/>
            <a:ext cx="285587" cy="3086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5413670" y="6084521"/>
            <a:ext cx="234441" cy="25337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Documents and Settings\Administrator\桌面\儿童类PPT\蒲公英1.png"/>
          <p:cNvPicPr>
            <a:picLocks noChangeAspect="1" noChangeArrowheads="1"/>
          </p:cNvPicPr>
          <p:nvPr userDrawn="1"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r="16291" b="7081"/>
          <a:stretch>
            <a:fillRect/>
          </a:stretch>
        </p:blipFill>
        <p:spPr bwMode="auto">
          <a:xfrm rot="20494277" flipH="1">
            <a:off x="303678" y="5046186"/>
            <a:ext cx="1059165" cy="1411205"/>
          </a:xfrm>
          <a:prstGeom prst="rect">
            <a:avLst/>
          </a:prstGeom>
          <a:noFill/>
          <a:effectLst>
            <a:outerShdw blurRad="63500" dist="38100" dir="18900000" algn="bl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Documents and Settings\Administrator\桌面\儿童类PPT\草4.png"/>
          <p:cNvPicPr>
            <a:picLocks noChangeAspect="1" noChangeArrowheads="1"/>
          </p:cNvPicPr>
          <p:nvPr userDrawn="1"/>
        </p:nvPicPr>
        <p:blipFill rotWithShape="1"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artisticPlasticWrap/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605" b="11645"/>
          <a:stretch>
            <a:fillRect/>
          </a:stretch>
        </p:blipFill>
        <p:spPr bwMode="auto">
          <a:xfrm>
            <a:off x="-48774" y="6244629"/>
            <a:ext cx="12019990" cy="63202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8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组合 43"/>
          <p:cNvGrpSpPr/>
          <p:nvPr userDrawn="1"/>
        </p:nvGrpSpPr>
        <p:grpSpPr>
          <a:xfrm rot="1302649">
            <a:off x="10578093" y="212679"/>
            <a:ext cx="1058639" cy="782465"/>
            <a:chOff x="8510146" y="293149"/>
            <a:chExt cx="1007343" cy="541338"/>
          </a:xfrm>
        </p:grpSpPr>
        <p:pic>
          <p:nvPicPr>
            <p:cNvPr id="45" name="Picture 26" descr="书1"/>
            <p:cNvPicPr>
              <a:picLocks noChangeAspect="1" noChangeArrowheads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00987">
              <a:off x="8510146" y="293149"/>
              <a:ext cx="1007343" cy="54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6" descr="C:\Documents and Settings\Administrator\桌面\儿童类PPT\铅笔2.png"/>
            <p:cNvPicPr>
              <a:picLocks noChangeAspect="1" noChangeArrowheads="1"/>
            </p:cNvPicPr>
            <p:nvPr userDrawn="1"/>
          </p:nvPicPr>
          <p:blipFill>
            <a:blip r:embed="rId37" cstate="print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saturation sat="33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881370" y="425492"/>
              <a:ext cx="356517" cy="35651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58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7" name="Picture 6" descr="C:\Documents and Settings\Administrator\桌面\儿童类PPT\铅笔2.png"/>
          <p:cNvPicPr>
            <a:picLocks noChangeAspect="1" noChangeArrowheads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6" t="25153" r="5850" b="22159"/>
          <a:stretch>
            <a:fillRect/>
          </a:stretch>
        </p:blipFill>
        <p:spPr bwMode="auto">
          <a:xfrm rot="6601577">
            <a:off x="10644434" y="1196576"/>
            <a:ext cx="1024587" cy="56158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C:\Documents and Settings\Administrator\桌面\儿童类PPT\铅笔1.png"/>
          <p:cNvPicPr>
            <a:picLocks noChangeAspect="1" noChangeArrowheads="1"/>
          </p:cNvPicPr>
          <p:nvPr userDrawn="1"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3" r="46801" b="13000"/>
          <a:stretch>
            <a:fillRect/>
          </a:stretch>
        </p:blipFill>
        <p:spPr bwMode="auto">
          <a:xfrm rot="12621949" flipH="1">
            <a:off x="10061049" y="7119"/>
            <a:ext cx="208322" cy="18298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C:\Documents and Settings\Administrator\桌面\儿童类PPT\橡皮擦.png"/>
          <p:cNvPicPr>
            <a:picLocks noChangeAspect="1" noChangeArrowheads="1"/>
          </p:cNvPicPr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0" t="35188" r="19410" b="45738"/>
          <a:stretch>
            <a:fillRect/>
          </a:stretch>
        </p:blipFill>
        <p:spPr bwMode="auto">
          <a:xfrm rot="3825820" flipV="1">
            <a:off x="11253378" y="402714"/>
            <a:ext cx="407409" cy="1260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组合 49"/>
          <p:cNvGrpSpPr/>
          <p:nvPr userDrawn="1"/>
        </p:nvGrpSpPr>
        <p:grpSpPr>
          <a:xfrm>
            <a:off x="3003665" y="770255"/>
            <a:ext cx="8216349" cy="5135832"/>
            <a:chOff x="1181309" y="304800"/>
            <a:chExt cx="9875742" cy="4608680"/>
          </a:xfrm>
        </p:grpSpPr>
        <p:sp>
          <p:nvSpPr>
            <p:cNvPr id="51" name="矩形 50"/>
            <p:cNvSpPr/>
            <p:nvPr userDrawn="1"/>
          </p:nvSpPr>
          <p:spPr>
            <a:xfrm>
              <a:off x="1331913" y="467941"/>
              <a:ext cx="9649072" cy="43924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glow rad="406400">
                <a:schemeClr val="tx1">
                  <a:alpha val="4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2" name="Picture 6"/>
            <p:cNvPicPr>
              <a:picLocks noChangeAspect="1" noChangeArrowheads="1"/>
            </p:cNvPicPr>
            <p:nvPr userDrawn="1"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1309" y="304800"/>
              <a:ext cx="9875742" cy="46086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5" descr="地板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0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9619" name="Group 3"/>
          <p:cNvGrpSpPr/>
          <p:nvPr userDrawn="1"/>
        </p:nvGrpSpPr>
        <p:grpSpPr bwMode="auto">
          <a:xfrm>
            <a:off x="-142874" y="0"/>
            <a:ext cx="3059114" cy="5288749"/>
            <a:chOff x="0" y="0"/>
            <a:chExt cx="1927" cy="3340"/>
          </a:xfrm>
        </p:grpSpPr>
        <p:pic>
          <p:nvPicPr>
            <p:cNvPr id="239620" name="Picture 4" descr="木牌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005" b="8258"/>
            <a:stretch>
              <a:fillRect/>
            </a:stretch>
          </p:blipFill>
          <p:spPr bwMode="auto">
            <a:xfrm>
              <a:off x="67" y="2432"/>
              <a:ext cx="1860" cy="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9621" name="Picture 5" descr="木牌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4" b="11325"/>
            <a:stretch>
              <a:fillRect/>
            </a:stretch>
          </p:blipFill>
          <p:spPr bwMode="auto">
            <a:xfrm>
              <a:off x="0" y="0"/>
              <a:ext cx="1860" cy="2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9626" name="Text Box 10"/>
          <p:cNvSpPr txBox="1">
            <a:spLocks noChangeArrowheads="1"/>
          </p:cNvSpPr>
          <p:nvPr userDrawn="1"/>
        </p:nvSpPr>
        <p:spPr bwMode="auto">
          <a:xfrm rot="-243802">
            <a:off x="468315" y="471646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FFCC"/>
                </a:solidFill>
                <a:ea typeface="方正胖头鱼简体" pitchFamily="65" charset="-122"/>
              </a:rPr>
              <a:t>析 教 材</a:t>
            </a:r>
          </a:p>
        </p:txBody>
      </p:sp>
      <p:sp>
        <p:nvSpPr>
          <p:cNvPr id="239627" name="Text Box 11"/>
          <p:cNvSpPr txBox="1">
            <a:spLocks noChangeArrowheads="1"/>
          </p:cNvSpPr>
          <p:nvPr userDrawn="1"/>
        </p:nvSpPr>
        <p:spPr bwMode="auto">
          <a:xfrm>
            <a:off x="539752" y="1477370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6600"/>
                </a:solidFill>
                <a:ea typeface="方正胖头鱼简体" pitchFamily="65" charset="-122"/>
              </a:rPr>
              <a:t>讲 教 法</a:t>
            </a:r>
          </a:p>
        </p:txBody>
      </p:sp>
      <p:sp>
        <p:nvSpPr>
          <p:cNvPr id="239628" name="Text Box 12"/>
          <p:cNvSpPr txBox="1">
            <a:spLocks noChangeArrowheads="1"/>
          </p:cNvSpPr>
          <p:nvPr userDrawn="1"/>
        </p:nvSpPr>
        <p:spPr bwMode="auto">
          <a:xfrm>
            <a:off x="611188" y="2414790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FFFF"/>
                </a:solidFill>
                <a:ea typeface="方正胖头鱼简体" pitchFamily="65" charset="-122"/>
              </a:rPr>
              <a:t>论 学 法</a:t>
            </a:r>
          </a:p>
        </p:txBody>
      </p:sp>
      <p:sp>
        <p:nvSpPr>
          <p:cNvPr id="239629" name="Text Box 13"/>
          <p:cNvSpPr txBox="1">
            <a:spLocks noChangeArrowheads="1"/>
          </p:cNvSpPr>
          <p:nvPr userDrawn="1"/>
        </p:nvSpPr>
        <p:spPr bwMode="auto">
          <a:xfrm rot="-131434">
            <a:off x="611188" y="3346299"/>
            <a:ext cx="2016125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FFFF"/>
                </a:solidFill>
                <a:ea typeface="方正胖头鱼简体" pitchFamily="65" charset="-122"/>
              </a:rPr>
              <a:t>说 过 程</a:t>
            </a:r>
          </a:p>
        </p:txBody>
      </p:sp>
      <p:sp>
        <p:nvSpPr>
          <p:cNvPr id="239632" name="Text Box 16"/>
          <p:cNvSpPr txBox="1">
            <a:spLocks noChangeArrowheads="1"/>
          </p:cNvSpPr>
          <p:nvPr userDrawn="1"/>
        </p:nvSpPr>
        <p:spPr bwMode="auto">
          <a:xfrm rot="-131434">
            <a:off x="755650" y="4278988"/>
            <a:ext cx="2016125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FFFF"/>
                </a:solidFill>
                <a:ea typeface="方正胖头鱼简体" pitchFamily="65" charset="-122"/>
              </a:rPr>
              <a:t>谈 反 思</a:t>
            </a:r>
          </a:p>
        </p:txBody>
      </p:sp>
      <p:pic>
        <p:nvPicPr>
          <p:cNvPr id="16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4198" flipH="1">
            <a:off x="1541140" y="5254579"/>
            <a:ext cx="396028" cy="4280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2044" flipH="1">
            <a:off x="2886962" y="5824524"/>
            <a:ext cx="410061" cy="4431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1000"/>
                    </a14:imgEffect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214" flipH="1">
            <a:off x="2398960" y="5323349"/>
            <a:ext cx="393327" cy="4250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732" flipH="1">
            <a:off x="1925519" y="5740067"/>
            <a:ext cx="410061" cy="4431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3601624" y="6136428"/>
            <a:ext cx="273359" cy="2954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Documents and Settings\Administrator\桌面\儿童类PPT\蒲公英4.png"/>
          <p:cNvPicPr>
            <a:picLocks noChangeAspect="1" noChangeArrowheads="1"/>
          </p:cNvPicPr>
          <p:nvPr userDrawn="1"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528"/>
          <a:stretch>
            <a:fillRect/>
          </a:stretch>
        </p:blipFill>
        <p:spPr bwMode="auto">
          <a:xfrm rot="1313066" flipH="1">
            <a:off x="964283" y="5550170"/>
            <a:ext cx="787690" cy="919314"/>
          </a:xfrm>
          <a:prstGeom prst="rect">
            <a:avLst/>
          </a:prstGeom>
          <a:noFill/>
          <a:effectLst>
            <a:outerShdw blurRad="50800" dist="50800" dir="18900000" algn="b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Documents and Settings\Administrator\桌面\儿童类PPT\蒲公英5.png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874">
            <a:off x="11155497" y="5713894"/>
            <a:ext cx="738964" cy="129055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4473161" y="6004391"/>
            <a:ext cx="198353" cy="2143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6216400" y="6295874"/>
            <a:ext cx="285587" cy="3086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7064890" y="6322320"/>
            <a:ext cx="285587" cy="3086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5463853" y="6204846"/>
            <a:ext cx="285587" cy="3086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5413670" y="6084521"/>
            <a:ext cx="234441" cy="25337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Documents and Settings\Administrator\桌面\儿童类PPT\蒲公英1.png"/>
          <p:cNvPicPr>
            <a:picLocks noChangeAspect="1" noChangeArrowheads="1"/>
          </p:cNvPicPr>
          <p:nvPr userDrawn="1"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r="16291" b="7081"/>
          <a:stretch>
            <a:fillRect/>
          </a:stretch>
        </p:blipFill>
        <p:spPr bwMode="auto">
          <a:xfrm rot="20494277" flipH="1">
            <a:off x="303678" y="5046186"/>
            <a:ext cx="1059165" cy="1411205"/>
          </a:xfrm>
          <a:prstGeom prst="rect">
            <a:avLst/>
          </a:prstGeom>
          <a:noFill/>
          <a:effectLst>
            <a:outerShdw blurRad="63500" dist="38100" dir="18900000" algn="bl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Documents and Settings\Administrator\桌面\儿童类PPT\草4.png"/>
          <p:cNvPicPr>
            <a:picLocks noChangeAspect="1" noChangeArrowheads="1"/>
          </p:cNvPicPr>
          <p:nvPr userDrawn="1"/>
        </p:nvPicPr>
        <p:blipFill rotWithShape="1"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artisticPlasticWrap/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605" b="11645"/>
          <a:stretch>
            <a:fillRect/>
          </a:stretch>
        </p:blipFill>
        <p:spPr bwMode="auto">
          <a:xfrm>
            <a:off x="-48774" y="6244629"/>
            <a:ext cx="12019990" cy="63202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8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组合 29"/>
          <p:cNvGrpSpPr/>
          <p:nvPr userDrawn="1"/>
        </p:nvGrpSpPr>
        <p:grpSpPr>
          <a:xfrm rot="1302649">
            <a:off x="10578093" y="212679"/>
            <a:ext cx="1058639" cy="782465"/>
            <a:chOff x="8510146" y="293149"/>
            <a:chExt cx="1007343" cy="541338"/>
          </a:xfrm>
        </p:grpSpPr>
        <p:pic>
          <p:nvPicPr>
            <p:cNvPr id="36" name="Picture 26" descr="书1"/>
            <p:cNvPicPr>
              <a:picLocks noChangeAspect="1" noChangeArrowheads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00987">
              <a:off x="8510146" y="293149"/>
              <a:ext cx="1007343" cy="54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C:\Documents and Settings\Administrator\桌面\儿童类PPT\铅笔2.png"/>
            <p:cNvPicPr>
              <a:picLocks noChangeAspect="1" noChangeArrowheads="1"/>
            </p:cNvPicPr>
            <p:nvPr userDrawn="1"/>
          </p:nvPicPr>
          <p:blipFill>
            <a:blip r:embed="rId37" cstate="print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saturation sat="33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881370" y="425492"/>
              <a:ext cx="356517" cy="35651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58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6" descr="C:\Documents and Settings\Administrator\桌面\儿童类PPT\铅笔2.png"/>
          <p:cNvPicPr>
            <a:picLocks noChangeAspect="1" noChangeArrowheads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6" t="25153" r="5850" b="22159"/>
          <a:stretch>
            <a:fillRect/>
          </a:stretch>
        </p:blipFill>
        <p:spPr bwMode="auto">
          <a:xfrm rot="6601577">
            <a:off x="10644434" y="1196576"/>
            <a:ext cx="1024587" cy="56158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Documents and Settings\Administrator\桌面\儿童类PPT\铅笔1.png"/>
          <p:cNvPicPr>
            <a:picLocks noChangeAspect="1" noChangeArrowheads="1"/>
          </p:cNvPicPr>
          <p:nvPr userDrawn="1"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3" r="46801" b="13000"/>
          <a:stretch>
            <a:fillRect/>
          </a:stretch>
        </p:blipFill>
        <p:spPr bwMode="auto">
          <a:xfrm rot="12621949" flipH="1">
            <a:off x="10061049" y="7119"/>
            <a:ext cx="208322" cy="18298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:\Documents and Settings\Administrator\桌面\儿童类PPT\橡皮擦.png"/>
          <p:cNvPicPr>
            <a:picLocks noChangeAspect="1" noChangeArrowheads="1"/>
          </p:cNvPicPr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0" t="35188" r="19410" b="45738"/>
          <a:stretch>
            <a:fillRect/>
          </a:stretch>
        </p:blipFill>
        <p:spPr bwMode="auto">
          <a:xfrm rot="3825820" flipV="1">
            <a:off x="11253378" y="402714"/>
            <a:ext cx="407409" cy="1260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组合 40"/>
          <p:cNvGrpSpPr/>
          <p:nvPr userDrawn="1"/>
        </p:nvGrpSpPr>
        <p:grpSpPr>
          <a:xfrm>
            <a:off x="3003665" y="770255"/>
            <a:ext cx="8216349" cy="5135832"/>
            <a:chOff x="1181309" y="304800"/>
            <a:chExt cx="9875742" cy="4608680"/>
          </a:xfrm>
        </p:grpSpPr>
        <p:sp>
          <p:nvSpPr>
            <p:cNvPr id="42" name="矩形 41"/>
            <p:cNvSpPr/>
            <p:nvPr userDrawn="1"/>
          </p:nvSpPr>
          <p:spPr>
            <a:xfrm>
              <a:off x="1331913" y="467941"/>
              <a:ext cx="9649072" cy="43924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glow rad="406400">
                <a:schemeClr val="tx1">
                  <a:alpha val="4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3" name="Picture 6"/>
            <p:cNvPicPr>
              <a:picLocks noChangeAspect="1" noChangeArrowheads="1"/>
            </p:cNvPicPr>
            <p:nvPr userDrawn="1"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1309" y="304800"/>
              <a:ext cx="9875742" cy="46086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5" descr="地板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0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9859" name="Group 3"/>
          <p:cNvGrpSpPr/>
          <p:nvPr userDrawn="1"/>
        </p:nvGrpSpPr>
        <p:grpSpPr bwMode="auto">
          <a:xfrm>
            <a:off x="-142874" y="0"/>
            <a:ext cx="3059114" cy="5288749"/>
            <a:chOff x="0" y="0"/>
            <a:chExt cx="1927" cy="3340"/>
          </a:xfrm>
        </p:grpSpPr>
        <p:pic>
          <p:nvPicPr>
            <p:cNvPr id="249860" name="Picture 4" descr="木牌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005" b="8258"/>
            <a:stretch>
              <a:fillRect/>
            </a:stretch>
          </p:blipFill>
          <p:spPr bwMode="auto">
            <a:xfrm>
              <a:off x="67" y="2432"/>
              <a:ext cx="1860" cy="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9861" name="Picture 5" descr="木牌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4" b="11325"/>
            <a:stretch>
              <a:fillRect/>
            </a:stretch>
          </p:blipFill>
          <p:spPr bwMode="auto">
            <a:xfrm>
              <a:off x="0" y="0"/>
              <a:ext cx="1860" cy="2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9866" name="Text Box 10"/>
          <p:cNvSpPr txBox="1">
            <a:spLocks noChangeArrowheads="1"/>
          </p:cNvSpPr>
          <p:nvPr userDrawn="1"/>
        </p:nvSpPr>
        <p:spPr bwMode="auto">
          <a:xfrm rot="-243802">
            <a:off x="468315" y="474811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FFCC"/>
                </a:solidFill>
                <a:ea typeface="方正胖头鱼简体" pitchFamily="65" charset="-122"/>
              </a:rPr>
              <a:t>析 教 材</a:t>
            </a:r>
          </a:p>
        </p:txBody>
      </p:sp>
      <p:sp>
        <p:nvSpPr>
          <p:cNvPr id="249867" name="Text Box 11"/>
          <p:cNvSpPr txBox="1">
            <a:spLocks noChangeArrowheads="1"/>
          </p:cNvSpPr>
          <p:nvPr userDrawn="1"/>
        </p:nvSpPr>
        <p:spPr bwMode="auto">
          <a:xfrm>
            <a:off x="539752" y="1480535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FFCC"/>
                </a:solidFill>
                <a:ea typeface="方正胖头鱼简体" pitchFamily="65" charset="-122"/>
              </a:rPr>
              <a:t>讲 教 法</a:t>
            </a:r>
          </a:p>
        </p:txBody>
      </p:sp>
      <p:sp>
        <p:nvSpPr>
          <p:cNvPr id="249868" name="Text Box 12"/>
          <p:cNvSpPr txBox="1">
            <a:spLocks noChangeArrowheads="1"/>
          </p:cNvSpPr>
          <p:nvPr userDrawn="1"/>
        </p:nvSpPr>
        <p:spPr bwMode="auto">
          <a:xfrm>
            <a:off x="611188" y="2414788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6600"/>
                </a:solidFill>
                <a:ea typeface="方正胖头鱼简体" pitchFamily="65" charset="-122"/>
              </a:rPr>
              <a:t>论 学 法</a:t>
            </a:r>
          </a:p>
        </p:txBody>
      </p:sp>
      <p:sp>
        <p:nvSpPr>
          <p:cNvPr id="249869" name="Text Box 13"/>
          <p:cNvSpPr txBox="1">
            <a:spLocks noChangeArrowheads="1"/>
          </p:cNvSpPr>
          <p:nvPr userDrawn="1"/>
        </p:nvSpPr>
        <p:spPr bwMode="auto">
          <a:xfrm rot="-131434">
            <a:off x="611188" y="3346299"/>
            <a:ext cx="2016125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FFFF"/>
                </a:solidFill>
                <a:ea typeface="方正胖头鱼简体" pitchFamily="65" charset="-122"/>
              </a:rPr>
              <a:t>说 过 程</a:t>
            </a:r>
          </a:p>
        </p:txBody>
      </p:sp>
      <p:sp>
        <p:nvSpPr>
          <p:cNvPr id="249871" name="Text Box 15"/>
          <p:cNvSpPr txBox="1">
            <a:spLocks noChangeArrowheads="1"/>
          </p:cNvSpPr>
          <p:nvPr userDrawn="1"/>
        </p:nvSpPr>
        <p:spPr bwMode="auto">
          <a:xfrm rot="-131434">
            <a:off x="755650" y="4278984"/>
            <a:ext cx="2016125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FFFF"/>
                </a:solidFill>
                <a:ea typeface="方正胖头鱼简体" pitchFamily="65" charset="-122"/>
              </a:rPr>
              <a:t>谈 反 思</a:t>
            </a:r>
          </a:p>
        </p:txBody>
      </p:sp>
      <p:pic>
        <p:nvPicPr>
          <p:cNvPr id="16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4198" flipH="1">
            <a:off x="1541140" y="5254579"/>
            <a:ext cx="396028" cy="4280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2044" flipH="1">
            <a:off x="2886962" y="5824524"/>
            <a:ext cx="410061" cy="4431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1000"/>
                    </a14:imgEffect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214" flipH="1">
            <a:off x="2398960" y="5323349"/>
            <a:ext cx="393327" cy="4250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732" flipH="1">
            <a:off x="1925519" y="5740067"/>
            <a:ext cx="410061" cy="4431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3601624" y="6136428"/>
            <a:ext cx="273359" cy="2954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Documents and Settings\Administrator\桌面\儿童类PPT\蒲公英4.png"/>
          <p:cNvPicPr>
            <a:picLocks noChangeAspect="1" noChangeArrowheads="1"/>
          </p:cNvPicPr>
          <p:nvPr userDrawn="1"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528"/>
          <a:stretch>
            <a:fillRect/>
          </a:stretch>
        </p:blipFill>
        <p:spPr bwMode="auto">
          <a:xfrm rot="1313066" flipH="1">
            <a:off x="964283" y="5550170"/>
            <a:ext cx="787690" cy="919314"/>
          </a:xfrm>
          <a:prstGeom prst="rect">
            <a:avLst/>
          </a:prstGeom>
          <a:noFill/>
          <a:effectLst>
            <a:outerShdw blurRad="50800" dist="50800" dir="18900000" algn="b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Documents and Settings\Administrator\桌面\儿童类PPT\蒲公英5.png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874">
            <a:off x="11155497" y="5713894"/>
            <a:ext cx="738964" cy="129055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4473161" y="6004391"/>
            <a:ext cx="198353" cy="2143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6216400" y="6295874"/>
            <a:ext cx="285587" cy="3086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7064890" y="6322320"/>
            <a:ext cx="285587" cy="3086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5463853" y="6204846"/>
            <a:ext cx="285587" cy="3086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5413670" y="6084521"/>
            <a:ext cx="234441" cy="25337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Documents and Settings\Administrator\桌面\儿童类PPT\蒲公英1.png"/>
          <p:cNvPicPr>
            <a:picLocks noChangeAspect="1" noChangeArrowheads="1"/>
          </p:cNvPicPr>
          <p:nvPr userDrawn="1"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r="16291" b="7081"/>
          <a:stretch>
            <a:fillRect/>
          </a:stretch>
        </p:blipFill>
        <p:spPr bwMode="auto">
          <a:xfrm rot="20494277" flipH="1">
            <a:off x="303678" y="5046186"/>
            <a:ext cx="1059165" cy="1411205"/>
          </a:xfrm>
          <a:prstGeom prst="rect">
            <a:avLst/>
          </a:prstGeom>
          <a:noFill/>
          <a:effectLst>
            <a:outerShdw blurRad="63500" dist="38100" dir="18900000" algn="bl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Documents and Settings\Administrator\桌面\儿童类PPT\草4.png"/>
          <p:cNvPicPr>
            <a:picLocks noChangeAspect="1" noChangeArrowheads="1"/>
          </p:cNvPicPr>
          <p:nvPr userDrawn="1"/>
        </p:nvPicPr>
        <p:blipFill rotWithShape="1"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artisticPlasticWrap/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605" b="11645"/>
          <a:stretch>
            <a:fillRect/>
          </a:stretch>
        </p:blipFill>
        <p:spPr bwMode="auto">
          <a:xfrm>
            <a:off x="-48774" y="6244629"/>
            <a:ext cx="12019990" cy="63202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8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组合 29"/>
          <p:cNvGrpSpPr/>
          <p:nvPr userDrawn="1"/>
        </p:nvGrpSpPr>
        <p:grpSpPr>
          <a:xfrm rot="1302649">
            <a:off x="10578093" y="212679"/>
            <a:ext cx="1058639" cy="782465"/>
            <a:chOff x="8510146" y="293149"/>
            <a:chExt cx="1007343" cy="541338"/>
          </a:xfrm>
        </p:grpSpPr>
        <p:pic>
          <p:nvPicPr>
            <p:cNvPr id="36" name="Picture 26" descr="书1"/>
            <p:cNvPicPr>
              <a:picLocks noChangeAspect="1" noChangeArrowheads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00987">
              <a:off x="8510146" y="293149"/>
              <a:ext cx="1007343" cy="54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C:\Documents and Settings\Administrator\桌面\儿童类PPT\铅笔2.png"/>
            <p:cNvPicPr>
              <a:picLocks noChangeAspect="1" noChangeArrowheads="1"/>
            </p:cNvPicPr>
            <p:nvPr userDrawn="1"/>
          </p:nvPicPr>
          <p:blipFill>
            <a:blip r:embed="rId37" cstate="print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saturation sat="33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881370" y="425492"/>
              <a:ext cx="356517" cy="35651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58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6" descr="C:\Documents and Settings\Administrator\桌面\儿童类PPT\铅笔2.png"/>
          <p:cNvPicPr>
            <a:picLocks noChangeAspect="1" noChangeArrowheads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6" t="25153" r="5850" b="22159"/>
          <a:stretch>
            <a:fillRect/>
          </a:stretch>
        </p:blipFill>
        <p:spPr bwMode="auto">
          <a:xfrm rot="6601577">
            <a:off x="10644434" y="1196576"/>
            <a:ext cx="1024587" cy="56158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Documents and Settings\Administrator\桌面\儿童类PPT\铅笔1.png"/>
          <p:cNvPicPr>
            <a:picLocks noChangeAspect="1" noChangeArrowheads="1"/>
          </p:cNvPicPr>
          <p:nvPr userDrawn="1"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3" r="46801" b="13000"/>
          <a:stretch>
            <a:fillRect/>
          </a:stretch>
        </p:blipFill>
        <p:spPr bwMode="auto">
          <a:xfrm rot="12621949" flipH="1">
            <a:off x="10061049" y="7119"/>
            <a:ext cx="208322" cy="18298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:\Documents and Settings\Administrator\桌面\儿童类PPT\橡皮擦.png"/>
          <p:cNvPicPr>
            <a:picLocks noChangeAspect="1" noChangeArrowheads="1"/>
          </p:cNvPicPr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0" t="35188" r="19410" b="45738"/>
          <a:stretch>
            <a:fillRect/>
          </a:stretch>
        </p:blipFill>
        <p:spPr bwMode="auto">
          <a:xfrm rot="3825820" flipV="1">
            <a:off x="11253378" y="402714"/>
            <a:ext cx="407409" cy="1260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组合 40"/>
          <p:cNvGrpSpPr/>
          <p:nvPr userDrawn="1"/>
        </p:nvGrpSpPr>
        <p:grpSpPr>
          <a:xfrm>
            <a:off x="3003665" y="770255"/>
            <a:ext cx="8216349" cy="5135832"/>
            <a:chOff x="1181309" y="304800"/>
            <a:chExt cx="9875742" cy="4608680"/>
          </a:xfrm>
        </p:grpSpPr>
        <p:sp>
          <p:nvSpPr>
            <p:cNvPr id="42" name="矩形 41"/>
            <p:cNvSpPr/>
            <p:nvPr userDrawn="1"/>
          </p:nvSpPr>
          <p:spPr>
            <a:xfrm>
              <a:off x="1331913" y="467941"/>
              <a:ext cx="9649072" cy="43924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glow rad="406400">
                <a:schemeClr val="tx1">
                  <a:alpha val="4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3" name="Picture 6"/>
            <p:cNvPicPr>
              <a:picLocks noChangeAspect="1" noChangeArrowheads="1"/>
            </p:cNvPicPr>
            <p:nvPr userDrawn="1"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1309" y="304800"/>
              <a:ext cx="9875742" cy="46086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5" descr="地板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0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4195" name="Group 3"/>
          <p:cNvGrpSpPr/>
          <p:nvPr userDrawn="1"/>
        </p:nvGrpSpPr>
        <p:grpSpPr bwMode="auto">
          <a:xfrm>
            <a:off x="-142874" y="0"/>
            <a:ext cx="3059114" cy="5288749"/>
            <a:chOff x="0" y="0"/>
            <a:chExt cx="1927" cy="3340"/>
          </a:xfrm>
        </p:grpSpPr>
        <p:pic>
          <p:nvPicPr>
            <p:cNvPr id="264196" name="Picture 4" descr="木牌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005" b="8258"/>
            <a:stretch>
              <a:fillRect/>
            </a:stretch>
          </p:blipFill>
          <p:spPr bwMode="auto">
            <a:xfrm>
              <a:off x="67" y="2432"/>
              <a:ext cx="1860" cy="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4197" name="Picture 5" descr="木牌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4" b="11325"/>
            <a:stretch>
              <a:fillRect/>
            </a:stretch>
          </p:blipFill>
          <p:spPr bwMode="auto">
            <a:xfrm>
              <a:off x="0" y="0"/>
              <a:ext cx="1860" cy="2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4202" name="Text Box 10"/>
          <p:cNvSpPr txBox="1">
            <a:spLocks noChangeArrowheads="1"/>
          </p:cNvSpPr>
          <p:nvPr userDrawn="1"/>
        </p:nvSpPr>
        <p:spPr bwMode="auto">
          <a:xfrm rot="-243802">
            <a:off x="468315" y="474808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FFCC"/>
                </a:solidFill>
                <a:ea typeface="方正胖头鱼简体" pitchFamily="65" charset="-122"/>
              </a:rPr>
              <a:t>析 教 材</a:t>
            </a:r>
          </a:p>
        </p:txBody>
      </p:sp>
      <p:sp>
        <p:nvSpPr>
          <p:cNvPr id="264203" name="Text Box 11"/>
          <p:cNvSpPr txBox="1">
            <a:spLocks noChangeArrowheads="1"/>
          </p:cNvSpPr>
          <p:nvPr userDrawn="1"/>
        </p:nvSpPr>
        <p:spPr bwMode="auto">
          <a:xfrm>
            <a:off x="539752" y="1480535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FFCC"/>
                </a:solidFill>
                <a:ea typeface="方正胖头鱼简体" pitchFamily="65" charset="-122"/>
              </a:rPr>
              <a:t>讲 教 法</a:t>
            </a:r>
          </a:p>
        </p:txBody>
      </p:sp>
      <p:sp>
        <p:nvSpPr>
          <p:cNvPr id="264204" name="Text Box 12"/>
          <p:cNvSpPr txBox="1">
            <a:spLocks noChangeArrowheads="1"/>
          </p:cNvSpPr>
          <p:nvPr userDrawn="1"/>
        </p:nvSpPr>
        <p:spPr bwMode="auto">
          <a:xfrm>
            <a:off x="611188" y="2414785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FFCC"/>
                </a:solidFill>
                <a:ea typeface="方正胖头鱼简体" pitchFamily="65" charset="-122"/>
              </a:rPr>
              <a:t>论 学 法</a:t>
            </a:r>
          </a:p>
        </p:txBody>
      </p:sp>
      <p:sp>
        <p:nvSpPr>
          <p:cNvPr id="264205" name="Text Box 13"/>
          <p:cNvSpPr txBox="1">
            <a:spLocks noChangeArrowheads="1"/>
          </p:cNvSpPr>
          <p:nvPr userDrawn="1"/>
        </p:nvSpPr>
        <p:spPr bwMode="auto">
          <a:xfrm rot="-131434">
            <a:off x="611188" y="3346299"/>
            <a:ext cx="2016125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6600"/>
                </a:solidFill>
                <a:ea typeface="方正胖头鱼简体" pitchFamily="65" charset="-122"/>
              </a:rPr>
              <a:t>说 过 程</a:t>
            </a:r>
          </a:p>
        </p:txBody>
      </p:sp>
      <p:sp>
        <p:nvSpPr>
          <p:cNvPr id="264207" name="Text Box 15"/>
          <p:cNvSpPr txBox="1">
            <a:spLocks noChangeArrowheads="1"/>
          </p:cNvSpPr>
          <p:nvPr userDrawn="1"/>
        </p:nvSpPr>
        <p:spPr bwMode="auto">
          <a:xfrm rot="-131434">
            <a:off x="755650" y="4278978"/>
            <a:ext cx="2016125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FFFF"/>
                </a:solidFill>
                <a:ea typeface="方正胖头鱼简体" pitchFamily="65" charset="-122"/>
              </a:rPr>
              <a:t>谈 反 思</a:t>
            </a:r>
          </a:p>
        </p:txBody>
      </p:sp>
      <p:pic>
        <p:nvPicPr>
          <p:cNvPr id="16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4198" flipH="1">
            <a:off x="1541140" y="5254579"/>
            <a:ext cx="396028" cy="4280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2044" flipH="1">
            <a:off x="2886962" y="5824524"/>
            <a:ext cx="410061" cy="4431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1000"/>
                    </a14:imgEffect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214" flipH="1">
            <a:off x="2398960" y="5323349"/>
            <a:ext cx="393327" cy="4250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732" flipH="1">
            <a:off x="1925519" y="5740067"/>
            <a:ext cx="410061" cy="4431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3601624" y="6136428"/>
            <a:ext cx="273359" cy="2954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Documents and Settings\Administrator\桌面\儿童类PPT\蒲公英4.png"/>
          <p:cNvPicPr>
            <a:picLocks noChangeAspect="1" noChangeArrowheads="1"/>
          </p:cNvPicPr>
          <p:nvPr userDrawn="1"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528"/>
          <a:stretch>
            <a:fillRect/>
          </a:stretch>
        </p:blipFill>
        <p:spPr bwMode="auto">
          <a:xfrm rot="1313066" flipH="1">
            <a:off x="964283" y="5550170"/>
            <a:ext cx="787690" cy="919314"/>
          </a:xfrm>
          <a:prstGeom prst="rect">
            <a:avLst/>
          </a:prstGeom>
          <a:noFill/>
          <a:effectLst>
            <a:outerShdw blurRad="50800" dist="50800" dir="18900000" algn="b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C:\Documents and Settings\Administrator\桌面\儿童类PPT\蒲公英5.png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874">
            <a:off x="11155497" y="5713894"/>
            <a:ext cx="738964" cy="129055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4473161" y="6004391"/>
            <a:ext cx="198353" cy="2143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6216400" y="6295874"/>
            <a:ext cx="285587" cy="3086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7064890" y="6322320"/>
            <a:ext cx="285587" cy="3086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5463853" y="6204846"/>
            <a:ext cx="285587" cy="3086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5413670" y="6084521"/>
            <a:ext cx="234441" cy="25337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Documents and Settings\Administrator\桌面\儿童类PPT\蒲公英1.png"/>
          <p:cNvPicPr>
            <a:picLocks noChangeAspect="1" noChangeArrowheads="1"/>
          </p:cNvPicPr>
          <p:nvPr userDrawn="1"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r="16291" b="7081"/>
          <a:stretch>
            <a:fillRect/>
          </a:stretch>
        </p:blipFill>
        <p:spPr bwMode="auto">
          <a:xfrm rot="20494277" flipH="1">
            <a:off x="303678" y="5046186"/>
            <a:ext cx="1059165" cy="1411205"/>
          </a:xfrm>
          <a:prstGeom prst="rect">
            <a:avLst/>
          </a:prstGeom>
          <a:noFill/>
          <a:effectLst>
            <a:outerShdw blurRad="63500" dist="38100" dir="18900000" algn="bl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C:\Documents and Settings\Administrator\桌面\儿童类PPT\草4.png"/>
          <p:cNvPicPr>
            <a:picLocks noChangeAspect="1" noChangeArrowheads="1"/>
          </p:cNvPicPr>
          <p:nvPr userDrawn="1"/>
        </p:nvPicPr>
        <p:blipFill rotWithShape="1"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artisticPlasticWrap/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605" b="11645"/>
          <a:stretch>
            <a:fillRect/>
          </a:stretch>
        </p:blipFill>
        <p:spPr bwMode="auto">
          <a:xfrm>
            <a:off x="-48774" y="6244629"/>
            <a:ext cx="12019990" cy="63202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8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组合 29"/>
          <p:cNvGrpSpPr/>
          <p:nvPr userDrawn="1"/>
        </p:nvGrpSpPr>
        <p:grpSpPr>
          <a:xfrm rot="1302649">
            <a:off x="10578093" y="212679"/>
            <a:ext cx="1058639" cy="782465"/>
            <a:chOff x="8510146" y="293149"/>
            <a:chExt cx="1007343" cy="541338"/>
          </a:xfrm>
        </p:grpSpPr>
        <p:pic>
          <p:nvPicPr>
            <p:cNvPr id="36" name="Picture 26" descr="书1"/>
            <p:cNvPicPr>
              <a:picLocks noChangeAspect="1" noChangeArrowheads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00987">
              <a:off x="8510146" y="293149"/>
              <a:ext cx="1007343" cy="54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C:\Documents and Settings\Administrator\桌面\儿童类PPT\铅笔2.png"/>
            <p:cNvPicPr>
              <a:picLocks noChangeAspect="1" noChangeArrowheads="1"/>
            </p:cNvPicPr>
            <p:nvPr userDrawn="1"/>
          </p:nvPicPr>
          <p:blipFill>
            <a:blip r:embed="rId37" cstate="print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saturation sat="33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881370" y="425492"/>
              <a:ext cx="356517" cy="35651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58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8" name="Picture 6" descr="C:\Documents and Settings\Administrator\桌面\儿童类PPT\铅笔2.png"/>
          <p:cNvPicPr>
            <a:picLocks noChangeAspect="1" noChangeArrowheads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6" t="25153" r="5850" b="22159"/>
          <a:stretch>
            <a:fillRect/>
          </a:stretch>
        </p:blipFill>
        <p:spPr bwMode="auto">
          <a:xfrm rot="6601577">
            <a:off x="10644434" y="1196576"/>
            <a:ext cx="1024587" cy="56158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5" descr="C:\Documents and Settings\Administrator\桌面\儿童类PPT\铅笔1.png"/>
          <p:cNvPicPr>
            <a:picLocks noChangeAspect="1" noChangeArrowheads="1"/>
          </p:cNvPicPr>
          <p:nvPr userDrawn="1"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3" r="46801" b="13000"/>
          <a:stretch>
            <a:fillRect/>
          </a:stretch>
        </p:blipFill>
        <p:spPr bwMode="auto">
          <a:xfrm rot="12621949" flipH="1">
            <a:off x="10061049" y="7119"/>
            <a:ext cx="208322" cy="18298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7" descr="C:\Documents and Settings\Administrator\桌面\儿童类PPT\橡皮擦.png"/>
          <p:cNvPicPr>
            <a:picLocks noChangeAspect="1" noChangeArrowheads="1"/>
          </p:cNvPicPr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0" t="35188" r="19410" b="45738"/>
          <a:stretch>
            <a:fillRect/>
          </a:stretch>
        </p:blipFill>
        <p:spPr bwMode="auto">
          <a:xfrm rot="3825820" flipV="1">
            <a:off x="11253378" y="402714"/>
            <a:ext cx="407409" cy="1260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组合 40"/>
          <p:cNvGrpSpPr/>
          <p:nvPr userDrawn="1"/>
        </p:nvGrpSpPr>
        <p:grpSpPr>
          <a:xfrm>
            <a:off x="3003665" y="770255"/>
            <a:ext cx="8216349" cy="5135832"/>
            <a:chOff x="1181309" y="304800"/>
            <a:chExt cx="9875742" cy="4608680"/>
          </a:xfrm>
        </p:grpSpPr>
        <p:sp>
          <p:nvSpPr>
            <p:cNvPr id="42" name="矩形 41"/>
            <p:cNvSpPr/>
            <p:nvPr userDrawn="1"/>
          </p:nvSpPr>
          <p:spPr>
            <a:xfrm>
              <a:off x="1331913" y="467941"/>
              <a:ext cx="9649072" cy="43924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glow rad="406400">
                <a:schemeClr val="tx1">
                  <a:alpha val="4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3" name="Picture 6"/>
            <p:cNvPicPr>
              <a:picLocks noChangeAspect="1" noChangeArrowheads="1"/>
            </p:cNvPicPr>
            <p:nvPr userDrawn="1"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1309" y="304800"/>
              <a:ext cx="9875742" cy="46086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5" descr="地板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0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8531" name="Group 3"/>
          <p:cNvGrpSpPr/>
          <p:nvPr userDrawn="1"/>
        </p:nvGrpSpPr>
        <p:grpSpPr bwMode="auto">
          <a:xfrm>
            <a:off x="-142874" y="0"/>
            <a:ext cx="3059114" cy="5288749"/>
            <a:chOff x="0" y="0"/>
            <a:chExt cx="1927" cy="3340"/>
          </a:xfrm>
        </p:grpSpPr>
        <p:pic>
          <p:nvPicPr>
            <p:cNvPr id="278532" name="Picture 4" descr="木牌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005" b="8258"/>
            <a:stretch>
              <a:fillRect/>
            </a:stretch>
          </p:blipFill>
          <p:spPr bwMode="auto">
            <a:xfrm>
              <a:off x="67" y="2432"/>
              <a:ext cx="1860" cy="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8533" name="Picture 5" descr="木牌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4" b="11325"/>
            <a:stretch>
              <a:fillRect/>
            </a:stretch>
          </p:blipFill>
          <p:spPr bwMode="auto">
            <a:xfrm>
              <a:off x="0" y="0"/>
              <a:ext cx="1860" cy="2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8538" name="Text Box 10"/>
          <p:cNvSpPr txBox="1">
            <a:spLocks noChangeArrowheads="1"/>
          </p:cNvSpPr>
          <p:nvPr userDrawn="1"/>
        </p:nvSpPr>
        <p:spPr bwMode="auto">
          <a:xfrm rot="-243802">
            <a:off x="468315" y="474804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FFCC"/>
                </a:solidFill>
                <a:ea typeface="方正胖头鱼简体" pitchFamily="65" charset="-122"/>
              </a:rPr>
              <a:t>析 教 材</a:t>
            </a:r>
          </a:p>
        </p:txBody>
      </p:sp>
      <p:sp>
        <p:nvSpPr>
          <p:cNvPr id="278539" name="Text Box 11"/>
          <p:cNvSpPr txBox="1">
            <a:spLocks noChangeArrowheads="1"/>
          </p:cNvSpPr>
          <p:nvPr userDrawn="1"/>
        </p:nvSpPr>
        <p:spPr bwMode="auto">
          <a:xfrm>
            <a:off x="539752" y="1480535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FFCC"/>
                </a:solidFill>
                <a:ea typeface="方正胖头鱼简体" pitchFamily="65" charset="-122"/>
              </a:rPr>
              <a:t>讲 教 法</a:t>
            </a:r>
          </a:p>
        </p:txBody>
      </p:sp>
      <p:sp>
        <p:nvSpPr>
          <p:cNvPr id="278540" name="Text Box 12"/>
          <p:cNvSpPr txBox="1">
            <a:spLocks noChangeArrowheads="1"/>
          </p:cNvSpPr>
          <p:nvPr userDrawn="1"/>
        </p:nvSpPr>
        <p:spPr bwMode="auto">
          <a:xfrm>
            <a:off x="611188" y="2414781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FFCC"/>
                </a:solidFill>
                <a:ea typeface="方正胖头鱼简体" pitchFamily="65" charset="-122"/>
              </a:rPr>
              <a:t>论 学 法</a:t>
            </a:r>
          </a:p>
        </p:txBody>
      </p:sp>
      <p:sp>
        <p:nvSpPr>
          <p:cNvPr id="278541" name="Text Box 13"/>
          <p:cNvSpPr txBox="1">
            <a:spLocks noChangeArrowheads="1"/>
          </p:cNvSpPr>
          <p:nvPr userDrawn="1"/>
        </p:nvSpPr>
        <p:spPr bwMode="auto">
          <a:xfrm rot="-131434">
            <a:off x="611188" y="3346299"/>
            <a:ext cx="2016125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FFCC"/>
                </a:solidFill>
                <a:ea typeface="方正胖头鱼简体" pitchFamily="65" charset="-122"/>
              </a:rPr>
              <a:t>说 过 程</a:t>
            </a:r>
          </a:p>
        </p:txBody>
      </p:sp>
      <p:sp>
        <p:nvSpPr>
          <p:cNvPr id="278543" name="Text Box 15"/>
          <p:cNvSpPr txBox="1">
            <a:spLocks noChangeArrowheads="1"/>
          </p:cNvSpPr>
          <p:nvPr userDrawn="1"/>
        </p:nvSpPr>
        <p:spPr bwMode="auto">
          <a:xfrm rot="-131434">
            <a:off x="755650" y="4278970"/>
            <a:ext cx="2016125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6600"/>
                </a:solidFill>
                <a:ea typeface="方正胖头鱼简体" pitchFamily="65" charset="-122"/>
              </a:rPr>
              <a:t>谈 反 思</a:t>
            </a:r>
          </a:p>
        </p:txBody>
      </p:sp>
      <p:pic>
        <p:nvPicPr>
          <p:cNvPr id="17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4198" flipH="1">
            <a:off x="1541140" y="5254579"/>
            <a:ext cx="396028" cy="4280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2044" flipH="1">
            <a:off x="2886962" y="5824524"/>
            <a:ext cx="410061" cy="4431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1000"/>
                    </a14:imgEffect>
                    <a14:imgEffect>
                      <a14:sharpenSoften amoun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214" flipH="1">
            <a:off x="2398960" y="5323349"/>
            <a:ext cx="393327" cy="4250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732" flipH="1">
            <a:off x="1925519" y="5740067"/>
            <a:ext cx="410061" cy="44318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3601624" y="6136428"/>
            <a:ext cx="273359" cy="2954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Documents and Settings\Administrator\桌面\儿童类PPT\蒲公英4.png"/>
          <p:cNvPicPr>
            <a:picLocks noChangeAspect="1" noChangeArrowheads="1"/>
          </p:cNvPicPr>
          <p:nvPr userDrawn="1"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528"/>
          <a:stretch>
            <a:fillRect/>
          </a:stretch>
        </p:blipFill>
        <p:spPr bwMode="auto">
          <a:xfrm rot="1313066" flipH="1">
            <a:off x="964283" y="5550170"/>
            <a:ext cx="787690" cy="919314"/>
          </a:xfrm>
          <a:prstGeom prst="rect">
            <a:avLst/>
          </a:prstGeom>
          <a:noFill/>
          <a:effectLst>
            <a:outerShdw blurRad="50800" dist="50800" dir="18900000" algn="bl" rotWithShape="0">
              <a:prstClr val="black">
                <a:alpha val="5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C:\Documents and Settings\Administrator\桌面\儿童类PPT\蒲公英5.png"/>
          <p:cNvPicPr>
            <a:picLocks noChangeAspect="1" noChangeArrowheads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8874">
            <a:off x="11155497" y="5713894"/>
            <a:ext cx="738964" cy="129055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4473161" y="6004391"/>
            <a:ext cx="198353" cy="2143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6216400" y="6295874"/>
            <a:ext cx="285587" cy="3086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7064890" y="6322320"/>
            <a:ext cx="285587" cy="3086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5463853" y="6204846"/>
            <a:ext cx="285587" cy="30865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Documents and Settings\Administrator\桌面\儿童类PPT\蒲公英2.png"/>
          <p:cNvPicPr>
            <a:picLocks noChangeAspect="1" noChangeArrowheads="1"/>
          </p:cNvPicPr>
          <p:nvPr userDrawn="1"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4192" flipH="1">
            <a:off x="5413670" y="6084521"/>
            <a:ext cx="234441" cy="25337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Documents and Settings\Administrator\桌面\儿童类PPT\蒲公英1.png"/>
          <p:cNvPicPr>
            <a:picLocks noChangeAspect="1" noChangeArrowheads="1"/>
          </p:cNvPicPr>
          <p:nvPr userDrawn="1"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r="16291" b="7081"/>
          <a:stretch>
            <a:fillRect/>
          </a:stretch>
        </p:blipFill>
        <p:spPr bwMode="auto">
          <a:xfrm rot="20494277" flipH="1">
            <a:off x="303678" y="5046186"/>
            <a:ext cx="1059165" cy="1411205"/>
          </a:xfrm>
          <a:prstGeom prst="rect">
            <a:avLst/>
          </a:prstGeom>
          <a:noFill/>
          <a:effectLst>
            <a:outerShdw blurRad="63500" dist="38100" dir="18900000" algn="bl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Documents and Settings\Administrator\桌面\儿童类PPT\草4.png"/>
          <p:cNvPicPr>
            <a:picLocks noChangeAspect="1" noChangeArrowheads="1"/>
          </p:cNvPicPr>
          <p:nvPr userDrawn="1"/>
        </p:nvPicPr>
        <p:blipFill rotWithShape="1"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artisticPlasticWrap/>
                    </a14:imgEffect>
                    <a14:imgEffect>
                      <a14:brightnessContrast contrast="20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605" b="11645"/>
          <a:stretch>
            <a:fillRect/>
          </a:stretch>
        </p:blipFill>
        <p:spPr bwMode="auto">
          <a:xfrm>
            <a:off x="-48774" y="6244629"/>
            <a:ext cx="12019990" cy="632024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8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组合 30"/>
          <p:cNvGrpSpPr/>
          <p:nvPr userDrawn="1"/>
        </p:nvGrpSpPr>
        <p:grpSpPr>
          <a:xfrm rot="1302649">
            <a:off x="10578093" y="212679"/>
            <a:ext cx="1058639" cy="782465"/>
            <a:chOff x="8510146" y="293149"/>
            <a:chExt cx="1007343" cy="541338"/>
          </a:xfrm>
        </p:grpSpPr>
        <p:pic>
          <p:nvPicPr>
            <p:cNvPr id="38" name="Picture 26" descr="书1"/>
            <p:cNvPicPr>
              <a:picLocks noChangeAspect="1" noChangeArrowheads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00987">
              <a:off x="8510146" y="293149"/>
              <a:ext cx="1007343" cy="54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6" descr="C:\Documents and Settings\Administrator\桌面\儿童类PPT\铅笔2.png"/>
            <p:cNvPicPr>
              <a:picLocks noChangeAspect="1" noChangeArrowheads="1"/>
            </p:cNvPicPr>
            <p:nvPr userDrawn="1"/>
          </p:nvPicPr>
          <p:blipFill>
            <a:blip r:embed="rId37" cstate="print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saturation sat="33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881370" y="425492"/>
              <a:ext cx="356517" cy="356517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58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6" descr="C:\Documents and Settings\Administrator\桌面\儿童类PPT\铅笔2.png"/>
          <p:cNvPicPr>
            <a:picLocks noChangeAspect="1" noChangeArrowheads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6" t="25153" r="5850" b="22159"/>
          <a:stretch>
            <a:fillRect/>
          </a:stretch>
        </p:blipFill>
        <p:spPr bwMode="auto">
          <a:xfrm rot="6601577">
            <a:off x="10644434" y="1196576"/>
            <a:ext cx="1024587" cy="56158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C:\Documents and Settings\Administrator\桌面\儿童类PPT\铅笔1.png"/>
          <p:cNvPicPr>
            <a:picLocks noChangeAspect="1" noChangeArrowheads="1"/>
          </p:cNvPicPr>
          <p:nvPr userDrawn="1"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3" r="46801" b="13000"/>
          <a:stretch>
            <a:fillRect/>
          </a:stretch>
        </p:blipFill>
        <p:spPr bwMode="auto">
          <a:xfrm rot="12621949" flipH="1">
            <a:off x="10061049" y="7119"/>
            <a:ext cx="208322" cy="18298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C:\Documents and Settings\Administrator\桌面\儿童类PPT\橡皮擦.png"/>
          <p:cNvPicPr>
            <a:picLocks noChangeAspect="1" noChangeArrowheads="1"/>
          </p:cNvPicPr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0" t="35188" r="19410" b="45738"/>
          <a:stretch>
            <a:fillRect/>
          </a:stretch>
        </p:blipFill>
        <p:spPr bwMode="auto">
          <a:xfrm rot="3825820" flipV="1">
            <a:off x="11253378" y="402714"/>
            <a:ext cx="407409" cy="1260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组合 42"/>
          <p:cNvGrpSpPr/>
          <p:nvPr userDrawn="1"/>
        </p:nvGrpSpPr>
        <p:grpSpPr>
          <a:xfrm>
            <a:off x="3003665" y="770255"/>
            <a:ext cx="8216349" cy="5135832"/>
            <a:chOff x="1181309" y="304800"/>
            <a:chExt cx="9875742" cy="4608680"/>
          </a:xfrm>
        </p:grpSpPr>
        <p:sp>
          <p:nvSpPr>
            <p:cNvPr id="44" name="矩形 43"/>
            <p:cNvSpPr/>
            <p:nvPr userDrawn="1"/>
          </p:nvSpPr>
          <p:spPr>
            <a:xfrm>
              <a:off x="1331913" y="467941"/>
              <a:ext cx="9649072" cy="43924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glow rad="406400">
                <a:schemeClr val="tx1">
                  <a:alpha val="4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5" name="Picture 6"/>
            <p:cNvPicPr>
              <a:picLocks noChangeAspect="1" noChangeArrowheads="1"/>
            </p:cNvPicPr>
            <p:nvPr userDrawn="1"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1309" y="304800"/>
              <a:ext cx="9875742" cy="46086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 descr="地板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0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8" descr="热气球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836">
            <a:off x="11114346" y="79701"/>
            <a:ext cx="571658" cy="927798"/>
          </a:xfrm>
          <a:prstGeom prst="rect">
            <a:avLst/>
          </a:prstGeom>
          <a:noFill/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组合 27"/>
          <p:cNvGrpSpPr/>
          <p:nvPr userDrawn="1"/>
        </p:nvGrpSpPr>
        <p:grpSpPr>
          <a:xfrm>
            <a:off x="1181309" y="304800"/>
            <a:ext cx="9875742" cy="4608680"/>
            <a:chOff x="1181309" y="304800"/>
            <a:chExt cx="9875742" cy="4608680"/>
          </a:xfrm>
        </p:grpSpPr>
        <p:sp>
          <p:nvSpPr>
            <p:cNvPr id="29" name="矩形 28"/>
            <p:cNvSpPr/>
            <p:nvPr userDrawn="1"/>
          </p:nvSpPr>
          <p:spPr>
            <a:xfrm>
              <a:off x="1331913" y="467941"/>
              <a:ext cx="9649072" cy="439248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glow rad="406400">
                <a:schemeClr val="tx1">
                  <a:alpha val="4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81309" y="304800"/>
              <a:ext cx="9875742" cy="460868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7" descr="黑板文字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899989"/>
            <a:ext cx="4114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黑板文字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887811"/>
            <a:ext cx="4787900" cy="365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粉笔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82302" y="4220488"/>
            <a:ext cx="8262403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6" descr="书1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559" y="5424402"/>
            <a:ext cx="1007343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Documents and Settings\Administrator\桌面\儿童类PPT\尺子.png"/>
          <p:cNvPicPr>
            <a:picLocks noChangeAspect="1" noChangeArrowheads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7" b="27692"/>
          <a:stretch>
            <a:fillRect/>
          </a:stretch>
        </p:blipFill>
        <p:spPr bwMode="auto">
          <a:xfrm rot="160242" flipV="1">
            <a:off x="2455170" y="5518912"/>
            <a:ext cx="1612078" cy="893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8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Documents and Settings\Administrator\桌面\儿童类PPT\铅笔1.png"/>
          <p:cNvPicPr>
            <a:picLocks noChangeAspect="1" noChangeArrowheads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3" r="46801" b="13000"/>
          <a:stretch>
            <a:fillRect/>
          </a:stretch>
        </p:blipFill>
        <p:spPr bwMode="auto">
          <a:xfrm rot="14579273" flipH="1">
            <a:off x="1641167" y="5410797"/>
            <a:ext cx="246461" cy="13802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Documents and Settings\Administrator\桌面\儿童类PPT\铅笔2.png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97" y="5677707"/>
            <a:ext cx="1065882" cy="10658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7" descr="C:\Documents and Settings\Administrator\桌面\儿童类PPT\橡皮擦.png"/>
          <p:cNvPicPr>
            <a:picLocks noChangeAspect="1" noChangeArrowheads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0" t="35188" r="19410" b="45738"/>
          <a:stretch>
            <a:fillRect/>
          </a:stretch>
        </p:blipFill>
        <p:spPr bwMode="auto">
          <a:xfrm rot="21415037" flipV="1">
            <a:off x="1898612" y="6345185"/>
            <a:ext cx="532568" cy="1647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7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Documents and Settings\Administrator\桌面\儿童类PPT\铅笔2.png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66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5659">
            <a:off x="8846702" y="5647325"/>
            <a:ext cx="356517" cy="35651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5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5" descr="书3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9" y="4913480"/>
            <a:ext cx="858534" cy="98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22"/>
          <p:cNvSpPr txBox="1">
            <a:spLocks noChangeArrowheads="1"/>
          </p:cNvSpPr>
          <p:nvPr userDrawn="1"/>
        </p:nvSpPr>
        <p:spPr bwMode="auto">
          <a:xfrm>
            <a:off x="3410589" y="2196133"/>
            <a:ext cx="6842125" cy="11079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6600" dirty="0">
                <a:solidFill>
                  <a:srgbClr val="FFFF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6600" dirty="0">
                <a:solidFill>
                  <a:srgbClr val="FFFF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 谢 欣 赏 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42745" y="2209800"/>
            <a:ext cx="8595995" cy="8299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800" dirty="0">
                <a:solidFill>
                  <a:srgbClr val="FFFFCC"/>
                </a:solidFill>
                <a:latin typeface="华文中宋" panose="02010600040101010101" charset="-122"/>
                <a:ea typeface="华文中宋" panose="02010600040101010101" charset="-122"/>
              </a:rPr>
              <a:t>Unit8 We’re twins! </a:t>
            </a:r>
            <a:endParaRPr lang="zh-CN" altLang="en-US" sz="4800" dirty="0">
              <a:solidFill>
                <a:srgbClr val="FFFFCC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4" name="钢琴曲 - 雨中漫步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706" y="6784826"/>
            <a:ext cx="609600" cy="6096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9687176-A8C6-4B89-AFBB-411E1498F62B}"/>
              </a:ext>
            </a:extLst>
          </p:cNvPr>
          <p:cNvSpPr txBox="1"/>
          <p:nvPr/>
        </p:nvSpPr>
        <p:spPr>
          <a:xfrm>
            <a:off x="5076329" y="3277574"/>
            <a:ext cx="5938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highlight>
                  <a:srgbClr val="FFFF99"/>
                </a:highlight>
              </a:rPr>
              <a:t>Checkout time</a:t>
            </a:r>
            <a:endParaRPr lang="zh-CN" altLang="en-US" sz="2800" dirty="0">
              <a:highlight>
                <a:srgbClr val="FFFF99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4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5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95" name="Rectangle 59"/>
          <p:cNvSpPr>
            <a:spLocks noChangeArrowheads="1"/>
          </p:cNvSpPr>
          <p:nvPr/>
        </p:nvSpPr>
        <p:spPr bwMode="auto">
          <a:xfrm>
            <a:off x="3419475" y="1553377"/>
            <a:ext cx="7272338" cy="3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endParaRPr lang="zh-CN" altLang="en-US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3" name="Picture 3" descr="C:\Documents and Settings\Administrator\桌面\儿童类PPT\椅子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833" y="4572397"/>
            <a:ext cx="9688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420110" y="1583690"/>
            <a:ext cx="6756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学法：</a:t>
            </a:r>
            <a:endParaRPr lang="en-US" altLang="zh-CN" sz="2800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根据个体身心发展规律的特点，中小学生处于人生阶段身心发展最迅速的时期，学生是具有主观能动性的教育对象，我们可以了解到此时的学生具有发展的可能性和可塑性，因此我们要引导学生在通过观察、小组合作的方法中逐渐感悟语言项目的功能，让学生在多层次的练习中体会到学习英语时“运用”的必要性，鼓励学生积极思维，大胆尝试。教学过程中，从教材的特点出发，结合学情，让学生自主掌握方法，合作探究学习，在重点处引导，难点处点拨，关键处强调，从而完成教学任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4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9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2"/>
          <p:cNvSpPr txBox="1">
            <a:spLocks noChangeArrowheads="1"/>
          </p:cNvSpPr>
          <p:nvPr/>
        </p:nvSpPr>
        <p:spPr bwMode="auto">
          <a:xfrm>
            <a:off x="4879975" y="2727949"/>
            <a:ext cx="5329238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5400" b="1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四、说  过  程</a:t>
            </a:r>
          </a:p>
        </p:txBody>
      </p:sp>
      <p:pic>
        <p:nvPicPr>
          <p:cNvPr id="263171" name="Picture 4" descr="C:\Documents and Settings\Owner\My Documents\My Pictures\6474443_103759403174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0" y="2879594"/>
            <a:ext cx="1008064" cy="61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2" name="Text Box 4"/>
          <p:cNvSpPr txBox="1">
            <a:spLocks noChangeArrowheads="1"/>
          </p:cNvSpPr>
          <p:nvPr/>
        </p:nvSpPr>
        <p:spPr bwMode="auto">
          <a:xfrm rot="-243802">
            <a:off x="468315" y="471645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FFCC"/>
                </a:solidFill>
                <a:ea typeface="方正胖头鱼简体" pitchFamily="65" charset="-122"/>
              </a:rPr>
              <a:t>析 教 材</a:t>
            </a: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539752" y="1477370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FFCC"/>
                </a:solidFill>
                <a:ea typeface="方正胖头鱼简体" pitchFamily="65" charset="-122"/>
              </a:rPr>
              <a:t>讲 教 法</a:t>
            </a:r>
          </a:p>
        </p:txBody>
      </p:sp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611188" y="2414789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FFCC"/>
                </a:solidFill>
                <a:ea typeface="方正胖头鱼简体" pitchFamily="65" charset="-122"/>
              </a:rPr>
              <a:t>论 学 法</a:t>
            </a:r>
          </a:p>
        </p:txBody>
      </p:sp>
      <p:sp>
        <p:nvSpPr>
          <p:cNvPr id="263175" name="Text Box 7"/>
          <p:cNvSpPr txBox="1">
            <a:spLocks noChangeArrowheads="1"/>
          </p:cNvSpPr>
          <p:nvPr/>
        </p:nvSpPr>
        <p:spPr bwMode="auto">
          <a:xfrm rot="-131434">
            <a:off x="611188" y="3346299"/>
            <a:ext cx="2016125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6600"/>
                </a:solidFill>
                <a:ea typeface="方正胖头鱼简体" pitchFamily="65" charset="-122"/>
              </a:rPr>
              <a:t>说 过 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0813E-8 1.80389E-6 C 0.02179 0.02266 0.04398 0.04556 0.05975 0.0444 C 0.07552 0.04348 0.077 -0.00763 0.09424 -0.00625 C 0.11162 -0.00463 0.14463 0.05435 0.16415 0.05273 C 0.18367 0.05134 0.19409 -0.01827 0.21134 -0.01619 C 0.22885 -0.01365 0.24997 0.0666 0.26855 0.0673 C 0.28713 0.06822 0.29689 -0.01342 0.32295 -0.01226 C 0.34902 -0.0111 0.40409 0.07169 0.42494 0.074 C 0.4458 0.07632 0.44392 0.01202 0.44874 1.80389E-6 " pathEditMode="relative" rAng="0" ptsTypes="aaaaaaaaA">
                                      <p:cBhvr>
                                        <p:cTn id="26" dur="2000" fill="hold"/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0" y="28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63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2" grpId="0"/>
      <p:bldP spid="263173" grpId="0"/>
      <p:bldP spid="263174" grpId="0"/>
      <p:bldP spid="2631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74" name="Rectangle 30"/>
          <p:cNvSpPr>
            <a:spLocks noChangeArrowheads="1"/>
          </p:cNvSpPr>
          <p:nvPr/>
        </p:nvSpPr>
        <p:spPr bwMode="auto">
          <a:xfrm>
            <a:off x="3852193" y="2340149"/>
            <a:ext cx="68407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我的教学过程分为</a:t>
            </a:r>
            <a:r>
              <a:rPr lang="en-US" altLang="zh-CN" sz="32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:</a:t>
            </a:r>
            <a:r>
              <a:rPr lang="zh-CN" altLang="en-US" sz="3200" dirty="0">
                <a:solidFill>
                  <a:srgbClr val="92D050"/>
                </a:solidFill>
                <a:latin typeface="华文中宋" panose="02010600040101010101" charset="-122"/>
                <a:ea typeface="华文中宋" panose="02010600040101010101" charset="-122"/>
              </a:rPr>
              <a:t>热身复习，新课探究，课堂小结，布置作业四个环节。</a:t>
            </a:r>
          </a:p>
        </p:txBody>
      </p:sp>
      <p:pic>
        <p:nvPicPr>
          <p:cNvPr id="6146" name="Picture 2" descr="C:\Documents and Settings\Administrator\桌面\儿童类PPT\椰子树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4818" y="1201022"/>
            <a:ext cx="1055406" cy="100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dministrator\桌面\儿童类PPT\书本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367" y="1704604"/>
            <a:ext cx="557878" cy="50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7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7" name="Rectangle 15"/>
          <p:cNvSpPr>
            <a:spLocks noChangeArrowheads="1"/>
          </p:cNvSpPr>
          <p:nvPr/>
        </p:nvSpPr>
        <p:spPr bwMode="auto">
          <a:xfrm>
            <a:off x="3458528" y="1375073"/>
            <a:ext cx="26164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CC"/>
                </a:solidFill>
                <a:latin typeface="华文中宋" panose="02010600040101010101" charset="-122"/>
                <a:ea typeface="华文中宋" panose="02010600040101010101" charset="-122"/>
              </a:rPr>
              <a:t>Step1. warm-up</a:t>
            </a:r>
            <a:endParaRPr lang="zh-CN" altLang="en-US" sz="2400" b="1" dirty="0">
              <a:solidFill>
                <a:srgbClr val="FFFFCC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45180" y="1934845"/>
            <a:ext cx="75768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1.Greeting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2.Free talk</a:t>
            </a:r>
            <a:r>
              <a:rPr lang="zh-CN" altLang="en-US" sz="24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师生互相交流</a:t>
            </a:r>
            <a:endParaRPr lang="en-US" altLang="zh-CN" sz="2400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师生间的交流，营造了轻松和谐的课堂氛围，同时通过</a:t>
            </a:r>
            <a:r>
              <a:rPr lang="en-US" altLang="zh-CN" sz="24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free talk </a:t>
            </a:r>
            <a:r>
              <a:rPr lang="zh-CN" altLang="en-US" sz="24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的方式帮助学生巩固旧知，提高语用能力，进入到英语学习的状态中，为本节课的学习做好铺垫。</a:t>
            </a:r>
            <a:r>
              <a:rPr lang="en-US" altLang="zh-CN" sz="24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 </a:t>
            </a:r>
          </a:p>
          <a:p>
            <a:endParaRPr lang="zh-CN" altLang="en-US" dirty="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2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20145" y="1404045"/>
            <a:ext cx="3050835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dirty="0">
                <a:solidFill>
                  <a:srgbClr val="FFFF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Step2. Play a game</a:t>
            </a:r>
            <a:endParaRPr lang="zh-CN" altLang="en-US" sz="2400" b="1" dirty="0">
              <a:solidFill>
                <a:srgbClr val="FFFFCC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C3312DB-BAE0-467B-B42F-48176ACD82FD}"/>
              </a:ext>
            </a:extLst>
          </p:cNvPr>
          <p:cNvSpPr txBox="1"/>
          <p:nvPr/>
        </p:nvSpPr>
        <p:spPr>
          <a:xfrm>
            <a:off x="3708177" y="2052117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观察黑板上出现的图片，快速地用英文表达，比一比谁说得又快又准，回顾本单元需要掌握的单词，巩固旧知。</a:t>
            </a:r>
          </a:p>
        </p:txBody>
      </p:sp>
    </p:spTree>
    <p:extLst>
      <p:ext uri="{BB962C8B-B14F-4D97-AF65-F5344CB8AC3E}">
        <p14:creationId xmlns:p14="http://schemas.microsoft.com/office/powerpoint/2010/main" val="17292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20145" y="1404045"/>
            <a:ext cx="228139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dirty="0">
                <a:solidFill>
                  <a:srgbClr val="FFFF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Step3. Review</a:t>
            </a:r>
            <a:endParaRPr lang="zh-CN" altLang="en-US" sz="2400" b="1" dirty="0">
              <a:solidFill>
                <a:srgbClr val="FFFFCC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C3312DB-BAE0-467B-B42F-48176ACD82FD}"/>
              </a:ext>
            </a:extLst>
          </p:cNvPr>
          <p:cNvSpPr txBox="1"/>
          <p:nvPr/>
        </p:nvSpPr>
        <p:spPr>
          <a:xfrm>
            <a:off x="3708177" y="2052117"/>
            <a:ext cx="6048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1.</a:t>
            </a:r>
            <a:r>
              <a:rPr lang="zh-CN" altLang="en-US" sz="2400" dirty="0">
                <a:solidFill>
                  <a:schemeClr val="bg1"/>
                </a:solidFill>
              </a:rPr>
              <a:t>把家庭成员人物图片贴在黑板上，学生通过观察图片进行思考，并结合所学到的句型进行对话操练</a:t>
            </a:r>
            <a:endParaRPr lang="en-US" altLang="zh-CN" sz="2400" dirty="0">
              <a:solidFill>
                <a:schemeClr val="bg1"/>
              </a:solidFill>
            </a:endParaRPr>
          </a:p>
          <a:p>
            <a:r>
              <a:rPr lang="zh-CN" altLang="en-US" sz="2400" dirty="0">
                <a:solidFill>
                  <a:schemeClr val="bg1"/>
                </a:solidFill>
              </a:rPr>
              <a:t>老师提问：</a:t>
            </a:r>
            <a:r>
              <a:rPr lang="en-US" altLang="zh-CN" sz="2400" dirty="0">
                <a:solidFill>
                  <a:schemeClr val="bg1"/>
                </a:solidFill>
              </a:rPr>
              <a:t>Who’s this/that?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                  Who’s he/she?</a:t>
            </a:r>
          </a:p>
          <a:p>
            <a:r>
              <a:rPr lang="zh-CN" altLang="en-US" sz="2400" dirty="0">
                <a:solidFill>
                  <a:schemeClr val="bg1"/>
                </a:solidFill>
              </a:rPr>
              <a:t>学生回答：</a:t>
            </a:r>
            <a:r>
              <a:rPr lang="en-US" altLang="zh-CN" sz="2400" dirty="0">
                <a:solidFill>
                  <a:schemeClr val="bg1"/>
                </a:solidFill>
              </a:rPr>
              <a:t>This/That is…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                   </a:t>
            </a:r>
            <a:r>
              <a:rPr lang="en-US" altLang="zh-CN" sz="2400" dirty="0" err="1">
                <a:solidFill>
                  <a:schemeClr val="bg1"/>
                </a:solidFill>
              </a:rPr>
              <a:t>He/She</a:t>
            </a:r>
            <a:r>
              <a:rPr lang="en-US" altLang="zh-CN" sz="2400" dirty="0">
                <a:solidFill>
                  <a:schemeClr val="bg1"/>
                </a:solidFill>
              </a:rPr>
              <a:t> is …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20145" y="1404045"/>
            <a:ext cx="391966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dirty="0">
                <a:solidFill>
                  <a:srgbClr val="FFFF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Step4. Look and answer</a:t>
            </a:r>
            <a:endParaRPr lang="zh-CN" altLang="en-US" sz="2400" b="1" dirty="0">
              <a:solidFill>
                <a:srgbClr val="FFFFCC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C3312DB-BAE0-467B-B42F-48176ACD82FD}"/>
              </a:ext>
            </a:extLst>
          </p:cNvPr>
          <p:cNvSpPr txBox="1"/>
          <p:nvPr/>
        </p:nvSpPr>
        <p:spPr>
          <a:xfrm>
            <a:off x="3708177" y="2052117"/>
            <a:ext cx="6048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1.</a:t>
            </a:r>
            <a:r>
              <a:rPr lang="zh-CN" altLang="en-US" sz="2400" dirty="0">
                <a:solidFill>
                  <a:schemeClr val="bg1"/>
                </a:solidFill>
              </a:rPr>
              <a:t>出示</a:t>
            </a:r>
            <a:r>
              <a:rPr lang="en-US" altLang="zh-CN" sz="2400" dirty="0">
                <a:solidFill>
                  <a:schemeClr val="bg1"/>
                </a:solidFill>
              </a:rPr>
              <a:t>checkout time</a:t>
            </a:r>
            <a:r>
              <a:rPr lang="zh-CN" altLang="en-US" sz="2400" dirty="0">
                <a:solidFill>
                  <a:schemeClr val="bg1"/>
                </a:solidFill>
              </a:rPr>
              <a:t>的图片，引导学生观察图中人物，对本单元的词汇复习巩固</a:t>
            </a:r>
            <a:endParaRPr lang="en-US" altLang="zh-CN" sz="2400" dirty="0">
              <a:solidFill>
                <a:schemeClr val="bg1"/>
              </a:solidFill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2.Look and answer</a:t>
            </a:r>
          </a:p>
          <a:p>
            <a:r>
              <a:rPr lang="zh-CN" altLang="en-US" sz="2400" dirty="0">
                <a:solidFill>
                  <a:schemeClr val="bg1"/>
                </a:solidFill>
              </a:rPr>
              <a:t>指导学生读</a:t>
            </a:r>
            <a:r>
              <a:rPr lang="en-US" altLang="zh-CN" sz="2400" dirty="0">
                <a:solidFill>
                  <a:schemeClr val="bg1"/>
                </a:solidFill>
              </a:rPr>
              <a:t>P55</a:t>
            </a:r>
            <a:r>
              <a:rPr lang="zh-CN" altLang="en-US" sz="2400" dirty="0">
                <a:solidFill>
                  <a:schemeClr val="bg1"/>
                </a:solidFill>
              </a:rPr>
              <a:t>的对话，结合上下文，说出所缺内容。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3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20145" y="1404045"/>
            <a:ext cx="3616696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 dirty="0">
                <a:solidFill>
                  <a:srgbClr val="FFFF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Step5. Read and write:</a:t>
            </a:r>
            <a:endParaRPr lang="zh-CN" altLang="en-US" sz="2400" b="1" dirty="0">
              <a:solidFill>
                <a:srgbClr val="FFFFCC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C3312DB-BAE0-467B-B42F-48176ACD82FD}"/>
              </a:ext>
            </a:extLst>
          </p:cNvPr>
          <p:cNvSpPr txBox="1"/>
          <p:nvPr/>
        </p:nvSpPr>
        <p:spPr>
          <a:xfrm>
            <a:off x="3852193" y="1980109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再给出一幅全家福的照片，让学生根据这幅全家福，运用本单元的词汇和句子来介绍图片里的人物关系。</a:t>
            </a:r>
            <a:endParaRPr lang="en-US" altLang="zh-CN" sz="2400" dirty="0">
              <a:solidFill>
                <a:schemeClr val="bg1"/>
              </a:solidFill>
            </a:endParaRPr>
          </a:p>
          <a:p>
            <a:r>
              <a:rPr lang="zh-CN" altLang="en-US" sz="2400" dirty="0">
                <a:solidFill>
                  <a:schemeClr val="bg1"/>
                </a:solidFill>
              </a:rPr>
              <a:t>结合句子：</a:t>
            </a:r>
            <a:endParaRPr lang="en-US" altLang="zh-CN" sz="2400" dirty="0">
              <a:solidFill>
                <a:schemeClr val="bg1"/>
              </a:solidFill>
            </a:endParaRPr>
          </a:p>
          <a:p>
            <a:r>
              <a:rPr lang="en-US" altLang="zh-CN" sz="2400" dirty="0">
                <a:solidFill>
                  <a:schemeClr val="bg1"/>
                </a:solidFill>
              </a:rPr>
              <a:t>Who’s this/that?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This/That is…</a:t>
            </a:r>
          </a:p>
          <a:p>
            <a:r>
              <a:rPr lang="en-US" altLang="zh-CN" sz="2400" dirty="0">
                <a:solidFill>
                  <a:schemeClr val="bg1"/>
                </a:solidFill>
              </a:rPr>
              <a:t>Who’s he/she?</a:t>
            </a:r>
          </a:p>
          <a:p>
            <a:r>
              <a:rPr lang="en-US" altLang="zh-CN" sz="2400" dirty="0" err="1">
                <a:solidFill>
                  <a:schemeClr val="bg1"/>
                </a:solidFill>
              </a:rPr>
              <a:t>He/She</a:t>
            </a:r>
            <a:r>
              <a:rPr lang="en-US" altLang="zh-CN" sz="2400" dirty="0">
                <a:solidFill>
                  <a:schemeClr val="bg1"/>
                </a:solidFill>
              </a:rPr>
              <a:t> is …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9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33" name="Rectangle 25"/>
          <p:cNvSpPr>
            <a:spLocks noChangeArrowheads="1"/>
          </p:cNvSpPr>
          <p:nvPr/>
        </p:nvSpPr>
        <p:spPr bwMode="auto">
          <a:xfrm>
            <a:off x="3563938" y="1434029"/>
            <a:ext cx="189992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CC"/>
                </a:solidFill>
                <a:latin typeface="华文中宋" panose="02010600040101010101" charset="-122"/>
                <a:ea typeface="华文中宋" panose="02010600040101010101" charset="-122"/>
              </a:rPr>
              <a:t>4</a:t>
            </a:r>
            <a:r>
              <a:rPr lang="zh-CN" altLang="en-US" sz="2400" b="1">
                <a:solidFill>
                  <a:srgbClr val="FFFFCC"/>
                </a:solidFill>
                <a:latin typeface="华文中宋" panose="02010600040101010101" charset="-122"/>
                <a:ea typeface="华文中宋" panose="02010600040101010101" charset="-122"/>
              </a:rPr>
              <a:t>、课堂小结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64255" y="2102485"/>
            <a:ext cx="66655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1.</a:t>
            </a:r>
            <a:r>
              <a:rPr lang="zh-CN" altLang="en-US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四会单词</a:t>
            </a:r>
            <a:r>
              <a:rPr lang="en-US" altLang="zh-CN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we, girl, man, woman, boy, name;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2.</a:t>
            </a:r>
            <a:r>
              <a:rPr lang="zh-CN" altLang="en-US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四会句型：</a:t>
            </a:r>
            <a:r>
              <a:rPr lang="en-US" altLang="zh-CN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Who is he/she? Who’s this/that? </a:t>
            </a:r>
            <a:r>
              <a:rPr lang="en-US" altLang="zh-CN" sz="2400" dirty="0" err="1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He/She</a:t>
            </a:r>
            <a:r>
              <a:rPr lang="en-US" altLang="zh-CN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 is my…</a:t>
            </a:r>
          </a:p>
          <a:p>
            <a:r>
              <a:rPr lang="en-US" altLang="zh-CN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3.</a:t>
            </a:r>
            <a:r>
              <a:rPr lang="zh-CN" altLang="en-US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 在情境中灵活运用</a:t>
            </a:r>
            <a:r>
              <a:rPr lang="en-US" altLang="zh-CN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Who is he/she? Who’s this/that? </a:t>
            </a:r>
            <a:r>
              <a:rPr lang="en-US" altLang="zh-CN" sz="2400" dirty="0" err="1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He/She</a:t>
            </a:r>
            <a:r>
              <a:rPr lang="en-US" altLang="zh-CN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 is my…</a:t>
            </a:r>
            <a:endParaRPr lang="zh-CN" altLang="en-US" sz="2400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3563938" y="1434029"/>
            <a:ext cx="189484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b="1" dirty="0">
                <a:solidFill>
                  <a:srgbClr val="FFFF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、布置作业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564255" y="2139950"/>
            <a:ext cx="6188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4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、完成课后作业</a:t>
            </a:r>
          </a:p>
          <a:p>
            <a:r>
              <a:rPr lang="en-US" altLang="zh-CN" sz="24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、复习本单元所学内容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4053205" y="2858770"/>
            <a:ext cx="6210935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5400" b="1" dirty="0">
                <a:solidFill>
                  <a:srgbClr val="FFFFFF"/>
                </a:solidFill>
                <a:latin typeface="迷你简启体" pitchFamily="65" charset="-122"/>
                <a:ea typeface="迷你简启体" pitchFamily="65" charset="-122"/>
              </a:rPr>
              <a:t>  </a:t>
            </a:r>
            <a:r>
              <a:rPr lang="zh-CN" altLang="en-US" sz="5400" b="1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一、析  教  材</a:t>
            </a:r>
          </a:p>
        </p:txBody>
      </p:sp>
      <p:pic>
        <p:nvPicPr>
          <p:cNvPr id="108550" name="Picture 4" descr="C:\Documents and Settings\Owner\My Documents\My Pictures\6474443_103759403174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3011039"/>
            <a:ext cx="1008064" cy="61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5" name="Text Box 11"/>
          <p:cNvSpPr txBox="1">
            <a:spLocks noChangeArrowheads="1"/>
          </p:cNvSpPr>
          <p:nvPr/>
        </p:nvSpPr>
        <p:spPr bwMode="auto">
          <a:xfrm rot="-243802">
            <a:off x="468315" y="471648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FF6600"/>
                </a:solidFill>
                <a:ea typeface="方正胖头鱼简体" pitchFamily="65" charset="-122"/>
              </a:rPr>
              <a:t>析 教 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0813E-8 1.80389E-6 C 0.02179 0.02266 0.04398 0.04556 0.05975 0.0444 C 0.07552 0.04348 0.077 -0.00763 0.09424 -0.00625 C 0.11162 -0.00463 0.14463 0.05435 0.16415 0.05273 C 0.18367 0.05134 0.19409 -0.01827 0.21134 -0.01619 C 0.22885 -0.01365 0.24997 0.0666 0.26855 0.0673 C 0.28713 0.06822 0.29689 -0.01342 0.32295 -0.01226 C 0.34902 -0.0111 0.40409 0.07169 0.42494 0.074 C 0.4458 0.07632 0.44392 0.01202 0.44874 1.80389E-6 " pathEditMode="relative" rAng="0" ptsTypes="aaaaaaaaA">
                                      <p:cBhvr>
                                        <p:cTn id="17" dur="2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0" y="28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 Box 2"/>
          <p:cNvSpPr txBox="1">
            <a:spLocks noChangeArrowheads="1"/>
          </p:cNvSpPr>
          <p:nvPr/>
        </p:nvSpPr>
        <p:spPr bwMode="auto">
          <a:xfrm>
            <a:off x="4923790" y="2847964"/>
            <a:ext cx="5329238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5400" b="1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五</a:t>
            </a:r>
            <a:r>
              <a:rPr lang="zh-CN" altLang="en-US" sz="5400" b="1">
                <a:solidFill>
                  <a:srgbClr val="FFFF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、</a:t>
            </a:r>
            <a:r>
              <a:rPr lang="zh-CN" altLang="en-US" sz="5400" b="1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评价反思</a:t>
            </a:r>
            <a:endParaRPr lang="en-US" altLang="zh-CN" sz="5400" b="1">
              <a:solidFill>
                <a:srgbClr val="FFFFFF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277507" name="Picture 4" descr="C:\Documents and Settings\Owner\My Documents\My Pictures\6474443_103759403174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410" y="2999609"/>
            <a:ext cx="1008064" cy="61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7508" name="Text Box 4"/>
          <p:cNvSpPr txBox="1">
            <a:spLocks noChangeArrowheads="1"/>
          </p:cNvSpPr>
          <p:nvPr/>
        </p:nvSpPr>
        <p:spPr bwMode="auto">
          <a:xfrm rot="-243802">
            <a:off x="468315" y="471642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FFCC"/>
                </a:solidFill>
                <a:ea typeface="方正胖头鱼简体" pitchFamily="65" charset="-122"/>
              </a:rPr>
              <a:t>析 教 材</a:t>
            </a:r>
          </a:p>
        </p:txBody>
      </p:sp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539752" y="1477370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FFCC"/>
                </a:solidFill>
                <a:ea typeface="方正胖头鱼简体" pitchFamily="65" charset="-122"/>
              </a:rPr>
              <a:t>讲 教 法</a:t>
            </a:r>
          </a:p>
        </p:txBody>
      </p:sp>
      <p:sp>
        <p:nvSpPr>
          <p:cNvPr id="277510" name="Text Box 6"/>
          <p:cNvSpPr txBox="1">
            <a:spLocks noChangeArrowheads="1"/>
          </p:cNvSpPr>
          <p:nvPr/>
        </p:nvSpPr>
        <p:spPr bwMode="auto">
          <a:xfrm>
            <a:off x="611188" y="2414786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FFCC"/>
                </a:solidFill>
                <a:ea typeface="方正胖头鱼简体" pitchFamily="65" charset="-122"/>
              </a:rPr>
              <a:t>论 学 法</a:t>
            </a:r>
          </a:p>
        </p:txBody>
      </p:sp>
      <p:sp>
        <p:nvSpPr>
          <p:cNvPr id="277511" name="Text Box 7"/>
          <p:cNvSpPr txBox="1">
            <a:spLocks noChangeArrowheads="1"/>
          </p:cNvSpPr>
          <p:nvPr/>
        </p:nvSpPr>
        <p:spPr bwMode="auto">
          <a:xfrm rot="-131434">
            <a:off x="611188" y="3346299"/>
            <a:ext cx="2016125" cy="523220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800">
                <a:solidFill>
                  <a:srgbClr val="FFFFCC"/>
                </a:solidFill>
                <a:ea typeface="方正胖头鱼简体" pitchFamily="65" charset="-122"/>
              </a:rPr>
              <a:t>说 过 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0813E-8 1.80389E-6 C 0.02179 0.02266 0.04398 0.04556 0.05975 0.0444 C 0.07552 0.04348 0.077 -0.00763 0.09424 -0.00625 C 0.11162 -0.00463 0.14463 0.05435 0.16415 0.05273 C 0.18367 0.05134 0.19409 -0.01827 0.21134 -0.01619 C 0.22885 -0.01365 0.24997 0.0666 0.26855 0.0673 C 0.28713 0.06822 0.29689 -0.01342 0.32295 -0.01226 C 0.34902 -0.0111 0.40409 0.07169 0.42494 0.074 C 0.4458 0.07632 0.44392 0.01202 0.44874 1.80389E-6 " pathEditMode="relative" rAng="0" ptsTypes="aaaaaaaaA">
                                      <p:cBhvr>
                                        <p:cTn id="26" dur="2000" fill="hold"/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0" y="28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77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8" grpId="0"/>
      <p:bldP spid="277509" grpId="0"/>
      <p:bldP spid="277510" grpId="0"/>
      <p:bldP spid="2775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92153" y="2028190"/>
            <a:ext cx="42443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   </a:t>
            </a:r>
            <a:r>
              <a:rPr lang="zh-CN" altLang="en-US" sz="24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本节课通过深挖教材，按大纲要求，使学生学习英语的兴趣得到培养，信心得到增强，学习内容与生活实际相结合，语言综合运用能力得到提高，达到较好的学习效果。</a:t>
            </a:r>
          </a:p>
          <a:p>
            <a:r>
              <a:rPr lang="zh-CN" altLang="en-US" sz="20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  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815" y="2028190"/>
            <a:ext cx="2731770" cy="3466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AA49564-B93F-43EB-A7C7-4AF8C66545DC}"/>
              </a:ext>
            </a:extLst>
          </p:cNvPr>
          <p:cNvSpPr/>
          <p:nvPr/>
        </p:nvSpPr>
        <p:spPr>
          <a:xfrm>
            <a:off x="1547937" y="611957"/>
            <a:ext cx="9145016" cy="4032448"/>
          </a:xfrm>
          <a:prstGeom prst="rect">
            <a:avLst/>
          </a:prstGeom>
          <a:solidFill>
            <a:srgbClr val="4E5E41"/>
          </a:solidFill>
          <a:ln>
            <a:solidFill>
              <a:srgbClr val="4E5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Thanks for watching!</a:t>
            </a:r>
            <a:endParaRPr lang="zh-CN" alt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56" name="Rectangle 32"/>
          <p:cNvSpPr>
            <a:spLocks noChangeArrowheads="1"/>
          </p:cNvSpPr>
          <p:nvPr/>
        </p:nvSpPr>
        <p:spPr bwMode="auto">
          <a:xfrm>
            <a:off x="5580385" y="2172686"/>
            <a:ext cx="504056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《We’re twins! 》</a:t>
            </a:r>
            <a:r>
              <a:rPr lang="zh-CN" altLang="en-US" sz="20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是牛津译林版三年级下册第八单元的内容，主题是“介绍他人</a:t>
            </a:r>
            <a:r>
              <a:rPr lang="en-US" altLang="zh-CN" sz="20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/</a:t>
            </a:r>
            <a:r>
              <a:rPr lang="zh-CN" altLang="en-US" sz="20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她人”，贴近学生的生活和实际。本节课内容</a:t>
            </a:r>
            <a:r>
              <a:rPr lang="en-US" altLang="zh-CN" sz="20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checkout time</a:t>
            </a:r>
            <a:r>
              <a:rPr lang="zh-CN" altLang="en-US" sz="20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为本单元的第四课时，是在学生已经掌握了前面的基础知识后的学习。它是对前面所学内容的</a:t>
            </a:r>
            <a:r>
              <a:rPr lang="zh-CN" altLang="en-US" sz="20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复习</a:t>
            </a:r>
            <a:r>
              <a:rPr lang="zh-CN" altLang="en-US" sz="20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和</a:t>
            </a:r>
            <a:r>
              <a:rPr lang="zh-CN" altLang="en-US" sz="20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巩固</a:t>
            </a:r>
            <a:r>
              <a:rPr lang="zh-CN" altLang="en-US" sz="20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，同时通过对本节内容的知识探究，也为以后的学习打下良好的基础，使学生从听、说、读和写各方面得到锻炼，在教材中具有重要的地位和作用。</a:t>
            </a:r>
            <a:r>
              <a:rPr lang="zh-CN" altLang="en-US" sz="2000" dirty="0">
                <a:solidFill>
                  <a:srgbClr val="FFFFFF"/>
                </a:solidFill>
                <a:latin typeface="华文宋体" panose="02010600040101010101" charset="-122"/>
                <a:ea typeface="华文宋体" panose="02010600040101010101" charset="-122"/>
              </a:rPr>
              <a:t>				</a:t>
            </a:r>
            <a:r>
              <a:rPr lang="zh-CN" altLang="en-US" sz="2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						。</a:t>
            </a:r>
          </a:p>
        </p:txBody>
      </p:sp>
      <p:sp>
        <p:nvSpPr>
          <p:cNvPr id="77857" name="Text Box 33"/>
          <p:cNvSpPr txBox="1">
            <a:spLocks noChangeArrowheads="1"/>
          </p:cNvSpPr>
          <p:nvPr/>
        </p:nvSpPr>
        <p:spPr bwMode="auto">
          <a:xfrm>
            <a:off x="3492524" y="1553377"/>
            <a:ext cx="439261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FFCC"/>
                </a:solidFill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 b="1" dirty="0">
                <a:solidFill>
                  <a:srgbClr val="FFFFCC"/>
                </a:solidFill>
                <a:latin typeface="华文中宋" panose="02010600040101010101" charset="-122"/>
                <a:ea typeface="华文中宋" panose="02010600040101010101" charset="-122"/>
              </a:rPr>
              <a:t>、教材的内容和地位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B943721-9AC6-4F8B-B9A0-DDFE098B3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73" y="2172686"/>
            <a:ext cx="1906445" cy="2586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6" grpId="0" bldLvl="0" animBg="1"/>
      <p:bldP spid="7785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3597910" y="2297430"/>
            <a:ext cx="669417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教学重点</a:t>
            </a:r>
            <a:r>
              <a:rPr lang="zh-CN" altLang="en-US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： 掌握四会单词</a:t>
            </a:r>
            <a:r>
              <a:rPr lang="en-US" altLang="zh-CN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we, girl, man, woman, boy, name; </a:t>
            </a:r>
            <a:r>
              <a:rPr lang="zh-CN" altLang="en-US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掌握四会句型：</a:t>
            </a:r>
            <a:r>
              <a:rPr lang="en-US" altLang="zh-CN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Who is he/she? Who’s this/that? </a:t>
            </a:r>
            <a:r>
              <a:rPr lang="en-US" altLang="zh-CN" sz="2400" dirty="0" err="1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He/She</a:t>
            </a:r>
            <a:r>
              <a:rPr lang="en-US" altLang="zh-CN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 is my…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rgbClr val="FFFFFF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教学难点</a:t>
            </a:r>
            <a:r>
              <a:rPr lang="zh-CN" altLang="en-US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：能在情境中灵活运用</a:t>
            </a:r>
            <a:r>
              <a:rPr lang="en-US" altLang="zh-CN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Who is he/she? Who’s this/that? </a:t>
            </a:r>
            <a:r>
              <a:rPr lang="en-US" altLang="zh-CN" sz="2400" dirty="0" err="1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He/She</a:t>
            </a:r>
            <a:r>
              <a:rPr lang="en-US" altLang="zh-CN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 is my… </a:t>
            </a:r>
            <a:endParaRPr lang="zh-CN" altLang="en-US" sz="2400" dirty="0">
              <a:solidFill>
                <a:srgbClr val="FFFFFF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3492524" y="1461298"/>
            <a:ext cx="439261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FFCC"/>
                </a:solidFill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altLang="en-US" sz="2800" b="1" dirty="0">
                <a:solidFill>
                  <a:srgbClr val="FFFFCC"/>
                </a:solidFill>
                <a:latin typeface="华文中宋" panose="02010600040101010101" charset="-122"/>
                <a:ea typeface="华文中宋" panose="02010600040101010101" charset="-122"/>
              </a:rPr>
              <a:t>、教学重点、难点</a:t>
            </a:r>
          </a:p>
        </p:txBody>
      </p:sp>
      <p:pic>
        <p:nvPicPr>
          <p:cNvPr id="3074" name="Picture 2" descr="C:\Documents and Settings\Administrator\桌面\儿童类PPT\圆规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516" y="4716413"/>
            <a:ext cx="681968" cy="68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 bldLvl="0" animBg="1"/>
      <p:bldP spid="23449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3597910" y="2297430"/>
            <a:ext cx="669417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根据教材的编写意图，结合学生的思维情感和认知发展的需要，新课程强调知识与技能、过程与方法、情感态度与价值观三个角度的有机结合，本着这样的认识，我制定了如下教学目标：</a:t>
            </a:r>
            <a:endParaRPr lang="en-US" altLang="zh-CN" sz="2400" dirty="0">
              <a:solidFill>
                <a:srgbClr val="FFFFFF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【</a:t>
            </a:r>
            <a:r>
              <a:rPr lang="zh-CN" altLang="en-US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认知目标</a:t>
            </a:r>
            <a:r>
              <a:rPr lang="en-US" altLang="zh-CN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】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【</a:t>
            </a:r>
            <a:r>
              <a:rPr lang="zh-CN" altLang="en-US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能力目标</a:t>
            </a:r>
            <a:r>
              <a:rPr lang="en-US" altLang="zh-CN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】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【</a:t>
            </a:r>
            <a:r>
              <a:rPr lang="zh-CN" altLang="en-US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情感目标</a:t>
            </a:r>
            <a:r>
              <a:rPr lang="en-US" altLang="zh-CN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】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solidFill>
                <a:srgbClr val="FFFFFF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3492524" y="1461298"/>
            <a:ext cx="4392613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FFCC"/>
                </a:solidFill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 b="1" dirty="0">
                <a:solidFill>
                  <a:srgbClr val="FFFFCC"/>
                </a:solidFill>
                <a:latin typeface="华文中宋" panose="02010600040101010101" charset="-122"/>
                <a:ea typeface="华文中宋" panose="02010600040101010101" charset="-122"/>
              </a:rPr>
              <a:t>、教学目标</a:t>
            </a:r>
          </a:p>
        </p:txBody>
      </p:sp>
      <p:pic>
        <p:nvPicPr>
          <p:cNvPr id="3074" name="Picture 2" descr="C:\Documents and Settings\Administrator\桌面\儿童类PPT\圆规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516" y="4716413"/>
            <a:ext cx="681968" cy="68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2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 bldLvl="0" animBg="1"/>
      <p:bldP spid="23449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3456718" y="1342777"/>
            <a:ext cx="6694170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</a:rPr>
              <a:t>【</a:t>
            </a:r>
            <a:r>
              <a:rPr lang="zh-CN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</a:rPr>
              <a:t>认知目标</a:t>
            </a:r>
            <a:r>
              <a:rPr lang="en-US" altLang="zh-CN" sz="20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</a:rPr>
              <a:t>】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理解句型</a:t>
            </a:r>
            <a:r>
              <a:rPr lang="en-US" altLang="zh-CN" sz="20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Who is he/she? Who’s this/that? </a:t>
            </a:r>
            <a:r>
              <a:rPr lang="en-US" altLang="zh-CN" sz="2000" dirty="0" err="1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He/She</a:t>
            </a:r>
            <a:r>
              <a:rPr lang="en-US" altLang="zh-CN" sz="20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 is my…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</a:rPr>
              <a:t>【</a:t>
            </a:r>
            <a:r>
              <a:rPr lang="zh-CN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</a:rPr>
              <a:t>能力目标</a:t>
            </a:r>
            <a:r>
              <a:rPr lang="en-US" altLang="zh-CN" sz="20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</a:rPr>
              <a:t>】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1.</a:t>
            </a:r>
            <a:r>
              <a:rPr lang="zh-CN" altLang="en-US" sz="20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能熟练地听懂、会说、会读、会写本单元的四会单词及词组。</a:t>
            </a:r>
            <a:endParaRPr lang="en-US" altLang="zh-CN" sz="2000" dirty="0">
              <a:solidFill>
                <a:srgbClr val="FFFFFF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2.</a:t>
            </a:r>
            <a:r>
              <a:rPr lang="zh-CN" altLang="en-US" sz="20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能熟练地听懂、会说、会读、会写本单元的四会句型</a:t>
            </a:r>
            <a:endParaRPr lang="en-US" altLang="zh-CN" sz="2000" dirty="0">
              <a:solidFill>
                <a:srgbClr val="FFFFFF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3.</a:t>
            </a:r>
            <a:r>
              <a:rPr lang="zh-CN" altLang="en-US" sz="20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能理解句型</a:t>
            </a:r>
            <a:r>
              <a:rPr lang="en-US" altLang="zh-CN" sz="20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Who is he/she? Who’s this/that? </a:t>
            </a:r>
            <a:r>
              <a:rPr lang="en-US" altLang="zh-CN" sz="2000" dirty="0" err="1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He/She</a:t>
            </a:r>
            <a:r>
              <a:rPr lang="en-US" altLang="zh-CN" sz="20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 is my…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4.</a:t>
            </a:r>
            <a:r>
              <a:rPr lang="zh-CN" altLang="en-US" sz="20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能够灵活运用所学，介绍他人</a:t>
            </a:r>
            <a:endParaRPr lang="en-US" altLang="zh-CN" sz="2000" dirty="0">
              <a:solidFill>
                <a:srgbClr val="FFFFFF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</a:rPr>
              <a:t>【</a:t>
            </a:r>
            <a:r>
              <a:rPr lang="zh-CN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</a:rPr>
              <a:t>情感目标</a:t>
            </a:r>
            <a:r>
              <a:rPr lang="en-US" altLang="zh-CN" sz="2000" dirty="0">
                <a:solidFill>
                  <a:srgbClr val="FF0000"/>
                </a:solidFill>
                <a:highlight>
                  <a:srgbClr val="FFFF00"/>
                </a:highlight>
                <a:latin typeface="华文中宋" panose="02010600040101010101" charset="-122"/>
                <a:ea typeface="华文中宋" panose="02010600040101010101" charset="-122"/>
              </a:rPr>
              <a:t>】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通过本课学习，使学生能够学会介绍他人，提高语言运用能力和交际能力</a:t>
            </a:r>
            <a:endParaRPr lang="en-US" altLang="zh-CN" sz="2000" dirty="0">
              <a:solidFill>
                <a:srgbClr val="FFFFFF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solidFill>
                <a:srgbClr val="FFFFFF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3074" name="Picture 2" descr="C:\Documents and Settings\Administrator\桌面\儿童类PPT\圆规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516" y="4716413"/>
            <a:ext cx="681968" cy="68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8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4713605" y="2959089"/>
            <a:ext cx="5329238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5400" b="1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二、讲  教  法</a:t>
            </a:r>
          </a:p>
        </p:txBody>
      </p:sp>
      <p:pic>
        <p:nvPicPr>
          <p:cNvPr id="235523" name="Picture 4" descr="C:\Documents and Settings\Owner\My Documents\My Pictures\6474443_103759403174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010" y="3110734"/>
            <a:ext cx="1008064" cy="61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4" name="Text Box 4"/>
          <p:cNvSpPr txBox="1">
            <a:spLocks noChangeArrowheads="1"/>
          </p:cNvSpPr>
          <p:nvPr/>
        </p:nvSpPr>
        <p:spPr bwMode="auto">
          <a:xfrm rot="-243802">
            <a:off x="468315" y="471648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FFCC"/>
                </a:solidFill>
                <a:ea typeface="方正胖头鱼简体" pitchFamily="65" charset="-122"/>
              </a:rPr>
              <a:t>析 教 材</a:t>
            </a:r>
          </a:p>
        </p:txBody>
      </p:sp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539752" y="1477370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6600"/>
                </a:solidFill>
                <a:ea typeface="方正胖头鱼简体" pitchFamily="65" charset="-122"/>
              </a:rPr>
              <a:t>讲 教 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0813E-8 1.80389E-6 C 0.02179 0.02266 0.04398 0.04556 0.05975 0.0444 C 0.07552 0.04348 0.077 -0.00763 0.09424 -0.00625 C 0.11162 -0.00463 0.14463 0.05435 0.16415 0.05273 C 0.18367 0.05134 0.19409 -0.01827 0.21134 -0.01619 C 0.22885 -0.01365 0.24997 0.0666 0.26855 0.0673 C 0.28713 0.06822 0.29689 -0.01342 0.32295 -0.01226 C 0.34902 -0.0111 0.40409 0.07169 0.42494 0.074 C 0.4458 0.07632 0.44392 0.01202 0.44874 1.80389E-6 " pathEditMode="relative" rAng="0" ptsTypes="aaaaaaaaA">
                                      <p:cBhvr>
                                        <p:cTn id="20" dur="20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0" y="28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35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/>
      <p:bldP spid="2355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77" name="Text Box 29"/>
          <p:cNvSpPr txBox="1">
            <a:spLocks noChangeArrowheads="1"/>
          </p:cNvSpPr>
          <p:nvPr/>
        </p:nvSpPr>
        <p:spPr bwMode="auto">
          <a:xfrm>
            <a:off x="3443592" y="1188021"/>
            <a:ext cx="72009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教法：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000" dirty="0">
              <a:solidFill>
                <a:srgbClr val="FFFFFF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为调动学生积极性，体现学生主体地位，本节课采用：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zh-CN" altLang="en-US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任务型教学法：学生在完成学习任务的过程中，提高综合语言运用能力</a:t>
            </a:r>
            <a:endParaRPr lang="en-US" altLang="zh-CN" sz="2400" dirty="0">
              <a:solidFill>
                <a:srgbClr val="FFFFFF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solidFill>
                <a:srgbClr val="FFFFFF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2. </a:t>
            </a:r>
            <a:r>
              <a:rPr lang="zh-CN" altLang="en-US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多媒体辅助教学法：通过多媒体的运用，提高学生的积极性，调动学习英语的兴趣</a:t>
            </a:r>
            <a:endParaRPr lang="en-US" altLang="zh-CN" sz="2400" dirty="0">
              <a:solidFill>
                <a:srgbClr val="FFFFFF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solidFill>
                <a:srgbClr val="FFFFFF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3.</a:t>
            </a:r>
            <a:r>
              <a:rPr lang="zh-CN" altLang="en-US" sz="2400" dirty="0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情境教学法：给学生不断创设各种真实的场景，在真实的语境中锻炼口语交际能力</a:t>
            </a:r>
          </a:p>
        </p:txBody>
      </p:sp>
      <p:pic>
        <p:nvPicPr>
          <p:cNvPr id="4098" name="Picture 2" descr="C:\Documents and Settings\Administrator\桌面\儿童类PPT\玩具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092" y="4848207"/>
            <a:ext cx="642282" cy="64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7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2"/>
          <p:cNvSpPr txBox="1">
            <a:spLocks noChangeArrowheads="1"/>
          </p:cNvSpPr>
          <p:nvPr/>
        </p:nvSpPr>
        <p:spPr bwMode="auto">
          <a:xfrm>
            <a:off x="4742815" y="2959089"/>
            <a:ext cx="5329238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5400" b="1">
                <a:solidFill>
                  <a:srgbClr val="FFFFFF"/>
                </a:solidFill>
                <a:latin typeface="华文中宋" panose="02010600040101010101" charset="-122"/>
                <a:ea typeface="华文中宋" panose="02010600040101010101" charset="-122"/>
              </a:rPr>
              <a:t>三、论  学  法</a:t>
            </a:r>
          </a:p>
        </p:txBody>
      </p:sp>
      <p:pic>
        <p:nvPicPr>
          <p:cNvPr id="248835" name="Picture 4" descr="C:\Documents and Settings\Owner\My Documents\My Pictures\6474443_103759403174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40" y="3141214"/>
            <a:ext cx="1008064" cy="61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6" name="Text Box 4"/>
          <p:cNvSpPr txBox="1">
            <a:spLocks noChangeArrowheads="1"/>
          </p:cNvSpPr>
          <p:nvPr/>
        </p:nvSpPr>
        <p:spPr bwMode="auto">
          <a:xfrm rot="-243802">
            <a:off x="468315" y="471647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FFCC"/>
                </a:solidFill>
                <a:ea typeface="方正胖头鱼简体" pitchFamily="65" charset="-122"/>
              </a:rPr>
              <a:t>析 教 材</a:t>
            </a:r>
          </a:p>
        </p:txBody>
      </p:sp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539752" y="1477370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FFCC"/>
                </a:solidFill>
                <a:ea typeface="方正胖头鱼简体" pitchFamily="65" charset="-122"/>
              </a:rPr>
              <a:t>讲 教 法</a:t>
            </a:r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611188" y="2414791"/>
            <a:ext cx="2016125" cy="584775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>
                <a:solidFill>
                  <a:srgbClr val="FF6600"/>
                </a:solidFill>
                <a:ea typeface="方正胖头鱼简体" pitchFamily="65" charset="-122"/>
              </a:rPr>
              <a:t>论 学 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0813E-8 1.80389E-6 C 0.02179 0.02266 0.04398 0.04556 0.05975 0.0444 C 0.07552 0.04348 0.077 -0.00763 0.09424 -0.00625 C 0.11162 -0.00463 0.14463 0.05435 0.16415 0.05273 C 0.18367 0.05134 0.19409 -0.01827 0.21134 -0.01619 C 0.22885 -0.01365 0.24997 0.0666 0.26855 0.0673 C 0.28713 0.06822 0.29689 -0.01342 0.32295 -0.01226 C 0.34902 -0.0111 0.40409 0.07169 0.42494 0.074 C 0.4458 0.07632 0.44392 0.01202 0.44874 1.80389E-6 " pathEditMode="relative" rAng="0" ptsTypes="aaaaaaaaA">
                                      <p:cBhvr>
                                        <p:cTn id="23" dur="2000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0" y="28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/>
      <p:bldP spid="248837" grpId="0"/>
      <p:bldP spid="248838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自定义设计方案">
  <a:themeElements>
    <a:clrScheme name="6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自定义设计方案">
  <a:themeElements>
    <a:clrScheme name="7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自定义设计方案">
  <a:themeElements>
    <a:clrScheme name="9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自定义设计方案">
  <a:themeElements>
    <a:clrScheme name="10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自定义设计方案">
  <a:themeElements>
    <a:clrScheme name="1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2_自定义设计方案">
  <a:themeElements>
    <a:clrScheme name="1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1122</Words>
  <Application>Microsoft Office PowerPoint</Application>
  <PresentationFormat>自定义</PresentationFormat>
  <Paragraphs>108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华文宋体</vt:lpstr>
      <vt:lpstr>华文中宋</vt:lpstr>
      <vt:lpstr>迷你简启体</vt:lpstr>
      <vt:lpstr>微软雅黑</vt:lpstr>
      <vt:lpstr>Arial</vt:lpstr>
      <vt:lpstr>Calibri</vt:lpstr>
      <vt:lpstr>默认设计模板</vt:lpstr>
      <vt:lpstr>6_自定义设计方案</vt:lpstr>
      <vt:lpstr>7_自定义设计方案</vt:lpstr>
      <vt:lpstr>9_自定义设计方案</vt:lpstr>
      <vt:lpstr>10_自定义设计方案</vt:lpstr>
      <vt:lpstr>11_自定义设计方案</vt:lpstr>
      <vt:lpstr>12_自定义设计方案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小学教师通用说课PPT模板</dc:title>
  <dc:creator>子瓜</dc:creator>
  <cp:lastModifiedBy>412505532@qq.com</cp:lastModifiedBy>
  <cp:revision>83</cp:revision>
  <dcterms:created xsi:type="dcterms:W3CDTF">2015-10-20T00:48:00Z</dcterms:created>
  <dcterms:modified xsi:type="dcterms:W3CDTF">2021-05-08T08:31:56Z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2052-10.8.2.6948</vt:lpwstr>
  </property>
</Properties>
</file>