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  <p:sldMasterId id="2147483672" r:id="rId4"/>
  </p:sldMasterIdLst>
  <p:notesMasterIdLst>
    <p:notesMasterId r:id="rId21"/>
  </p:notesMasterIdLst>
  <p:sldIdLst>
    <p:sldId id="269" r:id="rId5"/>
    <p:sldId id="257" r:id="rId6"/>
    <p:sldId id="277" r:id="rId7"/>
    <p:sldId id="258" r:id="rId8"/>
    <p:sldId id="260" r:id="rId9"/>
    <p:sldId id="259" r:id="rId10"/>
    <p:sldId id="297" r:id="rId11"/>
    <p:sldId id="303" r:id="rId12"/>
    <p:sldId id="305" r:id="rId13"/>
    <p:sldId id="304" r:id="rId14"/>
    <p:sldId id="302" r:id="rId15"/>
    <p:sldId id="308" r:id="rId16"/>
    <p:sldId id="309" r:id="rId17"/>
    <p:sldId id="307" r:id="rId18"/>
    <p:sldId id="298" r:id="rId19"/>
    <p:sldId id="281" r:id="rId20"/>
  </p:sldIdLst>
  <p:sldSz cx="12192000" cy="6858000"/>
  <p:notesSz cx="6858000" cy="9144000"/>
  <p:embeddedFontLst>
    <p:embeddedFont>
      <p:font typeface="Droid Sans" panose="020B0606030804020204" pitchFamily="34" charset="0"/>
      <p:regular r:id="rId25"/>
    </p:embeddedFont>
    <p:embeddedFont>
      <p:font typeface="方正正纤黑简体" panose="02000000000000000000" pitchFamily="2" charset="-122"/>
      <p:regular r:id="rId26"/>
    </p:embeddedFont>
    <p:embeddedFont>
      <p:font typeface="Microsoft YaHei UI" panose="020B0503020204020204" pitchFamily="34" charset="-122"/>
      <p:regular r:id="rId27"/>
    </p:embeddedFont>
    <p:embeddedFont>
      <p:font typeface="Comic Sans MS" panose="030F0702030302020204" charset="0"/>
      <p:regular r:id="rId28"/>
      <p:bold r:id="rId29"/>
      <p:italic r:id="rId30"/>
      <p:boldItalic r:id="rId31"/>
    </p:embeddedFont>
    <p:embeddedFont>
      <p:font typeface="Calibri" panose="020F0502020204030204" charset="0"/>
      <p:regular r:id="rId32"/>
      <p:bold r:id="rId33"/>
      <p:italic r:id="rId34"/>
      <p:boldItalic r:id="rId35"/>
    </p:embeddedFont>
    <p:embeddedFont>
      <p:font typeface="Calibri Light" panose="020F0302020204030204" charset="0"/>
      <p:regular r:id="rId36"/>
      <p:italic r:id="rId3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2BC"/>
    <a:srgbClr val="2BBD82"/>
    <a:srgbClr val="4CC1D0"/>
    <a:srgbClr val="595959"/>
    <a:srgbClr val="FFC000"/>
    <a:srgbClr val="3BBAB5"/>
    <a:srgbClr val="FAB450"/>
    <a:srgbClr val="6BA8C9"/>
    <a:srgbClr val="2ABD82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-96" y="-546"/>
      </p:cViewPr>
      <p:guideLst>
        <p:guide orient="horz" pos="2160"/>
        <p:guide pos="385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7" Type="http://schemas.openxmlformats.org/officeDocument/2006/relationships/font" Target="fonts/font13.fntdata"/><Relationship Id="rId36" Type="http://schemas.openxmlformats.org/officeDocument/2006/relationships/font" Target="fonts/font12.fntdata"/><Relationship Id="rId35" Type="http://schemas.openxmlformats.org/officeDocument/2006/relationships/font" Target="fonts/font11.fntdata"/><Relationship Id="rId34" Type="http://schemas.openxmlformats.org/officeDocument/2006/relationships/font" Target="fonts/font10.fntdata"/><Relationship Id="rId33" Type="http://schemas.openxmlformats.org/officeDocument/2006/relationships/font" Target="fonts/font9.fntdata"/><Relationship Id="rId32" Type="http://schemas.openxmlformats.org/officeDocument/2006/relationships/font" Target="fonts/font8.fntdata"/><Relationship Id="rId31" Type="http://schemas.openxmlformats.org/officeDocument/2006/relationships/font" Target="fonts/font7.fntdata"/><Relationship Id="rId30" Type="http://schemas.openxmlformats.org/officeDocument/2006/relationships/font" Target="fonts/font6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5.fntdata"/><Relationship Id="rId28" Type="http://schemas.openxmlformats.org/officeDocument/2006/relationships/font" Target="fonts/font4.fntdata"/><Relationship Id="rId27" Type="http://schemas.openxmlformats.org/officeDocument/2006/relationships/font" Target="fonts/font3.fntdata"/><Relationship Id="rId26" Type="http://schemas.openxmlformats.org/officeDocument/2006/relationships/font" Target="fonts/font2.fntdata"/><Relationship Id="rId25" Type="http://schemas.openxmlformats.org/officeDocument/2006/relationships/font" Target="fonts/font1.fntdata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F4DCD-3E9F-4F9E-ACC9-6C38FDEAE7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D8AA7-E4F4-4954-B1C4-D60F0423E20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3D33-261F-41EA-AFA7-31BD512684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B330-6AAC-4D3D-B270-2BD0359A3F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3D33-261F-41EA-AFA7-31BD512684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B330-6AAC-4D3D-B270-2BD0359A3F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3D33-261F-41EA-AFA7-31BD512684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B330-6AAC-4D3D-B270-2BD0359A3F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3D33-261F-41EA-AFA7-31BD512684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B330-6AAC-4D3D-B270-2BD0359A3F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C5D8-56EA-49FF-87E1-39226AA55F6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C5B3-B496-4650-AFEE-7260D2DF61F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C5D8-56EA-49FF-87E1-39226AA55F6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C5B3-B496-4650-AFEE-7260D2DF61F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C5D8-56EA-49FF-87E1-39226AA55F6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C5B3-B496-4650-AFEE-7260D2DF61F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C5D8-56EA-49FF-87E1-39226AA55F6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C5B3-B496-4650-AFEE-7260D2DF61F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C5D8-56EA-49FF-87E1-39226AA55F6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C5B3-B496-4650-AFEE-7260D2DF61F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C5D8-56EA-49FF-87E1-39226AA55F6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C5B3-B496-4650-AFEE-7260D2DF61F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C5D8-56EA-49FF-87E1-39226AA55F6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C5B3-B496-4650-AFEE-7260D2DF61F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3D33-261F-41EA-AFA7-31BD512684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B330-6AAC-4D3D-B270-2BD0359A3F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C5D8-56EA-49FF-87E1-39226AA55F6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C5B3-B496-4650-AFEE-7260D2DF61F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C5D8-56EA-49FF-87E1-39226AA55F6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C5B3-B496-4650-AFEE-7260D2DF61F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C5D8-56EA-49FF-87E1-39226AA55F6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C5B3-B496-4650-AFEE-7260D2DF61F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C5D8-56EA-49FF-87E1-39226AA55F6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C5B3-B496-4650-AFEE-7260D2DF61F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3D33-261F-41EA-AFA7-31BD512684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B330-6AAC-4D3D-B270-2BD0359A3F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3D33-261F-41EA-AFA7-31BD512684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B330-6AAC-4D3D-B270-2BD0359A3F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3D33-261F-41EA-AFA7-31BD512684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B330-6AAC-4D3D-B270-2BD0359A3F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3D33-261F-41EA-AFA7-31BD512684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B330-6AAC-4D3D-B270-2BD0359A3F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3D33-261F-41EA-AFA7-31BD512684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B330-6AAC-4D3D-B270-2BD0359A3F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3D33-261F-41EA-AFA7-31BD512684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B330-6AAC-4D3D-B270-2BD0359A3F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93D33-261F-41EA-AFA7-31BD512684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4B330-6AAC-4D3D-B270-2BD0359A3F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FC5D8-56EA-49FF-87E1-39226AA55F6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8C5B3-B496-4650-AFEE-7260D2DF61F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639292" y="1842988"/>
            <a:ext cx="13461385" cy="6391734"/>
            <a:chOff x="-639292" y="1842988"/>
            <a:chExt cx="13461385" cy="6391734"/>
          </a:xfrm>
        </p:grpSpPr>
        <p:sp>
          <p:nvSpPr>
            <p:cNvPr id="4" name="椭圆 3"/>
            <p:cNvSpPr/>
            <p:nvPr/>
          </p:nvSpPr>
          <p:spPr>
            <a:xfrm>
              <a:off x="-639292" y="1842988"/>
              <a:ext cx="2159876" cy="2159876"/>
            </a:xfrm>
            <a:prstGeom prst="ellipse">
              <a:avLst/>
            </a:prstGeom>
            <a:solidFill>
              <a:srgbClr val="00A6B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 flipH="1">
              <a:off x="10662217" y="1842988"/>
              <a:ext cx="2159876" cy="2159876"/>
            </a:xfrm>
            <a:prstGeom prst="ellipse">
              <a:avLst/>
            </a:prstGeom>
            <a:solidFill>
              <a:srgbClr val="00A6B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-141891" y="4353908"/>
              <a:ext cx="987711" cy="987711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-519476" y="5669542"/>
              <a:ext cx="2468356" cy="2468356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634884" y="5187511"/>
              <a:ext cx="1039735" cy="1039735"/>
            </a:xfrm>
            <a:prstGeom prst="ellipse">
              <a:avLst/>
            </a:prstGeom>
            <a:solidFill>
              <a:srgbClr val="EF9802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2017591" y="6594124"/>
              <a:ext cx="1039735" cy="1039735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326523" y="6204386"/>
              <a:ext cx="2030336" cy="2030336"/>
            </a:xfrm>
            <a:prstGeom prst="ellipse">
              <a:avLst/>
            </a:prstGeom>
            <a:solidFill>
              <a:srgbClr val="00A6B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flipH="1">
              <a:off x="11336981" y="4353908"/>
              <a:ext cx="987711" cy="987711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flipH="1">
              <a:off x="10233921" y="5669542"/>
              <a:ext cx="2468356" cy="2468356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flipH="1">
              <a:off x="9508182" y="5187511"/>
              <a:ext cx="1039735" cy="1039735"/>
            </a:xfrm>
            <a:prstGeom prst="ellipse">
              <a:avLst/>
            </a:prstGeom>
            <a:solidFill>
              <a:srgbClr val="EF9802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flipH="1">
              <a:off x="9125475" y="6594124"/>
              <a:ext cx="1039735" cy="1039735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 flipH="1">
              <a:off x="6825942" y="6204386"/>
              <a:ext cx="2030336" cy="2030336"/>
            </a:xfrm>
            <a:prstGeom prst="ellipse">
              <a:avLst/>
            </a:prstGeom>
            <a:solidFill>
              <a:srgbClr val="00A6B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588260" y="2346960"/>
            <a:ext cx="7502525" cy="1626870"/>
            <a:chOff x="2333011" y="3565252"/>
            <a:chExt cx="8386211" cy="1413010"/>
          </a:xfrm>
        </p:grpSpPr>
        <p:sp>
          <p:nvSpPr>
            <p:cNvPr id="24" name="矩形 23"/>
            <p:cNvSpPr/>
            <p:nvPr/>
          </p:nvSpPr>
          <p:spPr>
            <a:xfrm>
              <a:off x="2333011" y="3565252"/>
              <a:ext cx="8386211" cy="1413010"/>
            </a:xfrm>
            <a:prstGeom prst="rect">
              <a:avLst/>
            </a:prstGeom>
            <a:solidFill>
              <a:srgbClr val="00A6BC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948302" y="3615992"/>
              <a:ext cx="7358669" cy="13622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800" b="1" dirty="0" smtClean="0">
                  <a:solidFill>
                    <a:srgbClr val="FFFFFF"/>
                  </a:solidFill>
                  <a:latin typeface="Droid Sans" panose="020B0606030804020204" pitchFamily="34" charset="0"/>
                  <a:ea typeface="宋体" panose="02010600030101010101" pitchFamily="2" charset="-122"/>
                  <a:cs typeface="Droid Sans" panose="020B0606030804020204" pitchFamily="34" charset="0"/>
                </a:rPr>
                <a:t>五下</a:t>
              </a:r>
              <a:r>
                <a:rPr lang="en-US" altLang="zh-CN" sz="4800" b="1" dirty="0" smtClean="0">
                  <a:solidFill>
                    <a:srgbClr val="FFFFFF"/>
                  </a:solidFill>
                  <a:latin typeface="Droid Sans" panose="020B0606030804020204" pitchFamily="34" charset="0"/>
                  <a:ea typeface="宋体" panose="02010600030101010101" pitchFamily="2" charset="-122"/>
                  <a:cs typeface="Droid Sans" panose="020B0606030804020204" pitchFamily="34" charset="0"/>
                </a:rPr>
                <a:t> Unit8 Birthdays  (checkout time)</a:t>
              </a:r>
              <a:endParaRPr lang="en-US" altLang="zh-CN" sz="4800" b="1" dirty="0" smtClean="0">
                <a:solidFill>
                  <a:srgbClr val="FFFFFF"/>
                </a:solidFill>
                <a:latin typeface="Droid Sans" panose="020B0606030804020204" pitchFamily="34" charset="0"/>
                <a:ea typeface="宋体" panose="02010600030101010101" pitchFamily="2" charset="-122"/>
                <a:cs typeface="Droid Sans" panose="020B0606030804020204" pitchFamily="34" charset="0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5267960" y="5039360"/>
            <a:ext cx="1414145" cy="629285"/>
          </a:xfrm>
          <a:prstGeom prst="rect">
            <a:avLst/>
          </a:prstGeom>
          <a:solidFill>
            <a:schemeClr val="tx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356860" y="5147310"/>
            <a:ext cx="2011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FFFF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谢星赟</a:t>
            </a:r>
            <a:endParaRPr lang="zh-CN" altLang="en-US" sz="2800" dirty="0">
              <a:solidFill>
                <a:srgbClr val="FFFFFF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" name="矩形 68"/>
          <p:cNvSpPr/>
          <p:nvPr/>
        </p:nvSpPr>
        <p:spPr>
          <a:xfrm>
            <a:off x="609600" y="241300"/>
            <a:ext cx="2216150" cy="584835"/>
          </a:xfrm>
          <a:prstGeom prst="rect">
            <a:avLst/>
          </a:prstGeom>
          <a:solidFill>
            <a:srgbClr val="20BA7C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28345" y="242570"/>
            <a:ext cx="25793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dirty="0">
                <a:solidFill>
                  <a:schemeClr val="bg1"/>
                </a:solidFill>
              </a:rPr>
              <a:t>教材过程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9265" y="1019175"/>
            <a:ext cx="10128885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accent1"/>
                </a:solidFill>
              </a:rPr>
              <a:t>3. Make and say ( Make a card for Liu Tao/ Yang Ling)</a:t>
            </a:r>
            <a:endParaRPr lang="en-US" altLang="zh-CN" sz="3600">
              <a:solidFill>
                <a:schemeClr val="accent1"/>
              </a:solidFill>
            </a:endParaRPr>
          </a:p>
          <a:p>
            <a:r>
              <a:rPr lang="en-US" altLang="zh-CN" sz="3200">
                <a:solidFill>
                  <a:schemeClr val="accent1"/>
                </a:solidFill>
              </a:rPr>
              <a:t>     </a:t>
            </a:r>
            <a:r>
              <a:rPr lang="zh-CN" altLang="en-US" sz="3200">
                <a:solidFill>
                  <a:schemeClr val="accent1"/>
                </a:solidFill>
              </a:rPr>
              <a:t>制作贺卡，表达心意</a:t>
            </a:r>
            <a:endParaRPr lang="zh-CN" altLang="en-US" sz="3200">
              <a:solidFill>
                <a:schemeClr val="accent1"/>
              </a:solidFill>
            </a:endParaRPr>
          </a:p>
        </p:txBody>
      </p:sp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8345" y="2349500"/>
            <a:ext cx="6431280" cy="32848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" name="矩形 68"/>
          <p:cNvSpPr/>
          <p:nvPr/>
        </p:nvSpPr>
        <p:spPr>
          <a:xfrm>
            <a:off x="609600" y="241300"/>
            <a:ext cx="2216150" cy="584835"/>
          </a:xfrm>
          <a:prstGeom prst="rect">
            <a:avLst/>
          </a:prstGeom>
          <a:solidFill>
            <a:srgbClr val="20BA7C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28345" y="242570"/>
            <a:ext cx="25793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dirty="0">
                <a:solidFill>
                  <a:schemeClr val="bg1"/>
                </a:solidFill>
              </a:rPr>
              <a:t>教材过程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72535" y="361950"/>
            <a:ext cx="5982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2BBD82"/>
                </a:solidFill>
              </a:rPr>
              <a:t>Step4 </a:t>
            </a:r>
            <a:r>
              <a:rPr lang="zh-CN" altLang="en-US" sz="3200">
                <a:solidFill>
                  <a:srgbClr val="2BBD82"/>
                </a:solidFill>
              </a:rPr>
              <a:t>享受快乐时光，丰富语言</a:t>
            </a:r>
            <a:endParaRPr lang="zh-CN" altLang="en-US" sz="3200">
              <a:solidFill>
                <a:srgbClr val="2BBD82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9600" y="1234440"/>
            <a:ext cx="1067117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2BBD82"/>
                </a:solidFill>
              </a:rPr>
              <a:t>1. Enjoy some pictures about  the birthday party</a:t>
            </a:r>
            <a:endParaRPr lang="en-US" altLang="zh-CN" sz="3200">
              <a:solidFill>
                <a:srgbClr val="2BBD82"/>
              </a:solidFill>
            </a:endParaRPr>
          </a:p>
          <a:p>
            <a:r>
              <a:rPr lang="en-US" altLang="zh-CN" sz="3200"/>
              <a:t>     What do children do at the party?</a:t>
            </a:r>
            <a:endParaRPr lang="en-US" altLang="zh-CN" sz="3200"/>
          </a:p>
          <a:p>
            <a:endParaRPr lang="en-US" altLang="zh-CN" sz="3200"/>
          </a:p>
          <a:p>
            <a:r>
              <a:rPr lang="en-US" altLang="zh-CN" sz="3200">
                <a:solidFill>
                  <a:srgbClr val="2BBD82"/>
                </a:solidFill>
              </a:rPr>
              <a:t>2.Let’s learn.</a:t>
            </a:r>
            <a:endParaRPr lang="en-US" altLang="zh-CN" sz="3200">
              <a:solidFill>
                <a:srgbClr val="2BBD82"/>
              </a:solidFill>
            </a:endParaRPr>
          </a:p>
          <a:p>
            <a:r>
              <a:rPr lang="en-US" altLang="zh-CN" sz="3200"/>
              <a:t>    play hide and seek, guess riddles, blow the balloons, decorate the  room...</a:t>
            </a:r>
            <a:endParaRPr lang="en-US" altLang="zh-CN" sz="3200"/>
          </a:p>
          <a:p>
            <a:endParaRPr lang="en-US" altLang="zh-CN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609600" y="241300"/>
            <a:ext cx="2698115" cy="584200"/>
            <a:chOff x="960" y="380"/>
            <a:chExt cx="4249" cy="920"/>
          </a:xfrm>
        </p:grpSpPr>
        <p:sp>
          <p:nvSpPr>
            <p:cNvPr id="69" name="矩形 68"/>
            <p:cNvSpPr/>
            <p:nvPr/>
          </p:nvSpPr>
          <p:spPr>
            <a:xfrm>
              <a:off x="960" y="380"/>
              <a:ext cx="3490" cy="921"/>
            </a:xfrm>
            <a:prstGeom prst="rect">
              <a:avLst/>
            </a:prstGeom>
            <a:solidFill>
              <a:srgbClr val="20BA7C">
                <a:alpha val="9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147" y="382"/>
              <a:ext cx="406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dirty="0">
                  <a:solidFill>
                    <a:schemeClr val="bg1"/>
                  </a:solidFill>
                </a:rPr>
                <a:t>教材过程</a:t>
              </a:r>
              <a:endParaRPr lang="zh-CN" altLang="en-US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622040" y="254000"/>
            <a:ext cx="5982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2BBD82"/>
                </a:solidFill>
              </a:rPr>
              <a:t>Step5 </a:t>
            </a:r>
            <a:r>
              <a:rPr lang="zh-CN" altLang="en-US" sz="3200">
                <a:solidFill>
                  <a:srgbClr val="2BBD82"/>
                </a:solidFill>
              </a:rPr>
              <a:t>落实笔头，写作分享</a:t>
            </a:r>
            <a:endParaRPr lang="zh-CN" altLang="en-US" sz="3200">
              <a:solidFill>
                <a:srgbClr val="2BBD82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9600" y="1837690"/>
            <a:ext cx="1096200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tx1"/>
                </a:solidFill>
              </a:rPr>
              <a:t>    My birthday is on the ______________. Liu Tao/ Yang Ling’s birthday is on the __________________. Today, we have a birthday party together.</a:t>
            </a:r>
            <a:endParaRPr lang="en-US" altLang="zh-CN" sz="3600">
              <a:solidFill>
                <a:schemeClr val="tx1"/>
              </a:solidFill>
            </a:endParaRPr>
          </a:p>
          <a:p>
            <a:r>
              <a:rPr lang="en-US" altLang="zh-CN" sz="3600">
                <a:solidFill>
                  <a:schemeClr val="tx1"/>
                </a:solidFill>
              </a:rPr>
              <a:t>    At the party, I ______________________________.</a:t>
            </a:r>
            <a:endParaRPr lang="en-US" altLang="zh-CN" sz="3600">
              <a:solidFill>
                <a:schemeClr val="tx1"/>
              </a:solidFill>
            </a:endParaRPr>
          </a:p>
          <a:p>
            <a:r>
              <a:rPr lang="en-US" altLang="zh-CN" sz="3600">
                <a:solidFill>
                  <a:schemeClr val="tx1"/>
                </a:solidFill>
              </a:rPr>
              <a:t>He/She _____________________________________.</a:t>
            </a:r>
            <a:endParaRPr lang="en-US" altLang="zh-CN" sz="3600">
              <a:solidFill>
                <a:schemeClr val="tx1"/>
              </a:solidFill>
            </a:endParaRPr>
          </a:p>
          <a:p>
            <a:r>
              <a:rPr lang="en-US" altLang="zh-CN" sz="3600">
                <a:solidFill>
                  <a:schemeClr val="tx1"/>
                </a:solidFill>
              </a:rPr>
              <a:t>We ________________________________________.</a:t>
            </a:r>
            <a:endParaRPr lang="en-US" altLang="zh-CN" sz="3600">
              <a:solidFill>
                <a:schemeClr val="tx1"/>
              </a:solidFill>
            </a:endParaRPr>
          </a:p>
          <a:p>
            <a:r>
              <a:rPr lang="en-US" altLang="zh-CN" sz="3600">
                <a:solidFill>
                  <a:schemeClr val="tx1"/>
                </a:solidFill>
              </a:rPr>
              <a:t>___________________________________________</a:t>
            </a:r>
            <a:endParaRPr lang="en-US" altLang="zh-CN" sz="3600">
              <a:solidFill>
                <a:schemeClr val="tx1"/>
              </a:solidFill>
            </a:endParaRPr>
          </a:p>
          <a:p>
            <a:endParaRPr lang="en-US" altLang="zh-CN" sz="3600">
              <a:solidFill>
                <a:schemeClr val="tx1"/>
              </a:solidFill>
            </a:endParaRPr>
          </a:p>
        </p:txBody>
      </p:sp>
      <p:pic>
        <p:nvPicPr>
          <p:cNvPr id="10243" name="Picture 7"/>
          <p:cNvPicPr>
            <a:picLocks noChangeAspect="1"/>
          </p:cNvPicPr>
          <p:nvPr/>
        </p:nvPicPr>
        <p:blipFill>
          <a:blip r:embed="rId1"/>
          <a:srcRect l="31082"/>
          <a:stretch>
            <a:fillRect/>
          </a:stretch>
        </p:blipFill>
        <p:spPr>
          <a:xfrm>
            <a:off x="3489960" y="864870"/>
            <a:ext cx="1229995" cy="1125220"/>
          </a:xfrm>
          <a:prstGeom prst="ellipse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728345" y="1040130"/>
            <a:ext cx="31908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accent1"/>
                </a:solidFill>
                <a:sym typeface="+mn-ea"/>
              </a:rPr>
              <a:t>Writing time</a:t>
            </a:r>
            <a:endParaRPr lang="en-US" altLang="zh-CN" sz="3600">
              <a:solidFill>
                <a:schemeClr val="accent1"/>
              </a:solidFill>
              <a:sym typeface="+mn-ea"/>
            </a:endParaRPr>
          </a:p>
        </p:txBody>
      </p:sp>
      <p:pic>
        <p:nvPicPr>
          <p:cNvPr id="10242" name="Picture 6"/>
          <p:cNvPicPr>
            <a:picLocks noChangeAspect="1"/>
          </p:cNvPicPr>
          <p:nvPr/>
        </p:nvPicPr>
        <p:blipFill>
          <a:blip r:embed="rId2"/>
          <a:srcRect l="35375"/>
          <a:stretch>
            <a:fillRect/>
          </a:stretch>
        </p:blipFill>
        <p:spPr>
          <a:xfrm>
            <a:off x="5158105" y="902970"/>
            <a:ext cx="1226185" cy="1183640"/>
          </a:xfrm>
          <a:prstGeom prst="ellipse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609600" y="241300"/>
            <a:ext cx="2698115" cy="584200"/>
            <a:chOff x="960" y="380"/>
            <a:chExt cx="4249" cy="920"/>
          </a:xfrm>
        </p:grpSpPr>
        <p:sp>
          <p:nvSpPr>
            <p:cNvPr id="69" name="矩形 68"/>
            <p:cNvSpPr/>
            <p:nvPr/>
          </p:nvSpPr>
          <p:spPr>
            <a:xfrm>
              <a:off x="960" y="380"/>
              <a:ext cx="3490" cy="921"/>
            </a:xfrm>
            <a:prstGeom prst="rect">
              <a:avLst/>
            </a:prstGeom>
            <a:solidFill>
              <a:srgbClr val="20BA7C">
                <a:alpha val="9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147" y="382"/>
              <a:ext cx="406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dirty="0">
                  <a:solidFill>
                    <a:schemeClr val="bg1"/>
                  </a:solidFill>
                </a:rPr>
                <a:t>教材过程</a:t>
              </a:r>
              <a:endParaRPr lang="zh-CN" altLang="en-US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622040" y="254000"/>
            <a:ext cx="5982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2BBD82"/>
                </a:solidFill>
              </a:rPr>
              <a:t>Step6 </a:t>
            </a:r>
            <a:r>
              <a:rPr lang="zh-CN" altLang="en-US" sz="3200">
                <a:solidFill>
                  <a:srgbClr val="2BBD82"/>
                </a:solidFill>
              </a:rPr>
              <a:t>欣赏绘本，感恩父母</a:t>
            </a:r>
            <a:endParaRPr lang="zh-CN" altLang="en-US" sz="3200">
              <a:solidFill>
                <a:srgbClr val="2BBD82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28345" y="1040130"/>
            <a:ext cx="31908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accent1"/>
                </a:solidFill>
                <a:sym typeface="+mn-ea"/>
              </a:rPr>
              <a:t>Let’s read.</a:t>
            </a:r>
            <a:endParaRPr lang="zh-CN" altLang="en-US" sz="3600">
              <a:solidFill>
                <a:schemeClr val="accent1"/>
              </a:solidFill>
              <a:sym typeface="+mn-ea"/>
            </a:endParaRPr>
          </a:p>
        </p:txBody>
      </p:sp>
      <p:pic>
        <p:nvPicPr>
          <p:cNvPr id="3" name="图片 2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5510" y="1647190"/>
            <a:ext cx="4051935" cy="3156585"/>
          </a:xfrm>
          <a:prstGeom prst="rect">
            <a:avLst/>
          </a:prstGeom>
        </p:spPr>
      </p:pic>
      <p:pic>
        <p:nvPicPr>
          <p:cNvPr id="6" name="图片 5" descr="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445" y="1647825"/>
            <a:ext cx="4184650" cy="31559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92275" y="4975225"/>
            <a:ext cx="59397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Don’t forget parents’ birthdays.</a:t>
            </a:r>
            <a:endParaRPr lang="en-US" altLang="zh-CN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609600" y="241300"/>
            <a:ext cx="2698115" cy="584200"/>
            <a:chOff x="960" y="380"/>
            <a:chExt cx="4249" cy="920"/>
          </a:xfrm>
        </p:grpSpPr>
        <p:sp>
          <p:nvSpPr>
            <p:cNvPr id="69" name="矩形 68"/>
            <p:cNvSpPr/>
            <p:nvPr/>
          </p:nvSpPr>
          <p:spPr>
            <a:xfrm>
              <a:off x="960" y="380"/>
              <a:ext cx="3490" cy="921"/>
            </a:xfrm>
            <a:prstGeom prst="rect">
              <a:avLst/>
            </a:prstGeom>
            <a:solidFill>
              <a:srgbClr val="20BA7C">
                <a:alpha val="9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147" y="382"/>
              <a:ext cx="406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dirty="0">
                  <a:solidFill>
                    <a:schemeClr val="bg1"/>
                  </a:solidFill>
                </a:rPr>
                <a:t>教材过程</a:t>
              </a:r>
              <a:endParaRPr lang="zh-CN" altLang="en-US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857885" y="1126490"/>
            <a:ext cx="1095121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accent1"/>
                </a:solidFill>
                <a:sym typeface="+mn-ea"/>
              </a:rPr>
              <a:t>Homework </a:t>
            </a:r>
            <a:r>
              <a:rPr lang="zh-CN" altLang="en-US" sz="2800">
                <a:solidFill>
                  <a:schemeClr val="accent1"/>
                </a:solidFill>
                <a:sym typeface="+mn-ea"/>
              </a:rPr>
              <a:t>关注父母生日，巩固课堂所学</a:t>
            </a:r>
            <a:endParaRPr lang="en-US" altLang="zh-CN" sz="2800">
              <a:solidFill>
                <a:schemeClr val="accent1"/>
              </a:solidFill>
              <a:sym typeface="+mn-ea"/>
            </a:endParaRPr>
          </a:p>
          <a:p>
            <a:r>
              <a:rPr lang="en-US" altLang="zh-CN" sz="3600">
                <a:solidFill>
                  <a:schemeClr val="tx1"/>
                </a:solidFill>
                <a:sym typeface="+mn-ea"/>
              </a:rPr>
              <a:t>1.Ask parents’ about their birthdays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  <a:p>
            <a:r>
              <a:rPr lang="en-US" altLang="zh-CN" sz="3600">
                <a:solidFill>
                  <a:schemeClr val="tx1"/>
                </a:solidFill>
                <a:sym typeface="+mn-ea"/>
              </a:rPr>
              <a:t>2.Write a passage about your parents’ birthdays</a:t>
            </a:r>
            <a:endParaRPr lang="en-US" altLang="zh-CN" sz="360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" name="矩形 68"/>
          <p:cNvSpPr/>
          <p:nvPr/>
        </p:nvSpPr>
        <p:spPr>
          <a:xfrm>
            <a:off x="609600" y="241300"/>
            <a:ext cx="2043430" cy="584835"/>
          </a:xfrm>
          <a:prstGeom prst="rect">
            <a:avLst/>
          </a:prstGeom>
          <a:solidFill>
            <a:srgbClr val="20BA7C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28345" y="242570"/>
            <a:ext cx="2342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dirty="0">
                <a:solidFill>
                  <a:schemeClr val="bg1"/>
                </a:solidFill>
              </a:rPr>
              <a:t>板书设计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2" name="图片 1" descr="QQ图片202105081157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1950" y="1066800"/>
            <a:ext cx="9025890" cy="547751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639292" y="1842988"/>
            <a:ext cx="13461385" cy="6391734"/>
            <a:chOff x="-639292" y="1842988"/>
            <a:chExt cx="13461385" cy="6391734"/>
          </a:xfrm>
        </p:grpSpPr>
        <p:sp>
          <p:nvSpPr>
            <p:cNvPr id="4" name="椭圆 3"/>
            <p:cNvSpPr/>
            <p:nvPr/>
          </p:nvSpPr>
          <p:spPr>
            <a:xfrm>
              <a:off x="-639292" y="1842988"/>
              <a:ext cx="2159876" cy="2159876"/>
            </a:xfrm>
            <a:prstGeom prst="ellipse">
              <a:avLst/>
            </a:prstGeom>
            <a:solidFill>
              <a:srgbClr val="00A6B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 flipH="1">
              <a:off x="10662217" y="1842988"/>
              <a:ext cx="2159876" cy="2159876"/>
            </a:xfrm>
            <a:prstGeom prst="ellipse">
              <a:avLst/>
            </a:prstGeom>
            <a:solidFill>
              <a:srgbClr val="00A6B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-141891" y="4353908"/>
              <a:ext cx="987711" cy="987711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-519476" y="5669542"/>
              <a:ext cx="2468356" cy="2468356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634884" y="5187511"/>
              <a:ext cx="1039735" cy="1039735"/>
            </a:xfrm>
            <a:prstGeom prst="ellipse">
              <a:avLst/>
            </a:prstGeom>
            <a:solidFill>
              <a:srgbClr val="EF9802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2017591" y="6594124"/>
              <a:ext cx="1039735" cy="1039735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326523" y="6204386"/>
              <a:ext cx="2030336" cy="2030336"/>
            </a:xfrm>
            <a:prstGeom prst="ellipse">
              <a:avLst/>
            </a:prstGeom>
            <a:solidFill>
              <a:srgbClr val="00A6B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flipH="1">
              <a:off x="11336981" y="4353908"/>
              <a:ext cx="987711" cy="987711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flipH="1">
              <a:off x="10233921" y="5669542"/>
              <a:ext cx="2468356" cy="2468356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flipH="1">
              <a:off x="9508182" y="5187511"/>
              <a:ext cx="1039735" cy="1039735"/>
            </a:xfrm>
            <a:prstGeom prst="ellipse">
              <a:avLst/>
            </a:prstGeom>
            <a:solidFill>
              <a:srgbClr val="EF9802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flipH="1">
              <a:off x="9125475" y="6594124"/>
              <a:ext cx="1039735" cy="1039735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 flipH="1">
              <a:off x="6825942" y="6204386"/>
              <a:ext cx="2030336" cy="2030336"/>
            </a:xfrm>
            <a:prstGeom prst="ellipse">
              <a:avLst/>
            </a:prstGeom>
            <a:solidFill>
              <a:srgbClr val="00A6B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309217" y="1995438"/>
            <a:ext cx="1573566" cy="1773359"/>
            <a:chOff x="5309217" y="1620688"/>
            <a:chExt cx="1573566" cy="1773359"/>
          </a:xfrm>
        </p:grpSpPr>
        <p:grpSp>
          <p:nvGrpSpPr>
            <p:cNvPr id="34" name="组合 33"/>
            <p:cNvGrpSpPr/>
            <p:nvPr/>
          </p:nvGrpSpPr>
          <p:grpSpPr>
            <a:xfrm>
              <a:off x="5309217" y="1620688"/>
              <a:ext cx="1573566" cy="1773359"/>
              <a:chOff x="5308868" y="840747"/>
              <a:chExt cx="1573566" cy="1773359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5308868" y="1328050"/>
                <a:ext cx="832869" cy="832869"/>
              </a:xfrm>
              <a:prstGeom prst="ellipse">
                <a:avLst/>
              </a:prstGeom>
              <a:solidFill>
                <a:srgbClr val="20BA7C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6049565" y="1328050"/>
                <a:ext cx="832869" cy="832869"/>
              </a:xfrm>
              <a:prstGeom prst="ellipse">
                <a:avLst/>
              </a:prstGeom>
              <a:solidFill>
                <a:srgbClr val="FFC000">
                  <a:alpha val="8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5671093" y="840747"/>
                <a:ext cx="832869" cy="832869"/>
              </a:xfrm>
              <a:prstGeom prst="ellipse">
                <a:avLst/>
              </a:prstGeom>
              <a:solidFill>
                <a:srgbClr val="00A6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5686082" y="1781237"/>
                <a:ext cx="832869" cy="832869"/>
              </a:xfrm>
              <a:prstGeom prst="ellipse">
                <a:avLst/>
              </a:prstGeom>
              <a:solidFill>
                <a:srgbClr val="595959">
                  <a:alpha val="9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4" name="Freeform 17"/>
            <p:cNvSpPr>
              <a:spLocks noEditPoints="1"/>
            </p:cNvSpPr>
            <p:nvPr/>
          </p:nvSpPr>
          <p:spPr bwMode="auto">
            <a:xfrm>
              <a:off x="5686431" y="2136533"/>
              <a:ext cx="700506" cy="702029"/>
            </a:xfrm>
            <a:custGeom>
              <a:avLst/>
              <a:gdLst>
                <a:gd name="T0" fmla="*/ 345 w 460"/>
                <a:gd name="T1" fmla="*/ 461 h 461"/>
                <a:gd name="T2" fmla="*/ 192 w 460"/>
                <a:gd name="T3" fmla="*/ 346 h 461"/>
                <a:gd name="T4" fmla="*/ 403 w 460"/>
                <a:gd name="T5" fmla="*/ 58 h 461"/>
                <a:gd name="T6" fmla="*/ 132 w 460"/>
                <a:gd name="T7" fmla="*/ 300 h 461"/>
                <a:gd name="T8" fmla="*/ 0 w 460"/>
                <a:gd name="T9" fmla="*/ 202 h 461"/>
                <a:gd name="T10" fmla="*/ 460 w 460"/>
                <a:gd name="T11" fmla="*/ 0 h 461"/>
                <a:gd name="T12" fmla="*/ 345 w 460"/>
                <a:gd name="T13" fmla="*/ 461 h 461"/>
                <a:gd name="T14" fmla="*/ 115 w 460"/>
                <a:gd name="T15" fmla="*/ 461 h 461"/>
                <a:gd name="T16" fmla="*/ 115 w 460"/>
                <a:gd name="T17" fmla="*/ 346 h 461"/>
                <a:gd name="T18" fmla="*/ 202 w 460"/>
                <a:gd name="T19" fmla="*/ 404 h 461"/>
                <a:gd name="T20" fmla="*/ 115 w 460"/>
                <a:gd name="T21" fmla="*/ 461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0" h="461">
                  <a:moveTo>
                    <a:pt x="345" y="461"/>
                  </a:moveTo>
                  <a:lnTo>
                    <a:pt x="192" y="346"/>
                  </a:lnTo>
                  <a:lnTo>
                    <a:pt x="403" y="58"/>
                  </a:lnTo>
                  <a:lnTo>
                    <a:pt x="132" y="300"/>
                  </a:lnTo>
                  <a:lnTo>
                    <a:pt x="0" y="202"/>
                  </a:lnTo>
                  <a:lnTo>
                    <a:pt x="460" y="0"/>
                  </a:lnTo>
                  <a:lnTo>
                    <a:pt x="345" y="461"/>
                  </a:lnTo>
                  <a:close/>
                  <a:moveTo>
                    <a:pt x="115" y="461"/>
                  </a:moveTo>
                  <a:lnTo>
                    <a:pt x="115" y="346"/>
                  </a:lnTo>
                  <a:lnTo>
                    <a:pt x="202" y="404"/>
                  </a:lnTo>
                  <a:lnTo>
                    <a:pt x="115" y="4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605530" y="3928745"/>
            <a:ext cx="61220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i="1">
                <a:solidFill>
                  <a:srgbClr val="33C2BC"/>
                </a:solidFill>
              </a:rPr>
              <a:t>Thank you for your listening!</a:t>
            </a:r>
            <a:endParaRPr lang="en-US" altLang="zh-CN" sz="3600" i="1">
              <a:solidFill>
                <a:srgbClr val="33C2B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2514" y="440833"/>
            <a:ext cx="2104572" cy="584775"/>
          </a:xfrm>
          <a:prstGeom prst="rect">
            <a:avLst/>
          </a:prstGeom>
          <a:solidFill>
            <a:srgbClr val="20BA7C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99530" y="440924"/>
            <a:ext cx="3570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教材分析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22605" y="1264920"/>
            <a:ext cx="1086866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/>
                </a:solidFill>
              </a:rPr>
              <a:t>         </a:t>
            </a:r>
            <a:r>
              <a:rPr lang="zh-CN" altLang="en-US" sz="3200" dirty="0">
                <a:solidFill>
                  <a:schemeClr val="tx1"/>
                </a:solidFill>
              </a:rPr>
              <a:t>本单元课文围绕</a:t>
            </a:r>
            <a:r>
              <a:rPr lang="en-US" altLang="zh-CN" sz="3200" dirty="0">
                <a:solidFill>
                  <a:schemeClr val="tx1"/>
                </a:solidFill>
              </a:rPr>
              <a:t>“</a:t>
            </a:r>
            <a:r>
              <a:rPr lang="zh-CN" altLang="en-US" sz="3200" dirty="0">
                <a:solidFill>
                  <a:schemeClr val="tx1"/>
                </a:solidFill>
              </a:rPr>
              <a:t>过生日</a:t>
            </a:r>
            <a:r>
              <a:rPr lang="en-US" altLang="zh-CN" sz="3200" dirty="0">
                <a:solidFill>
                  <a:schemeClr val="tx1"/>
                </a:solidFill>
              </a:rPr>
              <a:t>”</a:t>
            </a:r>
            <a:r>
              <a:rPr lang="zh-CN" altLang="en-US" sz="3200" dirty="0">
                <a:solidFill>
                  <a:schemeClr val="tx1"/>
                </a:solidFill>
              </a:rPr>
              <a:t>这一话题，谈论日期的表达，以及中西方小朋友不同的过生日习俗。</a:t>
            </a:r>
            <a:r>
              <a:rPr lang="en-US" altLang="zh-CN" sz="3200" dirty="0">
                <a:solidFill>
                  <a:schemeClr val="tx1"/>
                </a:solidFill>
              </a:rPr>
              <a:t>Checkout time</a:t>
            </a:r>
            <a:r>
              <a:rPr lang="zh-CN" altLang="en-US" sz="3200" dirty="0">
                <a:solidFill>
                  <a:schemeClr val="tx1"/>
                </a:solidFill>
              </a:rPr>
              <a:t>板块共有三个部分，</a:t>
            </a:r>
            <a:r>
              <a:rPr lang="en-US" altLang="zh-CN" sz="3200" dirty="0">
                <a:solidFill>
                  <a:schemeClr val="tx1"/>
                </a:solidFill>
              </a:rPr>
              <a:t>Listen and choose</a:t>
            </a:r>
            <a:r>
              <a:rPr lang="zh-CN" altLang="en-US" sz="3200" dirty="0">
                <a:solidFill>
                  <a:schemeClr val="tx1"/>
                </a:solidFill>
              </a:rPr>
              <a:t>环节主要帮助学生复习本单元关于生日日期的表达和句型；</a:t>
            </a:r>
            <a:r>
              <a:rPr lang="en-US" altLang="zh-CN" sz="3200" dirty="0">
                <a:solidFill>
                  <a:schemeClr val="tx1"/>
                </a:solidFill>
              </a:rPr>
              <a:t>Make and say</a:t>
            </a:r>
            <a:r>
              <a:rPr lang="zh-CN" altLang="en-US" sz="3200" dirty="0">
                <a:solidFill>
                  <a:schemeClr val="tx1"/>
                </a:solidFill>
              </a:rPr>
              <a:t>要求学生设计和制作生日贺卡，并写上祝福送给家人或朋友；</a:t>
            </a:r>
            <a:r>
              <a:rPr lang="en-US" altLang="zh-CN" sz="3200" dirty="0">
                <a:solidFill>
                  <a:schemeClr val="tx1"/>
                </a:solidFill>
              </a:rPr>
              <a:t>Write and say</a:t>
            </a:r>
            <a:r>
              <a:rPr lang="zh-CN" altLang="en-US" sz="3200" dirty="0">
                <a:solidFill>
                  <a:schemeClr val="tx1"/>
                </a:solidFill>
              </a:rPr>
              <a:t>环节要求学生写一写自己和父母的生日。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575945" y="457835"/>
            <a:ext cx="2181225" cy="584835"/>
          </a:xfrm>
          <a:prstGeom prst="rect">
            <a:avLst/>
          </a:prstGeom>
          <a:solidFill>
            <a:srgbClr val="20BA7C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64845" y="457835"/>
            <a:ext cx="22205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学情分析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392019" y="6395395"/>
            <a:ext cx="9407961" cy="0"/>
            <a:chOff x="1727201" y="6444343"/>
            <a:chExt cx="8602750" cy="0"/>
          </a:xfrm>
        </p:grpSpPr>
        <p:cxnSp>
          <p:nvCxnSpPr>
            <p:cNvPr id="49" name="直接连接符 48"/>
            <p:cNvCxnSpPr/>
            <p:nvPr/>
          </p:nvCxnSpPr>
          <p:spPr>
            <a:xfrm>
              <a:off x="1727201" y="6444343"/>
              <a:ext cx="286695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4594156" y="6444343"/>
              <a:ext cx="2866955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7462996" y="6444343"/>
              <a:ext cx="2866955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522605" y="1264920"/>
            <a:ext cx="10868660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>
                <a:solidFill>
                  <a:schemeClr val="tx1"/>
                </a:solidFill>
              </a:rPr>
              <a:t>        </a:t>
            </a:r>
            <a:r>
              <a:rPr lang="zh-CN" altLang="en-US" sz="3200" dirty="0">
                <a:solidFill>
                  <a:schemeClr val="tx1"/>
                </a:solidFill>
              </a:rPr>
              <a:t>在本课之前，学生已经通过前三课时学习了询问生日和生日活动的句型</a:t>
            </a:r>
            <a:r>
              <a:rPr lang="en-US" altLang="zh-CN" sz="3200" dirty="0">
                <a:solidFill>
                  <a:schemeClr val="tx1"/>
                </a:solidFill>
              </a:rPr>
              <a:t>When’s your birthday? It’s on the ... of ..., What do you usually do on your birthday? I usually ...,</a:t>
            </a:r>
            <a:r>
              <a:rPr lang="zh-CN" altLang="en-US" sz="3200" dirty="0">
                <a:solidFill>
                  <a:schemeClr val="tx1"/>
                </a:solidFill>
              </a:rPr>
              <a:t>以及</a:t>
            </a:r>
            <a:r>
              <a:rPr lang="en-US" altLang="zh-CN" sz="3200" dirty="0">
                <a:solidFill>
                  <a:schemeClr val="tx1"/>
                </a:solidFill>
              </a:rPr>
              <a:t> a birthday cake, eat noodles, have a party, play games</a:t>
            </a:r>
            <a:r>
              <a:rPr lang="zh-CN" altLang="en-US" sz="3200" dirty="0">
                <a:solidFill>
                  <a:schemeClr val="tx1"/>
                </a:solidFill>
              </a:rPr>
              <a:t>等表达，但是未必能灵活多样地运用这些词句进行综合地语篇输出。本课在复习巩固这些重点词句的基础上，将拓展更多关于生日活动的短语，丰富学生词汇，进行全面完整地生日写作，并自信表达。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609600" y="378460"/>
            <a:ext cx="1924685" cy="584835"/>
          </a:xfrm>
          <a:prstGeom prst="rect">
            <a:avLst/>
          </a:prstGeom>
          <a:solidFill>
            <a:srgbClr val="20BA7C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09600" y="415925"/>
            <a:ext cx="22593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教学目标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2285" y="999490"/>
            <a:ext cx="11591290" cy="4461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/>
                </a:solidFill>
              </a:rPr>
              <a:t>    </a:t>
            </a:r>
            <a:r>
              <a:rPr lang="en-US" altLang="zh-CN" sz="2800" dirty="0">
                <a:solidFill>
                  <a:schemeClr val="tx1"/>
                </a:solidFill>
              </a:rPr>
              <a:t>1.</a:t>
            </a:r>
            <a:r>
              <a:rPr lang="zh-CN" altLang="en-US" sz="2800" dirty="0">
                <a:solidFill>
                  <a:schemeClr val="tx1"/>
                </a:solidFill>
              </a:rPr>
              <a:t>通过师生交流、同桌问答关于生日的话题，复习巩固本单元关于日期和生日活动的句型。</a:t>
            </a:r>
            <a:endParaRPr lang="zh-CN" altLang="en-US" sz="2800" dirty="0">
              <a:solidFill>
                <a:schemeClr val="tx1"/>
              </a:solidFill>
            </a:endParaRPr>
          </a:p>
          <a:p>
            <a:r>
              <a:rPr lang="en-US" altLang="zh-CN" sz="2800" dirty="0">
                <a:solidFill>
                  <a:schemeClr val="tx1"/>
                </a:solidFill>
              </a:rPr>
              <a:t>    2.</a:t>
            </a:r>
            <a:r>
              <a:rPr lang="zh-CN" altLang="en-US" sz="2800" dirty="0">
                <a:solidFill>
                  <a:schemeClr val="tx1"/>
                </a:solidFill>
              </a:rPr>
              <a:t>通过听录音、小组讨论生日活动、制作贺卡环节，了解</a:t>
            </a:r>
            <a:r>
              <a:rPr lang="en-US" altLang="zh-CN" sz="2800" dirty="0">
                <a:solidFill>
                  <a:schemeClr val="tx1"/>
                </a:solidFill>
              </a:rPr>
              <a:t>Liu Tao</a:t>
            </a:r>
            <a:r>
              <a:rPr lang="zh-CN" altLang="en-US" sz="2800" dirty="0">
                <a:solidFill>
                  <a:schemeClr val="tx1"/>
                </a:solidFill>
              </a:rPr>
              <a:t>和</a:t>
            </a:r>
            <a:r>
              <a:rPr lang="en-US" altLang="zh-CN" sz="2800" dirty="0">
                <a:solidFill>
                  <a:schemeClr val="tx1"/>
                </a:solidFill>
              </a:rPr>
              <a:t>Yang Ling</a:t>
            </a:r>
            <a:r>
              <a:rPr lang="zh-CN" altLang="en-US" sz="2800" dirty="0">
                <a:solidFill>
                  <a:schemeClr val="tx1"/>
                </a:solidFill>
              </a:rPr>
              <a:t>的生日，并能灵活运用所学句型及短语</a:t>
            </a:r>
            <a:r>
              <a:rPr lang="en-US" altLang="zh-CN" sz="2800">
                <a:sym typeface="+mn-ea"/>
              </a:rPr>
              <a:t>eat noodles, eat birthday cakes,  play games,  play with friends, give presents</a:t>
            </a:r>
            <a:r>
              <a:rPr lang="zh-CN" altLang="en-US" sz="2800">
                <a:sym typeface="+mn-ea"/>
              </a:rPr>
              <a:t>等描述生日活动。</a:t>
            </a:r>
            <a:endParaRPr lang="zh-CN" altLang="en-US" sz="2800">
              <a:sym typeface="+mn-ea"/>
            </a:endParaRPr>
          </a:p>
          <a:p>
            <a:r>
              <a:rPr lang="en-US" altLang="zh-CN" sz="2800">
                <a:sym typeface="+mn-ea"/>
              </a:rPr>
              <a:t>    3.</a:t>
            </a:r>
            <a:r>
              <a:rPr lang="zh-CN" altLang="en-US" sz="2800">
                <a:sym typeface="+mn-ea"/>
              </a:rPr>
              <a:t>通过欣赏</a:t>
            </a:r>
            <a:r>
              <a:rPr lang="en-US" altLang="zh-CN" sz="2800">
                <a:sym typeface="+mn-ea"/>
              </a:rPr>
              <a:t>Liu Tao</a:t>
            </a:r>
            <a:r>
              <a:rPr lang="zh-CN" altLang="en-US" sz="2800">
                <a:sym typeface="+mn-ea"/>
              </a:rPr>
              <a:t>与</a:t>
            </a:r>
            <a:r>
              <a:rPr lang="en-US" altLang="zh-CN" sz="2800">
                <a:sym typeface="+mn-ea"/>
              </a:rPr>
              <a:t>Yang Ling</a:t>
            </a:r>
            <a:r>
              <a:rPr lang="zh-CN" altLang="en-US" sz="2800">
                <a:sym typeface="+mn-ea"/>
              </a:rPr>
              <a:t>的生日图片，学习</a:t>
            </a:r>
            <a:r>
              <a:rPr lang="en-US" altLang="zh-CN" sz="2800">
                <a:sym typeface="+mn-ea"/>
              </a:rPr>
              <a:t>play hide and seek, guess riddles, blow balloons</a:t>
            </a:r>
            <a:r>
              <a:rPr lang="zh-CN" altLang="en-US" sz="2800">
                <a:sym typeface="+mn-ea"/>
              </a:rPr>
              <a:t>等短语，丰富词汇，灵活运用。</a:t>
            </a:r>
            <a:endParaRPr lang="zh-CN" altLang="en-US" sz="2800">
              <a:sym typeface="+mn-ea"/>
            </a:endParaRPr>
          </a:p>
          <a:p>
            <a:r>
              <a:rPr lang="en-US" altLang="zh-CN" sz="2800">
                <a:sym typeface="+mn-ea"/>
              </a:rPr>
              <a:t>    4.</a:t>
            </a:r>
            <a:r>
              <a:rPr lang="zh-CN" altLang="en-US" sz="2800">
                <a:sym typeface="+mn-ea"/>
              </a:rPr>
              <a:t>通过帮</a:t>
            </a:r>
            <a:r>
              <a:rPr lang="en-US" altLang="zh-CN" sz="2800">
                <a:sym typeface="+mn-ea"/>
              </a:rPr>
              <a:t>Liu Tao</a:t>
            </a:r>
            <a:r>
              <a:rPr lang="zh-CN" altLang="en-US" sz="2800">
                <a:sym typeface="+mn-ea"/>
              </a:rPr>
              <a:t>和</a:t>
            </a:r>
            <a:r>
              <a:rPr lang="en-US" altLang="zh-CN" sz="2800">
                <a:sym typeface="+mn-ea"/>
              </a:rPr>
              <a:t>Yang Ling</a:t>
            </a:r>
            <a:r>
              <a:rPr lang="zh-CN" altLang="en-US" sz="2800">
                <a:sym typeface="+mn-ea"/>
              </a:rPr>
              <a:t>完成生日写作的环节，进一步巩固生日日期和活动的表达，并能运用多样的词汇、句型丰富写作内容。</a:t>
            </a:r>
            <a:endParaRPr lang="zh-CN" altLang="en-US" sz="2800">
              <a:sym typeface="+mn-ea"/>
            </a:endParaRPr>
          </a:p>
          <a:p>
            <a:r>
              <a:rPr lang="en-US" altLang="zh-CN" sz="2800">
                <a:sym typeface="+mn-ea"/>
              </a:rPr>
              <a:t>    5.</a:t>
            </a:r>
            <a:r>
              <a:rPr lang="zh-CN" altLang="en-US" sz="2800">
                <a:sym typeface="+mn-ea"/>
              </a:rPr>
              <a:t>阅读绘本，了解生日背后父母的伟大，学会关心和感恩父母。</a:t>
            </a:r>
            <a:endParaRPr lang="zh-CN" altLang="en-US" sz="2800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392019" y="6410385"/>
            <a:ext cx="9407961" cy="0"/>
            <a:chOff x="1727201" y="6444343"/>
            <a:chExt cx="8602750" cy="0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1727201" y="6444343"/>
              <a:ext cx="286695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4594156" y="6444343"/>
              <a:ext cx="2866955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7462996" y="6444343"/>
              <a:ext cx="2866955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607060" y="231775"/>
            <a:ext cx="2484755" cy="584835"/>
          </a:xfrm>
          <a:prstGeom prst="rect">
            <a:avLst/>
          </a:prstGeom>
          <a:solidFill>
            <a:srgbClr val="20BA7C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28980" y="208280"/>
            <a:ext cx="32854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教学重难点</a:t>
            </a:r>
            <a:endParaRPr lang="zh-CN" altLang="en-US" sz="32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90905" y="1355725"/>
            <a:ext cx="959866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ym typeface="+mn-ea"/>
              </a:rPr>
              <a:t>    1.</a:t>
            </a:r>
            <a:r>
              <a:rPr lang="zh-CN" altLang="en-US" sz="2800" dirty="0">
                <a:sym typeface="+mn-ea"/>
              </a:rPr>
              <a:t>学生能灵活运用日期、</a:t>
            </a:r>
            <a:r>
              <a:rPr lang="en-US" altLang="zh-CN" sz="2800">
                <a:sym typeface="+mn-ea"/>
              </a:rPr>
              <a:t>eat noodles, eat birthday cakes,  play games,  play with friends, give presents</a:t>
            </a:r>
            <a:r>
              <a:rPr lang="zh-CN" altLang="en-US" sz="2800">
                <a:sym typeface="+mn-ea"/>
              </a:rPr>
              <a:t>等短语丰富地描述生日活动。</a:t>
            </a:r>
            <a:endParaRPr lang="zh-CN" altLang="en-US" sz="2800">
              <a:sym typeface="+mn-ea"/>
            </a:endParaRPr>
          </a:p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2.</a:t>
            </a:r>
            <a:r>
              <a:rPr lang="zh-CN" altLang="en-US" sz="2800">
                <a:sym typeface="+mn-ea"/>
              </a:rPr>
              <a:t>通过欣赏生日图片，学习</a:t>
            </a:r>
            <a:r>
              <a:rPr lang="en-US" altLang="zh-CN" sz="2800">
                <a:sym typeface="+mn-ea"/>
              </a:rPr>
              <a:t>play hide and seek, guess riddles, blow balloons</a:t>
            </a:r>
            <a:r>
              <a:rPr lang="zh-CN" altLang="en-US" sz="2800">
                <a:sym typeface="+mn-ea"/>
              </a:rPr>
              <a:t>等短语，并能运用。</a:t>
            </a:r>
            <a:endParaRPr lang="zh-CN" altLang="en-US" sz="2800">
              <a:sym typeface="+mn-ea"/>
            </a:endParaRPr>
          </a:p>
          <a:p>
            <a:r>
              <a:rPr lang="en-US" altLang="zh-CN" sz="2800">
                <a:sym typeface="+mn-ea"/>
              </a:rPr>
              <a:t>    3.</a:t>
            </a:r>
            <a:r>
              <a:rPr lang="zh-CN" altLang="en-US" sz="2800">
                <a:sym typeface="+mn-ea"/>
              </a:rPr>
              <a:t>能运用多样的词汇和句型，完成生日写作。</a:t>
            </a:r>
            <a:endParaRPr lang="zh-CN" altLang="en-US" sz="2800">
              <a:sym typeface="+mn-ea"/>
            </a:endParaRPr>
          </a:p>
          <a:p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814285" y="6386287"/>
            <a:ext cx="8602750" cy="0"/>
            <a:chOff x="1727201" y="6444343"/>
            <a:chExt cx="8602750" cy="0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1727201" y="6444343"/>
              <a:ext cx="286695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4594156" y="6444343"/>
              <a:ext cx="2866955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7462996" y="6444343"/>
              <a:ext cx="2866955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矩形 68"/>
          <p:cNvSpPr/>
          <p:nvPr/>
        </p:nvSpPr>
        <p:spPr>
          <a:xfrm>
            <a:off x="609600" y="241300"/>
            <a:ext cx="1999615" cy="584835"/>
          </a:xfrm>
          <a:prstGeom prst="rect">
            <a:avLst/>
          </a:prstGeom>
          <a:solidFill>
            <a:srgbClr val="20BA7C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39445" y="247650"/>
            <a:ext cx="25850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教学方法</a:t>
            </a:r>
            <a:r>
              <a:rPr lang="en-US" altLang="zh-CN" sz="32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zh-CN" altLang="en-US" sz="32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84860" y="1784985"/>
            <a:ext cx="108369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1"/>
                </a:solidFill>
              </a:rPr>
              <a:t>谈论法、情境教学法、任务型教学法、合作学习法等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" name="矩形 68"/>
          <p:cNvSpPr/>
          <p:nvPr/>
        </p:nvSpPr>
        <p:spPr>
          <a:xfrm>
            <a:off x="609600" y="241300"/>
            <a:ext cx="2216150" cy="584835"/>
          </a:xfrm>
          <a:prstGeom prst="rect">
            <a:avLst/>
          </a:prstGeom>
          <a:solidFill>
            <a:srgbClr val="20BA7C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28345" y="242570"/>
            <a:ext cx="25793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dirty="0">
                <a:solidFill>
                  <a:schemeClr val="bg1"/>
                </a:solidFill>
              </a:rPr>
              <a:t>教材过程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29635" y="242570"/>
            <a:ext cx="75882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2BBD82"/>
                </a:solidFill>
              </a:rPr>
              <a:t>step1 </a:t>
            </a:r>
            <a:r>
              <a:rPr lang="zh-CN" altLang="en-US" sz="3200">
                <a:solidFill>
                  <a:srgbClr val="2BBD82"/>
                </a:solidFill>
              </a:rPr>
              <a:t>猜谜游戏，引出生日主题</a:t>
            </a:r>
            <a:endParaRPr lang="zh-CN" altLang="en-US" sz="3200">
              <a:solidFill>
                <a:srgbClr val="2BBD82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8345" y="1006475"/>
            <a:ext cx="63925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accent1"/>
                </a:solidFill>
              </a:rPr>
              <a:t>Let’s guess: What day is it?</a:t>
            </a:r>
            <a:endParaRPr lang="en-US" altLang="zh-CN" sz="3600">
              <a:solidFill>
                <a:schemeClr val="accent1"/>
              </a:solidFill>
            </a:endParaRPr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065" y="1724025"/>
            <a:ext cx="8648700" cy="34099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902075" y="5133975"/>
            <a:ext cx="37731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Comic Sans MS" panose="030F0702030302020204" charset="0"/>
                <a:cs typeface="Comic Sans MS" panose="030F0702030302020204" charset="0"/>
              </a:rPr>
              <a:t>birthday</a:t>
            </a:r>
            <a:endParaRPr lang="en-US" altLang="zh-CN" sz="3600"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609600" y="241300"/>
            <a:ext cx="2698115" cy="584200"/>
            <a:chOff x="960" y="380"/>
            <a:chExt cx="4249" cy="920"/>
          </a:xfrm>
        </p:grpSpPr>
        <p:sp>
          <p:nvSpPr>
            <p:cNvPr id="69" name="矩形 68"/>
            <p:cNvSpPr/>
            <p:nvPr/>
          </p:nvSpPr>
          <p:spPr>
            <a:xfrm>
              <a:off x="960" y="380"/>
              <a:ext cx="3490" cy="921"/>
            </a:xfrm>
            <a:prstGeom prst="rect">
              <a:avLst/>
            </a:prstGeom>
            <a:solidFill>
              <a:srgbClr val="20BA7C">
                <a:alpha val="9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147" y="382"/>
              <a:ext cx="406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dirty="0">
                  <a:solidFill>
                    <a:schemeClr val="bg1"/>
                  </a:solidFill>
                </a:rPr>
                <a:t>教材过程</a:t>
              </a:r>
              <a:endParaRPr lang="zh-CN" altLang="en-US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69265" y="1019175"/>
            <a:ext cx="4117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accent1"/>
                </a:solidFill>
              </a:rPr>
              <a:t>1.Let’s ask</a:t>
            </a:r>
            <a:endParaRPr lang="en-US" altLang="zh-CN" sz="3600">
              <a:solidFill>
                <a:schemeClr val="accent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72535" y="361950"/>
            <a:ext cx="5982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2BBD82"/>
                </a:solidFill>
              </a:rPr>
              <a:t>Step2 </a:t>
            </a:r>
            <a:r>
              <a:rPr lang="zh-CN" altLang="en-US" sz="3200">
                <a:solidFill>
                  <a:srgbClr val="2BBD82"/>
                </a:solidFill>
              </a:rPr>
              <a:t>相互问答，操练句型</a:t>
            </a:r>
            <a:endParaRPr lang="zh-CN" altLang="en-US" sz="3200">
              <a:solidFill>
                <a:srgbClr val="2BBD82"/>
              </a:solidFill>
            </a:endParaRPr>
          </a:p>
        </p:txBody>
      </p:sp>
      <p:pic>
        <p:nvPicPr>
          <p:cNvPr id="5" name="图片 4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1664335"/>
            <a:ext cx="9563100" cy="41433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69265" y="1737995"/>
            <a:ext cx="11463655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accent1"/>
                </a:solidFill>
              </a:rPr>
              <a:t>2. Ask and answer</a:t>
            </a:r>
            <a:endParaRPr lang="en-US" altLang="zh-CN" sz="3600">
              <a:solidFill>
                <a:schemeClr val="accent1"/>
              </a:solidFill>
            </a:endParaRPr>
          </a:p>
          <a:p>
            <a:r>
              <a:rPr lang="en-US" altLang="zh-CN" sz="3200">
                <a:latin typeface="Comic Sans MS" panose="030F0702030302020204" charset="0"/>
                <a:cs typeface="Comic Sans MS" panose="030F0702030302020204" charset="0"/>
              </a:rPr>
              <a:t>A: When’s your birthday?</a:t>
            </a:r>
            <a:endParaRPr lang="en-US" altLang="zh-CN" sz="32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zh-CN" sz="3200">
                <a:latin typeface="Comic Sans MS" panose="030F0702030302020204" charset="0"/>
                <a:cs typeface="Comic Sans MS" panose="030F0702030302020204" charset="0"/>
              </a:rPr>
              <a:t>B: It’s on the ... of ...</a:t>
            </a:r>
            <a:endParaRPr lang="en-US" altLang="zh-CN" sz="32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zh-CN" sz="3200">
                <a:latin typeface="Comic Sans MS" panose="030F0702030302020204" charset="0"/>
                <a:cs typeface="Comic Sans MS" panose="030F0702030302020204" charset="0"/>
              </a:rPr>
              <a:t>A: What do you ususally do on your birthday?</a:t>
            </a:r>
            <a:endParaRPr lang="en-US" altLang="zh-CN" sz="32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zh-CN" sz="3200">
                <a:latin typeface="Comic Sans MS" panose="030F0702030302020204" charset="0"/>
                <a:cs typeface="Comic Sans MS" panose="030F0702030302020204" charset="0"/>
              </a:rPr>
              <a:t>B: I usually ...  </a:t>
            </a:r>
            <a:endParaRPr lang="en-US" altLang="zh-CN" sz="32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zh-CN" sz="3200">
                <a:latin typeface="Comic Sans MS" panose="030F0702030302020204" charset="0"/>
                <a:cs typeface="Comic Sans MS" panose="030F0702030302020204" charset="0"/>
              </a:rPr>
              <a:t>     ...</a:t>
            </a:r>
            <a:endParaRPr lang="en-US" altLang="zh-CN" sz="32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zh-CN" sz="3200">
                <a:latin typeface="Comic Sans MS" panose="030F0702030302020204" charset="0"/>
                <a:cs typeface="Comic Sans MS" panose="030F0702030302020204" charset="0"/>
              </a:rPr>
              <a:t>A: How’s your birthday?/ How do you feel on your  birthday?</a:t>
            </a:r>
            <a:endParaRPr lang="en-US" altLang="zh-CN" sz="32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zh-CN" sz="3200">
                <a:latin typeface="Comic Sans MS" panose="030F0702030302020204" charset="0"/>
                <a:cs typeface="Comic Sans MS" panose="030F0702030302020204" charset="0"/>
              </a:rPr>
              <a:t>B: It’s .../ I ...</a:t>
            </a:r>
            <a:endParaRPr lang="en-US" altLang="zh-CN" sz="3200"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609600" y="241300"/>
            <a:ext cx="2698115" cy="584200"/>
            <a:chOff x="960" y="380"/>
            <a:chExt cx="4249" cy="920"/>
          </a:xfrm>
        </p:grpSpPr>
        <p:sp>
          <p:nvSpPr>
            <p:cNvPr id="69" name="矩形 68"/>
            <p:cNvSpPr/>
            <p:nvPr/>
          </p:nvSpPr>
          <p:spPr>
            <a:xfrm>
              <a:off x="960" y="380"/>
              <a:ext cx="3490" cy="921"/>
            </a:xfrm>
            <a:prstGeom prst="rect">
              <a:avLst/>
            </a:prstGeom>
            <a:solidFill>
              <a:srgbClr val="20BA7C">
                <a:alpha val="9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147" y="382"/>
              <a:ext cx="406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dirty="0">
                  <a:solidFill>
                    <a:schemeClr val="bg1"/>
                  </a:solidFill>
                </a:rPr>
                <a:t>教材过程</a:t>
              </a:r>
              <a:endParaRPr lang="zh-CN" altLang="en-US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772535" y="361950"/>
            <a:ext cx="5982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2BBD82"/>
                </a:solidFill>
              </a:rPr>
              <a:t>Step3 </a:t>
            </a:r>
            <a:r>
              <a:rPr lang="zh-CN" altLang="en-US" sz="3200">
                <a:solidFill>
                  <a:srgbClr val="2BBD82"/>
                </a:solidFill>
              </a:rPr>
              <a:t>听录音，讨论生日话题</a:t>
            </a:r>
            <a:endParaRPr lang="zh-CN" altLang="en-US" sz="3200">
              <a:solidFill>
                <a:srgbClr val="2BBD82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9265" y="1019175"/>
            <a:ext cx="112204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accent1"/>
                </a:solidFill>
              </a:rPr>
              <a:t>1.Listen and choose </a:t>
            </a:r>
            <a:r>
              <a:rPr lang="zh-CN" altLang="en-US" sz="2800">
                <a:solidFill>
                  <a:schemeClr val="accent1"/>
                </a:solidFill>
              </a:rPr>
              <a:t>拟定举办派对情境，听出细节</a:t>
            </a:r>
            <a:endParaRPr lang="zh-CN" altLang="en-US" sz="2800">
              <a:solidFill>
                <a:schemeClr val="accent1"/>
              </a:solidFill>
            </a:endParaRPr>
          </a:p>
        </p:txBody>
      </p:sp>
      <p:pic>
        <p:nvPicPr>
          <p:cNvPr id="5" name="图片 4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1737995"/>
            <a:ext cx="9926955" cy="41084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69265" y="1737995"/>
            <a:ext cx="10848340" cy="26149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accent1"/>
                </a:solidFill>
              </a:rPr>
              <a:t>2.Think and say </a:t>
            </a:r>
            <a:r>
              <a:rPr lang="zh-CN" altLang="en-US" sz="2800">
                <a:solidFill>
                  <a:schemeClr val="accent1"/>
                </a:solidFill>
              </a:rPr>
              <a:t>小组讨论，构想派对活动</a:t>
            </a:r>
            <a:endParaRPr lang="zh-CN" altLang="en-US" sz="2800">
              <a:solidFill>
                <a:schemeClr val="accent1"/>
              </a:solidFill>
            </a:endParaRPr>
          </a:p>
          <a:p>
            <a:r>
              <a:rPr lang="en-US" altLang="zh-CN" sz="3200">
                <a:solidFill>
                  <a:schemeClr val="tx1"/>
                </a:solidFill>
              </a:rPr>
              <a:t>What do they do at the birthday party?</a:t>
            </a:r>
            <a:endParaRPr lang="en-US" altLang="zh-CN" sz="3200">
              <a:solidFill>
                <a:schemeClr val="tx1"/>
              </a:solidFill>
            </a:endParaRPr>
          </a:p>
          <a:p>
            <a:r>
              <a:rPr lang="en-US" altLang="zh-CN" sz="3200">
                <a:solidFill>
                  <a:schemeClr val="tx1"/>
                </a:solidFill>
              </a:rPr>
              <a:t> eat noodles, eat birthday cakes,  play games,  play with friends, sing the songs,give presents, take some photos ...</a:t>
            </a:r>
            <a:endParaRPr lang="zh-CN" altLang="en-US" sz="3200">
              <a:solidFill>
                <a:schemeClr val="tx1"/>
              </a:solidFill>
            </a:endParaRPr>
          </a:p>
          <a:p>
            <a:endParaRPr lang="zh-CN" altLang="en-US" sz="32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18C80"/>
      </a:accent1>
      <a:accent2>
        <a:srgbClr val="F2CF61"/>
      </a:accent2>
      <a:accent3>
        <a:srgbClr val="A6E582"/>
      </a:accent3>
      <a:accent4>
        <a:srgbClr val="51D9B5"/>
      </a:accent4>
      <a:accent5>
        <a:srgbClr val="D95B5B"/>
      </a:accent5>
      <a:accent6>
        <a:srgbClr val="BFBFBF"/>
      </a:accent6>
      <a:hlink>
        <a:srgbClr val="D95B5B"/>
      </a:hlink>
      <a:folHlink>
        <a:srgbClr val="F2CF6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75F77"/>
      </a:accent1>
      <a:accent2>
        <a:srgbClr val="D74B4B"/>
      </a:accent2>
      <a:accent3>
        <a:srgbClr val="A7AA9D"/>
      </a:accent3>
      <a:accent4>
        <a:srgbClr val="2192BC"/>
      </a:accent4>
      <a:accent5>
        <a:srgbClr val="354B5E"/>
      </a:accent5>
      <a:accent6>
        <a:srgbClr val="BFBFBF"/>
      </a:accent6>
      <a:hlink>
        <a:srgbClr val="D74B4B"/>
      </a:hlink>
      <a:folHlink>
        <a:srgbClr val="869FB7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A6BC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A7AA9D"/>
    </a:accent3>
    <a:accent4>
      <a:srgbClr val="2192BC"/>
    </a:accent4>
    <a:accent5>
      <a:srgbClr val="354B5E"/>
    </a:accent5>
    <a:accent6>
      <a:srgbClr val="BFBFBF"/>
    </a:accent6>
    <a:hlink>
      <a:srgbClr val="D74B4B"/>
    </a:hlink>
    <a:folHlink>
      <a:srgbClr val="869FB7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D95B5B"/>
    </a:hlink>
    <a:folHlink>
      <a:srgbClr val="F2CF61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A7AA9D"/>
    </a:accent3>
    <a:accent4>
      <a:srgbClr val="2192BC"/>
    </a:accent4>
    <a:accent5>
      <a:srgbClr val="354B5E"/>
    </a:accent5>
    <a:accent6>
      <a:srgbClr val="BFBFBF"/>
    </a:accent6>
    <a:hlink>
      <a:srgbClr val="D74B4B"/>
    </a:hlink>
    <a:folHlink>
      <a:srgbClr val="869FB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2525</Words>
  <Application>WPS 演示</Application>
  <PresentationFormat>自定义</PresentationFormat>
  <Paragraphs>112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Arial</vt:lpstr>
      <vt:lpstr>宋体</vt:lpstr>
      <vt:lpstr>Wingdings</vt:lpstr>
      <vt:lpstr>Droid Sans</vt:lpstr>
      <vt:lpstr>方正正纤黑简体</vt:lpstr>
      <vt:lpstr>Microsoft YaHei UI</vt:lpstr>
      <vt:lpstr>Comic Sans MS</vt:lpstr>
      <vt:lpstr>Calibri</vt:lpstr>
      <vt:lpstr>微软雅黑</vt:lpstr>
      <vt:lpstr>Arial Unicode MS</vt:lpstr>
      <vt:lpstr>Calibri Light</vt:lpstr>
      <vt:lpstr>Office 主题</vt:lpstr>
      <vt:lpstr>1_Office 主题</vt:lpstr>
      <vt:lpstr>9_Office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四川大学商学院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贺镕庄</dc:creator>
  <cp:lastModifiedBy>XiexxingO_O</cp:lastModifiedBy>
  <cp:revision>42</cp:revision>
  <dcterms:created xsi:type="dcterms:W3CDTF">2014-11-05T04:28:00Z</dcterms:created>
  <dcterms:modified xsi:type="dcterms:W3CDTF">2021-05-08T04:43:01Z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504DFE23F11745B2B006714F94706FAE</vt:lpwstr>
  </property>
  <property fmtid="{D5CDD505-2E9C-101B-9397-08002B2CF9AE}" pid="3" name="KSOProductBuildVer">
    <vt:lpwstr>2052-11.1.0.10495</vt:lpwstr>
  </property>
</Properties>
</file>