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2" r:id="rId15"/>
    <p:sldId id="274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19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9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19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9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19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14EDB84-C5D0-447A-9516-9EA85F5996EC}" type="datetimeFigureOut">
              <a:rPr lang="zh-CN" altLang="en-US" smtClean="0"/>
              <a:pPr/>
              <a:t>2021/6/11</a:t>
            </a:fld>
            <a:endParaRPr lang="zh-CN" altLang="en-US"/>
          </a:p>
        </p:txBody>
      </p:sp>
      <p:sp>
        <p:nvSpPr>
          <p:cNvPr id="819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19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DEEE6D4-A34F-476A-989A-8A97221387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EDB84-C5D0-447A-9516-9EA85F5996EC}" type="datetimeFigureOut">
              <a:rPr lang="zh-CN" altLang="en-US" smtClean="0"/>
              <a:pPr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EE6D4-A34F-476A-989A-8A97221387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EDB84-C5D0-447A-9516-9EA85F5996EC}" type="datetimeFigureOut">
              <a:rPr lang="zh-CN" altLang="en-US" smtClean="0"/>
              <a:pPr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EE6D4-A34F-476A-989A-8A97221387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EDB84-C5D0-447A-9516-9EA85F5996EC}" type="datetimeFigureOut">
              <a:rPr lang="zh-CN" altLang="en-US" smtClean="0"/>
              <a:pPr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EE6D4-A34F-476A-989A-8A97221387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EDB84-C5D0-447A-9516-9EA85F5996EC}" type="datetimeFigureOut">
              <a:rPr lang="zh-CN" altLang="en-US" smtClean="0"/>
              <a:pPr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EE6D4-A34F-476A-989A-8A97221387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EDB84-C5D0-447A-9516-9EA85F5996EC}" type="datetimeFigureOut">
              <a:rPr lang="zh-CN" altLang="en-US" smtClean="0"/>
              <a:pPr/>
              <a:t>2021/6/11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EE6D4-A34F-476A-989A-8A97221387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EDB84-C5D0-447A-9516-9EA85F5996EC}" type="datetimeFigureOut">
              <a:rPr lang="zh-CN" altLang="en-US" smtClean="0"/>
              <a:pPr/>
              <a:t>2021/6/11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EE6D4-A34F-476A-989A-8A97221387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EDB84-C5D0-447A-9516-9EA85F5996EC}" type="datetimeFigureOut">
              <a:rPr lang="zh-CN" altLang="en-US" smtClean="0"/>
              <a:pPr/>
              <a:t>2021/6/11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EE6D4-A34F-476A-989A-8A97221387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EDB84-C5D0-447A-9516-9EA85F5996EC}" type="datetimeFigureOut">
              <a:rPr lang="zh-CN" altLang="en-US" smtClean="0"/>
              <a:pPr/>
              <a:t>2021/6/11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EE6D4-A34F-476A-989A-8A97221387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EDB84-C5D0-447A-9516-9EA85F5996EC}" type="datetimeFigureOut">
              <a:rPr lang="zh-CN" altLang="en-US" smtClean="0"/>
              <a:pPr/>
              <a:t>2021/6/11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EE6D4-A34F-476A-989A-8A97221387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EDB84-C5D0-447A-9516-9EA85F5996EC}" type="datetimeFigureOut">
              <a:rPr lang="zh-CN" altLang="en-US" smtClean="0"/>
              <a:pPr/>
              <a:t>2021/6/11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EE6D4-A34F-476A-989A-8A97221387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pitchFamily="2" charset="-122"/>
              </a:defRPr>
            </a:lvl1pPr>
          </a:lstStyle>
          <a:p>
            <a:fld id="{414EDB84-C5D0-447A-9516-9EA85F5996EC}" type="datetimeFigureOut">
              <a:rPr lang="zh-CN" altLang="en-US" smtClean="0"/>
              <a:pPr/>
              <a:t>2021/6/11</a:t>
            </a:fld>
            <a:endParaRPr lang="zh-CN" altLang="en-US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pitchFamily="2" charset="-122"/>
              </a:defRPr>
            </a:lvl1pPr>
          </a:lstStyle>
          <a:p>
            <a:fld id="{DDEEE6D4-A34F-476A-989A-8A97221387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浮力中的二力平衡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物体在液体中处于二力平衡状态时，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F</a:t>
            </a:r>
            <a:r>
              <a:rPr lang="zh-CN" altLang="en-US" baseline="-25000" dirty="0" smtClean="0"/>
              <a:t>浮</a:t>
            </a:r>
            <a:r>
              <a:rPr lang="en-US" altLang="zh-CN" dirty="0" smtClean="0"/>
              <a:t>= G</a:t>
            </a:r>
            <a:r>
              <a:rPr lang="zh-CN" altLang="en-US" baseline="-25000" dirty="0" smtClean="0"/>
              <a:t>物</a:t>
            </a:r>
            <a:r>
              <a:rPr lang="en-US" altLang="zh-CN" dirty="0" smtClean="0"/>
              <a:t>=m</a:t>
            </a:r>
            <a:r>
              <a:rPr lang="zh-CN" altLang="en-US" baseline="-25000" dirty="0" smtClean="0"/>
              <a:t>物</a:t>
            </a:r>
            <a:r>
              <a:rPr lang="en-US" altLang="zh-CN" dirty="0" smtClean="0"/>
              <a:t>ɡ</a:t>
            </a:r>
            <a:r>
              <a:rPr lang="zh-CN" altLang="en-US" dirty="0" smtClean="0"/>
              <a:t>，（漂浮或悬浮）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同时，</a:t>
            </a:r>
            <a:r>
              <a:rPr lang="en-US" altLang="zh-CN" b="1" dirty="0" smtClean="0"/>
              <a:t>F</a:t>
            </a:r>
            <a:r>
              <a:rPr lang="zh-CN" altLang="en-US" b="1" baseline="-25000" dirty="0" smtClean="0"/>
              <a:t>浮</a:t>
            </a:r>
            <a:r>
              <a:rPr lang="en-US" altLang="zh-CN" b="1" dirty="0" smtClean="0"/>
              <a:t>=</a:t>
            </a:r>
            <a:r>
              <a:rPr lang="el-GR" altLang="zh-CN" dirty="0" smtClean="0"/>
              <a:t>ρ</a:t>
            </a:r>
            <a:r>
              <a:rPr lang="zh-CN" altLang="en-US" baseline="-25000" dirty="0" smtClean="0"/>
              <a:t>液</a:t>
            </a:r>
            <a:r>
              <a:rPr lang="en-US" altLang="zh-CN" dirty="0" smtClean="0"/>
              <a:t>V</a:t>
            </a:r>
            <a:r>
              <a:rPr lang="zh-CN" altLang="en-US" baseline="-25000" dirty="0" smtClean="0"/>
              <a:t>排液</a:t>
            </a:r>
            <a:r>
              <a:rPr lang="en-US" altLang="zh-CN" dirty="0" smtClean="0"/>
              <a:t>ɡ</a:t>
            </a:r>
            <a:r>
              <a:rPr lang="zh-CN" altLang="en-US" dirty="0" smtClean="0"/>
              <a:t>（阿基米德原理）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两式联立，就可以求相关的物理量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思考：可以求哪些物理量？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93037" cy="1462087"/>
          </a:xfrm>
        </p:spPr>
        <p:txBody>
          <a:bodyPr/>
          <a:lstStyle/>
          <a:p>
            <a:r>
              <a:rPr lang="zh-CN" altLang="en-US" dirty="0" smtClean="0"/>
              <a:t>解题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/>
              <a:t>解</a:t>
            </a:r>
            <a:r>
              <a:rPr lang="en-US" altLang="zh-CN" sz="2800" dirty="0" smtClean="0"/>
              <a:t>:(1) ∵</a:t>
            </a:r>
            <a:r>
              <a:rPr lang="zh-CN" altLang="en-US" sz="2800" dirty="0" smtClean="0"/>
              <a:t>橡皮泥和</a:t>
            </a:r>
            <a:r>
              <a:rPr lang="en-US" altLang="zh-CN" sz="2800" dirty="0" smtClean="0"/>
              <a:t>100g</a:t>
            </a:r>
            <a:r>
              <a:rPr lang="zh-CN" altLang="en-US" sz="2800" dirty="0" smtClean="0"/>
              <a:t>货物漂浮</a:t>
            </a:r>
            <a:endParaRPr lang="en-US" altLang="zh-CN" sz="2800" dirty="0" smtClean="0"/>
          </a:p>
          <a:p>
            <a:pPr>
              <a:buNone/>
            </a:pPr>
            <a:r>
              <a:rPr lang="zh-CN" altLang="en-US" sz="2800" dirty="0" smtClean="0"/>
              <a:t>∴</a:t>
            </a:r>
            <a:r>
              <a:rPr lang="en-US" altLang="zh-CN" sz="2800" dirty="0" smtClean="0"/>
              <a:t> F</a:t>
            </a:r>
            <a:r>
              <a:rPr lang="zh-CN" altLang="en-US" sz="2800" baseline="-25000" dirty="0" smtClean="0"/>
              <a:t>浮</a:t>
            </a:r>
            <a:r>
              <a:rPr lang="en-US" altLang="zh-CN" sz="2800" dirty="0" smtClean="0"/>
              <a:t>= G</a:t>
            </a:r>
            <a:r>
              <a:rPr lang="zh-CN" altLang="en-US" sz="2800" baseline="-25000" dirty="0" smtClean="0"/>
              <a:t>物</a:t>
            </a:r>
            <a:r>
              <a:rPr lang="en-US" altLang="zh-CN" sz="2800" dirty="0" smtClean="0"/>
              <a:t>=m</a:t>
            </a:r>
            <a:r>
              <a:rPr lang="zh-CN" altLang="en-US" sz="2800" baseline="-25000" dirty="0" smtClean="0"/>
              <a:t>物</a:t>
            </a:r>
            <a:r>
              <a:rPr lang="en-US" altLang="zh-CN" sz="2800" dirty="0" smtClean="0"/>
              <a:t>ɡ=0.16Kg ×10N/Kg=1.6N</a:t>
            </a:r>
          </a:p>
          <a:p>
            <a:pPr>
              <a:buNone/>
            </a:pPr>
            <a:r>
              <a:rPr lang="en-US" altLang="zh-CN" sz="2800" dirty="0" smtClean="0"/>
              <a:t>(2)</a:t>
            </a:r>
            <a:r>
              <a:rPr lang="zh-CN" altLang="en-US" sz="2800" dirty="0" smtClean="0"/>
              <a:t>橡皮泥质量为</a:t>
            </a:r>
            <a:r>
              <a:rPr lang="en-US" altLang="zh-CN" sz="2800" dirty="0" smtClean="0"/>
              <a:t>60g,</a:t>
            </a:r>
            <a:r>
              <a:rPr lang="zh-CN" altLang="en-US" sz="2800" dirty="0" smtClean="0"/>
              <a:t>密度为</a:t>
            </a:r>
            <a:r>
              <a:rPr lang="en-US" altLang="zh-CN" sz="2800" dirty="0" smtClean="0"/>
              <a:t>1.5g/cm</a:t>
            </a:r>
            <a:r>
              <a:rPr lang="en-US" altLang="zh-CN" sz="2800" baseline="30000" dirty="0" smtClean="0"/>
              <a:t>3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，放入水中时橡皮泥沉入水底</a:t>
            </a:r>
            <a:endParaRPr lang="en-US" altLang="zh-CN" sz="2800" dirty="0" smtClean="0"/>
          </a:p>
          <a:p>
            <a:pPr>
              <a:buNone/>
            </a:pPr>
            <a:r>
              <a:rPr lang="zh-CN" altLang="en-US" sz="2800" dirty="0" smtClean="0"/>
              <a:t>∴</a:t>
            </a:r>
            <a:r>
              <a:rPr lang="en-US" altLang="zh-CN" sz="2800" dirty="0" smtClean="0"/>
              <a:t>V</a:t>
            </a:r>
            <a:r>
              <a:rPr lang="zh-CN" altLang="en-US" sz="2800" baseline="-25000" dirty="0" smtClean="0"/>
              <a:t>橡皮泥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=m/</a:t>
            </a:r>
            <a:r>
              <a:rPr lang="el-GR" altLang="zh-CN" sz="2800" dirty="0" smtClean="0"/>
              <a:t>ρ</a:t>
            </a:r>
            <a:r>
              <a:rPr lang="en-US" altLang="zh-CN" sz="2800" dirty="0" smtClean="0"/>
              <a:t>= 60g/ 1.5(g/cm</a:t>
            </a:r>
            <a:r>
              <a:rPr lang="en-US" altLang="zh-CN" sz="2800" baseline="30000" dirty="0" smtClean="0"/>
              <a:t>3</a:t>
            </a:r>
            <a:r>
              <a:rPr lang="en-US" altLang="zh-CN" sz="2800" dirty="0" smtClean="0"/>
              <a:t> )=40cm</a:t>
            </a:r>
            <a:r>
              <a:rPr lang="en-US" altLang="zh-CN" sz="2800" baseline="30000" dirty="0" smtClean="0"/>
              <a:t>3</a:t>
            </a:r>
            <a:r>
              <a:rPr lang="en-US" altLang="zh-CN" sz="2800" dirty="0" smtClean="0"/>
              <a:t> </a:t>
            </a:r>
          </a:p>
          <a:p>
            <a:pPr>
              <a:buNone/>
            </a:pPr>
            <a:r>
              <a:rPr lang="zh-CN" altLang="en-US" sz="2800" dirty="0" smtClean="0"/>
              <a:t>∴</a:t>
            </a:r>
            <a:r>
              <a:rPr lang="en-US" altLang="zh-CN" sz="2800" b="1" dirty="0" smtClean="0"/>
              <a:t>F</a:t>
            </a:r>
            <a:r>
              <a:rPr lang="zh-CN" altLang="en-US" sz="2800" b="1" baseline="-25000" dirty="0" smtClean="0"/>
              <a:t>浮</a:t>
            </a:r>
            <a:r>
              <a:rPr lang="en-US" altLang="zh-CN" sz="2800" b="1" dirty="0" smtClean="0"/>
              <a:t>=</a:t>
            </a:r>
            <a:r>
              <a:rPr lang="el-GR" altLang="zh-CN" sz="2800" dirty="0" smtClean="0"/>
              <a:t>ρ</a:t>
            </a:r>
            <a:r>
              <a:rPr lang="zh-CN" altLang="en-US" sz="2800" baseline="-25000" dirty="0" smtClean="0"/>
              <a:t>液</a:t>
            </a:r>
            <a:r>
              <a:rPr lang="en-US" altLang="zh-CN" sz="2800" dirty="0" smtClean="0"/>
              <a:t>V</a:t>
            </a:r>
            <a:r>
              <a:rPr lang="zh-CN" altLang="en-US" sz="2800" baseline="-25000" dirty="0" smtClean="0"/>
              <a:t>排液</a:t>
            </a:r>
            <a:r>
              <a:rPr lang="en-US" altLang="zh-CN" sz="2800" dirty="0" smtClean="0"/>
              <a:t>ɡ=1.0×10</a:t>
            </a:r>
            <a:r>
              <a:rPr lang="en-US" altLang="zh-CN" sz="2800" baseline="30000" dirty="0" smtClean="0"/>
              <a:t>3</a:t>
            </a:r>
            <a:r>
              <a:rPr lang="en-US" altLang="zh-CN" sz="2800" dirty="0" smtClean="0"/>
              <a:t>Kg/m</a:t>
            </a:r>
            <a:r>
              <a:rPr lang="en-US" altLang="zh-CN" sz="2800" baseline="30000" dirty="0" smtClean="0"/>
              <a:t>3 </a:t>
            </a:r>
            <a:r>
              <a:rPr lang="en-US" altLang="zh-CN" sz="2800" dirty="0" smtClean="0"/>
              <a:t>×40 ×10</a:t>
            </a:r>
            <a:r>
              <a:rPr lang="en-US" altLang="zh-CN" sz="2800" baseline="30000" dirty="0" smtClean="0"/>
              <a:t>-6</a:t>
            </a:r>
            <a:r>
              <a:rPr lang="en-US" altLang="zh-CN" sz="2800" dirty="0" smtClean="0"/>
              <a:t> m</a:t>
            </a:r>
            <a:r>
              <a:rPr lang="en-US" altLang="zh-CN" sz="2800" baseline="30000" dirty="0" smtClean="0"/>
              <a:t>3</a:t>
            </a:r>
            <a:r>
              <a:rPr lang="en-US" altLang="zh-CN" sz="2800" dirty="0" smtClean="0"/>
              <a:t> ×10N/Kg=0.4N</a:t>
            </a:r>
          </a:p>
          <a:p>
            <a:pPr>
              <a:buNone/>
            </a:pPr>
            <a:r>
              <a:rPr lang="zh-CN" altLang="en-US" dirty="0" smtClean="0"/>
              <a:t>所以橡皮泥直接放入水中浮力是</a:t>
            </a:r>
            <a:r>
              <a:rPr lang="en-US" altLang="zh-CN" dirty="0" smtClean="0"/>
              <a:t>0.4N.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解题</a:t>
            </a:r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/>
              <a:t>解</a:t>
            </a:r>
            <a:r>
              <a:rPr lang="en-US" altLang="zh-CN" sz="2800" dirty="0" smtClean="0"/>
              <a:t>(1)</a:t>
            </a:r>
            <a:r>
              <a:rPr lang="zh-CN" altLang="en-US" sz="2800" dirty="0" smtClean="0"/>
              <a:t>图丙中鸡蛋悬浮，</a:t>
            </a:r>
            <a:endParaRPr lang="en-US" altLang="zh-CN" sz="2800" dirty="0" smtClean="0"/>
          </a:p>
          <a:p>
            <a:pPr>
              <a:buNone/>
            </a:pPr>
            <a:r>
              <a:rPr lang="zh-CN" altLang="en-US" sz="2800" dirty="0" smtClean="0"/>
              <a:t>∴</a:t>
            </a:r>
            <a:r>
              <a:rPr lang="en-US" altLang="zh-CN" sz="2800" dirty="0" smtClean="0"/>
              <a:t> F</a:t>
            </a:r>
            <a:r>
              <a:rPr lang="zh-CN" altLang="en-US" sz="2800" baseline="-25000" dirty="0" smtClean="0"/>
              <a:t>浮</a:t>
            </a:r>
            <a:r>
              <a:rPr lang="en-US" altLang="zh-CN" sz="2800" dirty="0" smtClean="0"/>
              <a:t>= G</a:t>
            </a:r>
            <a:r>
              <a:rPr lang="zh-CN" altLang="en-US" sz="2800" baseline="-25000" dirty="0" smtClean="0"/>
              <a:t>物</a:t>
            </a:r>
            <a:r>
              <a:rPr lang="en-US" altLang="zh-CN" sz="2800" dirty="0" smtClean="0"/>
              <a:t>=m</a:t>
            </a:r>
            <a:r>
              <a:rPr lang="zh-CN" altLang="en-US" sz="2800" baseline="-25000" dirty="0" smtClean="0"/>
              <a:t>物</a:t>
            </a:r>
            <a:r>
              <a:rPr lang="en-US" altLang="zh-CN" sz="2800" dirty="0" smtClean="0"/>
              <a:t>ɡ=0.055Kg ×10N/Kg=0.55N</a:t>
            </a:r>
          </a:p>
          <a:p>
            <a:pPr>
              <a:buNone/>
            </a:pPr>
            <a:r>
              <a:rPr lang="zh-CN" altLang="en-US" sz="2800" dirty="0" smtClean="0"/>
              <a:t>又∵</a:t>
            </a:r>
            <a:r>
              <a:rPr lang="en-US" altLang="zh-CN" sz="2800" b="1" dirty="0" smtClean="0"/>
              <a:t>F</a:t>
            </a:r>
            <a:r>
              <a:rPr lang="zh-CN" altLang="en-US" sz="2800" b="1" baseline="-25000" dirty="0" smtClean="0"/>
              <a:t>浮</a:t>
            </a:r>
            <a:r>
              <a:rPr lang="en-US" altLang="zh-CN" sz="2800" b="1" dirty="0" smtClean="0"/>
              <a:t>=</a:t>
            </a:r>
            <a:r>
              <a:rPr lang="el-GR" altLang="zh-CN" sz="2800" dirty="0" smtClean="0"/>
              <a:t>ρ</a:t>
            </a:r>
            <a:r>
              <a:rPr lang="zh-CN" altLang="en-US" sz="2800" baseline="-25000" dirty="0" smtClean="0"/>
              <a:t>液</a:t>
            </a:r>
            <a:r>
              <a:rPr lang="en-US" altLang="zh-CN" sz="2800" dirty="0" smtClean="0"/>
              <a:t>V</a:t>
            </a:r>
            <a:r>
              <a:rPr lang="zh-CN" altLang="en-US" sz="2800" baseline="-25000" dirty="0" smtClean="0"/>
              <a:t>排液</a:t>
            </a:r>
            <a:r>
              <a:rPr lang="en-US" altLang="zh-CN" sz="2800" dirty="0" smtClean="0"/>
              <a:t>ɡ</a:t>
            </a:r>
            <a:r>
              <a:rPr lang="zh-CN" altLang="en-US" sz="2800" dirty="0" smtClean="0"/>
              <a:t>，鸡蛋完全浸没</a:t>
            </a:r>
            <a:endParaRPr lang="en-US" altLang="zh-CN" sz="2800" dirty="0" smtClean="0"/>
          </a:p>
          <a:p>
            <a:pPr>
              <a:buNone/>
            </a:pPr>
            <a:r>
              <a:rPr lang="en-US" altLang="zh-CN" sz="2800" dirty="0" smtClean="0"/>
              <a:t>∴ V</a:t>
            </a:r>
            <a:r>
              <a:rPr lang="zh-CN" altLang="en-US" sz="2800" baseline="-25000" dirty="0" smtClean="0"/>
              <a:t>排液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= V</a:t>
            </a:r>
            <a:r>
              <a:rPr lang="zh-CN" altLang="en-US" sz="2800" baseline="-25000" dirty="0" smtClean="0"/>
              <a:t>鸡蛋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=50cm</a:t>
            </a:r>
            <a:r>
              <a:rPr lang="en-US" altLang="zh-CN" sz="2800" baseline="30000" dirty="0" smtClean="0"/>
              <a:t>2</a:t>
            </a:r>
            <a:r>
              <a:rPr lang="en-US" altLang="zh-CN" sz="2800" dirty="0" smtClean="0"/>
              <a:t> ×1cm=50cm</a:t>
            </a:r>
            <a:r>
              <a:rPr lang="en-US" altLang="zh-CN" sz="2800" baseline="30000" dirty="0" smtClean="0"/>
              <a:t>3</a:t>
            </a:r>
            <a:endParaRPr lang="en-US" altLang="zh-CN" sz="2800" dirty="0" smtClean="0"/>
          </a:p>
          <a:p>
            <a:pPr>
              <a:buNone/>
            </a:pPr>
            <a:r>
              <a:rPr lang="zh-CN" altLang="en-US" sz="2800" dirty="0" smtClean="0"/>
              <a:t>∴</a:t>
            </a:r>
            <a:r>
              <a:rPr lang="en-US" altLang="zh-CN" sz="2800" dirty="0" smtClean="0"/>
              <a:t>0.55N=</a:t>
            </a:r>
            <a:r>
              <a:rPr lang="el-GR" altLang="zh-CN" sz="2800" dirty="0" smtClean="0"/>
              <a:t> ρ</a:t>
            </a:r>
            <a:r>
              <a:rPr lang="zh-CN" altLang="en-US" sz="2800" baseline="-25000" dirty="0" smtClean="0"/>
              <a:t>盐水</a:t>
            </a:r>
            <a:r>
              <a:rPr lang="en-US" altLang="zh-CN" sz="2800" dirty="0" smtClean="0"/>
              <a:t>50×10</a:t>
            </a:r>
            <a:r>
              <a:rPr lang="en-US" altLang="zh-CN" sz="2800" baseline="30000" dirty="0" smtClean="0"/>
              <a:t>-6</a:t>
            </a:r>
            <a:r>
              <a:rPr lang="en-US" altLang="zh-CN" sz="2800" dirty="0" smtClean="0"/>
              <a:t> m</a:t>
            </a:r>
            <a:r>
              <a:rPr lang="en-US" altLang="zh-CN" sz="2800" baseline="30000" dirty="0" smtClean="0"/>
              <a:t>3</a:t>
            </a:r>
            <a:r>
              <a:rPr lang="en-US" altLang="zh-CN" sz="2800" dirty="0" smtClean="0"/>
              <a:t> ×10N/Kg</a:t>
            </a:r>
          </a:p>
          <a:p>
            <a:pPr>
              <a:buNone/>
            </a:pPr>
            <a:r>
              <a:rPr lang="zh-CN" altLang="en-US" sz="2800" dirty="0" smtClean="0"/>
              <a:t>∴</a:t>
            </a:r>
            <a:r>
              <a:rPr lang="el-GR" altLang="zh-CN" sz="2800" dirty="0" smtClean="0"/>
              <a:t> ρ</a:t>
            </a:r>
            <a:r>
              <a:rPr lang="zh-CN" altLang="en-US" sz="2800" baseline="-25000" dirty="0" smtClean="0"/>
              <a:t>盐水</a:t>
            </a:r>
            <a:r>
              <a:rPr lang="en-US" altLang="zh-CN" sz="2800" dirty="0" smtClean="0"/>
              <a:t>=1.1</a:t>
            </a:r>
            <a:r>
              <a:rPr lang="el-GR" altLang="zh-CN" sz="2800" dirty="0" smtClean="0"/>
              <a:t> </a:t>
            </a:r>
            <a:r>
              <a:rPr lang="en-US" altLang="zh-CN" sz="2800" dirty="0" smtClean="0"/>
              <a:t>×10</a:t>
            </a:r>
            <a:r>
              <a:rPr lang="en-US" altLang="zh-CN" sz="2800" baseline="30000" dirty="0" smtClean="0"/>
              <a:t>3</a:t>
            </a:r>
            <a:r>
              <a:rPr lang="en-US" altLang="zh-CN" sz="2800" dirty="0" smtClean="0"/>
              <a:t>Kg/m</a:t>
            </a:r>
            <a:r>
              <a:rPr lang="en-US" altLang="zh-CN" sz="2800" baseline="30000" dirty="0" smtClean="0"/>
              <a:t>3</a:t>
            </a:r>
            <a:endParaRPr lang="en-US" altLang="zh-CN" sz="2800" dirty="0" smtClean="0"/>
          </a:p>
          <a:p>
            <a:pPr>
              <a:buNone/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解题</a:t>
            </a:r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）图乙中，鸡蛋所受的重力</a:t>
            </a:r>
            <a:r>
              <a:rPr lang="en-US" altLang="zh-CN" dirty="0" smtClean="0"/>
              <a:t>=</a:t>
            </a:r>
            <a:r>
              <a:rPr lang="zh-CN" altLang="en-US" dirty="0" smtClean="0"/>
              <a:t>鸡蛋受到的浮力</a:t>
            </a:r>
            <a:r>
              <a:rPr lang="en-US" altLang="zh-CN" dirty="0" smtClean="0"/>
              <a:t>+</a:t>
            </a:r>
            <a:r>
              <a:rPr lang="zh-CN" altLang="en-US" dirty="0" smtClean="0"/>
              <a:t>底面对鸡蛋的支持力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G</a:t>
            </a:r>
            <a:r>
              <a:rPr lang="zh-CN" altLang="en-US" baseline="-25000" dirty="0" smtClean="0"/>
              <a:t>鸡蛋</a:t>
            </a:r>
            <a:r>
              <a:rPr lang="zh-CN" altLang="en-US" dirty="0" smtClean="0"/>
              <a:t> </a:t>
            </a:r>
            <a:r>
              <a:rPr lang="en-US" altLang="zh-CN" dirty="0" smtClean="0"/>
              <a:t>=0.55N</a:t>
            </a:r>
          </a:p>
          <a:p>
            <a:pPr>
              <a:buNone/>
            </a:pPr>
            <a:r>
              <a:rPr lang="zh-CN" altLang="en-US" dirty="0" smtClean="0"/>
              <a:t>图乙中</a:t>
            </a:r>
            <a:r>
              <a:rPr lang="en-US" altLang="zh-CN" b="1" dirty="0" smtClean="0"/>
              <a:t>F</a:t>
            </a:r>
            <a:r>
              <a:rPr lang="zh-CN" altLang="en-US" b="1" baseline="-25000" dirty="0" smtClean="0"/>
              <a:t>浮</a:t>
            </a:r>
            <a:r>
              <a:rPr lang="en-US" altLang="zh-CN" b="1" dirty="0" smtClean="0"/>
              <a:t>=</a:t>
            </a:r>
            <a:r>
              <a:rPr lang="el-GR" altLang="zh-CN" dirty="0" smtClean="0"/>
              <a:t>ρ</a:t>
            </a:r>
            <a:r>
              <a:rPr lang="zh-CN" altLang="en-US" baseline="-25000" dirty="0" smtClean="0"/>
              <a:t>液</a:t>
            </a:r>
            <a:r>
              <a:rPr lang="en-US" altLang="zh-CN" dirty="0" smtClean="0"/>
              <a:t>V</a:t>
            </a:r>
            <a:r>
              <a:rPr lang="zh-CN" altLang="en-US" baseline="-25000" dirty="0" smtClean="0"/>
              <a:t>排液</a:t>
            </a:r>
            <a:r>
              <a:rPr lang="en-US" altLang="zh-CN" dirty="0" smtClean="0"/>
              <a:t>ɡ =1.0×10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Kg/m</a:t>
            </a:r>
            <a:r>
              <a:rPr lang="en-US" altLang="zh-CN" baseline="30000" dirty="0" smtClean="0"/>
              <a:t>3 </a:t>
            </a:r>
            <a:r>
              <a:rPr lang="en-US" altLang="zh-CN" dirty="0" smtClean="0"/>
              <a:t>×50 ×10</a:t>
            </a:r>
            <a:r>
              <a:rPr lang="en-US" altLang="zh-CN" baseline="30000" dirty="0" smtClean="0"/>
              <a:t>-6</a:t>
            </a:r>
            <a:r>
              <a:rPr lang="en-US" altLang="zh-CN" dirty="0" smtClean="0"/>
              <a:t> 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 ×10N/Kg=0.5N</a:t>
            </a:r>
          </a:p>
          <a:p>
            <a:pPr>
              <a:buNone/>
            </a:pPr>
            <a:r>
              <a:rPr lang="en-US" altLang="zh-CN" dirty="0" smtClean="0"/>
              <a:t>∴F</a:t>
            </a:r>
            <a:r>
              <a:rPr lang="zh-CN" altLang="en-US" baseline="-25000" dirty="0" smtClean="0"/>
              <a:t>支</a:t>
            </a:r>
            <a:r>
              <a:rPr lang="zh-CN" altLang="en-US" dirty="0" smtClean="0"/>
              <a:t> </a:t>
            </a:r>
            <a:r>
              <a:rPr lang="en-US" altLang="zh-CN" dirty="0" smtClean="0"/>
              <a:t>=0.55N-0.5N=0.05N</a:t>
            </a:r>
          </a:p>
          <a:p>
            <a:pPr>
              <a:buNone/>
            </a:pPr>
            <a:r>
              <a:rPr lang="zh-CN" altLang="en-US" dirty="0" smtClean="0"/>
              <a:t>所以，图乙中鸡蛋受到</a:t>
            </a:r>
            <a:r>
              <a:rPr lang="en-US" altLang="zh-CN" dirty="0" smtClean="0"/>
              <a:t>0.5N </a:t>
            </a:r>
            <a:r>
              <a:rPr lang="zh-CN" altLang="en-US" smtClean="0"/>
              <a:t>的支持力</a:t>
            </a:r>
            <a:endParaRPr lang="en-US" altLang="zh-CN" dirty="0" smtClean="0"/>
          </a:p>
          <a:p>
            <a:pPr>
              <a:buNone/>
            </a:pPr>
            <a:endParaRPr lang="zh-CN" alt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课堂总结：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物体漂浮或悬浮时，浮力等于物体自身的重力。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漂浮或悬浮时，浮力还可以通过阿基米德原理来计算。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3.F</a:t>
            </a:r>
            <a:r>
              <a:rPr lang="zh-CN" altLang="en-US" baseline="-25000" dirty="0" smtClean="0"/>
              <a:t>浮</a:t>
            </a:r>
            <a:r>
              <a:rPr lang="en-US" altLang="zh-CN" dirty="0" smtClean="0"/>
              <a:t>=G</a:t>
            </a:r>
            <a:r>
              <a:rPr lang="zh-CN" altLang="en-US" baseline="-25000" dirty="0" smtClean="0"/>
              <a:t>排液</a:t>
            </a:r>
            <a:r>
              <a:rPr lang="en-US" altLang="zh-CN" dirty="0" smtClean="0"/>
              <a:t>=m</a:t>
            </a:r>
            <a:r>
              <a:rPr lang="zh-CN" altLang="en-US" baseline="-25000" dirty="0" smtClean="0"/>
              <a:t>排液</a:t>
            </a:r>
            <a:r>
              <a:rPr lang="en-US" altLang="zh-CN" dirty="0" smtClean="0"/>
              <a:t>ɡ</a:t>
            </a:r>
            <a:r>
              <a:rPr lang="zh-CN" altLang="en-US" dirty="0" smtClean="0"/>
              <a:t> </a:t>
            </a:r>
            <a:r>
              <a:rPr lang="en-US" altLang="zh-CN" b="1" dirty="0" smtClean="0"/>
              <a:t>=</a:t>
            </a:r>
            <a:r>
              <a:rPr lang="el-GR" altLang="zh-CN" dirty="0" smtClean="0"/>
              <a:t>ρ</a:t>
            </a:r>
            <a:r>
              <a:rPr lang="zh-CN" altLang="en-US" baseline="-25000" dirty="0" smtClean="0"/>
              <a:t>液</a:t>
            </a:r>
            <a:r>
              <a:rPr lang="en-US" altLang="zh-CN" dirty="0" smtClean="0"/>
              <a:t>V</a:t>
            </a:r>
            <a:r>
              <a:rPr lang="zh-CN" altLang="en-US" baseline="-25000" dirty="0" smtClean="0"/>
              <a:t>排液</a:t>
            </a:r>
            <a:r>
              <a:rPr lang="en-US" altLang="zh-CN" dirty="0" smtClean="0"/>
              <a:t>ɡ =</a:t>
            </a:r>
            <a:r>
              <a:rPr lang="el-GR" altLang="zh-CN" dirty="0" smtClean="0"/>
              <a:t> ρ</a:t>
            </a:r>
            <a:r>
              <a:rPr lang="zh-CN" altLang="en-US" baseline="-25000" dirty="0" smtClean="0"/>
              <a:t>液</a:t>
            </a:r>
            <a:r>
              <a:rPr lang="en-US" altLang="zh-CN" dirty="0" smtClean="0"/>
              <a:t>s</a:t>
            </a:r>
            <a:r>
              <a:rPr lang="zh-CN" altLang="en-US" baseline="-25000" dirty="0" smtClean="0"/>
              <a:t>物</a:t>
            </a:r>
            <a:r>
              <a:rPr lang="en-US" altLang="zh-CN" dirty="0" smtClean="0"/>
              <a:t>h</a:t>
            </a:r>
            <a:r>
              <a:rPr lang="zh-CN" altLang="en-US" baseline="-25000" dirty="0" smtClean="0"/>
              <a:t>浸</a:t>
            </a:r>
            <a:r>
              <a:rPr lang="en-US" altLang="zh-CN" dirty="0" smtClean="0"/>
              <a:t>ɡ</a:t>
            </a:r>
          </a:p>
          <a:p>
            <a:pPr>
              <a:buNone/>
            </a:pPr>
            <a:r>
              <a:rPr lang="en-US" altLang="zh-CN" dirty="0" smtClean="0"/>
              <a:t>      = G</a:t>
            </a:r>
            <a:r>
              <a:rPr lang="zh-CN" altLang="en-US" baseline="-25000" dirty="0" smtClean="0"/>
              <a:t>物</a:t>
            </a:r>
            <a:r>
              <a:rPr lang="en-US" altLang="zh-CN" dirty="0" smtClean="0"/>
              <a:t>=m</a:t>
            </a:r>
            <a:r>
              <a:rPr lang="zh-CN" altLang="en-US" baseline="-25000" dirty="0" smtClean="0"/>
              <a:t>物</a:t>
            </a:r>
            <a:r>
              <a:rPr lang="en-US" altLang="zh-CN" dirty="0" smtClean="0"/>
              <a:t>ɡ</a:t>
            </a:r>
            <a:r>
              <a:rPr lang="en-US" altLang="zh-CN" b="1" dirty="0" smtClean="0"/>
              <a:t> =</a:t>
            </a:r>
            <a:r>
              <a:rPr lang="el-GR" altLang="zh-CN" dirty="0" smtClean="0"/>
              <a:t>ρ</a:t>
            </a:r>
            <a:r>
              <a:rPr lang="zh-CN" altLang="en-US" baseline="-25000" dirty="0" smtClean="0"/>
              <a:t>物</a:t>
            </a:r>
            <a:r>
              <a:rPr lang="en-US" altLang="zh-CN" dirty="0" smtClean="0"/>
              <a:t>V</a:t>
            </a:r>
            <a:r>
              <a:rPr lang="zh-CN" altLang="en-US" baseline="-25000" dirty="0" smtClean="0"/>
              <a:t>物</a:t>
            </a:r>
            <a:r>
              <a:rPr lang="en-US" altLang="zh-CN" dirty="0" smtClean="0"/>
              <a:t>ɡ =</a:t>
            </a:r>
            <a:r>
              <a:rPr lang="el-GR" altLang="zh-CN" dirty="0" smtClean="0"/>
              <a:t> ρ</a:t>
            </a:r>
            <a:r>
              <a:rPr lang="zh-CN" altLang="en-US" baseline="-25000" dirty="0" smtClean="0"/>
              <a:t>物</a:t>
            </a:r>
            <a:r>
              <a:rPr lang="en-US" altLang="zh-CN" dirty="0" smtClean="0"/>
              <a:t>s</a:t>
            </a:r>
            <a:r>
              <a:rPr lang="zh-CN" altLang="en-US" baseline="-25000" dirty="0" smtClean="0"/>
              <a:t>物</a:t>
            </a:r>
            <a:r>
              <a:rPr lang="en-US" altLang="zh-CN" dirty="0" smtClean="0"/>
              <a:t>h</a:t>
            </a:r>
            <a:r>
              <a:rPr lang="zh-CN" altLang="en-US" baseline="-25000" dirty="0" smtClean="0"/>
              <a:t>物</a:t>
            </a:r>
            <a:r>
              <a:rPr lang="en-US" altLang="zh-CN" dirty="0" smtClean="0"/>
              <a:t>ɡ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浮力的计算方法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2060848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1.F</a:t>
            </a:r>
            <a:r>
              <a:rPr lang="zh-CN" altLang="en-US" baseline="-25000" dirty="0" smtClean="0"/>
              <a:t>浮</a:t>
            </a:r>
            <a:r>
              <a:rPr lang="en-US" altLang="zh-CN" dirty="0" smtClean="0"/>
              <a:t>=G-F</a:t>
            </a:r>
          </a:p>
          <a:p>
            <a:r>
              <a:rPr lang="en-US" altLang="zh-CN" dirty="0" smtClean="0"/>
              <a:t>2. F</a:t>
            </a:r>
            <a:r>
              <a:rPr lang="zh-CN" altLang="en-US" baseline="-25000" dirty="0" smtClean="0"/>
              <a:t>浮</a:t>
            </a:r>
            <a:r>
              <a:rPr lang="en-US" altLang="zh-CN" dirty="0" smtClean="0"/>
              <a:t>=G</a:t>
            </a:r>
            <a:r>
              <a:rPr lang="zh-CN" altLang="en-US" baseline="-25000" dirty="0" smtClean="0"/>
              <a:t>排液</a:t>
            </a:r>
            <a:endParaRPr lang="en-US" altLang="zh-CN" baseline="-25000" dirty="0" smtClean="0"/>
          </a:p>
          <a:p>
            <a:r>
              <a:rPr lang="en-US" altLang="zh-CN" dirty="0" smtClean="0"/>
              <a:t>3. F</a:t>
            </a:r>
            <a:r>
              <a:rPr lang="zh-CN" altLang="en-US" baseline="-25000" dirty="0" smtClean="0"/>
              <a:t>浮</a:t>
            </a:r>
            <a:r>
              <a:rPr lang="en-US" altLang="zh-CN" dirty="0" smtClean="0"/>
              <a:t>=m</a:t>
            </a:r>
            <a:r>
              <a:rPr lang="zh-CN" altLang="en-US" baseline="-25000" dirty="0" smtClean="0"/>
              <a:t>排液</a:t>
            </a:r>
            <a:r>
              <a:rPr lang="en-US" altLang="zh-CN" dirty="0" smtClean="0"/>
              <a:t>ɡ</a:t>
            </a:r>
          </a:p>
          <a:p>
            <a:r>
              <a:rPr lang="en-US" altLang="zh-CN" b="1" dirty="0" smtClean="0"/>
              <a:t>4.F</a:t>
            </a:r>
            <a:r>
              <a:rPr lang="zh-CN" altLang="en-US" b="1" baseline="-25000" dirty="0" smtClean="0"/>
              <a:t>浮</a:t>
            </a:r>
            <a:r>
              <a:rPr lang="en-US" altLang="zh-CN" b="1" dirty="0" smtClean="0"/>
              <a:t>=</a:t>
            </a:r>
            <a:r>
              <a:rPr lang="el-GR" altLang="zh-CN" dirty="0" smtClean="0"/>
              <a:t>ρ</a:t>
            </a:r>
            <a:r>
              <a:rPr lang="zh-CN" altLang="en-US" baseline="-25000" dirty="0" smtClean="0"/>
              <a:t>液</a:t>
            </a:r>
            <a:r>
              <a:rPr lang="en-US" altLang="zh-CN" dirty="0" smtClean="0"/>
              <a:t>V</a:t>
            </a:r>
            <a:r>
              <a:rPr lang="zh-CN" altLang="en-US" baseline="-25000" dirty="0"/>
              <a:t>排</a:t>
            </a:r>
            <a:r>
              <a:rPr lang="zh-CN" altLang="en-US" baseline="-25000" dirty="0" smtClean="0"/>
              <a:t>液</a:t>
            </a:r>
            <a:r>
              <a:rPr lang="en-US" altLang="zh-CN" dirty="0" smtClean="0"/>
              <a:t>ɡ</a:t>
            </a:r>
          </a:p>
          <a:p>
            <a:r>
              <a:rPr lang="en-US" altLang="zh-CN" dirty="0" smtClean="0"/>
              <a:t>5. F</a:t>
            </a:r>
            <a:r>
              <a:rPr lang="zh-CN" altLang="en-US" baseline="-25000" dirty="0" smtClean="0"/>
              <a:t>浮</a:t>
            </a:r>
            <a:r>
              <a:rPr lang="en-US" altLang="zh-CN" dirty="0" smtClean="0"/>
              <a:t>=</a:t>
            </a:r>
            <a:r>
              <a:rPr lang="el-GR" altLang="zh-CN" dirty="0" smtClean="0"/>
              <a:t> ρ</a:t>
            </a:r>
            <a:r>
              <a:rPr lang="zh-CN" altLang="en-US" baseline="-25000" dirty="0" smtClean="0"/>
              <a:t>液</a:t>
            </a:r>
            <a:r>
              <a:rPr lang="en-US" altLang="zh-CN" dirty="0" smtClean="0"/>
              <a:t>s</a:t>
            </a:r>
            <a:r>
              <a:rPr lang="zh-CN" altLang="en-US" baseline="-25000" dirty="0" smtClean="0"/>
              <a:t>物</a:t>
            </a:r>
            <a:r>
              <a:rPr lang="en-US" altLang="zh-CN" dirty="0" smtClean="0"/>
              <a:t>h</a:t>
            </a:r>
            <a:r>
              <a:rPr lang="zh-CN" altLang="en-US" baseline="-25000" dirty="0" smtClean="0"/>
              <a:t>浸</a:t>
            </a:r>
            <a:r>
              <a:rPr lang="en-US" altLang="zh-CN" dirty="0" smtClean="0"/>
              <a:t>ɡ</a:t>
            </a:r>
          </a:p>
          <a:p>
            <a:r>
              <a:rPr lang="en-US" altLang="zh-CN" dirty="0" smtClean="0"/>
              <a:t>6. F</a:t>
            </a:r>
            <a:r>
              <a:rPr lang="zh-CN" altLang="en-US" baseline="-25000" dirty="0" smtClean="0"/>
              <a:t>浮</a:t>
            </a:r>
            <a:r>
              <a:rPr lang="en-US" altLang="zh-CN" dirty="0" smtClean="0"/>
              <a:t>=</a:t>
            </a:r>
            <a:r>
              <a:rPr lang="el-GR" altLang="zh-CN" dirty="0" smtClean="0"/>
              <a:t> ρ</a:t>
            </a:r>
            <a:r>
              <a:rPr lang="zh-CN" altLang="en-US" baseline="-25000" dirty="0" smtClean="0"/>
              <a:t>液</a:t>
            </a:r>
            <a:r>
              <a:rPr lang="en-US" altLang="zh-CN" dirty="0" smtClean="0"/>
              <a:t>s</a:t>
            </a:r>
            <a:r>
              <a:rPr lang="zh-CN" altLang="en-US" baseline="-25000" dirty="0" smtClean="0"/>
              <a:t>容器</a:t>
            </a:r>
            <a:r>
              <a:rPr lang="el-GR" altLang="zh-CN" dirty="0" smtClean="0"/>
              <a:t>Δ</a:t>
            </a:r>
            <a:r>
              <a:rPr lang="en-US" altLang="zh-CN" dirty="0" smtClean="0"/>
              <a:t>h</a:t>
            </a:r>
            <a:r>
              <a:rPr lang="zh-CN" altLang="en-US" baseline="-25000" dirty="0" smtClean="0"/>
              <a:t>升</a:t>
            </a:r>
            <a:r>
              <a:rPr lang="en-US" altLang="zh-CN" dirty="0" smtClean="0"/>
              <a:t>ɡ</a:t>
            </a:r>
          </a:p>
          <a:p>
            <a:r>
              <a:rPr lang="en-US" altLang="zh-CN" dirty="0" smtClean="0"/>
              <a:t>7. F</a:t>
            </a:r>
            <a:r>
              <a:rPr lang="zh-CN" altLang="en-US" baseline="-25000" dirty="0" smtClean="0"/>
              <a:t>浮</a:t>
            </a:r>
            <a:r>
              <a:rPr lang="en-US" altLang="zh-CN" dirty="0" smtClean="0"/>
              <a:t>= G</a:t>
            </a:r>
            <a:r>
              <a:rPr lang="zh-CN" altLang="en-US" baseline="-25000" dirty="0" smtClean="0"/>
              <a:t>物</a:t>
            </a:r>
            <a:r>
              <a:rPr lang="en-US" altLang="zh-CN" dirty="0" smtClean="0"/>
              <a:t>=m</a:t>
            </a:r>
            <a:r>
              <a:rPr lang="zh-CN" altLang="en-US" baseline="-25000" dirty="0" smtClean="0"/>
              <a:t>物</a:t>
            </a:r>
            <a:r>
              <a:rPr lang="en-US" altLang="zh-CN" dirty="0" smtClean="0"/>
              <a:t>ɡ</a:t>
            </a:r>
            <a:endParaRPr lang="en-US" altLang="zh-CN" baseline="-25000" dirty="0" smtClean="0"/>
          </a:p>
          <a:p>
            <a:r>
              <a:rPr lang="en-US" altLang="zh-CN" dirty="0" smtClean="0"/>
              <a:t>8. F</a:t>
            </a:r>
            <a:r>
              <a:rPr lang="zh-CN" altLang="en-US" baseline="-25000" dirty="0" smtClean="0"/>
              <a:t>浮</a:t>
            </a:r>
            <a:r>
              <a:rPr lang="en-US" altLang="zh-CN" b="1" dirty="0" smtClean="0"/>
              <a:t>=</a:t>
            </a:r>
            <a:r>
              <a:rPr lang="el-GR" altLang="zh-CN" dirty="0" smtClean="0"/>
              <a:t>ρ</a:t>
            </a:r>
            <a:r>
              <a:rPr lang="zh-CN" altLang="en-US" baseline="-25000" dirty="0" smtClean="0"/>
              <a:t>物</a:t>
            </a:r>
            <a:r>
              <a:rPr lang="en-US" altLang="zh-CN" dirty="0" smtClean="0"/>
              <a:t>V</a:t>
            </a:r>
            <a:r>
              <a:rPr lang="zh-CN" altLang="en-US" baseline="-25000" dirty="0" smtClean="0"/>
              <a:t>物</a:t>
            </a:r>
            <a:r>
              <a:rPr lang="en-US" altLang="zh-CN" dirty="0" smtClean="0"/>
              <a:t>ɡ</a:t>
            </a:r>
          </a:p>
          <a:p>
            <a:r>
              <a:rPr lang="en-US" altLang="zh-CN" dirty="0" smtClean="0"/>
              <a:t>9. F</a:t>
            </a:r>
            <a:r>
              <a:rPr lang="zh-CN" altLang="en-US" baseline="-25000" dirty="0" smtClean="0"/>
              <a:t>浮</a:t>
            </a:r>
            <a:r>
              <a:rPr lang="en-US" altLang="zh-CN" dirty="0" smtClean="0"/>
              <a:t>=</a:t>
            </a:r>
            <a:r>
              <a:rPr lang="el-GR" altLang="zh-CN" dirty="0" smtClean="0"/>
              <a:t> ρ</a:t>
            </a:r>
            <a:r>
              <a:rPr lang="zh-CN" altLang="en-US" baseline="-25000" dirty="0" smtClean="0"/>
              <a:t>物</a:t>
            </a:r>
            <a:r>
              <a:rPr lang="en-US" altLang="zh-CN" dirty="0" smtClean="0"/>
              <a:t>s</a:t>
            </a:r>
            <a:r>
              <a:rPr lang="zh-CN" altLang="en-US" baseline="-25000" dirty="0" smtClean="0"/>
              <a:t>物</a:t>
            </a:r>
            <a:r>
              <a:rPr lang="en-US" altLang="zh-CN" dirty="0" smtClean="0"/>
              <a:t>h</a:t>
            </a:r>
            <a:r>
              <a:rPr lang="zh-CN" altLang="en-US" baseline="-25000" dirty="0" smtClean="0"/>
              <a:t>物</a:t>
            </a:r>
            <a:r>
              <a:rPr lang="en-US" altLang="zh-CN" dirty="0" smtClean="0"/>
              <a:t>ɡ</a:t>
            </a:r>
            <a:endParaRPr lang="zh-CN" altLang="en-US" dirty="0"/>
          </a:p>
        </p:txBody>
      </p:sp>
      <p:sp>
        <p:nvSpPr>
          <p:cNvPr id="4" name="右大括号 3"/>
          <p:cNvSpPr/>
          <p:nvPr/>
        </p:nvSpPr>
        <p:spPr>
          <a:xfrm>
            <a:off x="5508104" y="4941168"/>
            <a:ext cx="576064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515719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当物体 漂浮</a:t>
            </a:r>
            <a:endParaRPr lang="en-US" altLang="zh-CN" dirty="0" smtClean="0"/>
          </a:p>
          <a:p>
            <a:r>
              <a:rPr lang="zh-CN" altLang="en-US" smtClean="0"/>
              <a:t>     或 悬</a:t>
            </a:r>
            <a:r>
              <a:rPr lang="zh-CN" altLang="en-US" dirty="0" smtClean="0"/>
              <a:t>浮时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14313"/>
            <a:ext cx="8476431" cy="838423"/>
          </a:xfrm>
        </p:spPr>
        <p:txBody>
          <a:bodyPr/>
          <a:lstStyle/>
          <a:p>
            <a:r>
              <a:rPr lang="zh-CN" altLang="en-US" dirty="0" smtClean="0"/>
              <a:t>浮力中的二力平衡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038600" cy="271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4156006" cy="21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3789040"/>
            <a:ext cx="1371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221088"/>
            <a:ext cx="27844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83768" y="37890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17728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baseline="-25000" dirty="0" smtClean="0"/>
              <a:t>浮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3" y="2996952"/>
            <a:ext cx="72008" cy="6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下箭头 14"/>
          <p:cNvSpPr/>
          <p:nvPr/>
        </p:nvSpPr>
        <p:spPr>
          <a:xfrm>
            <a:off x="2339752" y="3068960"/>
            <a:ext cx="7200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上箭头 16"/>
          <p:cNvSpPr/>
          <p:nvPr/>
        </p:nvSpPr>
        <p:spPr>
          <a:xfrm>
            <a:off x="2339752" y="1988840"/>
            <a:ext cx="72008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846535"/>
          </a:xfrm>
        </p:spPr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测量</a:t>
            </a:r>
            <a:r>
              <a:rPr lang="zh-CN" altLang="en-US" dirty="0" smtClean="0">
                <a:solidFill>
                  <a:srgbClr val="FF0000"/>
                </a:solidFill>
              </a:rPr>
              <a:t>二力平衡状态</a:t>
            </a:r>
            <a:r>
              <a:rPr lang="zh-CN" altLang="en-US" dirty="0" smtClean="0"/>
              <a:t>时，物体的浮力和重力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060848"/>
            <a:ext cx="7772400" cy="4114800"/>
          </a:xfrm>
        </p:spPr>
        <p:txBody>
          <a:bodyPr/>
          <a:lstStyle/>
          <a:p>
            <a:r>
              <a:rPr lang="zh-CN" altLang="en-US" dirty="0" smtClean="0"/>
              <a:t>利用桌上的塑料试管，小钢珠，量筒，电子秤等，测量出塑料试管的重力和浮力。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429000"/>
            <a:ext cx="2088232" cy="278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标注 5"/>
          <p:cNvSpPr/>
          <p:nvPr/>
        </p:nvSpPr>
        <p:spPr bwMode="auto">
          <a:xfrm>
            <a:off x="3491880" y="260648"/>
            <a:ext cx="1728192" cy="476672"/>
          </a:xfrm>
          <a:prstGeom prst="wedge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悬浮和漂浮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1078607" cy="275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数据记录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塑料试管的重力：</a:t>
            </a:r>
            <a:endParaRPr lang="en-US" altLang="zh-CN" dirty="0" smtClean="0"/>
          </a:p>
          <a:p>
            <a:r>
              <a:rPr lang="zh-CN" altLang="en-US" dirty="0" smtClean="0"/>
              <a:t>如何测出塑料试管受到的浮力？</a:t>
            </a:r>
            <a:endParaRPr lang="en-US" altLang="zh-CN" dirty="0" smtClean="0"/>
          </a:p>
          <a:p>
            <a:r>
              <a:rPr lang="zh-CN" altLang="en-US" dirty="0" smtClean="0"/>
              <a:t>由量筒测出塑料试管的</a:t>
            </a:r>
            <a:r>
              <a:rPr lang="en-US" altLang="zh-CN" dirty="0" smtClean="0"/>
              <a:t>V</a:t>
            </a:r>
            <a:r>
              <a:rPr lang="zh-CN" altLang="en-US" baseline="-25000" dirty="0" smtClean="0"/>
              <a:t>排</a:t>
            </a:r>
            <a:r>
              <a:rPr lang="zh-CN" altLang="en-US" dirty="0" smtClean="0"/>
              <a:t>，再由阿基米德原理</a:t>
            </a:r>
            <a:r>
              <a:rPr lang="en-US" altLang="zh-CN" dirty="0" smtClean="0"/>
              <a:t>F</a:t>
            </a:r>
            <a:r>
              <a:rPr lang="zh-CN" altLang="en-US" baseline="-25000" dirty="0" smtClean="0"/>
              <a:t>浮</a:t>
            </a:r>
            <a:r>
              <a:rPr lang="en-US" altLang="zh-CN" dirty="0" smtClean="0"/>
              <a:t>=</a:t>
            </a:r>
            <a:r>
              <a:rPr lang="el-GR" altLang="zh-CN" dirty="0" smtClean="0"/>
              <a:t>ρ</a:t>
            </a:r>
            <a:r>
              <a:rPr lang="zh-CN" altLang="en-US" baseline="-25000" dirty="0" smtClean="0"/>
              <a:t>液</a:t>
            </a:r>
            <a:r>
              <a:rPr lang="en-US" altLang="zh-CN" dirty="0" smtClean="0"/>
              <a:t>V</a:t>
            </a:r>
            <a:r>
              <a:rPr lang="zh-CN" altLang="en-US" baseline="-25000" dirty="0" smtClean="0"/>
              <a:t>排液</a:t>
            </a:r>
            <a:r>
              <a:rPr lang="en-US" altLang="zh-CN" dirty="0" smtClean="0"/>
              <a:t>ɡ</a:t>
            </a:r>
            <a:r>
              <a:rPr lang="zh-CN" altLang="en-US" dirty="0" smtClean="0"/>
              <a:t>，可以计算出塑料试管受到的浮力</a:t>
            </a:r>
            <a:endParaRPr lang="en-US" altLang="zh-CN" dirty="0" smtClean="0"/>
          </a:p>
          <a:p>
            <a:r>
              <a:rPr lang="zh-CN" altLang="en-US" dirty="0" smtClean="0"/>
              <a:t>结论：物体悬浮或者漂浮时，</a:t>
            </a:r>
            <a:r>
              <a:rPr lang="en-US" altLang="zh-CN" dirty="0" smtClean="0"/>
              <a:t> F</a:t>
            </a:r>
            <a:r>
              <a:rPr lang="zh-CN" altLang="en-US" baseline="-25000" dirty="0" smtClean="0"/>
              <a:t>浮</a:t>
            </a:r>
            <a:r>
              <a:rPr lang="en-US" altLang="zh-CN" dirty="0" smtClean="0"/>
              <a:t>= G</a:t>
            </a:r>
            <a:r>
              <a:rPr lang="zh-CN" altLang="en-US" baseline="-25000" dirty="0" smtClean="0"/>
              <a:t>物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如何改变物体在液体中的状态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、漂浮在水中的物体如何让它悬浮？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、沉底的物体如何让它悬浮或者漂浮？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、在水中漂浮的物体可否在酒精中漂浮？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756351" cy="1127720"/>
          </a:xfrm>
        </p:spPr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1</a:t>
            </a:r>
            <a:r>
              <a:rPr lang="zh-CN" altLang="en-US" dirty="0" smtClean="0"/>
              <a:t>、漂浮在水中的物体如何让它悬浮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向塑料试管里加重物（钢珠、细沙等）增加物重。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向水中加酒精（或者其他密度小的液体）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2</a:t>
            </a:r>
            <a:r>
              <a:rPr lang="zh-CN" altLang="en-US" dirty="0" smtClean="0"/>
              <a:t>、酒精中沉底的物体如何让它悬浮或者漂浮？</a:t>
            </a:r>
            <a:endParaRPr lang="en-US" altLang="zh-CN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将塑料试管的质量减少（减少钢珠或者减少沙子）</a:t>
            </a:r>
            <a:endParaRPr lang="en-US" altLang="zh-CN" dirty="0" smtClean="0"/>
          </a:p>
          <a:p>
            <a:r>
              <a:rPr lang="zh-CN" altLang="en-US" dirty="0" smtClean="0"/>
              <a:t>向酒精中加水（或者密度比酒精大的液体）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、在水中漂浮的物体可否在酒精中漂浮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减少物重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解题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916832"/>
            <a:ext cx="8271520" cy="4680520"/>
          </a:xfrm>
        </p:spPr>
        <p:txBody>
          <a:bodyPr/>
          <a:lstStyle/>
          <a:p>
            <a:r>
              <a:rPr lang="zh-CN" altLang="en-US" dirty="0" smtClean="0"/>
              <a:t>解：</a:t>
            </a:r>
            <a:r>
              <a:rPr lang="en-US" altLang="zh-CN" sz="2500" dirty="0" smtClean="0"/>
              <a:t>(1) ∵</a:t>
            </a:r>
            <a:r>
              <a:rPr lang="zh-CN" altLang="en-US" sz="2500" dirty="0" smtClean="0"/>
              <a:t>航母漂浮</a:t>
            </a:r>
            <a:endParaRPr lang="en-US" altLang="zh-CN" sz="2500" dirty="0" smtClean="0"/>
          </a:p>
          <a:p>
            <a:pPr>
              <a:buNone/>
            </a:pPr>
            <a:r>
              <a:rPr lang="en-US" altLang="zh-CN" sz="2500" dirty="0" smtClean="0"/>
              <a:t> ∴ F</a:t>
            </a:r>
            <a:r>
              <a:rPr lang="zh-CN" altLang="en-US" sz="2500" baseline="-25000" dirty="0" smtClean="0"/>
              <a:t>浮</a:t>
            </a:r>
            <a:r>
              <a:rPr lang="en-US" altLang="zh-CN" sz="2500" dirty="0" smtClean="0"/>
              <a:t>= G</a:t>
            </a:r>
            <a:r>
              <a:rPr lang="zh-CN" altLang="en-US" sz="2500" baseline="-25000" dirty="0" smtClean="0"/>
              <a:t>物</a:t>
            </a:r>
            <a:r>
              <a:rPr lang="en-US" altLang="zh-CN" sz="2500" dirty="0" smtClean="0"/>
              <a:t>=m</a:t>
            </a:r>
            <a:r>
              <a:rPr lang="zh-CN" altLang="en-US" sz="2500" baseline="-25000" dirty="0" smtClean="0"/>
              <a:t>物</a:t>
            </a:r>
            <a:r>
              <a:rPr lang="en-US" altLang="zh-CN" sz="2500" dirty="0" smtClean="0"/>
              <a:t>ɡ= 6.75 ×10</a:t>
            </a:r>
            <a:r>
              <a:rPr lang="en-US" altLang="zh-CN" sz="2500" baseline="30000" dirty="0" smtClean="0"/>
              <a:t>4</a:t>
            </a:r>
            <a:r>
              <a:rPr lang="en-US" altLang="zh-CN" sz="2500" dirty="0" smtClean="0"/>
              <a:t>×10</a:t>
            </a:r>
            <a:r>
              <a:rPr lang="en-US" altLang="zh-CN" sz="2500" baseline="30000" dirty="0" smtClean="0"/>
              <a:t>3</a:t>
            </a:r>
            <a:r>
              <a:rPr lang="en-US" altLang="zh-CN" sz="2500" dirty="0" smtClean="0"/>
              <a:t>Kg ×10N/Kg=6.75 ×10</a:t>
            </a:r>
            <a:r>
              <a:rPr lang="en-US" altLang="zh-CN" sz="2500" baseline="30000" dirty="0" smtClean="0"/>
              <a:t>8</a:t>
            </a:r>
            <a:r>
              <a:rPr lang="en-US" altLang="zh-CN" sz="2500" dirty="0" smtClean="0"/>
              <a:t>N</a:t>
            </a:r>
          </a:p>
          <a:p>
            <a:pPr>
              <a:buNone/>
            </a:pPr>
            <a:r>
              <a:rPr lang="en-US" altLang="zh-CN" sz="2500" dirty="0" smtClean="0"/>
              <a:t>(2)30</a:t>
            </a:r>
            <a:r>
              <a:rPr lang="zh-CN" altLang="en-US" sz="2500" dirty="0" smtClean="0"/>
              <a:t>架歼</a:t>
            </a:r>
            <a:r>
              <a:rPr lang="en-US" altLang="zh-CN" sz="2500" dirty="0" smtClean="0"/>
              <a:t>-15</a:t>
            </a:r>
            <a:r>
              <a:rPr lang="zh-CN" altLang="en-US" sz="2500" dirty="0" smtClean="0"/>
              <a:t>的质量</a:t>
            </a:r>
            <a:r>
              <a:rPr lang="en-US" altLang="zh-CN" sz="2500" dirty="0" smtClean="0"/>
              <a:t>=30×2000Kg=60000Kg</a:t>
            </a:r>
          </a:p>
          <a:p>
            <a:pPr>
              <a:buNone/>
            </a:pPr>
            <a:r>
              <a:rPr lang="zh-CN" altLang="en-US" sz="2500" dirty="0" smtClean="0"/>
              <a:t>∴航母减少的重力</a:t>
            </a:r>
            <a:r>
              <a:rPr lang="en-US" altLang="zh-CN" sz="2500" dirty="0" smtClean="0"/>
              <a:t>=60000Kg ×10N/Kg=</a:t>
            </a:r>
          </a:p>
          <a:p>
            <a:pPr>
              <a:buNone/>
            </a:pPr>
            <a:r>
              <a:rPr lang="en-US" altLang="zh-CN" sz="2500" dirty="0" smtClean="0"/>
              <a:t>6 ×10</a:t>
            </a:r>
            <a:r>
              <a:rPr lang="en-US" altLang="zh-CN" sz="2500" baseline="30000" dirty="0" smtClean="0"/>
              <a:t>5</a:t>
            </a:r>
            <a:r>
              <a:rPr lang="en-US" altLang="zh-CN" sz="2500" dirty="0" smtClean="0"/>
              <a:t>N</a:t>
            </a:r>
            <a:r>
              <a:rPr lang="zh-CN" altLang="en-US" sz="2500" dirty="0" smtClean="0"/>
              <a:t>，航母始终漂浮，所以航母减少的</a:t>
            </a:r>
            <a:r>
              <a:rPr lang="en-US" altLang="zh-CN" sz="2500" dirty="0" smtClean="0"/>
              <a:t>F</a:t>
            </a:r>
            <a:r>
              <a:rPr lang="zh-CN" altLang="en-US" sz="2500" baseline="-25000" dirty="0" smtClean="0"/>
              <a:t>浮</a:t>
            </a:r>
            <a:r>
              <a:rPr lang="en-US" altLang="zh-CN" sz="2500" dirty="0" smtClean="0"/>
              <a:t>= 6 ×10</a:t>
            </a:r>
            <a:r>
              <a:rPr lang="en-US" altLang="zh-CN" sz="2500" baseline="30000" dirty="0" smtClean="0"/>
              <a:t>5</a:t>
            </a:r>
            <a:r>
              <a:rPr lang="en-US" altLang="zh-CN" sz="2500" dirty="0" smtClean="0"/>
              <a:t>N</a:t>
            </a:r>
          </a:p>
          <a:p>
            <a:pPr>
              <a:buNone/>
            </a:pPr>
            <a:r>
              <a:rPr lang="zh-CN" altLang="en-US" sz="2500" dirty="0" smtClean="0"/>
              <a:t>又∵</a:t>
            </a:r>
            <a:r>
              <a:rPr lang="en-US" altLang="zh-CN" sz="2500" b="1" dirty="0" smtClean="0"/>
              <a:t>F</a:t>
            </a:r>
            <a:r>
              <a:rPr lang="zh-CN" altLang="en-US" sz="2500" b="1" baseline="-25000" dirty="0" smtClean="0"/>
              <a:t>浮</a:t>
            </a:r>
            <a:r>
              <a:rPr lang="en-US" altLang="zh-CN" sz="2500" b="1" dirty="0" smtClean="0"/>
              <a:t>=</a:t>
            </a:r>
            <a:r>
              <a:rPr lang="el-GR" altLang="zh-CN" sz="2500" dirty="0" smtClean="0"/>
              <a:t>ρ</a:t>
            </a:r>
            <a:r>
              <a:rPr lang="zh-CN" altLang="en-US" sz="2500" baseline="-25000" dirty="0" smtClean="0"/>
              <a:t>液</a:t>
            </a:r>
            <a:r>
              <a:rPr lang="en-US" altLang="zh-CN" sz="2500" dirty="0" smtClean="0"/>
              <a:t>V</a:t>
            </a:r>
            <a:r>
              <a:rPr lang="zh-CN" altLang="en-US" sz="2500" baseline="-25000" dirty="0" smtClean="0"/>
              <a:t>排液</a:t>
            </a:r>
            <a:r>
              <a:rPr lang="en-US" altLang="zh-CN" sz="2500" dirty="0" smtClean="0"/>
              <a:t>ɡ</a:t>
            </a:r>
          </a:p>
          <a:p>
            <a:pPr>
              <a:buNone/>
            </a:pPr>
            <a:r>
              <a:rPr lang="en-US" altLang="zh-CN" sz="2500" dirty="0" smtClean="0"/>
              <a:t>∴ 6 ×10</a:t>
            </a:r>
            <a:r>
              <a:rPr lang="en-US" altLang="zh-CN" sz="2500" baseline="30000" dirty="0" smtClean="0"/>
              <a:t>5</a:t>
            </a:r>
            <a:r>
              <a:rPr lang="en-US" altLang="zh-CN" sz="2500" dirty="0" smtClean="0"/>
              <a:t>N=1.0×10</a:t>
            </a:r>
            <a:r>
              <a:rPr lang="en-US" altLang="zh-CN" sz="2500" baseline="30000" dirty="0" smtClean="0"/>
              <a:t>3</a:t>
            </a:r>
            <a:r>
              <a:rPr lang="en-US" altLang="zh-CN" sz="2500" dirty="0" smtClean="0"/>
              <a:t>Kg/m</a:t>
            </a:r>
            <a:r>
              <a:rPr lang="en-US" altLang="zh-CN" sz="2500" baseline="30000" dirty="0" smtClean="0"/>
              <a:t>3</a:t>
            </a:r>
            <a:r>
              <a:rPr lang="en-US" altLang="zh-CN" sz="2500" dirty="0" smtClean="0"/>
              <a:t> × V</a:t>
            </a:r>
            <a:r>
              <a:rPr lang="zh-CN" altLang="en-US" sz="2500" baseline="-25000" dirty="0" smtClean="0"/>
              <a:t>排减少</a:t>
            </a:r>
            <a:r>
              <a:rPr lang="zh-CN" altLang="en-US" sz="2500" dirty="0" smtClean="0"/>
              <a:t> </a:t>
            </a:r>
            <a:r>
              <a:rPr lang="en-US" altLang="zh-CN" sz="2500" dirty="0" smtClean="0"/>
              <a:t>× 10N/Kg</a:t>
            </a:r>
          </a:p>
          <a:p>
            <a:pPr>
              <a:buNone/>
            </a:pPr>
            <a:r>
              <a:rPr lang="en-US" altLang="zh-CN" sz="2500" dirty="0" smtClean="0"/>
              <a:t>     V</a:t>
            </a:r>
            <a:r>
              <a:rPr lang="zh-CN" altLang="en-US" sz="2500" baseline="-25000" dirty="0" smtClean="0"/>
              <a:t>排减少 </a:t>
            </a:r>
            <a:r>
              <a:rPr lang="en-US" altLang="zh-CN" sz="2500" dirty="0" smtClean="0"/>
              <a:t>=60m</a:t>
            </a:r>
            <a:r>
              <a:rPr lang="en-US" altLang="zh-CN" sz="2500" baseline="30000" dirty="0" smtClean="0"/>
              <a:t>3</a:t>
            </a:r>
          </a:p>
          <a:p>
            <a:pPr>
              <a:buNone/>
            </a:pPr>
            <a:r>
              <a:rPr lang="en-US" altLang="zh-CN" sz="2500" dirty="0" smtClean="0"/>
              <a:t> </a:t>
            </a:r>
            <a:r>
              <a:rPr lang="zh-CN" altLang="en-US" sz="2500" dirty="0" smtClean="0"/>
              <a:t>所以，航母的排水量减少了</a:t>
            </a:r>
            <a:r>
              <a:rPr lang="en-US" altLang="zh-CN" sz="2500" dirty="0" smtClean="0"/>
              <a:t>60m</a:t>
            </a:r>
            <a:r>
              <a:rPr lang="en-US" altLang="zh-CN" sz="2500" baseline="30000" dirty="0" smtClean="0"/>
              <a:t>3</a:t>
            </a:r>
            <a:r>
              <a:rPr lang="en-US" altLang="zh-CN" sz="2500" dirty="0" smtClean="0"/>
              <a:t> </a:t>
            </a:r>
            <a:r>
              <a:rPr lang="zh-CN" altLang="en-US" sz="2500" dirty="0" smtClean="0"/>
              <a:t>。</a:t>
            </a:r>
            <a:endParaRPr lang="zh-CN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Office 主题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主题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1118</TotalTime>
  <Words>992</Words>
  <Application>Microsoft Office PowerPoint</Application>
  <PresentationFormat>全屏显示(4:3)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Blends</vt:lpstr>
      <vt:lpstr>浮力中的二力平衡</vt:lpstr>
      <vt:lpstr>浮力中的二力平衡</vt:lpstr>
      <vt:lpstr>  测量二力平衡状态时，物体的浮力和重力</vt:lpstr>
      <vt:lpstr>数据记录</vt:lpstr>
      <vt:lpstr>如何改变物体在液体中的状态</vt:lpstr>
      <vt:lpstr>     ？  1、漂浮在水中的物体如何让它悬浮</vt:lpstr>
      <vt:lpstr>   2、酒精中沉底的物体如何让它悬浮或者漂浮？</vt:lpstr>
      <vt:lpstr>3、在水中漂浮的物体可否在酒精中漂浮</vt:lpstr>
      <vt:lpstr>解题1</vt:lpstr>
      <vt:lpstr>小结</vt:lpstr>
      <vt:lpstr>解题2</vt:lpstr>
      <vt:lpstr>解题3</vt:lpstr>
      <vt:lpstr>解题3</vt:lpstr>
      <vt:lpstr>课堂总结：</vt:lpstr>
      <vt:lpstr>浮力的计算方法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9</cp:revision>
  <dcterms:created xsi:type="dcterms:W3CDTF">2021-06-06T08:17:43Z</dcterms:created>
  <dcterms:modified xsi:type="dcterms:W3CDTF">2021-06-10T23:12:35Z</dcterms:modified>
</cp:coreProperties>
</file>