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4" r:id="rId3"/>
    <p:sldMasterId id="2147483671" r:id="rId4"/>
    <p:sldMasterId id="2147483673" r:id="rId5"/>
  </p:sldMasterIdLst>
  <p:notesMasterIdLst>
    <p:notesMasterId r:id="rId14"/>
  </p:notesMasterIdLst>
  <p:sldIdLst>
    <p:sldId id="323" r:id="rId6"/>
    <p:sldId id="330" r:id="rId7"/>
    <p:sldId id="321" r:id="rId8"/>
    <p:sldId id="331" r:id="rId9"/>
    <p:sldId id="332" r:id="rId10"/>
    <p:sldId id="333" r:id="rId11"/>
    <p:sldId id="334" r:id="rId12"/>
    <p:sldId id="324" r:id="rId13"/>
    <p:sldId id="317" r:id="rId15"/>
    <p:sldId id="335" r:id="rId16"/>
    <p:sldId id="315" r:id="rId17"/>
    <p:sldId id="341" r:id="rId18"/>
    <p:sldId id="342" r:id="rId19"/>
    <p:sldId id="344" r:id="rId20"/>
    <p:sldId id="320" r:id="rId21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Impact" panose="020B0806030902050204" pitchFamily="34" charset="0"/>
      <p:regular r:id="rId32"/>
    </p:embeddedFont>
    <p:embeddedFont>
      <p:font typeface="微软雅黑" panose="020B0503020204020204" pitchFamily="34" charset="-122"/>
      <p:regular r:id="rId33"/>
    </p:embeddedFont>
    <p:embeddedFont>
      <p:font typeface="楷体" panose="02010609060101010101" pitchFamily="49" charset="-122"/>
      <p:regular r:id="rId34"/>
    </p:embeddedFont>
    <p:embeddedFont>
      <p:font typeface="仿宋" panose="02010609060101010101" pitchFamily="49" charset="-122"/>
      <p:regular r:id="rId35"/>
    </p:embeddedFont>
    <p:embeddedFont>
      <p:font typeface="汉仪糯米团简" panose="00020600040101010101" charset="-122"/>
      <p:regular r:id="rId36"/>
    </p:embeddedFont>
    <p:embeddedFont>
      <p:font typeface="汉仪超级战甲简" panose="00020600040101010101" charset="-122"/>
      <p:regular r:id="rId37"/>
    </p:embeddedFont>
    <p:embeddedFont>
      <p:font typeface="黑体" panose="02010609060101010101" charset="-122"/>
      <p:regular r:id="rId38"/>
    </p:embeddedFont>
    <p:embeddedFont>
      <p:font typeface="华文楷体" panose="02010600040101010101" pitchFamily="2" charset="-122"/>
      <p:regular r:id="rId39"/>
    </p:embeddedFont>
  </p:embeddedFont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51"/>
    <a:srgbClr val="FF7124"/>
    <a:srgbClr val="EF7509"/>
    <a:srgbClr val="8CC5B1"/>
    <a:srgbClr val="202E4A"/>
    <a:srgbClr val="68BC9E"/>
    <a:srgbClr val="FEFEFE"/>
    <a:srgbClr val="0094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/>
    <p:restoredTop sz="94676"/>
  </p:normalViewPr>
  <p:slideViewPr>
    <p:cSldViewPr snapToGrid="0" showGuides="1">
      <p:cViewPr>
        <p:scale>
          <a:sx n="75" d="100"/>
          <a:sy n="75" d="100"/>
        </p:scale>
        <p:origin x="-1338" y="-804"/>
      </p:cViewPr>
      <p:guideLst>
        <p:guide orient="horz" pos="2160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9" Type="http://schemas.openxmlformats.org/officeDocument/2006/relationships/font" Target="fonts/font14.fntdata"/><Relationship Id="rId38" Type="http://schemas.openxmlformats.org/officeDocument/2006/relationships/font" Target="fonts/font13.fntdata"/><Relationship Id="rId37" Type="http://schemas.openxmlformats.org/officeDocument/2006/relationships/font" Target="fonts/font12.fntdata"/><Relationship Id="rId36" Type="http://schemas.openxmlformats.org/officeDocument/2006/relationships/font" Target="fonts/font11.fntdata"/><Relationship Id="rId35" Type="http://schemas.openxmlformats.org/officeDocument/2006/relationships/font" Target="fonts/font10.fntdata"/><Relationship Id="rId34" Type="http://schemas.openxmlformats.org/officeDocument/2006/relationships/font" Target="fonts/font9.fntdata"/><Relationship Id="rId33" Type="http://schemas.openxmlformats.org/officeDocument/2006/relationships/font" Target="fonts/font8.fntdata"/><Relationship Id="rId32" Type="http://schemas.openxmlformats.org/officeDocument/2006/relationships/font" Target="fonts/font7.fntdata"/><Relationship Id="rId31" Type="http://schemas.openxmlformats.org/officeDocument/2006/relationships/font" Target="fonts/font6.fntdata"/><Relationship Id="rId30" Type="http://schemas.openxmlformats.org/officeDocument/2006/relationships/font" Target="fonts/font5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4.fntdata"/><Relationship Id="rId28" Type="http://schemas.openxmlformats.org/officeDocument/2006/relationships/font" Target="fonts/font3.fntdata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8T14:02:23.623" idx="1">
    <p:pos x="4829" y="2013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43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43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空白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自定义版式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90650" y="5637213"/>
            <a:ext cx="1219200" cy="1219200"/>
          </a:xfrm>
          <a:prstGeom prst="rect">
            <a:avLst/>
          </a:prstGeom>
          <a:grpFill/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内页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1_内页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标题幻灯片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167" y="609600"/>
            <a:ext cx="11387667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2167" y="1905000"/>
            <a:ext cx="11387667" cy="41941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01638" y="6245225"/>
            <a:ext cx="3052763" cy="476250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3052763" cy="476250"/>
          </a:xfr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</a:fld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1.jpe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image" Target="../media/image2.png"/><Relationship Id="rId7" Type="http://schemas.openxmlformats.org/officeDocument/2006/relationships/image" Target="../media/image1.jpeg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7" Type="http://schemas.openxmlformats.org/officeDocument/2006/relationships/theme" Target="../theme/theme4.xml"/><Relationship Id="rId16" Type="http://schemas.openxmlformats.org/officeDocument/2006/relationships/image" Target="../media/image1.jpeg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6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7330" indent="-22733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7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31750" y="5253038"/>
            <a:ext cx="13136563" cy="290036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ts val="125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25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125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125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125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3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3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3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3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074" name="图片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35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-11112" y="-17462"/>
            <a:ext cx="12204700" cy="6875463"/>
          </a:xfrm>
          <a:prstGeom prst="rect">
            <a:avLst/>
          </a:prstGeom>
          <a:solidFill>
            <a:srgbClr val="5F57F7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32" name="矩形 5131"/>
          <p:cNvSpPr/>
          <p:nvPr/>
        </p:nvSpPr>
        <p:spPr>
          <a:xfrm>
            <a:off x="1258888" y="5873750"/>
            <a:ext cx="422275" cy="349250"/>
          </a:xfrm>
          <a:prstGeom prst="rect">
            <a:avLst/>
          </a:prstGeom>
          <a:blipFill dpi="0" rotWithShape="1">
            <a:blip r:embed="rId4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9466263" y="6046788"/>
            <a:ext cx="420688" cy="349250"/>
          </a:xfrm>
          <a:prstGeom prst="rect">
            <a:avLst/>
          </a:prstGeom>
          <a:blipFill dpi="0" rotWithShape="1">
            <a:blip r:embed="rId4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516188" y="5873750"/>
            <a:ext cx="895350" cy="787400"/>
          </a:xfrm>
          <a:prstGeom prst="rect">
            <a:avLst/>
          </a:prstGeom>
          <a:blipFill dpi="0" rotWithShape="1">
            <a:blip r:embed="rId4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762" y="23813"/>
            <a:ext cx="1555750" cy="1050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3200400" y="3968750"/>
            <a:ext cx="5791200" cy="3035300"/>
          </a:xfrm>
          <a:prstGeom prst="rect">
            <a:avLst/>
          </a:prstGeom>
          <a:blipFill dpi="0" rotWithShape="1">
            <a:blip r:embed="rId6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35688" y="887413"/>
            <a:ext cx="6067425" cy="2305050"/>
          </a:xfrm>
          <a:prstGeom prst="rect">
            <a:avLst/>
          </a:prstGeom>
          <a:blipFill dpi="0" rotWithShape="1">
            <a:blip r:embed="rId7">
              <a:alphaModFix amt="4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6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7330" indent="-22733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slide" Target="slide1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7" Type="http://schemas.openxmlformats.org/officeDocument/2006/relationships/image" Target="../media/image11.png"/><Relationship Id="rId6" Type="http://schemas.openxmlformats.org/officeDocument/2006/relationships/slide" Target="slide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22.png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23.png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24.png"/><Relationship Id="rId3" Type="http://schemas.microsoft.com/office/2007/relationships/media" Target="file:///H:\&#23431;&#23449;&#30340;&#21478;&#19968;&#36793;\Haruka%20Nakamura-&#12459;&#12540;&#12486;&#12531;&#12467;&#12540;&#12523;.mp3" TargetMode="External"/><Relationship Id="rId2" Type="http://schemas.openxmlformats.org/officeDocument/2006/relationships/audio" Target="file:///H:\&#23431;&#23449;&#30340;&#21478;&#19968;&#36793;\Haruka%20Nakamura-&#12459;&#12540;&#12486;&#12531;&#12467;&#12540;&#12523;.mp3" TargetMode="Externa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4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1507" name="Rectangle 1"/>
          <p:cNvSpPr/>
          <p:nvPr/>
        </p:nvSpPr>
        <p:spPr>
          <a:xfrm>
            <a:off x="7213600" y="1092200"/>
            <a:ext cx="3352800" cy="4032250"/>
          </a:xfrm>
          <a:prstGeom prst="rect">
            <a:avLst/>
          </a:prstGeom>
          <a:solidFill>
            <a:schemeClr val="bg1">
              <a:alpha val="45097"/>
            </a:schemeClr>
          </a:solidFill>
          <a:ln w="9525">
            <a:noFill/>
          </a:ln>
        </p:spPr>
        <p:txBody>
          <a:bodyPr anchor="ctr" anchorCtr="0">
            <a:spAutoFit/>
          </a:bodyPr>
          <a:p>
            <a:pPr indent="355600" eaLnBrk="0" hangingPunct="0">
              <a:lnSpc>
                <a:spcPct val="200000"/>
              </a:lnSpc>
              <a:buNone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课文题目：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55600" eaLnBrk="0" hangingPunct="0">
              <a:lnSpc>
                <a:spcPct val="200000"/>
              </a:lnSpc>
              <a:buNone/>
            </a:pP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宇宙的另一边</a:t>
            </a:r>
            <a:endParaRPr lang="zh-CN" altLang="en-US" sz="14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indent="355600" eaLnBrk="0" hangingPunct="0">
              <a:lnSpc>
                <a:spcPct val="200000"/>
              </a:lnSpc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我变成了一棵树</a:t>
            </a:r>
            <a:endParaRPr lang="zh-CN" altLang="en-US" sz="14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indent="355600" eaLnBrk="0" hangingPunct="0">
              <a:lnSpc>
                <a:spcPct val="200000"/>
              </a:lnSpc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一支铅笔的梦想</a:t>
            </a:r>
            <a:endParaRPr lang="zh-CN" altLang="en-US" sz="14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indent="355600" eaLnBrk="0" hangingPunct="0">
              <a:lnSpc>
                <a:spcPct val="200000"/>
              </a:lnSpc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尾巴它有一只猫</a:t>
            </a:r>
            <a:endParaRPr lang="zh-CN" altLang="en-US" sz="32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-225" t="6342" r="225" b="-22728"/>
          <a:stretch>
            <a:fillRect/>
          </a:stretch>
        </p:blipFill>
        <p:spPr>
          <a:xfrm>
            <a:off x="172720" y="0"/>
            <a:ext cx="6492875" cy="8405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 descr="http://picture.ik123.com/uploads/allimg/170508/4-1F50Q5095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Box 1"/>
          <p:cNvSpPr txBox="1"/>
          <p:nvPr/>
        </p:nvSpPr>
        <p:spPr>
          <a:xfrm>
            <a:off x="3741738" y="774700"/>
            <a:ext cx="5262562" cy="1108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6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宇宙的另一边</a:t>
            </a:r>
            <a:endParaRPr lang="zh-CN" altLang="en-US" sz="6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20" name="矩形 3"/>
          <p:cNvSpPr/>
          <p:nvPr/>
        </p:nvSpPr>
        <p:spPr>
          <a:xfrm>
            <a:off x="1840230" y="2259965"/>
            <a:ext cx="9316720" cy="40309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2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en-US" altLang="zh-CN" sz="32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en-US" altLang="zh-CN" sz="3200" b="1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32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在宇宙的这一边，水是向东流的；</a:t>
            </a:r>
            <a:endParaRPr lang="zh-CN" altLang="en-US" sz="32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32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那么，在宇宙的另一边，</a:t>
            </a:r>
            <a:r>
              <a:rPr lang="en-US" altLang="zh-CN" sz="32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___________?</a:t>
            </a:r>
            <a:endParaRPr lang="en-US" altLang="zh-CN" sz="32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endParaRPr lang="en-US" altLang="zh-CN" sz="32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en-US" altLang="zh-CN" sz="32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      </a:t>
            </a:r>
            <a:r>
              <a:rPr lang="zh-CN" altLang="en-US" sz="32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在宇宙的这一边，</a:t>
            </a:r>
            <a:r>
              <a:rPr lang="en-US" altLang="zh-CN" sz="32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___________</a:t>
            </a:r>
            <a:r>
              <a:rPr lang="zh-CN" altLang="en-US" sz="32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；</a:t>
            </a:r>
            <a:endParaRPr lang="zh-CN" altLang="en-US" sz="32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32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那么，在宇宙的另一边，</a:t>
            </a:r>
            <a:r>
              <a:rPr lang="en-US" altLang="zh-CN" sz="32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___________?</a:t>
            </a:r>
            <a:endParaRPr lang="en-US" altLang="zh-CN" sz="32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endParaRPr lang="en-US" altLang="zh-CN" sz="32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endParaRPr lang="en-US" altLang="zh-CN" sz="32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1266" name="Picture 2" descr="C:\Users\Administrator\Desktop\tim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6987"/>
            <a:ext cx="12192000" cy="721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矩形 1"/>
          <p:cNvSpPr/>
          <p:nvPr/>
        </p:nvSpPr>
        <p:spPr>
          <a:xfrm>
            <a:off x="676275" y="1411605"/>
            <a:ext cx="10464800" cy="45231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在宇宙的另一边，加法是这样的：大地万物加上一场大雪等于一片白茫茫，那时，无数的孩子会从家里冲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出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来，打雪仗、堆雪人、滑雪……这样，大地万物加上一场大雪又等于无数孩子的节日。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00000"/>
              </a:lnSpc>
            </a:pP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乘法是这样的：“早春二月”乘以“竹外桃花三两枝”，再乘以“春雨贵如油”，等于“春风又绿江南岸”，又等于“碧玉妆成一树高，万条垂下绿丝绦”，最后等于“儿童散学归来早，忙趁东风放纸鸢”。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40" y="1411605"/>
            <a:ext cx="10465435" cy="20726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35" y="3824605"/>
            <a:ext cx="10316845" cy="2011680"/>
          </a:xfrm>
          <a:prstGeom prst="rect">
            <a:avLst/>
          </a:prstGeom>
        </p:spPr>
      </p:pic>
      <p:pic>
        <p:nvPicPr>
          <p:cNvPr id="12" name="图片 11">
            <a:hlinkClick r:id="rId4" tooltip="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995" y="213995"/>
            <a:ext cx="770890" cy="772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 descr="http://picture.ik123.com/uploads/allimg/170508/4-1F50Q5095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15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组合 22"/>
          <p:cNvGrpSpPr/>
          <p:nvPr/>
        </p:nvGrpSpPr>
        <p:grpSpPr>
          <a:xfrm>
            <a:off x="331470" y="2028825"/>
            <a:ext cx="2956560" cy="1657350"/>
            <a:chOff x="0" y="3195"/>
            <a:chExt cx="4656" cy="261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195"/>
              <a:ext cx="4656" cy="2611"/>
            </a:xfrm>
            <a:prstGeom prst="rect">
              <a:avLst/>
            </a:prstGeom>
          </p:spPr>
        </p:pic>
        <p:sp>
          <p:nvSpPr>
            <p:cNvPr id="16" name="TextBox 2"/>
            <p:cNvSpPr txBox="1"/>
            <p:nvPr/>
          </p:nvSpPr>
          <p:spPr>
            <a:xfrm>
              <a:off x="1267" y="4197"/>
              <a:ext cx="2540" cy="8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800" b="1"/>
                <a:t>大地万物</a:t>
              </a:r>
              <a:endParaRPr lang="zh-CN" altLang="en-US" sz="2800" b="1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601720" y="2028825"/>
            <a:ext cx="2354580" cy="1658620"/>
            <a:chOff x="5672" y="3195"/>
            <a:chExt cx="3708" cy="261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2" y="3195"/>
              <a:ext cx="3708" cy="2612"/>
            </a:xfrm>
            <a:prstGeom prst="rect">
              <a:avLst/>
            </a:prstGeom>
          </p:spPr>
        </p:pic>
        <p:sp>
          <p:nvSpPr>
            <p:cNvPr id="17" name="TextBox 2"/>
            <p:cNvSpPr txBox="1"/>
            <p:nvPr/>
          </p:nvSpPr>
          <p:spPr>
            <a:xfrm>
              <a:off x="6256" y="4197"/>
              <a:ext cx="2540" cy="8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800" b="1"/>
                <a:t>一场大雪</a:t>
              </a:r>
              <a:endParaRPr lang="zh-CN" altLang="en-US" sz="2800" b="1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602095" y="316865"/>
            <a:ext cx="4304030" cy="2348230"/>
            <a:chOff x="10397" y="499"/>
            <a:chExt cx="6778" cy="369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F2533">
                    <a:alpha val="100000"/>
                  </a:srgbClr>
                </a:clrFrom>
                <a:clrTo>
                  <a:srgbClr val="0F2533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97" y="499"/>
              <a:ext cx="6779" cy="3698"/>
            </a:xfrm>
            <a:prstGeom prst="rect">
              <a:avLst/>
            </a:prstGeom>
          </p:spPr>
        </p:pic>
        <p:sp>
          <p:nvSpPr>
            <p:cNvPr id="18" name="TextBox 2"/>
            <p:cNvSpPr txBox="1"/>
            <p:nvPr/>
          </p:nvSpPr>
          <p:spPr>
            <a:xfrm>
              <a:off x="11857" y="3194"/>
              <a:ext cx="3103" cy="8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800" b="1"/>
                <a:t>一片白茫茫</a:t>
              </a:r>
              <a:endParaRPr lang="zh-CN" altLang="en-US" sz="2800" b="1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601460" y="3545205"/>
            <a:ext cx="4305300" cy="2866390"/>
            <a:chOff x="10396" y="5583"/>
            <a:chExt cx="6780" cy="451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6" y="5583"/>
              <a:ext cx="6780" cy="4515"/>
            </a:xfrm>
            <a:prstGeom prst="rect">
              <a:avLst/>
            </a:prstGeom>
          </p:spPr>
        </p:pic>
        <p:sp>
          <p:nvSpPr>
            <p:cNvPr id="19" name="TextBox 2"/>
            <p:cNvSpPr txBox="1"/>
            <p:nvPr/>
          </p:nvSpPr>
          <p:spPr>
            <a:xfrm>
              <a:off x="11671" y="5806"/>
              <a:ext cx="4229" cy="8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800" b="1"/>
                <a:t>无数孩子的</a:t>
              </a:r>
              <a:r>
                <a:rPr lang="zh-CN" altLang="en-US" sz="2800" b="1"/>
                <a:t>节日</a:t>
              </a:r>
              <a:endParaRPr lang="zh-CN" altLang="en-US" sz="2800" b="1"/>
            </a:p>
          </p:txBody>
        </p:sp>
      </p:grpSp>
      <p:sp>
        <p:nvSpPr>
          <p:cNvPr id="21" name="TextBox 2"/>
          <p:cNvSpPr txBox="1"/>
          <p:nvPr/>
        </p:nvSpPr>
        <p:spPr>
          <a:xfrm>
            <a:off x="3089275" y="2665095"/>
            <a:ext cx="360045" cy="5219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/>
              <a:t>+</a:t>
            </a:r>
            <a:endParaRPr lang="en-US" altLang="zh-CN" sz="2800" b="1"/>
          </a:p>
        </p:txBody>
      </p:sp>
      <p:sp>
        <p:nvSpPr>
          <p:cNvPr id="22" name="TextBox 2"/>
          <p:cNvSpPr txBox="1"/>
          <p:nvPr/>
        </p:nvSpPr>
        <p:spPr>
          <a:xfrm>
            <a:off x="6099175" y="2665095"/>
            <a:ext cx="360045" cy="5219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/>
              <a:t>=</a:t>
            </a:r>
            <a:endParaRPr lang="en-US" altLang="zh-CN" sz="2800" b="1"/>
          </a:p>
        </p:txBody>
      </p:sp>
      <p:pic>
        <p:nvPicPr>
          <p:cNvPr id="27" name="图片 26">
            <a:hlinkClick r:id="rId6" tooltip="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270" y="316865"/>
            <a:ext cx="880745" cy="88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 descr="C:\Users\Administrator\Desktop\tim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6987"/>
            <a:ext cx="12192000" cy="721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65505" y="662940"/>
            <a:ext cx="22244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rgbClr val="FFC000"/>
                </a:solidFill>
              </a:rPr>
              <a:t>小组合作：</a:t>
            </a:r>
            <a:endParaRPr lang="zh-CN" altLang="en-US" sz="3200" b="1">
              <a:solidFill>
                <a:srgbClr val="FFC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29080" y="1246505"/>
            <a:ext cx="988822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>
                <a:solidFill>
                  <a:srgbClr val="FFC000"/>
                </a:solidFill>
              </a:rPr>
              <a:t>1.先自主思考，然后交流自己奇妙的想象；</a:t>
            </a:r>
            <a:endParaRPr lang="zh-CN" altLang="en-US" sz="3200" b="1">
              <a:solidFill>
                <a:srgbClr val="FFC000"/>
              </a:solidFill>
            </a:endParaRPr>
          </a:p>
          <a:p>
            <a:pPr algn="l"/>
            <a:r>
              <a:rPr lang="zh-CN" altLang="en-US" sz="3200" b="1">
                <a:solidFill>
                  <a:srgbClr val="FFC000"/>
                </a:solidFill>
              </a:rPr>
              <a:t>2.可写可画，用你喜欢的方式表达；（采用关键词）。</a:t>
            </a:r>
            <a:endParaRPr lang="zh-CN" altLang="en-US" sz="3200" b="1">
              <a:solidFill>
                <a:srgbClr val="FFC000"/>
              </a:solidFill>
            </a:endParaRPr>
          </a:p>
          <a:p>
            <a:pPr algn="l"/>
            <a:r>
              <a:rPr lang="zh-CN" altLang="en-US" sz="3200" b="1">
                <a:solidFill>
                  <a:srgbClr val="FFC000"/>
                </a:solidFill>
              </a:rPr>
              <a:t>3.小组推选奇妙的与大家分享；</a:t>
            </a:r>
            <a:endParaRPr lang="zh-CN" altLang="en-US" sz="3200" b="1">
              <a:solidFill>
                <a:srgbClr val="FFC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7215" y="3333750"/>
            <a:ext cx="5853430" cy="1383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p>
            <a:r>
              <a:rPr lang="zh-CN" altLang="en-US" sz="2800"/>
              <a:t>在宇宙的另一边，</a:t>
            </a:r>
            <a:r>
              <a:rPr lang="en-US" altLang="zh-CN" sz="2800"/>
              <a:t>_____</a:t>
            </a:r>
            <a:r>
              <a:rPr lang="zh-CN" altLang="en-US" sz="2800"/>
              <a:t>是这样的：</a:t>
            </a:r>
            <a:endParaRPr lang="zh-CN" altLang="en-US" sz="2800"/>
          </a:p>
          <a:p>
            <a:r>
              <a:rPr lang="en-US" altLang="zh-CN" sz="2800"/>
              <a:t>______________________________</a:t>
            </a:r>
            <a:endParaRPr lang="en-US" altLang="zh-CN" sz="2800"/>
          </a:p>
          <a:p>
            <a:r>
              <a:rPr lang="en-US" altLang="zh-CN" sz="2800"/>
              <a:t>______________________________</a:t>
            </a:r>
            <a:r>
              <a:rPr lang="zh-CN" altLang="en-US" sz="2800"/>
              <a:t>。</a:t>
            </a:r>
            <a:endParaRPr lang="zh-CN" alt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899160" y="4977130"/>
            <a:ext cx="5531485" cy="95313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p>
            <a:pPr algn="l"/>
            <a:r>
              <a:rPr lang="zh-CN" sz="2800"/>
              <a:t>（</a:t>
            </a:r>
            <a:r>
              <a:rPr lang="en-US" altLang="zh-CN" sz="2800"/>
              <a:t>         </a:t>
            </a:r>
            <a:r>
              <a:rPr lang="zh-CN" sz="2800"/>
              <a:t>）</a:t>
            </a:r>
            <a:r>
              <a:rPr lang="zh-CN" sz="2800">
                <a:latin typeface="宋体" panose="02010600030101010101" pitchFamily="2" charset="-122"/>
              </a:rPr>
              <a:t>○（</a:t>
            </a:r>
            <a:r>
              <a:rPr lang="en-US" altLang="zh-CN" sz="2800">
                <a:latin typeface="宋体" panose="02010600030101010101" pitchFamily="2" charset="-122"/>
              </a:rPr>
              <a:t>     </a:t>
            </a:r>
            <a:r>
              <a:rPr lang="zh-CN" altLang="en-US" sz="2800">
                <a:latin typeface="宋体" panose="02010600030101010101" pitchFamily="2" charset="-122"/>
              </a:rPr>
              <a:t>）</a:t>
            </a:r>
            <a:r>
              <a:rPr lang="en-US" altLang="zh-CN" sz="2800">
                <a:latin typeface="宋体" panose="02010600030101010101" pitchFamily="2" charset="-122"/>
              </a:rPr>
              <a:t>=</a:t>
            </a:r>
            <a:r>
              <a:rPr lang="zh-CN" altLang="en-US" sz="2800">
                <a:latin typeface="宋体" panose="02010600030101010101" pitchFamily="2" charset="-122"/>
              </a:rPr>
              <a:t>（</a:t>
            </a:r>
            <a:r>
              <a:rPr lang="en-US" altLang="zh-CN" sz="2800">
                <a:latin typeface="宋体" panose="02010600030101010101" pitchFamily="2" charset="-122"/>
              </a:rPr>
              <a:t>      </a:t>
            </a:r>
            <a:r>
              <a:rPr lang="zh-CN" altLang="en-US" sz="2800">
                <a:latin typeface="宋体" panose="02010600030101010101" pitchFamily="2" charset="-122"/>
              </a:rPr>
              <a:t>）</a:t>
            </a:r>
            <a:endParaRPr lang="zh-CN" altLang="en-US" sz="2800">
              <a:latin typeface="宋体" panose="02010600030101010101" pitchFamily="2" charset="-122"/>
            </a:endParaRPr>
          </a:p>
          <a:p>
            <a:pPr algn="l"/>
            <a:r>
              <a:rPr lang="zh-CN" sz="2800">
                <a:sym typeface="+mn-ea"/>
              </a:rPr>
              <a:t>（</a:t>
            </a:r>
            <a:r>
              <a:rPr lang="en-US" altLang="zh-CN" sz="2800">
                <a:sym typeface="+mn-ea"/>
              </a:rPr>
              <a:t>         </a:t>
            </a:r>
            <a:r>
              <a:rPr lang="zh-CN" sz="2800">
                <a:sym typeface="+mn-ea"/>
              </a:rPr>
              <a:t>）</a:t>
            </a:r>
            <a:r>
              <a:rPr lang="zh-CN" sz="2800">
                <a:latin typeface="宋体" panose="02010600030101010101" pitchFamily="2" charset="-122"/>
                <a:sym typeface="+mn-ea"/>
              </a:rPr>
              <a:t>○（</a:t>
            </a:r>
            <a:r>
              <a:rPr lang="en-US" altLang="zh-CN" sz="2800">
                <a:latin typeface="宋体" panose="02010600030101010101" pitchFamily="2" charset="-122"/>
                <a:sym typeface="+mn-ea"/>
              </a:rPr>
              <a:t>     </a:t>
            </a:r>
            <a:r>
              <a:rPr lang="zh-CN" altLang="en-US" sz="2800">
                <a:latin typeface="宋体" panose="02010600030101010101" pitchFamily="2" charset="-122"/>
                <a:sym typeface="+mn-ea"/>
              </a:rPr>
              <a:t>）</a:t>
            </a:r>
            <a:r>
              <a:rPr lang="en-US" altLang="zh-CN" sz="2800">
                <a:latin typeface="宋体" panose="02010600030101010101" pitchFamily="2" charset="-122"/>
                <a:sym typeface="+mn-ea"/>
              </a:rPr>
              <a:t>=</a:t>
            </a:r>
            <a:r>
              <a:rPr lang="zh-CN" altLang="en-US" sz="2800">
                <a:latin typeface="宋体" panose="02010600030101010101" pitchFamily="2" charset="-122"/>
                <a:sym typeface="+mn-ea"/>
              </a:rPr>
              <a:t>（</a:t>
            </a:r>
            <a:r>
              <a:rPr lang="en-US" altLang="zh-CN" sz="2800">
                <a:latin typeface="宋体" panose="02010600030101010101" pitchFamily="2" charset="-122"/>
                <a:sym typeface="+mn-ea"/>
              </a:rPr>
              <a:t>      </a:t>
            </a:r>
            <a:r>
              <a:rPr lang="zh-CN" altLang="en-US" sz="2800">
                <a:latin typeface="宋体" panose="02010600030101010101" pitchFamily="2" charset="-122"/>
                <a:sym typeface="+mn-ea"/>
              </a:rPr>
              <a:t>）</a:t>
            </a:r>
            <a:endParaRPr lang="zh-CN" altLang="en-US" sz="2800">
              <a:latin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0815" y="3759835"/>
            <a:ext cx="2092960" cy="2170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 descr="C:\Users\Administrator\Desktop\tim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6987"/>
            <a:ext cx="12192000" cy="721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44780" y="3149600"/>
            <a:ext cx="3218180" cy="3218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2290" name="Picture 2" descr="C:\Users\Administrator\Desktop\tim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6987"/>
            <a:ext cx="12192000" cy="721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7325" y="87630"/>
            <a:ext cx="12472035" cy="7477760"/>
          </a:xfrm>
          <a:prstGeom prst="rect">
            <a:avLst/>
          </a:prstGeom>
          <a:solidFill>
            <a:schemeClr val="tx1">
              <a:lumMod val="85000"/>
              <a:lumOff val="15000"/>
              <a:alpha val="66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FangSong_GB2312 Regular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FangSong_GB2312 Regular"/>
              </a:rPr>
              <a:t> 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FangSong_GB2312 Regular"/>
              </a:rPr>
              <a:t>在很远很远的地方，宇宙的另一边，真的是这一边的倒影吗？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FangSong_GB2312 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FangSong_GB2312 Regular"/>
              </a:rPr>
              <a:t>    在宇宙的这一边，我是一个男孩，但在宇宙的另一边，另一个我是一个女孩吗？天啊，真的是女孩吗？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FangSong_GB2312 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FangSong_GB2312 Regular"/>
              </a:rPr>
              <a:t>如果我是一个女孩，会发生什么事情呢？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FangSong_GB2312 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FangSong_GB2312 Regular"/>
              </a:rPr>
              <a:t>    会像周柔那样踮着脚走路吗？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FangSong_GB2312 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FangSong_GB2312 Regular"/>
              </a:rPr>
              <a:t>    会像白叶那样说完话后鼻子哼一声吗？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FangSong_GB2312 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FangSong_GB2312 Regular"/>
              </a:rPr>
              <a:t>    天啊，如果我真的是一个女孩，会有多少麻烦事啊？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FangSong_GB2312 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FangSong_GB2312 Regular"/>
              </a:rPr>
              <a:t>    第一，不能爬树；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FangSong_GB2312 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FangSong_GB2312 Regular"/>
              </a:rPr>
              <a:t>    第二，要勤洗手，因为没有一个女孩的手是脏乎乎的。白叶的手就一天到晚都是白皙的，像昆仑山上的美玉，这是她自己说的；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FangSong_GB2312 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FangSong_GB2312 Regular"/>
              </a:rPr>
              <a:t>    第三，可能会偷偷地喜欢一个男生，就像林悦偷偷地喜欢我。天啊，我怎么会喜欢一个男生呢，像巴乐那样经常挂着两条鼻涕的男生！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FangSong_GB2312 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FangSong_GB2312 Regular"/>
              </a:rPr>
              <a:t>    第四，没有第四了，因为绝对不可能！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FangSong_GB2312 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FangSong_GB2312 Regular"/>
              </a:rPr>
              <a:t>    我绝对不会是女孩，我是男孩，如假包换的男孩。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FangSong_GB2312 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FangSong_GB2312 Regular"/>
              </a:rPr>
              <a:t>    但在很远很远的地方，在宇宙的另一边，女孩真的是男孩的倒影吗，正如男孩是女孩的倒影？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FangSong_GB2312 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FangSong_GB2312 Regular"/>
              </a:rPr>
              <a:t>    这句话到底是什么意思？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FangSong_GB2312 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FangSong_GB2312 Regular"/>
              </a:rPr>
              <a:t>    假如在宇宙的另一边，那另一个我，真的是一个女孩，那会怎么样呢？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FangSong_GB2312 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FangSong_GB2312 Regular"/>
              </a:rPr>
              <a:t>    她会涂口红吗？花蔚蔚有时候就会拿她妈妈的美宝莲牌唇膏把嘴唇涂得红红的，有时候像两条蚯蚓，有时候像两根腊肠。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FangSong_GB2312 Regular"/>
            </a:endParaRPr>
          </a:p>
        </p:txBody>
      </p:sp>
      <p:pic>
        <p:nvPicPr>
          <p:cNvPr id="5" name="Haruka Nakamura-カーテンコール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77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1">
                <p:cTn id="7" repeatCount="2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椭圆 1"/>
          <p:cNvSpPr/>
          <p:nvPr/>
        </p:nvSpPr>
        <p:spPr>
          <a:xfrm>
            <a:off x="1010285" y="1122045"/>
            <a:ext cx="1915795" cy="199199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 descr="7b0a20202020227461726765744d6f64756c65223a20226b6f6e6c696e65666f6e7473220a7d0a"/>
          <p:cNvSpPr txBox="1"/>
          <p:nvPr/>
        </p:nvSpPr>
        <p:spPr>
          <a:xfrm>
            <a:off x="3566160" y="742315"/>
            <a:ext cx="705104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汉仪糯米团简" panose="00020600040101010101" charset="-122"/>
                <a:ea typeface="汉仪糯米团简" panose="00020600040101010101" charset="-122"/>
                <a:cs typeface="汉仪糯米团简" panose="00020600040101010101" charset="-122"/>
              </a:rPr>
              <a:t>你看到的是</a:t>
            </a:r>
            <a:r>
              <a:rPr lang="en-US" altLang="zh-CN" sz="32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汉仪糯米团简" panose="00020600040101010101" charset="-122"/>
                <a:ea typeface="汉仪糯米团简" panose="00020600040101010101" charset="-122"/>
                <a:cs typeface="汉仪糯米团简" panose="00020600040101010101" charset="-122"/>
              </a:rPr>
              <a:t>__________,</a:t>
            </a:r>
            <a:endParaRPr lang="en-US" altLang="zh-CN" sz="32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汉仪糯米团简" panose="00020600040101010101" charset="-122"/>
              <a:ea typeface="汉仪糯米团简" panose="00020600040101010101" charset="-122"/>
              <a:cs typeface="汉仪糯米团简" panose="00020600040101010101" charset="-122"/>
            </a:endParaRPr>
          </a:p>
          <a:p>
            <a:pPr algn="l"/>
            <a:r>
              <a:rPr lang="zh-CN" altLang="en-US" sz="32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汉仪糯米团简" panose="00020600040101010101" charset="-122"/>
                <a:ea typeface="汉仪糯米团简" panose="00020600040101010101" charset="-122"/>
                <a:cs typeface="汉仪糯米团简" panose="00020600040101010101" charset="-122"/>
              </a:rPr>
              <a:t>其实呢，它是</a:t>
            </a:r>
            <a:r>
              <a:rPr lang="en-US" altLang="zh-CN" sz="32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汉仪糯米团简" panose="00020600040101010101" charset="-122"/>
                <a:ea typeface="汉仪糯米团简" panose="00020600040101010101" charset="-122"/>
                <a:cs typeface="汉仪糯米团简" panose="00020600040101010101" charset="-122"/>
              </a:rPr>
              <a:t>                                 </a:t>
            </a:r>
            <a:r>
              <a:rPr lang="zh-CN" altLang="en-US" sz="32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汉仪糯米团简" panose="00020600040101010101" charset="-122"/>
                <a:ea typeface="汉仪糯米团简" panose="00020600040101010101" charset="-122"/>
                <a:cs typeface="汉仪糯米团简" panose="00020600040101010101" charset="-122"/>
                <a:sym typeface="+mn-ea"/>
              </a:rPr>
              <a:t>；</a:t>
            </a:r>
            <a:endParaRPr lang="zh-CN" altLang="en-US" sz="32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汉仪糯米团简" panose="00020600040101010101" charset="-122"/>
              <a:ea typeface="汉仪糯米团简" panose="00020600040101010101" charset="-122"/>
              <a:cs typeface="汉仪糯米团简" panose="00020600040101010101" charset="-122"/>
              <a:sym typeface="+mn-ea"/>
            </a:endParaRPr>
          </a:p>
        </p:txBody>
      </p:sp>
      <p:sp>
        <p:nvSpPr>
          <p:cNvPr id="4" name="文本框 3" descr="7b0a20202020227461726765744d6f64756c65223a20226b6f6e6c696e65666f6e7473220a7d0a"/>
          <p:cNvSpPr txBox="1"/>
          <p:nvPr/>
        </p:nvSpPr>
        <p:spPr>
          <a:xfrm>
            <a:off x="4027805" y="2037715"/>
            <a:ext cx="601027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>
                <a:solidFill>
                  <a:srgbClr val="7030A0"/>
                </a:solidFill>
                <a:latin typeface="汉仪糯米团简" panose="00020600040101010101" charset="-122"/>
                <a:ea typeface="汉仪糯米团简" panose="00020600040101010101" charset="-122"/>
                <a:cs typeface="汉仪糯米团简" panose="00020600040101010101" charset="-122"/>
              </a:rPr>
              <a:t>你看到的是</a:t>
            </a:r>
            <a:r>
              <a:rPr lang="zh-CN" altLang="en-US" sz="3200" u="sng">
                <a:solidFill>
                  <a:srgbClr val="7030A0"/>
                </a:solidFill>
                <a:latin typeface="汉仪糯米团简" panose="00020600040101010101" charset="-122"/>
                <a:ea typeface="汉仪糯米团简" panose="00020600040101010101" charset="-122"/>
                <a:cs typeface="汉仪糯米团简" panose="00020600040101010101" charset="-122"/>
              </a:rPr>
              <a:t>春姑娘头上戴的花环</a:t>
            </a:r>
            <a:r>
              <a:rPr lang="en-US" altLang="zh-CN" sz="3200">
                <a:solidFill>
                  <a:srgbClr val="7030A0"/>
                </a:solidFill>
                <a:latin typeface="汉仪糯米团简" panose="00020600040101010101" charset="-122"/>
                <a:ea typeface="汉仪糯米团简" panose="00020600040101010101" charset="-122"/>
                <a:cs typeface="汉仪糯米团简" panose="00020600040101010101" charset="-122"/>
              </a:rPr>
              <a:t>,</a:t>
            </a:r>
            <a:endParaRPr lang="en-US" altLang="zh-CN" sz="3200">
              <a:solidFill>
                <a:srgbClr val="7030A0"/>
              </a:solidFill>
              <a:latin typeface="汉仪糯米团简" panose="00020600040101010101" charset="-122"/>
              <a:ea typeface="汉仪糯米团简" panose="00020600040101010101" charset="-122"/>
              <a:cs typeface="汉仪糯米团简" panose="00020600040101010101" charset="-122"/>
            </a:endParaRPr>
          </a:p>
          <a:p>
            <a:pPr algn="l"/>
            <a:r>
              <a:rPr lang="zh-CN" altLang="en-US" sz="3200">
                <a:solidFill>
                  <a:srgbClr val="7030A0"/>
                </a:solidFill>
                <a:latin typeface="汉仪糯米团简" panose="00020600040101010101" charset="-122"/>
                <a:ea typeface="汉仪糯米团简" panose="00020600040101010101" charset="-122"/>
                <a:cs typeface="汉仪糯米团简" panose="00020600040101010101" charset="-122"/>
              </a:rPr>
              <a:t>其实呢，它是</a:t>
            </a:r>
            <a:r>
              <a:rPr lang="en-US" altLang="zh-CN" sz="3200">
                <a:solidFill>
                  <a:srgbClr val="7030A0"/>
                </a:solidFill>
                <a:latin typeface="汉仪糯米团简" panose="00020600040101010101" charset="-122"/>
                <a:ea typeface="汉仪糯米团简" panose="00020600040101010101" charset="-122"/>
                <a:cs typeface="汉仪糯米团简" panose="00020600040101010101" charset="-122"/>
                <a:sym typeface="+mn-ea"/>
              </a:rPr>
              <a:t>__________</a:t>
            </a:r>
            <a:r>
              <a:rPr lang="zh-CN" altLang="en-US" sz="3200">
                <a:solidFill>
                  <a:srgbClr val="7030A0"/>
                </a:solidFill>
                <a:latin typeface="汉仪糯米团简" panose="00020600040101010101" charset="-122"/>
                <a:ea typeface="汉仪糯米团简" panose="00020600040101010101" charset="-122"/>
                <a:cs typeface="汉仪糯米团简" panose="00020600040101010101" charset="-122"/>
                <a:sym typeface="+mn-ea"/>
              </a:rPr>
              <a:t>；</a:t>
            </a:r>
            <a:endParaRPr lang="zh-CN" altLang="en-US" sz="3200">
              <a:solidFill>
                <a:srgbClr val="7030A0"/>
              </a:solidFill>
              <a:latin typeface="汉仪糯米团简" panose="00020600040101010101" charset="-122"/>
              <a:ea typeface="汉仪糯米团简" panose="00020600040101010101" charset="-122"/>
              <a:cs typeface="汉仪糯米团简" panose="00020600040101010101" charset="-122"/>
              <a:sym typeface="+mn-ea"/>
            </a:endParaRPr>
          </a:p>
        </p:txBody>
      </p:sp>
      <p:sp>
        <p:nvSpPr>
          <p:cNvPr id="5" name="文本框 4" descr="7b0a20202020227461726765744d6f64756c65223a20226b6f6e6c696e65666f6e7473220a7d0a"/>
          <p:cNvSpPr txBox="1"/>
          <p:nvPr/>
        </p:nvSpPr>
        <p:spPr>
          <a:xfrm>
            <a:off x="4503420" y="3333115"/>
            <a:ext cx="505968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>
                <a:solidFill>
                  <a:schemeClr val="accent2"/>
                </a:solidFill>
                <a:latin typeface="汉仪糯米团简" panose="00020600040101010101" charset="-122"/>
                <a:ea typeface="汉仪糯米团简" panose="00020600040101010101" charset="-122"/>
                <a:cs typeface="汉仪糯米团简" panose="00020600040101010101" charset="-122"/>
              </a:rPr>
              <a:t>你看到的是</a:t>
            </a:r>
            <a:r>
              <a:rPr lang="en-US" altLang="zh-CN" sz="3200">
                <a:solidFill>
                  <a:schemeClr val="accent2"/>
                </a:solidFill>
                <a:latin typeface="汉仪糯米团简" panose="00020600040101010101" charset="-122"/>
                <a:ea typeface="汉仪糯米团简" panose="00020600040101010101" charset="-122"/>
                <a:cs typeface="汉仪糯米团简" panose="00020600040101010101" charset="-122"/>
              </a:rPr>
              <a:t>__________,</a:t>
            </a:r>
            <a:endParaRPr lang="en-US" altLang="zh-CN" sz="3200">
              <a:solidFill>
                <a:schemeClr val="accent2"/>
              </a:solidFill>
              <a:latin typeface="汉仪糯米团简" panose="00020600040101010101" charset="-122"/>
              <a:ea typeface="汉仪糯米团简" panose="00020600040101010101" charset="-122"/>
              <a:cs typeface="汉仪糯米团简" panose="00020600040101010101" charset="-122"/>
            </a:endParaRPr>
          </a:p>
          <a:p>
            <a:pPr algn="l"/>
            <a:r>
              <a:rPr lang="zh-CN" altLang="en-US" sz="3200">
                <a:solidFill>
                  <a:schemeClr val="accent2"/>
                </a:solidFill>
                <a:latin typeface="汉仪糯米团简" panose="00020600040101010101" charset="-122"/>
                <a:ea typeface="汉仪糯米团简" panose="00020600040101010101" charset="-122"/>
                <a:cs typeface="汉仪糯米团简" panose="00020600040101010101" charset="-122"/>
              </a:rPr>
              <a:t>其实呢，它是</a:t>
            </a:r>
            <a:r>
              <a:rPr lang="en-US" altLang="zh-CN" sz="3200">
                <a:solidFill>
                  <a:schemeClr val="accent2"/>
                </a:solidFill>
                <a:latin typeface="汉仪糯米团简" panose="00020600040101010101" charset="-122"/>
                <a:ea typeface="汉仪糯米团简" panose="00020600040101010101" charset="-122"/>
                <a:cs typeface="汉仪糯米团简" panose="00020600040101010101" charset="-122"/>
                <a:sym typeface="+mn-ea"/>
              </a:rPr>
              <a:t>__________</a:t>
            </a:r>
            <a:r>
              <a:rPr lang="zh-CN" altLang="en-US" sz="3200">
                <a:solidFill>
                  <a:schemeClr val="accent2"/>
                </a:solidFill>
                <a:latin typeface="汉仪糯米团简" panose="00020600040101010101" charset="-122"/>
                <a:ea typeface="汉仪糯米团简" panose="00020600040101010101" charset="-122"/>
                <a:cs typeface="汉仪糯米团简" panose="00020600040101010101" charset="-122"/>
                <a:sym typeface="+mn-ea"/>
              </a:rPr>
              <a:t>；</a:t>
            </a:r>
            <a:endParaRPr lang="zh-CN" altLang="en-US" sz="3200">
              <a:solidFill>
                <a:schemeClr val="accent2"/>
              </a:solidFill>
              <a:latin typeface="汉仪糯米团简" panose="00020600040101010101" charset="-122"/>
              <a:ea typeface="汉仪糯米团简" panose="00020600040101010101" charset="-122"/>
              <a:cs typeface="汉仪糯米团简" panose="0002060004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835" y="3051175"/>
            <a:ext cx="1662430" cy="16395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70905" y="1235075"/>
            <a:ext cx="4246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u="sng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汉仪糯米团简" panose="00020600040101010101" charset="-122"/>
                <a:ea typeface="汉仪糯米团简" panose="00020600040101010101" charset="-122"/>
                <a:cs typeface="汉仪糯米团简" panose="00020600040101010101" charset="-122"/>
                <a:sym typeface="+mn-ea"/>
              </a:rPr>
              <a:t>春姑娘头上带戴的花环</a:t>
            </a:r>
            <a:endParaRPr lang="zh-CN" altLang="en-US" sz="3200" u="sng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汉仪糯米团简" panose="00020600040101010101" charset="-122"/>
              <a:ea typeface="汉仪糯米团简" panose="00020600040101010101" charset="-122"/>
              <a:cs typeface="汉仪糯米团简" panose="00020600040101010101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60400" y="-64770"/>
            <a:ext cx="3304540" cy="11239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751070" y="3866515"/>
            <a:ext cx="556069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0">
                <a:solidFill>
                  <a:srgbClr val="00B050"/>
                </a:solidFill>
              </a:rPr>
              <a:t>……</a:t>
            </a:r>
            <a:endParaRPr lang="en-US" altLang="zh-CN" sz="12000">
              <a:solidFill>
                <a:srgbClr val="00B05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17200" y="5458460"/>
            <a:ext cx="1327785" cy="133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7" grpId="0"/>
      <p:bldP spid="4" grpId="0"/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7170" name="Picture 2" descr="http://picture.ik123.com/uploads/allimg/170508/4-1F50Q5095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Box 1"/>
          <p:cNvSpPr txBox="1"/>
          <p:nvPr/>
        </p:nvSpPr>
        <p:spPr>
          <a:xfrm>
            <a:off x="477838" y="2970530"/>
            <a:ext cx="11714162" cy="3307715"/>
          </a:xfrm>
          <a:prstGeom prst="rect">
            <a:avLst/>
          </a:prstGeom>
          <a:solidFill>
            <a:schemeClr val="tx1">
              <a:alpha val="54901"/>
            </a:schemeClr>
          </a:solidFill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</a:rPr>
              <a:t>     </a:t>
            </a:r>
            <a:endParaRPr lang="en-US" altLang="zh-CN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sym typeface="+mn-ea"/>
              </a:rPr>
              <a:t>                                                                                           </a:t>
            </a:r>
            <a:endParaRPr lang="zh-CN" altLang="zh-CN" sz="2800" dirty="0">
              <a:solidFill>
                <a:schemeClr val="bg1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                                             </a:t>
            </a:r>
            <a:endParaRPr lang="en-US" altLang="zh-CN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ts val="5000"/>
              </a:lnSpc>
            </a:pPr>
            <a:r>
              <a:rPr lang="en-US" altLang="zh-CN" sz="2800" dirty="0">
                <a:solidFill>
                  <a:schemeClr val="bg1"/>
                </a:solidFill>
                <a:sym typeface="+mn-ea"/>
              </a:rPr>
              <a:t>                            </a:t>
            </a:r>
            <a:endParaRPr lang="en-US" altLang="zh-CN" sz="2800" dirty="0">
              <a:solidFill>
                <a:schemeClr val="bg1"/>
              </a:solidFill>
              <a:sym typeface="+mn-ea"/>
            </a:endParaRPr>
          </a:p>
          <a:p>
            <a:pPr>
              <a:lnSpc>
                <a:spcPts val="5000"/>
              </a:lnSpc>
            </a:pPr>
            <a:endParaRPr lang="en-US" altLang="zh-CN" sz="2800" dirty="0">
              <a:solidFill>
                <a:schemeClr val="bg1"/>
              </a:solidFill>
              <a:sym typeface="+mn-ea"/>
            </a:endParaRPr>
          </a:p>
          <a:p>
            <a:pPr>
              <a:lnSpc>
                <a:spcPts val="5000"/>
              </a:lnSpc>
            </a:pPr>
            <a:r>
              <a:rPr lang="en-US" altLang="zh-CN" sz="2800" dirty="0">
                <a:solidFill>
                  <a:schemeClr val="bg1"/>
                </a:solidFill>
                <a:sym typeface="+mn-ea"/>
              </a:rPr>
              <a:t>                                         </a:t>
            </a:r>
            <a:endParaRPr lang="zh-CN" altLang="zh-CN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172" name="TextBox 1"/>
          <p:cNvSpPr txBox="1"/>
          <p:nvPr/>
        </p:nvSpPr>
        <p:spPr>
          <a:xfrm>
            <a:off x="4084638" y="879475"/>
            <a:ext cx="5262562" cy="1108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6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宇宙的另一边</a:t>
            </a:r>
            <a:endParaRPr lang="zh-CN" altLang="en-US" sz="6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8155" y="3374390"/>
            <a:ext cx="94189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汉仪超级战甲简" panose="00020600040101010101" charset="-122"/>
                <a:ea typeface="汉仪超级战甲简" panose="00020600040101010101" charset="-122"/>
                <a:sym typeface="+mn-ea"/>
              </a:rPr>
              <a:t>破译对象：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我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 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爱趴在窗台，仰望浩瀚的星空</a:t>
            </a:r>
            <a:r>
              <a:rPr lang="en-US" altLang="zh-CN" sz="3200" dirty="0">
                <a:solidFill>
                  <a:schemeClr val="bg1"/>
                </a:solidFill>
                <a:sym typeface="+mn-ea"/>
              </a:rPr>
              <a:t> </a:t>
            </a:r>
            <a:endParaRPr lang="zh-CN" altLang="en-US" sz="3200"/>
          </a:p>
        </p:txBody>
      </p:sp>
      <p:sp>
        <p:nvSpPr>
          <p:cNvPr id="7" name="文本框 6"/>
          <p:cNvSpPr txBox="1"/>
          <p:nvPr/>
        </p:nvSpPr>
        <p:spPr>
          <a:xfrm>
            <a:off x="478155" y="4332605"/>
            <a:ext cx="103524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3200" dirty="0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  <a:latin typeface="汉仪超级战甲简" panose="00020600040101010101" charset="-122"/>
                <a:ea typeface="汉仪超级战甲简" panose="00020600040101010101" charset="-122"/>
                <a:sym typeface="+mn-ea"/>
              </a:rPr>
              <a:t>想象技能：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思绪会在茫茫宇宙中穿梭，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想象力</a:t>
            </a:r>
            <a:r>
              <a:rPr lang="en-US" altLang="zh-CN" sz="32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☆☆☆☆☆</a:t>
            </a:r>
            <a:endParaRPr lang="en-US" altLang="zh-CN" sz="32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8155" y="5106035"/>
            <a:ext cx="119176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dirty="0">
                <a:solidFill>
                  <a:schemeClr val="bg1"/>
                </a:solidFill>
                <a:sym typeface="+mn-ea"/>
              </a:rPr>
              <a:t>                                                                                                                                   m</a:t>
            </a:r>
            <a:r>
              <a:rPr lang="zh-CN" altLang="zh-CN" sz="2800" dirty="0">
                <a:solidFill>
                  <a:schemeClr val="bg1"/>
                </a:solidFill>
                <a:sym typeface="+mn-ea"/>
              </a:rPr>
              <a:t>ì </a:t>
            </a:r>
            <a:r>
              <a:rPr lang="en-US" altLang="zh-CN" sz="2800" dirty="0">
                <a:solidFill>
                  <a:schemeClr val="bg1"/>
                </a:solidFill>
                <a:sym typeface="+mn-ea"/>
              </a:rPr>
              <a:t>m</a:t>
            </a:r>
            <a:r>
              <a:rPr lang="zh-CN" altLang="zh-CN" sz="2800" dirty="0">
                <a:solidFill>
                  <a:schemeClr val="bg1"/>
                </a:solidFill>
                <a:sym typeface="+mn-ea"/>
              </a:rPr>
              <a:t>ì</a:t>
            </a:r>
            <a:endParaRPr lang="en-US" altLang="zh-CN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zh-CN" sz="2800" dirty="0">
                <a:solidFill>
                  <a:srgbClr val="00B050"/>
                </a:solidFill>
                <a:latin typeface="汉仪超级战甲简" panose="00020600040101010101" charset="-122"/>
                <a:ea typeface="汉仪超级战甲简" panose="00020600040101010101" charset="-122"/>
                <a:sym typeface="+mn-ea"/>
              </a:rPr>
              <a:t>目前进展</a:t>
            </a:r>
            <a:r>
              <a:rPr lang="en-US" altLang="zh-CN" sz="2800" dirty="0">
                <a:solidFill>
                  <a:srgbClr val="00B050"/>
                </a:solidFill>
                <a:sym typeface="+mn-ea"/>
              </a:rPr>
              <a:t>：</a:t>
            </a:r>
            <a:r>
              <a:rPr lang="zh-CN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星光洒进我的眼睛，在我身体里汩汩流淌，告诉我一个（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ldLvl="0" animBg="1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http://picture.ik123.com/uploads/allimg/170508/4-1F50Q5095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Box 1"/>
          <p:cNvSpPr txBox="1"/>
          <p:nvPr/>
        </p:nvSpPr>
        <p:spPr>
          <a:xfrm>
            <a:off x="477838" y="2970530"/>
            <a:ext cx="11714162" cy="3307715"/>
          </a:xfrm>
          <a:prstGeom prst="rect">
            <a:avLst/>
          </a:prstGeom>
          <a:solidFill>
            <a:schemeClr val="tx1">
              <a:alpha val="54901"/>
            </a:schemeClr>
          </a:solidFill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</a:rPr>
              <a:t>     </a:t>
            </a:r>
            <a:endParaRPr lang="en-US" altLang="zh-CN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sym typeface="+mn-ea"/>
              </a:rPr>
              <a:t>                                                                                           </a:t>
            </a:r>
            <a:endParaRPr lang="zh-CN" altLang="zh-CN" sz="2800" dirty="0">
              <a:solidFill>
                <a:schemeClr val="bg1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                                             </a:t>
            </a:r>
            <a:endParaRPr lang="en-US" altLang="zh-CN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ts val="5000"/>
              </a:lnSpc>
            </a:pPr>
            <a:r>
              <a:rPr lang="en-US" altLang="zh-CN" sz="2800" dirty="0">
                <a:solidFill>
                  <a:schemeClr val="bg1"/>
                </a:solidFill>
                <a:sym typeface="+mn-ea"/>
              </a:rPr>
              <a:t>                            </a:t>
            </a:r>
            <a:endParaRPr lang="en-US" altLang="zh-CN" sz="2800" dirty="0">
              <a:solidFill>
                <a:schemeClr val="bg1"/>
              </a:solidFill>
              <a:sym typeface="+mn-ea"/>
            </a:endParaRPr>
          </a:p>
          <a:p>
            <a:pPr>
              <a:lnSpc>
                <a:spcPts val="5000"/>
              </a:lnSpc>
            </a:pPr>
            <a:endParaRPr lang="en-US" altLang="zh-CN" sz="2800" dirty="0">
              <a:solidFill>
                <a:schemeClr val="bg1"/>
              </a:solidFill>
              <a:sym typeface="+mn-ea"/>
            </a:endParaRPr>
          </a:p>
          <a:p>
            <a:pPr>
              <a:lnSpc>
                <a:spcPts val="5000"/>
              </a:lnSpc>
            </a:pPr>
            <a:r>
              <a:rPr lang="en-US" altLang="zh-CN" sz="2800" dirty="0">
                <a:solidFill>
                  <a:schemeClr val="bg1"/>
                </a:solidFill>
                <a:sym typeface="+mn-ea"/>
              </a:rPr>
              <a:t>                                         </a:t>
            </a:r>
            <a:endParaRPr lang="zh-CN" altLang="zh-CN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172" name="TextBox 1"/>
          <p:cNvSpPr txBox="1"/>
          <p:nvPr/>
        </p:nvSpPr>
        <p:spPr>
          <a:xfrm>
            <a:off x="4084638" y="879475"/>
            <a:ext cx="5262562" cy="1108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6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宇宙的另一边</a:t>
            </a:r>
            <a:endParaRPr lang="zh-CN" altLang="en-US" sz="6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8155" y="3374390"/>
            <a:ext cx="94189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汉仪超级战甲简" panose="00020600040101010101" charset="-122"/>
                <a:ea typeface="汉仪超级战甲简" panose="00020600040101010101" charset="-122"/>
                <a:sym typeface="+mn-ea"/>
              </a:rPr>
              <a:t>破译对象：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我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 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爱趴在窗台，仰望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浩瀚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的星空</a:t>
            </a:r>
            <a:r>
              <a:rPr lang="en-US" altLang="zh-CN" sz="3200" dirty="0">
                <a:solidFill>
                  <a:schemeClr val="bg1"/>
                </a:solidFill>
                <a:sym typeface="+mn-ea"/>
              </a:rPr>
              <a:t> </a:t>
            </a:r>
            <a:endParaRPr lang="zh-CN" altLang="en-US" sz="3200"/>
          </a:p>
        </p:txBody>
      </p:sp>
      <p:sp>
        <p:nvSpPr>
          <p:cNvPr id="7" name="文本框 6"/>
          <p:cNvSpPr txBox="1"/>
          <p:nvPr/>
        </p:nvSpPr>
        <p:spPr>
          <a:xfrm>
            <a:off x="478155" y="4332605"/>
            <a:ext cx="107588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3200" dirty="0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  <a:latin typeface="汉仪超级战甲简" panose="00020600040101010101" charset="-122"/>
                <a:ea typeface="汉仪超级战甲简" panose="00020600040101010101" charset="-122"/>
                <a:sym typeface="+mn-ea"/>
              </a:rPr>
              <a:t>想象技能：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思绪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会在茫茫宇宙中穿梭，奇妙指数</a:t>
            </a:r>
            <a:r>
              <a:rPr lang="en-US" altLang="zh-CN" sz="32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☆☆☆☆☆</a:t>
            </a:r>
            <a:endParaRPr lang="en-US" altLang="zh-CN" sz="32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8155" y="5106035"/>
            <a:ext cx="119176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dirty="0">
                <a:solidFill>
                  <a:schemeClr val="bg1"/>
                </a:solidFill>
                <a:sym typeface="+mn-ea"/>
              </a:rPr>
              <a:t>                                                                                                                                   m</a:t>
            </a:r>
            <a:r>
              <a:rPr lang="zh-CN" altLang="zh-CN" sz="2800" dirty="0">
                <a:solidFill>
                  <a:schemeClr val="bg1"/>
                </a:solidFill>
                <a:sym typeface="+mn-ea"/>
              </a:rPr>
              <a:t>ì </a:t>
            </a:r>
            <a:r>
              <a:rPr lang="en-US" altLang="zh-CN" sz="2800" dirty="0">
                <a:solidFill>
                  <a:schemeClr val="bg1"/>
                </a:solidFill>
                <a:sym typeface="+mn-ea"/>
              </a:rPr>
              <a:t>m</a:t>
            </a:r>
            <a:r>
              <a:rPr lang="zh-CN" altLang="zh-CN" sz="2800" dirty="0">
                <a:solidFill>
                  <a:schemeClr val="bg1"/>
                </a:solidFill>
                <a:sym typeface="+mn-ea"/>
              </a:rPr>
              <a:t>ì</a:t>
            </a:r>
            <a:endParaRPr lang="en-US" altLang="zh-CN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zh-CN" sz="2800" dirty="0">
                <a:solidFill>
                  <a:srgbClr val="00B050"/>
                </a:solidFill>
                <a:latin typeface="汉仪超级战甲简" panose="00020600040101010101" charset="-122"/>
                <a:ea typeface="汉仪超级战甲简" panose="00020600040101010101" charset="-122"/>
                <a:sym typeface="+mn-ea"/>
              </a:rPr>
              <a:t>目前进展</a:t>
            </a:r>
            <a:r>
              <a:rPr lang="en-US" altLang="zh-CN" sz="2800" dirty="0">
                <a:solidFill>
                  <a:srgbClr val="00B050"/>
                </a:solidFill>
                <a:sym typeface="+mn-ea"/>
              </a:rPr>
              <a:t>：</a:t>
            </a:r>
            <a:r>
              <a:rPr lang="zh-CN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星光洒进我的眼睛，在我身体里</a:t>
            </a:r>
            <a:r>
              <a:rPr lang="zh-CN" altLang="zh-CN"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汩汩流淌</a:t>
            </a:r>
            <a:r>
              <a:rPr lang="zh-CN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，告诉我一个（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http://picture.ik123.com/uploads/allimg/170508/4-1F50Q5095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3" name="Picture 301" descr="田字格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820420"/>
            <a:ext cx="2607945" cy="2600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301" descr="田字格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095" y="820420"/>
            <a:ext cx="2607945" cy="260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228850" y="820420"/>
            <a:ext cx="2468880" cy="28613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8000">
                <a:solidFill>
                  <a:schemeClr val="accent5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秘</a:t>
            </a:r>
            <a:endParaRPr lang="zh-CN" altLang="en-US" sz="18000">
              <a:solidFill>
                <a:schemeClr val="accent5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20945" y="820420"/>
            <a:ext cx="2468880" cy="28613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8000">
                <a:solidFill>
                  <a:schemeClr val="accent5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密</a:t>
            </a:r>
            <a:endParaRPr lang="zh-CN" altLang="en-US" sz="18000">
              <a:solidFill>
                <a:schemeClr val="accent5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98145" y="3564890"/>
            <a:ext cx="11713210" cy="3096260"/>
            <a:chOff x="627" y="5614"/>
            <a:chExt cx="18446" cy="4876"/>
          </a:xfrm>
        </p:grpSpPr>
        <p:sp>
          <p:nvSpPr>
            <p:cNvPr id="11267" name="TextBox 1"/>
            <p:cNvSpPr txBox="1"/>
            <p:nvPr/>
          </p:nvSpPr>
          <p:spPr>
            <a:xfrm>
              <a:off x="627" y="5614"/>
              <a:ext cx="18447" cy="4877"/>
            </a:xfrm>
            <a:prstGeom prst="rect">
              <a:avLst/>
            </a:prstGeom>
            <a:solidFill>
              <a:schemeClr val="tx1">
                <a:alpha val="54901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p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</a:rPr>
                <a:t>     </a:t>
              </a:r>
              <a:endParaRPr lang="en-US" altLang="zh-CN" sz="28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</a:rPr>
                <a:t>         </a:t>
              </a:r>
              <a:r>
                <a:rPr lang="zh-CN" sz="2800" b="1">
                  <a:solidFill>
                    <a:schemeClr val="bg1"/>
                  </a:solidFill>
                  <a:latin typeface="汉仪超级战甲简" panose="00020600040101010101" charset="-122"/>
                  <a:ea typeface="汉仪超级战甲简" panose="00020600040101010101" charset="-122"/>
                  <a:cs typeface="华文楷体" panose="02010600040101010101" pitchFamily="2" charset="-122"/>
                  <a:sym typeface="+mn-ea"/>
                </a:rPr>
                <a:t>寻找秘密行动：</a:t>
              </a:r>
              <a:endParaRPr lang="en-US" altLang="zh-CN" sz="28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r>
                <a:rPr lang="en-US" altLang="zh-CN" sz="2800" dirty="0">
                  <a:solidFill>
                    <a:schemeClr val="bg1"/>
                  </a:solidFill>
                  <a:sym typeface="+mn-ea"/>
                </a:rPr>
                <a:t>                                                                                           </a:t>
              </a:r>
              <a:endParaRPr lang="zh-CN" altLang="zh-CN" sz="2800" dirty="0">
                <a:solidFill>
                  <a:schemeClr val="bg1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  <a:p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</a:rPr>
                <a:t>                                                                             </a:t>
              </a:r>
              <a:endParaRPr lang="en-US" altLang="zh-CN" sz="28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>
                <a:lnSpc>
                  <a:spcPts val="5000"/>
                </a:lnSpc>
              </a:pPr>
              <a:r>
                <a:rPr lang="en-US" altLang="zh-CN" sz="2800" dirty="0">
                  <a:solidFill>
                    <a:schemeClr val="bg1"/>
                  </a:solidFill>
                  <a:sym typeface="+mn-ea"/>
                </a:rPr>
                <a:t>                            </a:t>
              </a:r>
              <a:endParaRPr lang="en-US" altLang="zh-CN" sz="2800" dirty="0">
                <a:solidFill>
                  <a:schemeClr val="bg1"/>
                </a:solidFill>
                <a:sym typeface="+mn-ea"/>
              </a:endParaRPr>
            </a:p>
            <a:p>
              <a:pPr>
                <a:lnSpc>
                  <a:spcPts val="5000"/>
                </a:lnSpc>
              </a:pPr>
              <a:r>
                <a:rPr lang="en-US" altLang="zh-CN" sz="2800" dirty="0">
                  <a:solidFill>
                    <a:schemeClr val="bg1"/>
                  </a:solidFill>
                  <a:sym typeface="+mn-ea"/>
                </a:rPr>
                <a:t>                                         </a:t>
              </a:r>
              <a:endParaRPr lang="zh-CN" altLang="zh-CN" sz="28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文本框 99" descr="7b0a20202020227461726765744d6f64756c65223a20226b6f6e6c696e65666f6e7473220a7d0a"/>
            <p:cNvSpPr txBox="1"/>
            <p:nvPr/>
          </p:nvSpPr>
          <p:spPr>
            <a:xfrm>
              <a:off x="3156" y="6623"/>
              <a:ext cx="13390" cy="28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en-US" sz="2800" b="1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1. </a:t>
              </a:r>
              <a:r>
                <a:rPr lang="zh-CN" sz="2800" b="1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读准字音、读通句子，难读的句子多读几遍。</a:t>
              </a:r>
              <a:r>
                <a:rPr lang="en-US" sz="2800" b="1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2. </a:t>
              </a:r>
              <a:r>
                <a:rPr lang="zh-CN" sz="2800" b="1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找出星光告诉我的那个秘密。（可用横线画出）</a:t>
              </a:r>
              <a:r>
                <a:rPr lang="en-US" sz="2800" b="1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3. </a:t>
              </a:r>
              <a:r>
                <a:rPr lang="zh-CN" sz="2800" b="1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侦察哪些句子富有奇妙的想象力，做做记号。</a:t>
              </a:r>
              <a:endParaRPr lang="zh-CN" altLang="en-US" sz="28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http://picture.ik123.com/uploads/allimg/170508/4-1F50Q5095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Box 1"/>
          <p:cNvSpPr txBox="1"/>
          <p:nvPr/>
        </p:nvSpPr>
        <p:spPr>
          <a:xfrm>
            <a:off x="337820" y="3241675"/>
            <a:ext cx="11854180" cy="3728085"/>
          </a:xfrm>
          <a:prstGeom prst="rect">
            <a:avLst/>
          </a:prstGeom>
          <a:solidFill>
            <a:schemeClr val="tx1">
              <a:alpha val="54901"/>
            </a:schemeClr>
          </a:solidFill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</a:rPr>
              <a:t>     </a:t>
            </a:r>
            <a:endParaRPr lang="en-US" altLang="zh-CN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ts val="5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</a:rPr>
              <a:t>       </a:t>
            </a:r>
            <a:r>
              <a:rPr lang="en-US" altLang="zh-CN" sz="3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</a:t>
            </a:r>
            <a:r>
              <a:rPr lang="zh-CN" altLang="zh-CN" sz="3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星光洒进我的眼睛，在我身体里汩汩</a:t>
            </a:r>
            <a:r>
              <a:rPr lang="zh-CN" altLang="en-US" sz="3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流淌</a:t>
            </a:r>
            <a:r>
              <a:rPr lang="zh-CN" altLang="zh-CN" sz="3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，告</a:t>
            </a:r>
            <a:r>
              <a:rPr lang="en-US" altLang="zh-CN" sz="3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</a:t>
            </a:r>
            <a:r>
              <a:rPr lang="zh-CN" altLang="zh-CN" sz="3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诉我一个</a:t>
            </a:r>
            <a:r>
              <a:rPr lang="zh-CN" altLang="en-US" sz="3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秘密</a:t>
            </a:r>
            <a:r>
              <a:rPr lang="zh-CN" altLang="zh-CN" sz="32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：</a:t>
            </a:r>
            <a:endParaRPr lang="en-US" altLang="zh-CN" sz="32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>
              <a:lnSpc>
                <a:spcPts val="5000"/>
              </a:lnSpc>
            </a:pPr>
            <a:r>
              <a:rPr lang="zh-CN" altLang="zh-CN" sz="3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很远很远的地方，宇宙的另一边，是这一边的倒影。那里有座一样的城市，有条一样的街道，街角处有栋一样的房子，房里子有个一样的孩子。</a:t>
            </a:r>
            <a:endParaRPr lang="en-US" altLang="zh-CN" sz="3200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  <a:sym typeface="+mn-ea"/>
            </a:endParaRPr>
          </a:p>
          <a:p>
            <a:pPr>
              <a:lnSpc>
                <a:spcPts val="5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                                       </a:t>
            </a:r>
            <a:endParaRPr lang="zh-CN" altLang="zh-CN" sz="32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9219" name="TextBox 1"/>
          <p:cNvSpPr txBox="1"/>
          <p:nvPr/>
        </p:nvSpPr>
        <p:spPr>
          <a:xfrm>
            <a:off x="3741738" y="774700"/>
            <a:ext cx="5262562" cy="1108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6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宇宙的另一边</a:t>
            </a:r>
            <a:endParaRPr lang="zh-CN" altLang="en-US" sz="6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97050" y="223393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http://picture.ik123.com/uploads/allimg/170508/4-1F50Q5095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Box 1"/>
          <p:cNvSpPr txBox="1"/>
          <p:nvPr/>
        </p:nvSpPr>
        <p:spPr>
          <a:xfrm>
            <a:off x="239395" y="2632075"/>
            <a:ext cx="11854180" cy="3728085"/>
          </a:xfrm>
          <a:prstGeom prst="rect">
            <a:avLst/>
          </a:prstGeom>
          <a:solidFill>
            <a:schemeClr val="tx1">
              <a:alpha val="54901"/>
            </a:schemeClr>
          </a:solidFill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</a:rPr>
              <a:t>     </a:t>
            </a:r>
            <a:endParaRPr lang="en-US" altLang="zh-CN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ts val="5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</a:rPr>
              <a:t>       </a:t>
            </a:r>
            <a:r>
              <a:rPr lang="en-US" altLang="zh-CN" sz="3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</a:t>
            </a:r>
            <a:r>
              <a:rPr lang="zh-CN" altLang="zh-CN" sz="3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星光洒进我的眼睛，在我身体里汩汩</a:t>
            </a:r>
            <a:r>
              <a:rPr lang="zh-CN" altLang="en-US" sz="3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流淌</a:t>
            </a:r>
            <a:r>
              <a:rPr lang="zh-CN" altLang="zh-CN" sz="3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，告</a:t>
            </a:r>
            <a:r>
              <a:rPr lang="en-US" altLang="zh-CN" sz="3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</a:t>
            </a:r>
            <a:r>
              <a:rPr lang="zh-CN" altLang="zh-CN" sz="3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诉我一个</a:t>
            </a:r>
            <a:r>
              <a:rPr lang="zh-CN" altLang="en-US" sz="3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秘密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华文楷体" panose="02010600040101010101" pitchFamily="2" charset="-122"/>
                <a:sym typeface="+mn-ea"/>
              </a:rPr>
              <a:t>：</a:t>
            </a:r>
            <a:endParaRPr lang="en-US" altLang="zh-CN" sz="32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>
              <a:lnSpc>
                <a:spcPts val="5000"/>
              </a:lnSpc>
            </a:pPr>
            <a:r>
              <a:rPr lang="zh-CN" altLang="zh-CN" sz="3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很远很远的地方，宇宙的另一边，是这一边的倒影。那里有座</a:t>
            </a:r>
            <a:r>
              <a:rPr lang="zh-CN" altLang="zh-CN" sz="32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一样</a:t>
            </a:r>
            <a:r>
              <a:rPr lang="zh-CN" altLang="zh-CN" sz="3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的城市，有条</a:t>
            </a:r>
            <a:r>
              <a:rPr lang="zh-CN" altLang="zh-CN" sz="32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一样</a:t>
            </a:r>
            <a:r>
              <a:rPr lang="zh-CN" altLang="zh-CN" sz="3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的街道，街角处有栋</a:t>
            </a:r>
            <a:r>
              <a:rPr lang="zh-CN" altLang="zh-CN" sz="32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一样</a:t>
            </a:r>
            <a:r>
              <a:rPr lang="zh-CN" altLang="zh-CN" sz="3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的房子，房里子有个</a:t>
            </a:r>
            <a:r>
              <a:rPr lang="zh-CN" altLang="zh-CN" sz="32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一样</a:t>
            </a:r>
            <a:r>
              <a:rPr lang="zh-CN" altLang="zh-CN" sz="3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的孩子。</a:t>
            </a:r>
            <a:endParaRPr lang="en-US" altLang="zh-CN" sz="32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  <a:p>
            <a:pPr>
              <a:lnSpc>
                <a:spcPts val="5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                                       </a:t>
            </a:r>
            <a:endParaRPr lang="zh-CN" altLang="zh-CN" sz="32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9219" name="TextBox 1"/>
          <p:cNvSpPr txBox="1"/>
          <p:nvPr/>
        </p:nvSpPr>
        <p:spPr>
          <a:xfrm>
            <a:off x="3741738" y="774700"/>
            <a:ext cx="5262562" cy="1108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6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宇宙的另一边</a:t>
            </a:r>
            <a:endParaRPr lang="zh-CN" altLang="en-US" sz="6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 descr="http://picture.ik123.com/uploads/allimg/170508/4-1F50Q5095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Box 1"/>
          <p:cNvSpPr txBox="1"/>
          <p:nvPr/>
        </p:nvSpPr>
        <p:spPr>
          <a:xfrm>
            <a:off x="3741738" y="774700"/>
            <a:ext cx="5262562" cy="1108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6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宇宙的另一边</a:t>
            </a:r>
            <a:endParaRPr lang="zh-CN" altLang="en-US" sz="6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20" name="矩形 3"/>
          <p:cNvSpPr/>
          <p:nvPr/>
        </p:nvSpPr>
        <p:spPr>
          <a:xfrm>
            <a:off x="1089660" y="2247900"/>
            <a:ext cx="10566400" cy="1077913"/>
          </a:xfrm>
          <a:prstGeom prst="rect">
            <a:avLst/>
          </a:prstGeom>
          <a:solidFill>
            <a:schemeClr val="bg1">
              <a:alpha val="14117"/>
            </a:schemeClr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①在宇宙的这一边，石头是没有生命的；在宇宙的另一边，它会不会 </a:t>
            </a:r>
            <a:r>
              <a:rPr lang="en-US" altLang="zh-CN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像花朵一样开放，或者 </a:t>
            </a:r>
            <a:r>
              <a:rPr lang="en-US" altLang="zh-CN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像人一样行走？</a:t>
            </a:r>
            <a:endParaRPr lang="zh-CN" altLang="en-US" sz="3200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0242" name="Picture 2" descr="http://picture.ik123.com/uploads/allimg/170508/4-1F50Q5095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3980"/>
            <a:ext cx="1343342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5" descr="C:\Users\ADMINI~1\AppData\Local\Temp\WeChat Files\c75271e95740652bee49f2d6c3a1626.jpg"/>
          <p:cNvPicPr>
            <a:picLocks noChangeAspect="1"/>
          </p:cNvPicPr>
          <p:nvPr/>
        </p:nvPicPr>
        <p:blipFill>
          <a:blip r:embed="rId2"/>
          <a:srcRect t="14160" r="5257"/>
          <a:stretch>
            <a:fillRect/>
          </a:stretch>
        </p:blipFill>
        <p:spPr>
          <a:xfrm>
            <a:off x="2470785" y="1654175"/>
            <a:ext cx="7788275" cy="465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TextBox 6"/>
          <p:cNvSpPr txBox="1"/>
          <p:nvPr/>
        </p:nvSpPr>
        <p:spPr>
          <a:xfrm>
            <a:off x="833438" y="320675"/>
            <a:ext cx="7130415" cy="1383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同桌合作</a:t>
            </a:r>
            <a:endParaRPr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zh-CN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借助</a:t>
            </a:r>
            <a:r>
              <a:rPr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关键词把</a:t>
            </a:r>
            <a:r>
              <a:rPr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3-5小节</a:t>
            </a:r>
            <a:r>
              <a:rPr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宇宙的秘密</a:t>
            </a:r>
            <a:r>
              <a:rPr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整理</a:t>
            </a:r>
            <a:r>
              <a:rPr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出来，</a:t>
            </a:r>
            <a:endParaRPr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并且合作用自己的话</a:t>
            </a:r>
            <a:r>
              <a:rPr 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说一说</a:t>
            </a:r>
            <a:r>
              <a:rPr lang="zh-CN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这些秘密</a:t>
            </a:r>
            <a:r>
              <a:rPr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97400" y="3784600"/>
            <a:ext cx="558800" cy="393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89600" y="3784600"/>
            <a:ext cx="469900" cy="393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4245,&quot;width&quot;:4305}"/>
</p:tagLst>
</file>

<file path=ppt/theme/theme1.xml><?xml version="1.0" encoding="utf-8"?>
<a:theme xmlns:a="http://schemas.openxmlformats.org/drawingml/2006/main" name="3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《七彩课堂》课件模板（新）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2848</Words>
  <Application>WPS 演示</Application>
  <PresentationFormat>自定义</PresentationFormat>
  <Paragraphs>144</Paragraphs>
  <Slides>15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15</vt:i4>
      </vt:variant>
    </vt:vector>
  </HeadingPairs>
  <TitlesOfParts>
    <vt:vector size="39" baseType="lpstr">
      <vt:lpstr>Arial</vt:lpstr>
      <vt:lpstr>宋体</vt:lpstr>
      <vt:lpstr>Wingdings</vt:lpstr>
      <vt:lpstr>Calibri</vt:lpstr>
      <vt:lpstr>Calibri Light</vt:lpstr>
      <vt:lpstr>Impact</vt:lpstr>
      <vt:lpstr>微软雅黑</vt:lpstr>
      <vt:lpstr>楷体</vt:lpstr>
      <vt:lpstr>仿宋</vt:lpstr>
      <vt:lpstr>汉仪糯米团简</vt:lpstr>
      <vt:lpstr>华文隶书</vt:lpstr>
      <vt:lpstr>汉仪超级战甲简</vt:lpstr>
      <vt:lpstr>黑体</vt:lpstr>
      <vt:lpstr>华文楷体</vt:lpstr>
      <vt:lpstr>Tahoma</vt:lpstr>
      <vt:lpstr>Times New Roman</vt:lpstr>
      <vt:lpstr>FangSong_GB2312 Regular</vt:lpstr>
      <vt:lpstr>Segoe Print</vt:lpstr>
      <vt:lpstr>Arial Unicode MS</vt:lpstr>
      <vt:lpstr>Times New Roman</vt:lpstr>
      <vt:lpstr>3_Office 主题</vt:lpstr>
      <vt:lpstr>《七彩课堂》课件模板（新）</vt:lpstr>
      <vt:lpstr>4_Office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最假的贝天</cp:lastModifiedBy>
  <cp:revision>247</cp:revision>
  <dcterms:created xsi:type="dcterms:W3CDTF">2017-11-13T08:28:00Z</dcterms:created>
  <dcterms:modified xsi:type="dcterms:W3CDTF">2021-04-18T15:37:50Z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KSOSaveFontToCloudKey">
    <vt:lpwstr>840442516_embed</vt:lpwstr>
  </property>
  <property fmtid="{D5CDD505-2E9C-101B-9397-08002B2CF9AE}" pid="4" name="ICV">
    <vt:lpwstr>F2E66867B69D486A8F77F6E593E69F6F</vt:lpwstr>
  </property>
</Properties>
</file>