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7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66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DEEE"/>
    <a:srgbClr val="7BC6DA"/>
    <a:srgbClr val="D5D3D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409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42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01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304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49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354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67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853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834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71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50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5EDB2-2432-4562-A07F-96DD67ADB98D}" type="datetimeFigureOut">
              <a:rPr lang="zh-CN" altLang="en-US" smtClean="0"/>
              <a:t>2021/4/19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4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95DF5A9-5979-4193-ABD5-2DD4CAC632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E17B6B7-7D44-43A4-BD3C-3FE558A809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6B75A1-A068-4FB4-A7FD-2485C68508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705619" y="252353"/>
            <a:ext cx="2541639" cy="17732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98C697D-9A6E-4258-944F-CE0A557F7B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/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789C190-4E14-46AC-BAE8-6DE0AD48FAEF}"/>
              </a:ext>
            </a:extLst>
          </p:cNvPr>
          <p:cNvSpPr txBox="1"/>
          <p:nvPr/>
        </p:nvSpPr>
        <p:spPr>
          <a:xfrm>
            <a:off x="3247259" y="1828810"/>
            <a:ext cx="5931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观摩薛小食堂</a:t>
            </a:r>
            <a:endParaRPr lang="zh-CN" altLang="en-US" sz="7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7D01246-3E7D-48F9-8A7E-8F08511B1D87}"/>
              </a:ext>
            </a:extLst>
          </p:cNvPr>
          <p:cNvSpPr txBox="1"/>
          <p:nvPr/>
        </p:nvSpPr>
        <p:spPr>
          <a:xfrm>
            <a:off x="5537766" y="5050881"/>
            <a:ext cx="3640740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参与人：一（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）班家长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   期：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7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9186" y="1933303"/>
            <a:ext cx="1612813" cy="49246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589892" y="201736"/>
            <a:ext cx="3687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家长陪餐感悟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455874" y="1145972"/>
            <a:ext cx="335675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很高兴能参加本次活动，让我切身体会到学校对孩子们饮食方面非常重视，家长可以更加放心的把孩子交给薛小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！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98C697D-9A6E-4258-944F-CE0A557F7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/>
        </p:blipFill>
        <p:spPr>
          <a:xfrm>
            <a:off x="8853180" y="-475133"/>
            <a:ext cx="3452012" cy="24084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495" y="1145972"/>
            <a:ext cx="4248988" cy="424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3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95DF5A9-5979-4193-ABD5-2DD4CAC632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E17B6B7-7D44-43A4-BD3C-3FE558A809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6B75A1-A068-4FB4-A7FD-2485C68508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705619" y="252353"/>
            <a:ext cx="2541639" cy="17732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98C697D-9A6E-4258-944F-CE0A557F7B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/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789C190-4E14-46AC-BAE8-6DE0AD48FAEF}"/>
              </a:ext>
            </a:extLst>
          </p:cNvPr>
          <p:cNvSpPr txBox="1"/>
          <p:nvPr/>
        </p:nvSpPr>
        <p:spPr>
          <a:xfrm>
            <a:off x="2855342" y="2432655"/>
            <a:ext cx="5656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谢谢大家</a:t>
            </a:r>
            <a:endParaRPr lang="zh-CN" altLang="en-US" sz="72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505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4"/>
          <a:stretch/>
        </p:blipFill>
        <p:spPr>
          <a:xfrm>
            <a:off x="6080913" y="1579360"/>
            <a:ext cx="4498272" cy="290596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9186" y="1933303"/>
            <a:ext cx="1612813" cy="49246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589892" y="201736"/>
            <a:ext cx="2725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食堂环境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998C697D-9A6E-4258-944F-CE0A557F7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/>
        </p:blipFill>
        <p:spPr>
          <a:xfrm>
            <a:off x="8853180" y="-475133"/>
            <a:ext cx="3452012" cy="2408436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399564" y="1224664"/>
            <a:ext cx="372004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一走进食堂大门，就能看见：  </a:t>
            </a:r>
            <a:endParaRPr lang="en-US" altLang="zh-CN" sz="28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、地面干净整洁，</a:t>
            </a:r>
            <a:endParaRPr lang="en-US" altLang="zh-CN" sz="28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、物品有序摆放，</a:t>
            </a:r>
            <a:endParaRPr lang="en-US" altLang="zh-CN" sz="28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、区域标识明显。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1" r="519" b="-3150"/>
          <a:stretch/>
        </p:blipFill>
        <p:spPr>
          <a:xfrm>
            <a:off x="4645721" y="3809095"/>
            <a:ext cx="3298840" cy="27307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5196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9186" y="1933303"/>
            <a:ext cx="1612813" cy="49246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589892" y="201736"/>
            <a:ext cx="2725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食材管控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998C697D-9A6E-4258-944F-CE0A557F7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/>
        </p:blipFill>
        <p:spPr>
          <a:xfrm>
            <a:off x="8853180" y="-475133"/>
            <a:ext cx="3452012" cy="2408436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501488" y="1277653"/>
            <a:ext cx="372004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每天有专门的工作人员对食材进行采买，并对食材进行严格的称重，记录、拍照、上传，保质保量。</a:t>
            </a:r>
            <a:endParaRPr lang="en-US" altLang="zh-CN" sz="28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食材有指定供应商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59" y="1579358"/>
            <a:ext cx="4622351" cy="34667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20194" r="33339" b="19084"/>
          <a:stretch/>
        </p:blipFill>
        <p:spPr>
          <a:xfrm>
            <a:off x="5206107" y="3540107"/>
            <a:ext cx="1801898" cy="28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9186" y="1933303"/>
            <a:ext cx="1612813" cy="49246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589892" y="201736"/>
            <a:ext cx="2725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仓储管理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998C697D-9A6E-4258-944F-CE0A557F7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/>
        </p:blipFill>
        <p:spPr>
          <a:xfrm>
            <a:off x="8853180" y="-475133"/>
            <a:ext cx="3452012" cy="24084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29" y="1553227"/>
            <a:ext cx="4931699" cy="36987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31477" r="2960" b="20176"/>
          <a:stretch/>
        </p:blipFill>
        <p:spPr>
          <a:xfrm>
            <a:off x="4585165" y="3967323"/>
            <a:ext cx="3453434" cy="2569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455873" y="1145973"/>
            <a:ext cx="372004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食堂有单独仓库，所有调味品上架摆放整齐，每种都有日期</a:t>
            </a:r>
            <a:r>
              <a:rPr lang="zh-CN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标识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卡</a:t>
            </a:r>
            <a:r>
              <a:rPr lang="zh-CN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，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清楚标识了采购、生产、有效日期，</a:t>
            </a:r>
            <a:r>
              <a:rPr lang="zh-CN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大大</a:t>
            </a:r>
            <a:r>
              <a:rPr lang="zh-CN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保证了食品的安全。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163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9186" y="1933303"/>
            <a:ext cx="1612813" cy="49246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589892" y="201736"/>
            <a:ext cx="2725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仓储管理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998C697D-9A6E-4258-944F-CE0A557F7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/>
        </p:blipFill>
        <p:spPr>
          <a:xfrm>
            <a:off x="8853180" y="-475133"/>
            <a:ext cx="3452012" cy="2408436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455873" y="1145973"/>
            <a:ext cx="37200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</a:t>
            </a:r>
            <a:r>
              <a:rPr lang="zh-CN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大米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和食用油</a:t>
            </a:r>
            <a:r>
              <a:rPr lang="zh-CN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有</a:t>
            </a:r>
            <a:r>
              <a:rPr lang="zh-CN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专门的存放地点，严格做好防</a:t>
            </a:r>
            <a:r>
              <a:rPr lang="zh-CN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鼠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zh-CN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防潮</a:t>
            </a:r>
            <a:r>
              <a:rPr lang="zh-CN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措施，为给孩子们的餐点保质保量。</a:t>
            </a:r>
          </a:p>
          <a:p>
            <a:pPr>
              <a:lnSpc>
                <a:spcPct val="150000"/>
              </a:lnSpc>
            </a:pP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/>
          <a:stretch/>
        </p:blipFill>
        <p:spPr>
          <a:xfrm>
            <a:off x="5057342" y="1143371"/>
            <a:ext cx="3318539" cy="3522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05" y="2907113"/>
            <a:ext cx="2880510" cy="3454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4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9186" y="1933303"/>
            <a:ext cx="1612813" cy="49246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589892" y="201736"/>
            <a:ext cx="2725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餐具消毒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998C697D-9A6E-4258-944F-CE0A557F7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/>
        </p:blipFill>
        <p:spPr>
          <a:xfrm>
            <a:off x="8853180" y="-475133"/>
            <a:ext cx="3452012" cy="2408436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455873" y="1145973"/>
            <a:ext cx="37200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孩子们的餐具也是经过严格消毒，完成后进行分装，分配给各个班级。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t="22511"/>
          <a:stretch/>
        </p:blipFill>
        <p:spPr>
          <a:xfrm>
            <a:off x="5325978" y="1367398"/>
            <a:ext cx="4950523" cy="28805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5" t="35648" r="22025" b="36175"/>
          <a:stretch/>
        </p:blipFill>
        <p:spPr>
          <a:xfrm>
            <a:off x="5325977" y="3921676"/>
            <a:ext cx="3098416" cy="2389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64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9186" y="1933303"/>
            <a:ext cx="1612813" cy="49246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589892" y="201736"/>
            <a:ext cx="2725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午餐留样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455873" y="1145973"/>
            <a:ext cx="37200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每天的午餐都会留样、保存至少</a:t>
            </a:r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48h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，确保孩子们的午餐得到保障。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4" y="1145973"/>
            <a:ext cx="3395558" cy="42441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b="4782"/>
          <a:stretch/>
        </p:blipFill>
        <p:spPr>
          <a:xfrm>
            <a:off x="4475746" y="2704056"/>
            <a:ext cx="3092191" cy="3553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17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9186" y="1933303"/>
            <a:ext cx="1612813" cy="49246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589892" y="201736"/>
            <a:ext cx="2725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记录存档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455873" y="1145973"/>
            <a:ext cx="37200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工作人员会对一些指标进行检测、记录：</a:t>
            </a:r>
            <a:endParaRPr lang="en-US" altLang="zh-CN" sz="28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、蔬菜农药剂型测试记录</a:t>
            </a:r>
            <a:r>
              <a:rPr lang="zh-CN" altLang="en-US" sz="20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（可参考右下图）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；</a:t>
            </a:r>
            <a:endParaRPr lang="en-US" altLang="zh-CN" sz="28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、备餐间紫外线消毒记录；</a:t>
            </a:r>
            <a:endParaRPr lang="en-US" altLang="zh-CN" sz="28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、餐具消毒记录；</a:t>
            </a:r>
            <a:endParaRPr lang="en-US" altLang="zh-CN" sz="28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、留样登记表；</a:t>
            </a:r>
            <a:endParaRPr lang="en-US" altLang="zh-CN" sz="28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5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、常规项目的自检表</a:t>
            </a:r>
            <a:endParaRPr lang="en-US" altLang="zh-CN" sz="28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6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……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998C697D-9A6E-4258-944F-CE0A557F7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/>
        </p:blipFill>
        <p:spPr>
          <a:xfrm>
            <a:off x="8853180" y="-475133"/>
            <a:ext cx="3452012" cy="24084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5222" r="3133" b="5655"/>
          <a:stretch/>
        </p:blipFill>
        <p:spPr>
          <a:xfrm>
            <a:off x="5635155" y="1145973"/>
            <a:ext cx="4535540" cy="34888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t="9717" r="16296" b="7399"/>
          <a:stretch/>
        </p:blipFill>
        <p:spPr>
          <a:xfrm>
            <a:off x="8056306" y="4301122"/>
            <a:ext cx="1579115" cy="21089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t="45879" r="8834" b="11342"/>
          <a:stretch/>
        </p:blipFill>
        <p:spPr>
          <a:xfrm rot="16200000">
            <a:off x="6210190" y="4549822"/>
            <a:ext cx="2066296" cy="162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0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9186" y="1933303"/>
            <a:ext cx="1612813" cy="49246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589892" y="201736"/>
            <a:ext cx="2725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午餐时间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0045D11-7193-4ABB-9675-7BB7653ABDA4}"/>
              </a:ext>
            </a:extLst>
          </p:cNvPr>
          <p:cNvSpPr txBox="1"/>
          <p:nvPr/>
        </p:nvSpPr>
        <p:spPr>
          <a:xfrm>
            <a:off x="1455874" y="1145972"/>
            <a:ext cx="33567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</a:t>
            </a:r>
            <a:r>
              <a:rPr lang="zh-CN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午餐</a:t>
            </a:r>
            <a:r>
              <a:rPr lang="zh-CN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时间</a:t>
            </a:r>
            <a:r>
              <a:rPr lang="zh-CN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到，</a:t>
            </a:r>
            <a:r>
              <a:rPr lang="zh-CN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孩子们整齐有序地</a:t>
            </a:r>
            <a:r>
              <a:rPr lang="zh-CN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分发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午餐</a:t>
            </a:r>
            <a:r>
              <a:rPr lang="zh-CN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，</a:t>
            </a:r>
            <a:r>
              <a:rPr lang="zh-CN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安静地</a:t>
            </a:r>
            <a:r>
              <a:rPr lang="zh-CN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用餐</a:t>
            </a: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，时刻准备着“光盘”</a:t>
            </a:r>
            <a:r>
              <a:rPr lang="zh-CN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1" y="1331887"/>
            <a:ext cx="6038789" cy="45290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98C697D-9A6E-4258-944F-CE0A557F7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/>
        </p:blipFill>
        <p:spPr>
          <a:xfrm>
            <a:off x="8853180" y="-475133"/>
            <a:ext cx="3452012" cy="240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0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323</Words>
  <Application>Microsoft Office PowerPoint</Application>
  <PresentationFormat>宽屏</PresentationFormat>
  <Paragraphs>32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等线</vt:lpstr>
      <vt:lpstr>等线 Light</vt:lpstr>
      <vt:lpstr>华文琥珀</vt:lpstr>
      <vt:lpstr>华文新魏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001</dc:creator>
  <cp:lastModifiedBy>Mabel Bao</cp:lastModifiedBy>
  <cp:revision>40</cp:revision>
  <dcterms:created xsi:type="dcterms:W3CDTF">2017-07-12T14:51:18Z</dcterms:created>
  <dcterms:modified xsi:type="dcterms:W3CDTF">2021-04-19T06:53:29Z</dcterms:modified>
</cp:coreProperties>
</file>