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4" r:id="rId3"/>
  </p:sldMasterIdLst>
  <p:notesMasterIdLst>
    <p:notesMasterId r:id="rId23"/>
  </p:notesMasterIdLst>
  <p:sldIdLst>
    <p:sldId id="430" r:id="rId4"/>
    <p:sldId id="432" r:id="rId5"/>
    <p:sldId id="436" r:id="rId6"/>
    <p:sldId id="458" r:id="rId7"/>
    <p:sldId id="434" r:id="rId8"/>
    <p:sldId id="465" r:id="rId9"/>
    <p:sldId id="261" r:id="rId10"/>
    <p:sldId id="265" r:id="rId11"/>
    <p:sldId id="442" r:id="rId12"/>
    <p:sldId id="459" r:id="rId13"/>
    <p:sldId id="445" r:id="rId14"/>
    <p:sldId id="440" r:id="rId15"/>
    <p:sldId id="467" r:id="rId16"/>
    <p:sldId id="461" r:id="rId17"/>
    <p:sldId id="468" r:id="rId18"/>
    <p:sldId id="466" r:id="rId19"/>
    <p:sldId id="457" r:id="rId20"/>
    <p:sldId id="464" r:id="rId21"/>
    <p:sldId id="283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C000"/>
    <a:srgbClr val="F7860C"/>
    <a:srgbClr val="000066"/>
    <a:srgbClr val="0B8F2E"/>
    <a:srgbClr val="3F3F3F"/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2021/12/1</a:t>
            </a:fld>
            <a:endParaRPr lang="zh-CN" altLang="en-US" strike="noStrike" noProof="1"/>
          </a:p>
        </p:txBody>
      </p:sp>
      <p:sp>
        <p:nvSpPr>
          <p:cNvPr id="1024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4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65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65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65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图片 3" descr="luzh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57232"/>
            <a:ext cx="2643174" cy="2214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文本框 5"/>
          <p:cNvSpPr txBox="1"/>
          <p:nvPr/>
        </p:nvSpPr>
        <p:spPr>
          <a:xfrm>
            <a:off x="7000892" y="3341697"/>
            <a:ext cx="1379538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9600" b="1" dirty="0">
                <a:latin typeface="楷体" panose="02010609060101010101" charset="-122"/>
                <a:ea typeface="楷体" panose="02010609060101010101" charset="-122"/>
              </a:rPr>
              <a:t>雪</a:t>
            </a:r>
          </a:p>
        </p:txBody>
      </p:sp>
      <p:sp>
        <p:nvSpPr>
          <p:cNvPr id="15366" name="文本框 6"/>
          <p:cNvSpPr txBox="1"/>
          <p:nvPr/>
        </p:nvSpPr>
        <p:spPr>
          <a:xfrm>
            <a:off x="785786" y="3429000"/>
            <a:ext cx="1379538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9600" b="1" dirty="0">
                <a:latin typeface="楷体" panose="02010609060101010101" charset="-122"/>
                <a:ea typeface="楷体" panose="02010609060101010101" charset="-122"/>
              </a:rPr>
              <a:t>露</a:t>
            </a:r>
          </a:p>
        </p:txBody>
      </p:sp>
      <p:pic>
        <p:nvPicPr>
          <p:cNvPr id="12" name="图片 11" descr="微信图片_20211128223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857256"/>
            <a:ext cx="2857520" cy="2214554"/>
          </a:xfrm>
          <a:prstGeom prst="rect">
            <a:avLst/>
          </a:prstGeom>
        </p:spPr>
      </p:pic>
      <p:pic>
        <p:nvPicPr>
          <p:cNvPr id="13" name="图片 12" descr="微信图片_202111282237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857232"/>
            <a:ext cx="2864904" cy="2214554"/>
          </a:xfrm>
          <a:prstGeom prst="rect">
            <a:avLst/>
          </a:prstGeom>
        </p:spPr>
      </p:pic>
      <p:sp>
        <p:nvSpPr>
          <p:cNvPr id="14" name="文本框 5"/>
          <p:cNvSpPr txBox="1"/>
          <p:nvPr/>
        </p:nvSpPr>
        <p:spPr>
          <a:xfrm>
            <a:off x="3763966" y="3357562"/>
            <a:ext cx="1379538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9600" b="1" dirty="0">
                <a:latin typeface="楷体" panose="02010609060101010101" charset="-122"/>
                <a:ea typeface="楷体" panose="02010609060101010101" charset="-122"/>
              </a:rPr>
              <a:t>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224" y="1071546"/>
            <a:ext cx="3892412" cy="58477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7860C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我要把大海藏起来。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57224" y="2143116"/>
            <a:ext cx="7929618" cy="64633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7860C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现在我要把天空连同太阳一起藏起来。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857224" y="3286124"/>
            <a:ext cx="5280613" cy="64633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7860C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现在我要把海岸藏起来。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857224" y="4429132"/>
            <a:ext cx="5743880" cy="64633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7860C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现在，我该把谁藏起来呢？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857224" y="5497313"/>
            <a:ext cx="4354077" cy="64633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7860C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我要把自己藏起来。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85794"/>
            <a:ext cx="771530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   “我要把大海藏起来。”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643702" y="714356"/>
            <a:ext cx="1000132" cy="642942"/>
          </a:xfrm>
          <a:prstGeom prst="ellipse">
            <a:avLst/>
          </a:prstGeom>
          <a:noFill/>
          <a:ln w="38100">
            <a:solidFill>
              <a:srgbClr val="F78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071802" y="2500306"/>
            <a:ext cx="1000132" cy="642942"/>
          </a:xfrm>
          <a:prstGeom prst="ellipse">
            <a:avLst/>
          </a:prstGeom>
          <a:noFill/>
          <a:ln w="38100">
            <a:solidFill>
              <a:srgbClr val="F78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28662" y="2500306"/>
            <a:ext cx="757242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36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942919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   “现在我要把天空连同太阳一起藏起来。”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3714752"/>
            <a:ext cx="800105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   “现在我要把海岸藏起来。”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3714752"/>
            <a:ext cx="7715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sym typeface="Wingdings"/>
              </a:rPr>
              <a:t>                  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sym typeface="Wingdings"/>
              </a:rPr>
              <a:t>雾</a:t>
            </a:r>
            <a:r>
              <a:rPr lang="zh-CN" altLang="en-US" sz="36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把海岸藏了起来，同时也把城市藏了起来。</a:t>
            </a:r>
            <a:endParaRPr lang="en-US" altLang="zh-CN" sz="3600" b="1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3985" y="714356"/>
            <a:ext cx="7111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sym typeface="Wingdings"/>
              </a:rPr>
              <a:t>    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sym typeface="Wingdings"/>
              </a:rPr>
              <a:t>          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sym typeface="Wingdings"/>
              </a:rPr>
              <a:t> 于是</a:t>
            </a:r>
            <a:r>
              <a:rPr lang="zh-CN" altLang="en-US" sz="36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，</a:t>
            </a:r>
            <a:endParaRPr lang="en-US" altLang="zh-CN" sz="3600" b="1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他把大海藏了起来。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4348" y="2451738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          于是，他把天空连同太阳一起藏了起来。</a:t>
            </a:r>
            <a:endParaRPr lang="en-US" altLang="zh-CN" sz="3600" b="1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535782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“我要把自己藏起来。”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2910" y="5357826"/>
            <a:ext cx="7786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                         雾呢？消失了，不知到哪里去了。</a:t>
            </a:r>
            <a:endParaRPr lang="en-US" altLang="zh-CN" sz="3200" b="1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5110475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shī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928802"/>
            <a:ext cx="8072494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淘气的雾孩子先飞到海上，把（    ）、（    ）连同（    ）一起藏了起来；接着他来到岸边，把（    ）和（    ）同时藏了起来；最后，他躲到城市的上空，把（    ）藏了起来，他（      ）。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50030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天空</a:t>
            </a:r>
            <a:endParaRPr lang="zh-CN" altLang="en-US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768" y="1928802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大海</a:t>
            </a:r>
            <a:endParaRPr lang="zh-CN" altLang="en-US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250030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太阳</a:t>
            </a:r>
            <a:endParaRPr lang="zh-CN" altLang="en-US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9058" y="307181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海岸 </a:t>
            </a:r>
            <a:endParaRPr lang="zh-CN" altLang="en-US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9322" y="307181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城市</a:t>
            </a:r>
            <a:endParaRPr lang="zh-CN" altLang="en-US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0100" y="421481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自己</a:t>
            </a:r>
            <a:endParaRPr lang="zh-CN" altLang="en-US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3504" y="421481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消失了</a:t>
            </a:r>
            <a:endParaRPr lang="zh-CN" altLang="en-US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  <p:bldP spid="1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111301248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111301249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1214422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无论是海水、船只，还是蓝色的远方，都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看不见了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4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786058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霎时，四周变暗了，无论是天空，还是天空中的太阳，都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看不见了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4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250030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楷体" pitchFamily="49" charset="-122"/>
                <a:ea typeface="楷体" pitchFamily="49" charset="-122"/>
              </a:rPr>
              <a:t>à</a:t>
            </a:r>
            <a:r>
              <a:rPr lang="en-US" altLang="zh-CN" sz="2400" dirty="0" err="1" smtClean="0"/>
              <a:t>n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3786182" y="2786058"/>
            <a:ext cx="699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000066"/>
                </a:solidFill>
                <a:latin typeface="楷体" pitchFamily="49" charset="-122"/>
                <a:ea typeface="楷体" pitchFamily="49" charset="-122"/>
              </a:rPr>
              <a:t>暗</a:t>
            </a:r>
            <a:endParaRPr lang="zh-CN" altLang="en-US" dirty="0">
              <a:solidFill>
                <a:srgbClr val="00006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4348" y="2786058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霎时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111301249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1214422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无论是</a:t>
            </a:r>
            <a:r>
              <a:rPr lang="zh-CN" altLang="en-US" sz="4000" b="1" u="sng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海水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4000" b="1" u="sng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船只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，还是</a:t>
            </a:r>
            <a:r>
              <a:rPr lang="zh-CN" altLang="en-US" sz="4000" b="1" u="sng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蓝色的远方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，都看不见了。</a:t>
            </a:r>
            <a:endParaRPr lang="zh-CN" altLang="en-US" sz="4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786058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霎时，四周变暗了，无论是</a:t>
            </a:r>
            <a:r>
              <a:rPr lang="zh-CN" altLang="en-US" sz="4000" b="1" u="sng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天空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，还是天空中的</a:t>
            </a:r>
            <a:r>
              <a:rPr lang="zh-CN" altLang="en-US" sz="4000" b="1" u="sng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太阳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，都看不见了。</a:t>
            </a:r>
            <a:endParaRPr lang="zh-CN" altLang="en-US" sz="4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4500570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无论</a:t>
            </a:r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是</a:t>
            </a:r>
            <a:r>
              <a:rPr lang="zh-CN" altLang="en-US" sz="4000" b="1" u="sng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还是</a:t>
            </a:r>
            <a:r>
              <a:rPr lang="zh-CN" altLang="en-US" sz="4000" b="1" u="sng" dirty="0" smtClean="0">
                <a:latin typeface="楷体" pitchFamily="49" charset="-122"/>
                <a:ea typeface="楷体" pitchFamily="49" charset="-122"/>
              </a:rPr>
              <a:t>        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都看不见了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en-US" sz="4000" b="1" u="sng" dirty="0" smtClean="0">
                <a:latin typeface="楷体" pitchFamily="49" charset="-122"/>
                <a:ea typeface="楷体" pitchFamily="49" charset="-122"/>
              </a:rPr>
              <a:t>          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  </a:t>
            </a:r>
            <a:endParaRPr lang="zh-CN" altLang="en-US" sz="4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"/>
          <p:cNvGrpSpPr/>
          <p:nvPr/>
        </p:nvGrpSpPr>
        <p:grpSpPr>
          <a:xfrm>
            <a:off x="2214546" y="1350178"/>
            <a:ext cx="3093211" cy="3221830"/>
            <a:chOff x="3510794" y="523245"/>
            <a:chExt cx="4228139" cy="4770264"/>
          </a:xfrm>
        </p:grpSpPr>
        <p:sp>
          <p:nvSpPr>
            <p:cNvPr id="3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44450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/>
            </a:ln>
          </p:spPr>
        </p:sp>
        <p:sp>
          <p:nvSpPr>
            <p:cNvPr id="4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44450" cap="flat" cmpd="sng">
              <a:solidFill>
                <a:schemeClr val="accent2">
                  <a:lumMod val="60000"/>
                  <a:lumOff val="40000"/>
                </a:schemeClr>
              </a:solidFill>
              <a:prstDash val="dash"/>
              <a:round/>
            </a:ln>
          </p:spPr>
        </p:sp>
        <p:sp>
          <p:nvSpPr>
            <p:cNvPr id="5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44450" cap="flat" cmpd="sng">
              <a:solidFill>
                <a:schemeClr val="accent2">
                  <a:lumMod val="60000"/>
                  <a:lumOff val="40000"/>
                </a:schemeClr>
              </a:solidFill>
              <a:prstDash val="dash"/>
              <a:round/>
            </a:ln>
          </p:spPr>
        </p:sp>
      </p:grpSp>
      <p:sp>
        <p:nvSpPr>
          <p:cNvPr id="6" name="矩形 5"/>
          <p:cNvSpPr/>
          <p:nvPr/>
        </p:nvSpPr>
        <p:spPr>
          <a:xfrm>
            <a:off x="6072198" y="185397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上小下大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72198" y="3068421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间距均匀</a:t>
            </a:r>
          </a:p>
        </p:txBody>
      </p:sp>
      <p:sp>
        <p:nvSpPr>
          <p:cNvPr id="8" name="梯形 7"/>
          <p:cNvSpPr/>
          <p:nvPr/>
        </p:nvSpPr>
        <p:spPr>
          <a:xfrm>
            <a:off x="2643174" y="1714488"/>
            <a:ext cx="2286016" cy="2500330"/>
          </a:xfrm>
          <a:prstGeom prst="trapezoid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285984" y="1105145"/>
            <a:ext cx="27860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0" dirty="0" smtClean="0">
                <a:latin typeface="楷体" pitchFamily="49" charset="-122"/>
                <a:ea typeface="楷体" pitchFamily="49" charset="-122"/>
              </a:rPr>
              <a:t>岸</a:t>
            </a:r>
            <a:endParaRPr lang="zh-CN" altLang="en-US" sz="210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" name="图片 9" descr="图片5_副本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428604"/>
            <a:ext cx="5429288" cy="3931553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rot="5400000">
            <a:off x="2860669" y="2997191"/>
            <a:ext cx="3000396" cy="6362"/>
          </a:xfrm>
          <a:prstGeom prst="line">
            <a:avLst/>
          </a:prstGeom>
          <a:ln w="82550" cmpd="sng">
            <a:solidFill>
              <a:srgbClr val="0B8F2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"/>
          <p:cNvGrpSpPr/>
          <p:nvPr/>
        </p:nvGrpSpPr>
        <p:grpSpPr>
          <a:xfrm>
            <a:off x="3500430" y="1714488"/>
            <a:ext cx="3093211" cy="3221830"/>
            <a:chOff x="3510794" y="523245"/>
            <a:chExt cx="4228139" cy="4770264"/>
          </a:xfrm>
        </p:grpSpPr>
        <p:sp>
          <p:nvSpPr>
            <p:cNvPr id="5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44450" cap="flat" cmpd="sng">
              <a:solidFill>
                <a:srgbClr val="FF0000"/>
              </a:solidFill>
              <a:prstDash val="solid"/>
              <a:miter/>
            </a:ln>
          </p:spPr>
        </p:sp>
        <p:sp>
          <p:nvSpPr>
            <p:cNvPr id="6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44450" cap="flat" cmpd="sng">
              <a:solidFill>
                <a:srgbClr val="FF0000"/>
              </a:solidFill>
              <a:prstDash val="dash"/>
              <a:round/>
            </a:ln>
          </p:spPr>
        </p:sp>
        <p:sp>
          <p:nvSpPr>
            <p:cNvPr id="7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44450" cap="flat" cmpd="sng">
              <a:solidFill>
                <a:srgbClr val="FF0000"/>
              </a:solidFill>
              <a:prstDash val="dash"/>
              <a:round/>
            </a:ln>
          </p:spPr>
        </p:sp>
      </p:grpSp>
      <p:sp>
        <p:nvSpPr>
          <p:cNvPr id="8" name="TextBox 7"/>
          <p:cNvSpPr txBox="1"/>
          <p:nvPr/>
        </p:nvSpPr>
        <p:spPr>
          <a:xfrm>
            <a:off x="3643306" y="1500174"/>
            <a:ext cx="27860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0" dirty="0" smtClean="0">
                <a:latin typeface="楷体" pitchFamily="49" charset="-122"/>
                <a:ea typeface="楷体" pitchFamily="49" charset="-122"/>
              </a:rPr>
              <a:t>于</a:t>
            </a:r>
            <a:endParaRPr lang="zh-CN" altLang="en-US" sz="21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"/>
          <p:cNvGrpSpPr/>
          <p:nvPr/>
        </p:nvGrpSpPr>
        <p:grpSpPr>
          <a:xfrm>
            <a:off x="1928794" y="1928802"/>
            <a:ext cx="3093211" cy="3221830"/>
            <a:chOff x="3510794" y="523245"/>
            <a:chExt cx="4228139" cy="4770264"/>
          </a:xfrm>
        </p:grpSpPr>
        <p:sp>
          <p:nvSpPr>
            <p:cNvPr id="10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44450" cap="flat" cmpd="sng">
              <a:solidFill>
                <a:srgbClr val="FF0000"/>
              </a:solidFill>
              <a:prstDash val="solid"/>
              <a:miter/>
            </a:ln>
          </p:spPr>
        </p:sp>
        <p:sp>
          <p:nvSpPr>
            <p:cNvPr id="11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44450" cap="flat" cmpd="sng">
              <a:solidFill>
                <a:srgbClr val="FF0000"/>
              </a:solidFill>
              <a:prstDash val="dash"/>
              <a:round/>
            </a:ln>
          </p:spPr>
        </p:sp>
        <p:sp>
          <p:nvSpPr>
            <p:cNvPr id="12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44450" cap="flat" cmpd="sng">
              <a:solidFill>
                <a:srgbClr val="FF0000"/>
              </a:solidFill>
              <a:prstDash val="dash"/>
              <a:round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2000232" y="1714488"/>
            <a:ext cx="27860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0" dirty="0" smtClean="0">
                <a:latin typeface="楷体" pitchFamily="49" charset="-122"/>
                <a:ea typeface="楷体" pitchFamily="49" charset="-122"/>
              </a:rPr>
              <a:t>论</a:t>
            </a:r>
            <a:endParaRPr lang="zh-CN" altLang="en-US" sz="21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0826" y="1714488"/>
            <a:ext cx="21431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无论</a:t>
            </a:r>
            <a:endParaRPr lang="en-US" altLang="zh-CN" sz="5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5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争论</a:t>
            </a:r>
            <a:endParaRPr lang="en-US" altLang="zh-CN" sz="5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5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讨论</a:t>
            </a:r>
            <a:endParaRPr lang="en-US" altLang="zh-CN" sz="5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5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议论</a:t>
            </a:r>
            <a:endParaRPr lang="zh-CN" altLang="en-US" sz="5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1"/>
          <p:cNvSpPr txBox="1"/>
          <p:nvPr/>
        </p:nvSpPr>
        <p:spPr>
          <a:xfrm>
            <a:off x="642910" y="2571744"/>
            <a:ext cx="801372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altLang="zh-CN" sz="40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zh-CN" sz="4000" b="1" dirty="0" smtClean="0">
                <a:latin typeface="楷体" panose="02010609060101010101" charset="-122"/>
                <a:ea typeface="楷体" panose="02010609060101010101" charset="-122"/>
              </a:rPr>
              <a:t>把</a:t>
            </a:r>
            <a:r>
              <a:rPr lang="zh-CN" altLang="zh-CN" sz="4000" b="1" dirty="0">
                <a:latin typeface="楷体" panose="02010609060101010101" charset="-122"/>
                <a:ea typeface="楷体" panose="02010609060101010101" charset="-122"/>
              </a:rPr>
              <a:t>这个故事读</a:t>
            </a:r>
            <a:r>
              <a:rPr lang="zh-CN" altLang="zh-CN" sz="4000" b="1" dirty="0" smtClean="0">
                <a:latin typeface="楷体" panose="02010609060101010101" charset="-122"/>
                <a:ea typeface="楷体" panose="02010609060101010101" charset="-122"/>
              </a:rPr>
              <a:t>给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爸爸妈妈</a:t>
            </a:r>
            <a:r>
              <a:rPr lang="zh-CN" altLang="zh-CN" sz="4000" b="1" dirty="0" smtClean="0">
                <a:latin typeface="楷体" panose="02010609060101010101" charset="-122"/>
                <a:ea typeface="楷体" panose="02010609060101010101" charset="-122"/>
              </a:rPr>
              <a:t>听</a:t>
            </a:r>
            <a:r>
              <a:rPr lang="zh-CN" altLang="zh-CN" sz="4000" b="1" dirty="0">
                <a:latin typeface="楷体" panose="02010609060101010101" charset="-122"/>
                <a:ea typeface="楷体" panose="02010609060101010101" charset="-122"/>
              </a:rPr>
              <a:t>，注意读好雾说话时的语气。</a:t>
            </a:r>
          </a:p>
        </p:txBody>
      </p:sp>
      <p:sp>
        <p:nvSpPr>
          <p:cNvPr id="2" name="矩形 1"/>
          <p:cNvSpPr/>
          <p:nvPr/>
        </p:nvSpPr>
        <p:spPr>
          <a:xfrm>
            <a:off x="1214414" y="1428736"/>
            <a:ext cx="34455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fontAlgn="base"/>
            <a:r>
              <a:rPr lang="zh-CN" altLang="en-US" sz="60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作业：</a:t>
            </a:r>
            <a:endParaRPr lang="zh-CN" altLang="en-US" sz="60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11129213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100" y="-37866"/>
            <a:ext cx="9399100" cy="6895866"/>
          </a:xfrm>
          <a:prstGeom prst="rect">
            <a:avLst/>
          </a:prstGeom>
        </p:spPr>
      </p:pic>
      <p:sp>
        <p:nvSpPr>
          <p:cNvPr id="16385" name="TextBox 1"/>
          <p:cNvSpPr txBox="1"/>
          <p:nvPr/>
        </p:nvSpPr>
        <p:spPr>
          <a:xfrm>
            <a:off x="928693" y="1643050"/>
            <a:ext cx="2071671" cy="221599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3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雾</a:t>
            </a:r>
          </a:p>
        </p:txBody>
      </p:sp>
      <p:sp>
        <p:nvSpPr>
          <p:cNvPr id="16386" name="文本框 2"/>
          <p:cNvSpPr txBox="1"/>
          <p:nvPr/>
        </p:nvSpPr>
        <p:spPr>
          <a:xfrm>
            <a:off x="928662" y="1142984"/>
            <a:ext cx="2071702" cy="83099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4800" b="1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wù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1"/>
      <p:bldP spid="16385" grpId="2" animBg="1"/>
      <p:bldP spid="16386" grpId="1"/>
      <p:bldP spid="1638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4"/>
          <p:cNvSpPr txBox="1"/>
          <p:nvPr/>
        </p:nvSpPr>
        <p:spPr>
          <a:xfrm>
            <a:off x="439762" y="928670"/>
            <a:ext cx="76327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读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书</a:t>
            </a:r>
            <a:r>
              <a:rPr lang="zh-CN" altLang="zh-CN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要求：</a:t>
            </a:r>
          </a:p>
        </p:txBody>
      </p:sp>
      <p:sp>
        <p:nvSpPr>
          <p:cNvPr id="5" name="矩形 4"/>
          <p:cNvSpPr/>
          <p:nvPr/>
        </p:nvSpPr>
        <p:spPr>
          <a:xfrm>
            <a:off x="-285784" y="1971154"/>
            <a:ext cx="9072626" cy="36009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720000">
              <a:lnSpc>
                <a:spcPct val="190000"/>
              </a:lnSpc>
            </a:pPr>
            <a:r>
              <a:rPr lang="en-US" altLang="zh-CN" sz="4000" b="1" dirty="0" smtClean="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把课文大声地读一遍。</a:t>
            </a:r>
            <a:endParaRPr lang="en-US" altLang="zh-CN" sz="40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indent="720000">
              <a:lnSpc>
                <a:spcPct val="190000"/>
              </a:lnSpc>
            </a:pPr>
            <a:r>
              <a:rPr lang="en-US" altLang="zh-CN" sz="4000" b="1" dirty="0" smtClean="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想一想，圈一圈，雾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去了哪些地方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？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90000"/>
              </a:lnSpc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              </a:t>
            </a:r>
            <a:endParaRPr lang="en-US" altLang="zh-CN" sz="40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111282237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7820"/>
            <a:ext cx="4857752" cy="7065820"/>
          </a:xfrm>
          <a:prstGeom prst="rect">
            <a:avLst/>
          </a:prstGeom>
        </p:spPr>
      </p:pic>
      <p:pic>
        <p:nvPicPr>
          <p:cNvPr id="5" name="图片 4" descr="微信图片_202111282237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-201706"/>
            <a:ext cx="5000660" cy="7059706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357290" y="714356"/>
            <a:ext cx="357190" cy="357190"/>
          </a:xfrm>
          <a:prstGeom prst="ellipse">
            <a:avLst/>
          </a:prstGeom>
          <a:solidFill>
            <a:srgbClr val="FFDD71"/>
          </a:solidFill>
          <a:ln w="38100">
            <a:solidFill>
              <a:srgbClr val="F78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57290" y="71435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7860C"/>
                </a:solidFill>
              </a:rPr>
              <a:t>20</a:t>
            </a:r>
            <a:endParaRPr lang="zh-CN" altLang="en-US" dirty="0">
              <a:solidFill>
                <a:srgbClr val="F7860C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8520" y="1714488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1.</a:t>
            </a:r>
          </a:p>
        </p:txBody>
      </p:sp>
      <p:sp>
        <p:nvSpPr>
          <p:cNvPr id="11" name="矩形 10"/>
          <p:cNvSpPr/>
          <p:nvPr/>
        </p:nvSpPr>
        <p:spPr>
          <a:xfrm>
            <a:off x="428596" y="250030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3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8520" y="214311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2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10552" y="1500174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7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8520" y="3714752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4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8520" y="535782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5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8596" y="5845750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6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10552" y="2643182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8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 rot="10800000" flipV="1">
            <a:off x="4984904" y="3000372"/>
            <a:ext cx="4443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9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29190" y="4929198"/>
            <a:ext cx="5357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10.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143108" y="2071678"/>
            <a:ext cx="500066" cy="428628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000760" y="1500174"/>
            <a:ext cx="1214446" cy="428628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357290" y="5357826"/>
            <a:ext cx="500066" cy="428628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3174872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spc="-100" dirty="0" smtClean="0">
                <a:latin typeface="楷体" pitchFamily="49" charset="-122"/>
                <a:ea typeface="楷体" pitchFamily="49" charset="-122"/>
              </a:rPr>
              <a:t>雾先（        ），接着（        ），最后（              ）。</a:t>
            </a:r>
            <a:endParaRPr lang="zh-CN" altLang="en-US" sz="3600" b="1" spc="-1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57356" y="3344291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飞到海上</a:t>
            </a:r>
            <a:endParaRPr lang="zh-CN" altLang="en-US" sz="3200" b="1" dirty="0"/>
          </a:p>
        </p:txBody>
      </p:sp>
      <p:sp>
        <p:nvSpPr>
          <p:cNvPr id="8" name="矩形 7"/>
          <p:cNvSpPr/>
          <p:nvPr/>
        </p:nvSpPr>
        <p:spPr>
          <a:xfrm>
            <a:off x="6072198" y="3344291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来到岸边</a:t>
            </a:r>
            <a:endParaRPr lang="zh-CN" altLang="en-US" sz="2000" b="1" dirty="0"/>
          </a:p>
        </p:txBody>
      </p:sp>
      <p:sp>
        <p:nvSpPr>
          <p:cNvPr id="9" name="矩形 8"/>
          <p:cNvSpPr/>
          <p:nvPr/>
        </p:nvSpPr>
        <p:spPr>
          <a:xfrm>
            <a:off x="2217911" y="4201547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躲到城市的上空</a:t>
            </a:r>
            <a:endParaRPr lang="zh-CN" alt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00232" y="857232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雾飞到海上。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雾来到岸边。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雾躲到城市的上空。</a:t>
            </a: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2643174" y="2571744"/>
            <a:ext cx="285752" cy="214314"/>
          </a:xfrm>
          <a:prstGeom prst="triangle">
            <a:avLst/>
          </a:prstGeom>
          <a:solidFill>
            <a:srgbClr val="F786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2976" y="2928934"/>
            <a:ext cx="6610350" cy="2333625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254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111301453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1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4000504"/>
            <a:ext cx="157163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楷体" pitchFamily="49" charset="-122"/>
                <a:ea typeface="楷体" pitchFamily="49" charset="-122"/>
              </a:rPr>
              <a:t>海岸</a:t>
            </a:r>
            <a:endParaRPr lang="zh-CN" altLang="en-US" sz="5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5206" y="1285860"/>
            <a:ext cx="157163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楷体" pitchFamily="49" charset="-122"/>
                <a:ea typeface="楷体" pitchFamily="49" charset="-122"/>
              </a:rPr>
              <a:t>河岸</a:t>
            </a:r>
            <a:endParaRPr lang="zh-CN" altLang="en-US" sz="5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5206" y="2571744"/>
            <a:ext cx="157163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楷体" pitchFamily="49" charset="-122"/>
                <a:ea typeface="楷体" pitchFamily="49" charset="-122"/>
              </a:rPr>
              <a:t>江岸</a:t>
            </a:r>
            <a:endParaRPr lang="zh-CN" altLang="en-US" sz="5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5206" y="3857628"/>
            <a:ext cx="157163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楷体" pitchFamily="49" charset="-122"/>
                <a:ea typeface="楷体" pitchFamily="49" charset="-122"/>
              </a:rPr>
              <a:t>湖岸</a:t>
            </a:r>
            <a:endParaRPr lang="zh-CN" altLang="en-US" sz="5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5206" y="5072074"/>
            <a:ext cx="157163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楷体" pitchFamily="49" charset="-122"/>
                <a:ea typeface="楷体" pitchFamily="49" charset="-122"/>
              </a:rPr>
              <a:t>两岸</a:t>
            </a:r>
            <a:endParaRPr lang="zh-CN" altLang="en-US" sz="54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/>
          <p:nvPr/>
        </p:nvSpPr>
        <p:spPr>
          <a:xfrm>
            <a:off x="752505" y="2200274"/>
            <a:ext cx="8177213" cy="10144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>
              <a:lnSpc>
                <a:spcPct val="150000"/>
              </a:lnSpc>
              <a:buSzTx/>
            </a:pPr>
            <a:r>
              <a:rPr lang="zh-CN" altLang="zh-CN" sz="4000" b="1" dirty="0">
                <a:latin typeface="楷体" panose="02010609060101010101" charset="-122"/>
                <a:ea typeface="楷体" panose="02010609060101010101" charset="-122"/>
              </a:rPr>
              <a:t>从前有一片雾，他是个</a:t>
            </a:r>
            <a:r>
              <a:rPr lang="zh-CN" altLang="zh-CN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淘气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的孩子。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6446" y="185736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latin typeface="+mn-ea"/>
                <a:ea typeface="+mn-ea"/>
              </a:rPr>
              <a:t>táo</a:t>
            </a:r>
            <a:endParaRPr lang="zh-CN" altLang="en-US" b="1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4"/>
          <p:cNvSpPr txBox="1"/>
          <p:nvPr/>
        </p:nvSpPr>
        <p:spPr>
          <a:xfrm>
            <a:off x="1082704" y="1241733"/>
            <a:ext cx="76327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读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书</a:t>
            </a:r>
            <a:r>
              <a:rPr lang="zh-CN" altLang="zh-CN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要求：</a:t>
            </a:r>
          </a:p>
        </p:txBody>
      </p:sp>
      <p:sp>
        <p:nvSpPr>
          <p:cNvPr id="5" name="矩形 4"/>
          <p:cNvSpPr/>
          <p:nvPr/>
        </p:nvSpPr>
        <p:spPr>
          <a:xfrm>
            <a:off x="571472" y="2285992"/>
            <a:ext cx="8143932" cy="28992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720000">
              <a:lnSpc>
                <a:spcPct val="190000"/>
              </a:lnSpc>
            </a:pP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自由读课文，想一想，淘气的雾孩子说了什么？做了什么？ 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indent="720000">
              <a:lnSpc>
                <a:spcPct val="190000"/>
              </a:lnSpc>
            </a:pP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用横线画出雾孩子说的话。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111282237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14876" cy="6858000"/>
          </a:xfrm>
          <a:prstGeom prst="rect">
            <a:avLst/>
          </a:prstGeom>
        </p:spPr>
      </p:pic>
      <p:pic>
        <p:nvPicPr>
          <p:cNvPr id="5" name="图片 4" descr="微信图片_202111282237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0"/>
            <a:ext cx="4857784" cy="6858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357290" y="714356"/>
            <a:ext cx="357190" cy="357190"/>
          </a:xfrm>
          <a:prstGeom prst="ellipse">
            <a:avLst/>
          </a:prstGeom>
          <a:solidFill>
            <a:srgbClr val="FFDD71"/>
          </a:solidFill>
          <a:ln w="38100">
            <a:solidFill>
              <a:srgbClr val="F78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57290" y="71435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7860C"/>
                </a:solidFill>
              </a:rPr>
              <a:t>20</a:t>
            </a:r>
            <a:endParaRPr lang="zh-CN" altLang="en-US" dirty="0">
              <a:solidFill>
                <a:srgbClr val="F7860C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2872" y="1825617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1.</a:t>
            </a:r>
          </a:p>
        </p:txBody>
      </p:sp>
      <p:sp>
        <p:nvSpPr>
          <p:cNvPr id="11" name="矩形 10"/>
          <p:cNvSpPr/>
          <p:nvPr/>
        </p:nvSpPr>
        <p:spPr>
          <a:xfrm>
            <a:off x="428596" y="2643182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3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2872" y="2243072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2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57752" y="1643050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7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8520" y="3857628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4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8520" y="5429264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5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8596" y="5857892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6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57752" y="2786058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8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 rot="10800000" flipV="1">
            <a:off x="4857752" y="3143248"/>
            <a:ext cx="4443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9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86314" y="5000636"/>
            <a:ext cx="5357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10.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14348" y="3000372"/>
            <a:ext cx="2000264" cy="1588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928662" y="4214818"/>
            <a:ext cx="322707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57158" y="4643446"/>
            <a:ext cx="43180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85786" y="6215082"/>
            <a:ext cx="227139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714876" y="2357430"/>
            <a:ext cx="2000264" cy="1588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001024" y="2000240"/>
            <a:ext cx="56197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143504" y="3143248"/>
            <a:ext cx="187706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493</Words>
  <Application>Microsoft Office PowerPoint</Application>
  <PresentationFormat>全屏显示(4:3)</PresentationFormat>
  <Paragraphs>91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楷体</vt:lpstr>
      <vt:lpstr>宋体</vt:lpstr>
      <vt:lpstr>Arial</vt:lpstr>
      <vt:lpstr>Calibri</vt:lpstr>
      <vt:lpstr>Wingdings</vt:lpstr>
      <vt:lpstr>默认设计模板</vt:lpstr>
      <vt:lpstr>1_默认设计模板</vt:lpstr>
      <vt:lpstr>3_默认设计模板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Windows 用户</cp:lastModifiedBy>
  <cp:revision>73</cp:revision>
  <dcterms:created xsi:type="dcterms:W3CDTF">2020-11-22T12:39:00Z</dcterms:created>
  <dcterms:modified xsi:type="dcterms:W3CDTF">2021-12-01T02:51:58Z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