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421" r:id="rId4"/>
    <p:sldId id="286" r:id="rId6"/>
    <p:sldId id="288" r:id="rId7"/>
    <p:sldId id="300" r:id="rId8"/>
    <p:sldId id="383" r:id="rId9"/>
    <p:sldId id="416" r:id="rId10"/>
    <p:sldId id="258" r:id="rId11"/>
    <p:sldId id="257" r:id="rId12"/>
    <p:sldId id="399" r:id="rId13"/>
    <p:sldId id="380" r:id="rId14"/>
    <p:sldId id="260" r:id="rId15"/>
    <p:sldId id="358" r:id="rId16"/>
    <p:sldId id="370" r:id="rId17"/>
    <p:sldId id="381" r:id="rId18"/>
    <p:sldId id="261" r:id="rId19"/>
    <p:sldId id="418" r:id="rId20"/>
    <p:sldId id="419" r:id="rId21"/>
    <p:sldId id="420" r:id="rId22"/>
    <p:sldId id="401" r:id="rId23"/>
    <p:sldId id="402" r:id="rId24"/>
    <p:sldId id="338" r:id="rId25"/>
    <p:sldId id="293" r:id="rId26"/>
    <p:sldId id="340" r:id="rId27"/>
    <p:sldId id="341" r:id="rId2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/>
    <p:restoredTop sz="85394"/>
  </p:normalViewPr>
  <p:slideViewPr>
    <p:cSldViewPr showGuides="1">
      <p:cViewPr varScale="1">
        <p:scale>
          <a:sx n="75" d="100"/>
          <a:sy n="75" d="100"/>
        </p:scale>
        <p:origin x="-1422" y="-96"/>
      </p:cViewPr>
      <p:guideLst>
        <p:guide orient="horz" pos="2145"/>
        <p:guide pos="3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12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06130" y="0"/>
            <a:ext cx="3785870" cy="2319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38820" y="0"/>
            <a:ext cx="3853180" cy="2361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WordArt 10"/>
          <p:cNvSpPr>
            <a:spLocks noTextEdit="1"/>
          </p:cNvSpPr>
          <p:nvPr/>
        </p:nvSpPr>
        <p:spPr>
          <a:xfrm>
            <a:off x="3008313" y="4073525"/>
            <a:ext cx="3348037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l"/>
            <a:endParaRPr lang="zh-CN" altLang="en-US" sz="1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" name="文本框 1"/>
          <p:cNvSpPr txBox="1"/>
          <p:nvPr/>
        </p:nvSpPr>
        <p:spPr>
          <a:xfrm>
            <a:off x="3575685" y="1196340"/>
            <a:ext cx="5375275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b="1">
                <a:latin typeface="楷体" panose="02010609060101010101" charset="-122"/>
                <a:ea typeface="楷体" panose="02010609060101010101" charset="-122"/>
              </a:rPr>
              <a:t>13 </a:t>
            </a:r>
            <a:r>
              <a:rPr lang="zh-CN" altLang="en-US" sz="11500" b="1">
                <a:latin typeface="楷体" panose="02010609060101010101" charset="-122"/>
                <a:ea typeface="楷体" panose="02010609060101010101" charset="-122"/>
              </a:rPr>
              <a:t>猫</a:t>
            </a:r>
            <a:endParaRPr lang="zh-CN" altLang="en-US" sz="115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43475" y="5517515"/>
            <a:ext cx="65151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4000" b="1">
                <a:latin typeface="楷体" panose="02010609060101010101" charset="-122"/>
                <a:ea typeface="楷体" panose="02010609060101010101" charset="-122"/>
              </a:rPr>
              <a:t>常州市龙城小学  吕娟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99310" y="1557020"/>
            <a:ext cx="6781800" cy="75819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既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6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836930"/>
            <a:ext cx="10788650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说它老实吧，它的确有时候很乖。它会找个暖和的地方，成天睡大觉，无忧无虑，什么事也不过问。可是，它决定要出去玩玩，就会出走一天一夜，任凭谁怎么呼唤，它也不肯回来。说它贪玩吧，的确是啊，要不怎么会一天一夜不回家呢？可是，它听到老鼠的一点儿响动，又是多么尽职。它屏息凝视，一连就是几个钟头，非把老鼠等出来不可！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836930"/>
            <a:ext cx="10788650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说它老实吧，它的确有时候很乖。它会找个暖和的地方，成天睡大觉，无忧无虑，什么事也不过问。可是，它决定要出去玩玩，就会出走一天一夜，任凭谁怎么呼唤，它也不肯回来。</a:t>
            </a:r>
            <a:r>
              <a:rPr lang="zh-CN" altLang="en-US" sz="40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说它贪玩吧，的确是啊，要不怎么会一天一夜不回家呢？可是，它听到老鼠的一点儿响动，又是多么尽职。它屏息凝视，一连就是几个钟头，非把老鼠等出来不可！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23570" y="188595"/>
            <a:ext cx="10788650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说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它老实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吧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，它的确有时候很乖。它会找个暖和的地方，成天睡大觉，无忧无虑，什么事也不过问。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可是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，它决定要出去玩玩，就会出走一天一夜，任凭谁怎么呼唤，它也不肯回来。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说</a:t>
            </a:r>
            <a:r>
              <a:rPr lang="zh-CN" altLang="en-US" sz="40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它贪玩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吧</a:t>
            </a:r>
            <a:r>
              <a:rPr lang="zh-CN" altLang="en-US" sz="40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，的确是啊，要不怎么会一天一夜不回家呢？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可是</a:t>
            </a:r>
            <a:r>
              <a:rPr lang="zh-CN" altLang="en-US" sz="40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，它听到老鼠的一点儿响动，又是多么尽职。它屏息凝视，一连就是几个钟头，非把老鼠等出来不可！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720" y="5661025"/>
            <a:ext cx="10458450" cy="75819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6600" b="1">
                <a:latin typeface="楷体" panose="02010609060101010101" charset="-122"/>
                <a:ea typeface="楷体" panose="02010609060101010101" charset="-122"/>
              </a:rPr>
              <a:t>说它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吧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可是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6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035" y="2277110"/>
            <a:ext cx="10458450" cy="75819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6600" b="1">
                <a:latin typeface="楷体" panose="02010609060101010101" charset="-122"/>
                <a:ea typeface="楷体" panose="02010609060101010101" charset="-122"/>
              </a:rPr>
              <a:t>说它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吧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</a:rPr>
              <a:t>可是</a:t>
            </a:r>
            <a:r>
              <a:rPr lang="en-US" altLang="zh-CN" sz="66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6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5280" y="692785"/>
            <a:ext cx="10678795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 它要是高兴，能比谁都温柔可亲：用身子蹭你的腿，把脖子伸出来让你给它抓痒，或是在你写作的时候，跳上桌来，在稿纸上踩印几朵小梅花。它还会丰富多腔地叫唤，长短不同，粗细各异，变化多端。在不叫的时候，它还会咕噜咕噜地给自己解闷。这可都凭它的高兴。它若是不高兴啊，无论谁说多少好话，它也一声不出，连半朵小梅花也不肯印在稿纸上！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5280" y="692785"/>
            <a:ext cx="10678795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 </a:t>
            </a:r>
            <a:r>
              <a:rPr lang="zh-CN" altLang="en-US" sz="4000" b="1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它要是高兴，能比谁都温柔可亲：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用身子蹭你的腿，把脖子伸出来让你给它抓痒，或是在你写作的时候，跳上桌来，在稿纸上踩印几朵小梅花。它还会丰富多腔地叫唤，长短不同，粗细各异，变化多端。在不叫的时候，它还会咕噜咕噜地给自己解闷。</a:t>
            </a:r>
            <a:r>
              <a:rPr lang="zh-CN" altLang="en-US" sz="4000" b="1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这可都凭它的高兴。它若是不高兴啊，无论谁说多少好话，它也一声不出，连半朵小梅花也不肯印在稿纸上！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5280" y="692785"/>
            <a:ext cx="10678795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 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它要是高兴，能比谁都温柔可亲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用身子蹭你的腿，把脖子伸出来让你给它抓痒，或是在你写作的时候，跳上桌来，在稿纸上踩印几朵小梅花。它还会丰富多腔地叫唤，长短不同，粗细各异，变化多端。在不叫的时候，它还会咕噜咕噜地给自己解闷。</a:t>
            </a:r>
            <a:r>
              <a:rPr lang="zh-CN" altLang="en-US" sz="4000" b="1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这可都凭它的高兴。它若是不高兴啊，无论谁说多少好话，它也一声不出，连半朵小梅花也不肯印在稿纸上！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5280" y="692785"/>
            <a:ext cx="10678795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 它要是高兴，能比谁都温柔可亲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用身子蹭你的腿，把脖子伸出来让你给它抓痒，或是在你写作的时候，跳上桌来，在稿纸上踩印几朵小梅花。它还会丰富多腔地叫唤，长短不同，粗细各异，变化多端。在不叫的时候，它还会咕噜咕噜地给自己解闷。这可都凭它的高兴。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它若是不高兴啊，无论谁说多少好话，它也一声不出，连半朵小梅花也不肯印在稿纸上！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347345" y="1124585"/>
            <a:ext cx="10955020" cy="4114800"/>
          </a:xfrm>
        </p:spPr>
        <p:txBody>
          <a:bodyPr anchor="t"/>
          <a:p>
            <a:pPr marL="0" indent="0">
              <a:buNone/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四人小组合作学习第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小节：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（1）拍摄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sym typeface="+mn-ea"/>
              </a:rPr>
              <a:t>一张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你觉得最</a:t>
            </a:r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有爱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的相处照片。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（2）小组内轮流交流，选择一个最精彩的发言准备大组交流。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6725" y="208915"/>
            <a:ext cx="5942330" cy="6440170"/>
          </a:xfrm>
          <a:prstGeom prst="rect">
            <a:avLst/>
          </a:prstGeom>
        </p:spPr>
      </p:pic>
      <p:sp>
        <p:nvSpPr>
          <p:cNvPr id="3073" name="标题 1"/>
          <p:cNvSpPr>
            <a:spLocks noGrp="1"/>
          </p:cNvSpPr>
          <p:nvPr/>
        </p:nvSpPr>
        <p:spPr>
          <a:xfrm>
            <a:off x="6327775" y="1760855"/>
            <a:ext cx="5880735" cy="2660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让我发个呆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5280" y="692785"/>
            <a:ext cx="10678795" cy="542607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52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 它要是高兴，能比谁都温柔可亲：用身子蹭你的腿，把脖子伸出来让你给它抓痒，或是在你写作的时候，跳上桌来，在稿纸上踩印几朵小梅花，它还会丰富多腔地叫唤，长短不同，粗细各异，变化多端。在不叫的时候，它还会咕噜咕噜地给自己解闷。这可都凭它的高兴，它若是不高兴啊，无论谁说多少好话，它也一声不出，连半朵小梅花也不肯印在稿纸上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07035" y="692785"/>
            <a:ext cx="10678795" cy="193802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它什么都怕，总想藏起来。可是他又那么勇猛，不要说见着小虫和老鼠，就是遇上蛇也敢斗一斗。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035" y="3357245"/>
            <a:ext cx="11445240" cy="193802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​   它什么都怕，总想藏起来：</a:t>
            </a:r>
            <a:r>
              <a:rPr lang="en-US" altLang="zh-CN" sz="4000" b="1" u="sng">
                <a:latin typeface="楷体" panose="02010609060101010101" charset="-122"/>
                <a:ea typeface="楷体" panose="02010609060101010101" charset="-122"/>
              </a:rPr>
              <a:t>              </a:t>
            </a:r>
            <a:r>
              <a:rPr lang="en-US" altLang="zh-CN" sz="40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40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2980" y="188595"/>
            <a:ext cx="9335770" cy="2185670"/>
          </a:xfrm>
        </p:spPr>
        <p:txBody>
          <a:bodyPr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这种古怪的小动物，真让人觉得可爱。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025" y="313690"/>
            <a:ext cx="11047095" cy="6000750"/>
          </a:xfrm>
          <a:prstGeom prst="rect">
            <a:avLst/>
          </a:prstGeom>
          <a:solidFill>
            <a:schemeClr val="bg1">
              <a:alpha val="79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满月的小猫们就更好玩了，腿脚还不稳，可是已经学会淘气。妈妈的尾巴，一根鸡毛，都是它们的好玩具，耍个没完没了。一玩起来，它们不知要摔多少跟头，但是跌倒了马上起来，再跑再跌。它们的头撞在门上，桌腿上，和彼此的头上，撞疼了也不哭。它们的胆子越来越大，逐渐开辟新的游戏场所。它们到院子里来了。院中的花草可遭了殃。它们在花盆里摔跤，抱着花枝打秋千，所过之处，枝折花落。你见了，绝不会责打它们，它们是那么生气勃勃，天真可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lang="en-US" altLang="zh-CN" sz="32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329565"/>
            <a:ext cx="6198235" cy="6198235"/>
          </a:xfrm>
          <a:prstGeom prst="rect">
            <a:avLst/>
          </a:prstGeom>
        </p:spPr>
      </p:pic>
      <p:sp>
        <p:nvSpPr>
          <p:cNvPr id="3073" name="标题 1"/>
          <p:cNvSpPr>
            <a:spLocks noGrp="1"/>
          </p:cNvSpPr>
          <p:nvPr/>
        </p:nvSpPr>
        <p:spPr>
          <a:xfrm>
            <a:off x="6743700" y="1700530"/>
            <a:ext cx="5353685" cy="2660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你看我可爱不可爱？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6895" y="386715"/>
            <a:ext cx="4867910" cy="6085205"/>
          </a:xfrm>
          <a:prstGeom prst="rect">
            <a:avLst/>
          </a:prstGeom>
        </p:spPr>
      </p:pic>
      <p:sp>
        <p:nvSpPr>
          <p:cNvPr id="3073" name="标题 1"/>
          <p:cNvSpPr>
            <a:spLocks noGrp="1"/>
          </p:cNvSpPr>
          <p:nvPr/>
        </p:nvSpPr>
        <p:spPr>
          <a:xfrm>
            <a:off x="6400165" y="1752600"/>
            <a:ext cx="4669155" cy="2660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我才不怕呢！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矩形 3"/>
          <p:cNvSpPr/>
          <p:nvPr/>
        </p:nvSpPr>
        <p:spPr>
          <a:xfrm>
            <a:off x="3575685" y="1484630"/>
            <a:ext cx="7539990" cy="30460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老舍，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原名舒庆春，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老舍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是他最常用的笔名。他是杰出的语言大师，被誉为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“人民艺术家”。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2" descr="F:\七七八八\人四语状元大课堂（上）\MM17.T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5280" y="981075"/>
            <a:ext cx="3207385" cy="421576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矩形 3"/>
          <p:cNvSpPr/>
          <p:nvPr/>
        </p:nvSpPr>
        <p:spPr>
          <a:xfrm>
            <a:off x="3575685" y="1484630"/>
            <a:ext cx="7539990" cy="30460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老舍，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原名舒庆春，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老舍</a:t>
            </a: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是他最常用的笔名。他是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杰出的语言大师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，被誉为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“人民艺术家”。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2" descr="F:\七七八八\人四语状元大课堂（上）\MM17.T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5280" y="981075"/>
            <a:ext cx="3207385" cy="421576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347345" y="1124585"/>
            <a:ext cx="10955020" cy="4114800"/>
          </a:xfrm>
        </p:spPr>
        <p:txBody>
          <a:bodyPr anchor="t"/>
          <a:p>
            <a:pPr marL="0" indent="0">
              <a:buNone/>
            </a:pP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读书要求：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sz="4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4800" b="1">
                <a:latin typeface="楷体" panose="02010609060101010101" charset="-122"/>
                <a:ea typeface="楷体" panose="02010609060101010101" charset="-122"/>
              </a:rPr>
              <a:t>1.大声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</a:rPr>
              <a:t>朗</a:t>
            </a:r>
            <a:r>
              <a:rPr sz="4800" b="1">
                <a:latin typeface="楷体" panose="02010609060101010101" charset="-122"/>
                <a:ea typeface="楷体" panose="02010609060101010101" charset="-122"/>
              </a:rPr>
              <a:t>读课文，注意读准字音、读通句子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</a:rPr>
              <a:t>，难读的地方多读。</a:t>
            </a:r>
            <a:endParaRPr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sz="4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4800" b="1">
                <a:latin typeface="楷体" panose="02010609060101010101" charset="-122"/>
                <a:ea typeface="楷体" panose="02010609060101010101" charset="-122"/>
              </a:rPr>
              <a:t>2.边读边划出老舍直接表达情感的句子。</a:t>
            </a:r>
            <a:endParaRPr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838835" y="2493010"/>
            <a:ext cx="10885170" cy="739775"/>
          </a:xfrm>
        </p:spPr>
        <p:txBody>
          <a:bodyPr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屏</a:t>
            </a:r>
            <a:r>
              <a:rPr lang="zh-CN" altLang="en-US" sz="6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息凝视  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84530" y="3638550"/>
            <a:ext cx="9678035" cy="1793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t">
            <a:normAutofit/>
          </a:bodyPr>
          <a:p>
            <a:pPr lvl="0" algn="l">
              <a:spcBef>
                <a:spcPct val="20000"/>
              </a:spcBef>
              <a:buClrTx/>
              <a:buSzTx/>
              <a:buFontTx/>
            </a:pPr>
            <a:r>
              <a:rPr kumimoji="1" lang="zh-CN" altLang="en-US" sz="4800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endParaRPr kumimoji="1" lang="zh-CN" altLang="en-US" sz="4800" b="1" kern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3070" y="1947545"/>
            <a:ext cx="1729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ǐng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1270" y="3716655"/>
            <a:ext cx="2790190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SzTx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抑制（呼吸）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5807710" y="2562225"/>
            <a:ext cx="4504055" cy="7397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 枝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折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花落 </a:t>
            </a:r>
            <a:r>
              <a:rPr lang="zh-CN" altLang="en-US" sz="6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7845" y="1885950"/>
            <a:ext cx="10842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shé</a:t>
            </a:r>
            <a:endParaRPr lang="en-US" altLang="zh-CN" sz="4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9300" y="3715385"/>
            <a:ext cx="1242060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SzTx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断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" grpId="0"/>
      <p:bldP spid="7" grpId="0" bldLvl="0" animBg="1"/>
      <p:bldP spid="2" grpId="0" build="p"/>
      <p:bldP spid="6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07035" y="1556385"/>
            <a:ext cx="11787505" cy="119888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4800" b="1">
                <a:latin typeface="楷体" panose="02010609060101010101" charset="-122"/>
                <a:ea typeface="楷体" panose="02010609060101010101" charset="-122"/>
              </a:rPr>
              <a:t>这种古怪的小动物，真让人觉得可爱。</a:t>
            </a:r>
            <a:endParaRPr sz="4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90" y="3140710"/>
            <a:ext cx="11787505" cy="2306955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4800" b="1">
                <a:latin typeface="楷体" panose="02010609060101010101" charset="-122"/>
                <a:ea typeface="楷体" panose="02010609060101010101" charset="-122"/>
              </a:rPr>
              <a:t> 你见了，绝不会责打它们，它们是那么生气勃勃，天真可爱！</a:t>
            </a:r>
            <a:endParaRPr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素材天下 sucaitianxia.com-ppt1678">
  <a:themeElements>
    <a:clrScheme name="素材天下 sucaitianxia.com-ppt167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素材天下 sucaitianxia.com-ppt1678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素材天下 sucaitianxia.com-ppt167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素材天下 sucaitianxia.com-ppt167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素材天下 sucaitianxia.com-ppt1678">
  <a:themeElements>
    <a:clrScheme name="素材天下 sucaitianxia.com-ppt167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素材天下 sucaitianxia.com-ppt1678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素材天下 sucaitianxia.com-ppt167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素材天下 sucaitianxia.com-ppt167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素材天下 sucaitianxia.com-ppt167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素材天下 sucaitianxia.com-ppt1678</Template>
  <TotalTime>0</TotalTime>
  <Words>2447</Words>
  <Application>WPS 演示</Application>
  <PresentationFormat>全屏显示(4:3)</PresentationFormat>
  <Paragraphs>71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素材天下 sucaitianxia.com-ppt1678</vt:lpstr>
      <vt:lpstr>1_素材天下 sucaitianxia.com-ppt1678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momo</cp:lastModifiedBy>
  <cp:revision>64</cp:revision>
  <dcterms:created xsi:type="dcterms:W3CDTF">2010-05-18T12:49:00Z</dcterms:created>
  <dcterms:modified xsi:type="dcterms:W3CDTF">2021-04-30T02:17:44Z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3101863BF87C4F738D40368F67D82901</vt:lpwstr>
  </property>
</Properties>
</file>