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2" r:id="rId4"/>
    <p:sldId id="261" r:id="rId5"/>
    <p:sldId id="260" r:id="rId6"/>
    <p:sldId id="282" r:id="rId7"/>
    <p:sldId id="283" r:id="rId8"/>
    <p:sldId id="284" r:id="rId9"/>
    <p:sldId id="271" r:id="rId10"/>
    <p:sldId id="285" r:id="rId11"/>
    <p:sldId id="274" r:id="rId12"/>
    <p:sldId id="264" r:id="rId13"/>
    <p:sldId id="281" r:id="rId14"/>
    <p:sldId id="286" r:id="rId15"/>
    <p:sldId id="263" r:id="rId16"/>
    <p:sldId id="275" r:id="rId17"/>
    <p:sldId id="267" r:id="rId18"/>
    <p:sldId id="268" r:id="rId19"/>
    <p:sldId id="266" r:id="rId20"/>
    <p:sldId id="269" r:id="rId21"/>
    <p:sldId id="276" r:id="rId22"/>
    <p:sldId id="258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CA5"/>
    <a:srgbClr val="86B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737"/>
  </p:normalViewPr>
  <p:slideViewPr>
    <p:cSldViewPr snapToGrid="0">
      <p:cViewPr varScale="1">
        <p:scale>
          <a:sx n="82" d="100"/>
          <a:sy n="82" d="100"/>
        </p:scale>
        <p:origin x="14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72AF9-D161-4232-BA22-8DF2831A2462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2DB81-EE61-45D7-88FB-38FCF2C746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5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573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084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43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35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667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868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81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777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13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1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09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66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87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19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790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953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984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36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13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12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84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022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72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25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33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8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5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4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62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0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6E24-7AD0-4D10-B337-CF8787E00CF8}" type="datetimeFigureOut">
              <a:rPr lang="zh-CN" altLang="en-US" smtClean="0"/>
              <a:t>2021/3/23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E2F8-84FB-4CA4-9505-4DBC8B572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2018/7/24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35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76224" cy="3829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5573099"/>
            <a:ext cx="8153400" cy="12849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8" y="32236"/>
            <a:ext cx="6286500" cy="4443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85" y="1178033"/>
            <a:ext cx="888766" cy="84136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70560" y="3586898"/>
            <a:ext cx="921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单元整体教学背景下学习任务设计的研究阶段报告</a:t>
            </a:r>
          </a:p>
        </p:txBody>
      </p:sp>
      <p:sp>
        <p:nvSpPr>
          <p:cNvPr id="12" name="矩形 11"/>
          <p:cNvSpPr/>
          <p:nvPr/>
        </p:nvSpPr>
        <p:spPr>
          <a:xfrm>
            <a:off x="1931204" y="4344594"/>
            <a:ext cx="8329592" cy="66248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薛家实验小学    王倩倩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F32ED4-E7BF-5346-843D-B940ED0DE3EB}"/>
              </a:ext>
            </a:extLst>
          </p:cNvPr>
          <p:cNvSpPr txBox="1"/>
          <p:nvPr/>
        </p:nvSpPr>
        <p:spPr>
          <a:xfrm>
            <a:off x="4128609" y="2459367"/>
            <a:ext cx="4691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>
                <a:solidFill>
                  <a:srgbClr val="57BCA5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循路识斯真</a:t>
            </a:r>
          </a:p>
        </p:txBody>
      </p:sp>
    </p:spTree>
    <p:extLst>
      <p:ext uri="{BB962C8B-B14F-4D97-AF65-F5344CB8AC3E}">
        <p14:creationId xmlns:p14="http://schemas.microsoft.com/office/powerpoint/2010/main" val="30793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37462" y="85987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57BCA5"/>
                </a:solidFill>
              </a:rPr>
              <a:t>研究内容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DE34A2-E807-104B-93B9-0C740744CFF2}"/>
              </a:ext>
            </a:extLst>
          </p:cNvPr>
          <p:cNvSpPr txBox="1"/>
          <p:nvPr/>
        </p:nvSpPr>
        <p:spPr>
          <a:xfrm>
            <a:off x="397628" y="1859340"/>
            <a:ext cx="113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如何在实际教学中基于学生核心要素设计单元整体教学任务。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CN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教学中总结提升学生核心要素的策略方法。</a:t>
            </a:r>
          </a:p>
        </p:txBody>
      </p:sp>
    </p:spTree>
    <p:extLst>
      <p:ext uri="{BB962C8B-B14F-4D97-AF65-F5344CB8AC3E}">
        <p14:creationId xmlns:p14="http://schemas.microsoft.com/office/powerpoint/2010/main" val="37304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事情, 配件, 室内, 餐桌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64" y="-419100"/>
            <a:ext cx="4272897" cy="381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33365" y="2324100"/>
            <a:ext cx="2995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PART TWO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25901" y="3820381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7BCA5"/>
                </a:solidFill>
              </a:rPr>
              <a:t>阶段研究工作回顾</a:t>
            </a:r>
          </a:p>
        </p:txBody>
      </p:sp>
    </p:spTree>
    <p:extLst>
      <p:ext uri="{BB962C8B-B14F-4D97-AF65-F5344CB8AC3E}">
        <p14:creationId xmlns:p14="http://schemas.microsoft.com/office/powerpoint/2010/main" val="12566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花瓶, 植物, 餐桌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1014804"/>
            <a:ext cx="3557580" cy="5357801"/>
          </a:xfrm>
          <a:prstGeom prst="rect">
            <a:avLst/>
          </a:prstGeom>
        </p:spPr>
      </p:pic>
      <p:pic>
        <p:nvPicPr>
          <p:cNvPr id="6" name="图片 5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2" y="1804345"/>
            <a:ext cx="1564472" cy="912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2" y="3490230"/>
            <a:ext cx="1564472" cy="9129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2" y="5176115"/>
            <a:ext cx="1564472" cy="9129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46FB086-5E98-8D4B-8260-553ED640DA26}"/>
              </a:ext>
            </a:extLst>
          </p:cNvPr>
          <p:cNvSpPr txBox="1"/>
          <p:nvPr/>
        </p:nvSpPr>
        <p:spPr>
          <a:xfrm>
            <a:off x="2509594" y="1891502"/>
            <a:ext cx="358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</a:rPr>
              <a:t>开展文献研究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F83416B-C339-7547-8A05-2323B9D80BF8}"/>
              </a:ext>
            </a:extLst>
          </p:cNvPr>
          <p:cNvSpPr txBox="1"/>
          <p:nvPr/>
        </p:nvSpPr>
        <p:spPr>
          <a:xfrm>
            <a:off x="2509594" y="3600659"/>
            <a:ext cx="358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</a:rPr>
              <a:t>开展调查研究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0A7A91-B9A2-BD40-9761-C4ABC8589FB1}"/>
              </a:ext>
            </a:extLst>
          </p:cNvPr>
          <p:cNvSpPr txBox="1"/>
          <p:nvPr/>
        </p:nvSpPr>
        <p:spPr>
          <a:xfrm>
            <a:off x="2509594" y="5340216"/>
            <a:ext cx="358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</a:rPr>
              <a:t>立足课堂教学</a:t>
            </a:r>
          </a:p>
        </p:txBody>
      </p:sp>
    </p:spTree>
    <p:extLst>
      <p:ext uri="{BB962C8B-B14F-4D97-AF65-F5344CB8AC3E}">
        <p14:creationId xmlns:p14="http://schemas.microsoft.com/office/powerpoint/2010/main" val="12143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pic>
        <p:nvPicPr>
          <p:cNvPr id="5" name="图片 4" descr="文本, 表格&#10;&#10;描述已自动生成">
            <a:extLst>
              <a:ext uri="{FF2B5EF4-FFF2-40B4-BE49-F238E27FC236}">
                <a16:creationId xmlns:a16="http://schemas.microsoft.com/office/drawing/2014/main" id="{C733C081-A670-F54F-8A9D-70FAECEECB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4386344" cy="5173516"/>
          </a:xfrm>
          <a:prstGeom prst="rect">
            <a:avLst/>
          </a:prstGeom>
        </p:spPr>
      </p:pic>
      <p:pic>
        <p:nvPicPr>
          <p:cNvPr id="6" name="图片 5" descr="手机屏幕的截图&#10;&#10;描述已自动生成">
            <a:extLst>
              <a:ext uri="{FF2B5EF4-FFF2-40B4-BE49-F238E27FC236}">
                <a16:creationId xmlns:a16="http://schemas.microsoft.com/office/drawing/2014/main" id="{4E8AA573-DCD5-F141-BA39-CCABE5A228D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44" y="375212"/>
            <a:ext cx="4386344" cy="5467984"/>
          </a:xfrm>
          <a:prstGeom prst="rect">
            <a:avLst/>
          </a:prstGeom>
        </p:spPr>
      </p:pic>
      <p:pic>
        <p:nvPicPr>
          <p:cNvPr id="7" name="图片 6" descr="表格&#10;&#10;描述已自动生成">
            <a:extLst>
              <a:ext uri="{FF2B5EF4-FFF2-40B4-BE49-F238E27FC236}">
                <a16:creationId xmlns:a16="http://schemas.microsoft.com/office/drawing/2014/main" id="{5E962673-F428-F246-88E9-CAC411B6BE2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34" y="496912"/>
            <a:ext cx="4386343" cy="4932997"/>
          </a:xfrm>
          <a:prstGeom prst="rect">
            <a:avLst/>
          </a:prstGeom>
        </p:spPr>
      </p:pic>
      <p:pic>
        <p:nvPicPr>
          <p:cNvPr id="8" name="图片 7" descr="手机屏幕截图&#10;&#10;描述已自动生成">
            <a:extLst>
              <a:ext uri="{FF2B5EF4-FFF2-40B4-BE49-F238E27FC236}">
                <a16:creationId xmlns:a16="http://schemas.microsoft.com/office/drawing/2014/main" id="{1CAD1440-7BDF-4746-9CDA-D45BD3BBF3D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44" y="630914"/>
            <a:ext cx="4515044" cy="5251047"/>
          </a:xfrm>
          <a:prstGeom prst="rect">
            <a:avLst/>
          </a:prstGeom>
        </p:spPr>
      </p:pic>
      <p:pic>
        <p:nvPicPr>
          <p:cNvPr id="9" name="图片 8" descr="表格&#10;&#10;描述已自动生成">
            <a:extLst>
              <a:ext uri="{FF2B5EF4-FFF2-40B4-BE49-F238E27FC236}">
                <a16:creationId xmlns:a16="http://schemas.microsoft.com/office/drawing/2014/main" id="{117E67AF-08BD-7343-B9E3-12F9335B6B0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86" y="785538"/>
            <a:ext cx="4386344" cy="5173516"/>
          </a:xfrm>
          <a:prstGeom prst="rect">
            <a:avLst/>
          </a:prstGeom>
        </p:spPr>
      </p:pic>
      <p:pic>
        <p:nvPicPr>
          <p:cNvPr id="19" name="图片 18" descr="手机屏幕截图&#10;&#10;描述已自动生成">
            <a:extLst>
              <a:ext uri="{FF2B5EF4-FFF2-40B4-BE49-F238E27FC236}">
                <a16:creationId xmlns:a16="http://schemas.microsoft.com/office/drawing/2014/main" id="{7CAB3BF6-B681-1746-8915-B32EC2DA396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14" y="898946"/>
            <a:ext cx="5280817" cy="51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pic>
        <p:nvPicPr>
          <p:cNvPr id="10" name="图片 9" descr="文本&#10;&#10;中度可信度描述已自动生成">
            <a:extLst>
              <a:ext uri="{FF2B5EF4-FFF2-40B4-BE49-F238E27FC236}">
                <a16:creationId xmlns:a16="http://schemas.microsoft.com/office/drawing/2014/main" id="{F11EF513-9017-1141-8C17-C50AC2DD7B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70344"/>
            <a:ext cx="3874900" cy="5131553"/>
          </a:xfrm>
          <a:prstGeom prst="rect">
            <a:avLst/>
          </a:prstGeom>
        </p:spPr>
      </p:pic>
      <p:pic>
        <p:nvPicPr>
          <p:cNvPr id="11" name="图片 10" descr="手机屏幕的截图&#10;&#10;描述已自动生成">
            <a:extLst>
              <a:ext uri="{FF2B5EF4-FFF2-40B4-BE49-F238E27FC236}">
                <a16:creationId xmlns:a16="http://schemas.microsoft.com/office/drawing/2014/main" id="{B577FE7C-BBAA-F94F-B830-3C84F7CE2C7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99" y="530940"/>
            <a:ext cx="4797931" cy="5682712"/>
          </a:xfrm>
          <a:prstGeom prst="rect">
            <a:avLst/>
          </a:prstGeom>
        </p:spPr>
      </p:pic>
      <p:pic>
        <p:nvPicPr>
          <p:cNvPr id="12" name="图片 11" descr="表格&#10;&#10;描述已自动生成">
            <a:extLst>
              <a:ext uri="{FF2B5EF4-FFF2-40B4-BE49-F238E27FC236}">
                <a16:creationId xmlns:a16="http://schemas.microsoft.com/office/drawing/2014/main" id="{7CD28484-0BDD-FA40-9A8F-0C80282CF90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01" y="530940"/>
            <a:ext cx="4297420" cy="5569304"/>
          </a:xfrm>
          <a:prstGeom prst="rect">
            <a:avLst/>
          </a:prstGeom>
        </p:spPr>
      </p:pic>
      <p:pic>
        <p:nvPicPr>
          <p:cNvPr id="13" name="图片 12" descr="表格&#10;&#10;描述已自动生成">
            <a:extLst>
              <a:ext uri="{FF2B5EF4-FFF2-40B4-BE49-F238E27FC236}">
                <a16:creationId xmlns:a16="http://schemas.microsoft.com/office/drawing/2014/main" id="{73826BF0-4000-A344-9DFE-55430CA18B3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25" y="592335"/>
            <a:ext cx="4568598" cy="5374512"/>
          </a:xfrm>
          <a:prstGeom prst="rect">
            <a:avLst/>
          </a:prstGeom>
        </p:spPr>
      </p:pic>
      <p:pic>
        <p:nvPicPr>
          <p:cNvPr id="14" name="图片 13" descr="表格&#10;&#10;描述已自动生成">
            <a:extLst>
              <a:ext uri="{FF2B5EF4-FFF2-40B4-BE49-F238E27FC236}">
                <a16:creationId xmlns:a16="http://schemas.microsoft.com/office/drawing/2014/main" id="{EE99F526-FB5D-6C4C-954B-085E37150FC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17" y="763415"/>
            <a:ext cx="4451522" cy="5032352"/>
          </a:xfrm>
          <a:prstGeom prst="rect">
            <a:avLst/>
          </a:prstGeom>
        </p:spPr>
      </p:pic>
      <p:pic>
        <p:nvPicPr>
          <p:cNvPr id="15" name="图片 14" descr="表格&#10;&#10;描述已自动生成">
            <a:extLst>
              <a:ext uri="{FF2B5EF4-FFF2-40B4-BE49-F238E27FC236}">
                <a16:creationId xmlns:a16="http://schemas.microsoft.com/office/drawing/2014/main" id="{47DF8C06-B00F-B843-AE63-281901C17FC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47" y="417532"/>
            <a:ext cx="5766443" cy="53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水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87" y="551787"/>
            <a:ext cx="6125804" cy="6125804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137" y="1720840"/>
            <a:ext cx="68660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充分解读，设计先行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充分发挥学校教研组优势，与教研组长进行商讨研究，选定文本，然后聚焦文本，剖析学情，进行认真且完善教学设计。</a:t>
            </a:r>
          </a:p>
          <a:p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扎实过程，成果有效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在每一次课题研究活动中，立足课堂教学开展，学习任务设计的初步呈现、组内讨论、课堂推进、评课重建，在专家引领中进一步提升解读与设计水平，最后，形成有效成果进行分享。</a:t>
            </a:r>
          </a:p>
        </p:txBody>
      </p:sp>
    </p:spTree>
    <p:extLst>
      <p:ext uri="{BB962C8B-B14F-4D97-AF65-F5344CB8AC3E}">
        <p14:creationId xmlns:p14="http://schemas.microsoft.com/office/powerpoint/2010/main" val="17774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事情, 配件, 室内, 餐桌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64" y="-419100"/>
            <a:ext cx="4272897" cy="381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5873" y="2324100"/>
            <a:ext cx="337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PART THREE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36871" y="3892250"/>
            <a:ext cx="7337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6000" b="1" dirty="0">
                <a:solidFill>
                  <a:srgbClr val="57BCA5"/>
                </a:solidFill>
              </a:rPr>
              <a:t>研究过程和阶段成果</a:t>
            </a:r>
            <a:r>
              <a:rPr lang="zh-CN" altLang="zh-CN" sz="6000" dirty="0">
                <a:solidFill>
                  <a:srgbClr val="57BCA5"/>
                </a:solidFill>
              </a:rPr>
              <a:t> </a:t>
            </a:r>
            <a:endParaRPr lang="zh-CN" altLang="en-US" sz="6000" b="1" dirty="0">
              <a:solidFill>
                <a:srgbClr val="57B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6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1524000" y="515534"/>
            <a:ext cx="9144000" cy="1379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800" b="1">
                <a:latin typeface="+mj-lt"/>
                <a:ea typeface="+mj-ea"/>
                <a:cs typeface="+mj-cs"/>
              </a:rPr>
              <a:t>（一）进行理论学习及心得反馈：</a:t>
            </a:r>
            <a:endParaRPr lang="en-US" altLang="zh-CN" sz="4800">
              <a:latin typeface="+mj-lt"/>
              <a:ea typeface="+mj-ea"/>
              <a:cs typeface="+mj-cs"/>
            </a:endParaRPr>
          </a:p>
        </p:txBody>
      </p:sp>
      <p:grpSp>
        <p:nvGrpSpPr>
          <p:cNvPr id="45" name="Group 20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图片 11" descr="表格&#10;&#10;描述已自动生成">
            <a:extLst>
              <a:ext uri="{FF2B5EF4-FFF2-40B4-BE49-F238E27FC236}">
                <a16:creationId xmlns:a16="http://schemas.microsoft.com/office/drawing/2014/main" id="{F89F62D5-80D5-334A-B0CB-0609B56FD7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0" y="3306288"/>
            <a:ext cx="5306268" cy="2467414"/>
          </a:xfrm>
          <a:prstGeom prst="rect">
            <a:avLst/>
          </a:prstGeom>
        </p:spPr>
      </p:pic>
      <p:pic>
        <p:nvPicPr>
          <p:cNvPr id="11" name="图片 10" descr="文本&#10;&#10;低可信度描述已自动生成">
            <a:extLst>
              <a:ext uri="{FF2B5EF4-FFF2-40B4-BE49-F238E27FC236}">
                <a16:creationId xmlns:a16="http://schemas.microsoft.com/office/drawing/2014/main" id="{3994DE5D-12A6-EF48-9D3B-3B1B6E864A2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62" y="3288530"/>
            <a:ext cx="5297208" cy="250293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6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音乐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253" y="1014804"/>
            <a:ext cx="4122200" cy="5856589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C245D3E-06FB-6A41-AB8D-AB45446E6536}"/>
              </a:ext>
            </a:extLst>
          </p:cNvPr>
          <p:cNvSpPr txBox="1"/>
          <p:nvPr/>
        </p:nvSpPr>
        <p:spPr>
          <a:xfrm>
            <a:off x="3068341" y="814071"/>
            <a:ext cx="91236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/>
              <a:t>（二）立足课堂实践，有效推进课题开展：</a:t>
            </a:r>
            <a:endParaRPr lang="zh-CN" altLang="zh-CN" sz="2400" dirty="0"/>
          </a:p>
          <a:p>
            <a:r>
              <a:rPr lang="zh-CN" altLang="en-US" sz="2400" dirty="0"/>
              <a:t>      </a:t>
            </a:r>
            <a:r>
              <a:rPr lang="zh-CN" altLang="zh-CN" sz="2400" dirty="0"/>
              <a:t>课题立项以来，课题组成员在理论学习的同时进行课堂研讨的实践研究，为课题研究进行了更加有效的实践推进：</a:t>
            </a:r>
          </a:p>
          <a:p>
            <a:r>
              <a:rPr lang="zh-CN" altLang="zh-CN" sz="2400" dirty="0"/>
              <a:t>从立项以来，组内成员先后开展了以下研讨课：</a:t>
            </a:r>
          </a:p>
          <a:p>
            <a:endParaRPr lang="en-US" altLang="zh-CN" sz="2400" dirty="0"/>
          </a:p>
          <a:p>
            <a:r>
              <a:rPr lang="zh-CN" altLang="zh-CN" sz="2400" dirty="0"/>
              <a:t>潘虹：五上《月迹》 </a:t>
            </a:r>
            <a:r>
              <a:rPr lang="en-US" altLang="zh-CN" sz="2400" dirty="0"/>
              <a:t>  </a:t>
            </a:r>
            <a:r>
              <a:rPr lang="zh-CN" altLang="zh-CN" sz="2400" dirty="0"/>
              <a:t>陈云：五上《四季之美》</a:t>
            </a:r>
          </a:p>
          <a:p>
            <a:r>
              <a:rPr lang="zh-CN" altLang="zh-CN" sz="2400" dirty="0"/>
              <a:t>王倩倩：六上《穷人》（小说单元）</a:t>
            </a:r>
          </a:p>
          <a:p>
            <a:r>
              <a:rPr lang="zh-CN" altLang="zh-CN" sz="2400" dirty="0"/>
              <a:t>李雯：六下《北京的春节》民俗单元</a:t>
            </a:r>
          </a:p>
        </p:txBody>
      </p:sp>
    </p:spTree>
    <p:extLst>
      <p:ext uri="{BB962C8B-B14F-4D97-AF65-F5344CB8AC3E}">
        <p14:creationId xmlns:p14="http://schemas.microsoft.com/office/powerpoint/2010/main" val="15626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1562100"/>
            <a:ext cx="3971925" cy="5295900"/>
          </a:xfrm>
          <a:prstGeom prst="rect">
            <a:avLst/>
          </a:prstGeom>
        </p:spPr>
      </p:pic>
      <p:pic>
        <p:nvPicPr>
          <p:cNvPr id="4" name="图片 3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F32D5FB-C34D-A44D-BD31-8855DEB97259}"/>
              </a:ext>
            </a:extLst>
          </p:cNvPr>
          <p:cNvSpPr txBox="1"/>
          <p:nvPr/>
        </p:nvSpPr>
        <p:spPr>
          <a:xfrm>
            <a:off x="4619624" y="2394168"/>
            <a:ext cx="6631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导语指出：“小说大多是虚构的，却又有生活的影子。”</a:t>
            </a: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语文要素则需要关注：“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读小说，关注情节、环境，感受人物形象；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发挥想象，创编生活故事。” </a:t>
            </a:r>
            <a:endParaRPr kumimoji="1" lang="zh-CN" alt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9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21420" y="1603948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57BCA5"/>
                </a:solidFill>
              </a:rPr>
              <a:t>目录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4174" y="2848132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研究的基本情况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34174" y="3661429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阶段研究工作回顾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34174" y="4474726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研究过程和阶段成果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34174" y="5288023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存在问题及后续研究</a:t>
            </a:r>
          </a:p>
        </p:txBody>
      </p:sp>
      <p:sp>
        <p:nvSpPr>
          <p:cNvPr id="9" name="图文框 8"/>
          <p:cNvSpPr/>
          <p:nvPr/>
        </p:nvSpPr>
        <p:spPr>
          <a:xfrm>
            <a:off x="221692" y="209862"/>
            <a:ext cx="11683658" cy="6415792"/>
          </a:xfrm>
          <a:prstGeom prst="frame">
            <a:avLst>
              <a:gd name="adj1" fmla="val 3186"/>
            </a:avLst>
          </a:prstGeom>
          <a:solidFill>
            <a:srgbClr val="57B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 descr="图片包含 鲜花, 植物, 花瓶, 小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91" y="605866"/>
            <a:ext cx="3279665" cy="562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 descr="文本&#10;&#10;描述已自动生成">
            <a:extLst>
              <a:ext uri="{FF2B5EF4-FFF2-40B4-BE49-F238E27FC236}">
                <a16:creationId xmlns:a16="http://schemas.microsoft.com/office/drawing/2014/main" id="{458C0FFA-8B32-BF48-9D86-496337781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00874"/>
            <a:ext cx="5294716" cy="287961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13551AC6-0737-0143-B480-9BA4A5B2D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38" y="1348353"/>
            <a:ext cx="5578265" cy="3708771"/>
          </a:xfrm>
          <a:prstGeom prst="rect">
            <a:avLst/>
          </a:prstGeom>
        </p:spPr>
      </p:pic>
      <p:pic>
        <p:nvPicPr>
          <p:cNvPr id="5" name="图片 4" descr="图片包含 鲜花, 花束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事情, 配件, 室内, 餐桌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64" y="-419100"/>
            <a:ext cx="4272897" cy="381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53794" y="2324100"/>
            <a:ext cx="3154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PART FOUR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0687" y="3892250"/>
            <a:ext cx="7109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7BCA5"/>
                </a:solidFill>
              </a:rPr>
              <a:t>存在问题及后续研究</a:t>
            </a:r>
          </a:p>
        </p:txBody>
      </p:sp>
    </p:spTree>
    <p:extLst>
      <p:ext uri="{BB962C8B-B14F-4D97-AF65-F5344CB8AC3E}">
        <p14:creationId xmlns:p14="http://schemas.microsoft.com/office/powerpoint/2010/main" val="13661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1014803"/>
            <a:ext cx="5073736" cy="6858000"/>
          </a:xfrm>
          <a:prstGeom prst="rect">
            <a:avLst/>
          </a:prstGeom>
        </p:spPr>
      </p:pic>
      <p:pic>
        <p:nvPicPr>
          <p:cNvPr id="38" name="图片 37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200151" y="28643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57BCA5"/>
                </a:solidFill>
              </a:rPr>
              <a:t>添加标题内容</a:t>
            </a:r>
            <a:endParaRPr lang="zh-CN" altLang="en-US" sz="3600" b="1" dirty="0">
              <a:solidFill>
                <a:srgbClr val="57BCA5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826542" y="204344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b="1" dirty="0">
              <a:solidFill>
                <a:srgbClr val="57BCA5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9FCC0C-906B-214B-998F-96981F2B57AD}"/>
              </a:ext>
            </a:extLst>
          </p:cNvPr>
          <p:cNvSpPr txBox="1"/>
          <p:nvPr/>
        </p:nvSpPr>
        <p:spPr>
          <a:xfrm>
            <a:off x="5522863" y="2335828"/>
            <a:ext cx="4891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1.</a:t>
            </a:r>
            <a:r>
              <a:rPr lang="zh-CN" altLang="zh-CN" sz="2800" b="1" dirty="0"/>
              <a:t>内涵需更加清晰</a:t>
            </a:r>
            <a:endParaRPr lang="en-US" altLang="zh-CN" sz="2800" b="1" dirty="0"/>
          </a:p>
          <a:p>
            <a:endParaRPr lang="en-US" altLang="zh-CN" sz="2800" b="1" dirty="0"/>
          </a:p>
          <a:p>
            <a:endParaRPr lang="en-US" altLang="zh-CN" sz="2800" b="1" dirty="0"/>
          </a:p>
          <a:p>
            <a:endParaRPr lang="zh-CN" altLang="zh-CN" sz="2800" dirty="0"/>
          </a:p>
          <a:p>
            <a:r>
              <a:rPr lang="en-US" altLang="zh-CN" sz="2800" b="1" dirty="0"/>
              <a:t>2.</a:t>
            </a:r>
            <a:r>
              <a:rPr lang="zh-CN" altLang="zh-CN" sz="2800" b="1" dirty="0"/>
              <a:t>成果序列更完善</a:t>
            </a:r>
            <a:endParaRPr lang="zh-CN" altLang="zh-CN" sz="2800" dirty="0"/>
          </a:p>
        </p:txBody>
      </p:sp>
    </p:spTree>
    <p:extLst>
      <p:ext uri="{BB962C8B-B14F-4D97-AF65-F5344CB8AC3E}">
        <p14:creationId xmlns:p14="http://schemas.microsoft.com/office/powerpoint/2010/main" val="42495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鲜花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2" y="1667254"/>
            <a:ext cx="4493142" cy="1571246"/>
          </a:xfrm>
          <a:prstGeom prst="rect">
            <a:avLst/>
          </a:prstGeom>
        </p:spPr>
      </p:pic>
      <p:pic>
        <p:nvPicPr>
          <p:cNvPr id="3" name="图片 2" descr="图片包含 室内, 鲜花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32" y="1648204"/>
            <a:ext cx="4493142" cy="1571246"/>
          </a:xfrm>
          <a:prstGeom prst="rect">
            <a:avLst/>
          </a:prstGeom>
        </p:spPr>
      </p:pic>
      <p:pic>
        <p:nvPicPr>
          <p:cNvPr id="4" name="图片 3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0151" y="28643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57BCA5"/>
                </a:solidFill>
              </a:rPr>
              <a:t>添加标题内容</a:t>
            </a:r>
            <a:endParaRPr lang="zh-CN" altLang="en-US" sz="3600" b="1" dirty="0">
              <a:solidFill>
                <a:srgbClr val="57BCA5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3900" y="2724150"/>
            <a:ext cx="4895850" cy="3048000"/>
          </a:xfrm>
          <a:prstGeom prst="rect">
            <a:avLst/>
          </a:prstGeom>
          <a:noFill/>
          <a:ln>
            <a:solidFill>
              <a:srgbClr val="86B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686550" y="2724150"/>
            <a:ext cx="4895850" cy="3048000"/>
          </a:xfrm>
          <a:prstGeom prst="rect">
            <a:avLst/>
          </a:prstGeom>
          <a:noFill/>
          <a:ln>
            <a:solidFill>
              <a:srgbClr val="86B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678338-8EF8-364F-B5F9-5EAF01DBD65E}"/>
              </a:ext>
            </a:extLst>
          </p:cNvPr>
          <p:cNvSpPr txBox="1"/>
          <p:nvPr/>
        </p:nvSpPr>
        <p:spPr>
          <a:xfrm>
            <a:off x="1045168" y="3556732"/>
            <a:ext cx="430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STXinwei" panose="02010800040101010101" pitchFamily="2" charset="-122"/>
                <a:ea typeface="STXinwei" panose="02010800040101010101" pitchFamily="2" charset="-122"/>
              </a:rPr>
              <a:t>1.</a:t>
            </a:r>
            <a:r>
              <a:rPr lang="zh-CN" altLang="zh-CN" sz="3200" b="1" dirty="0">
                <a:latin typeface="STXinwei" panose="02010800040101010101" pitchFamily="2" charset="-122"/>
                <a:ea typeface="STXinwei" panose="02010800040101010101" pitchFamily="2" charset="-122"/>
              </a:rPr>
              <a:t>夯实理论，奠定基础</a:t>
            </a:r>
            <a:endParaRPr lang="zh-CN" altLang="en-US" sz="3200" b="1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801E0F-5C23-0A43-9CD8-39B825CC371C}"/>
              </a:ext>
            </a:extLst>
          </p:cNvPr>
          <p:cNvSpPr txBox="1"/>
          <p:nvPr/>
        </p:nvSpPr>
        <p:spPr>
          <a:xfrm>
            <a:off x="6879332" y="3556732"/>
            <a:ext cx="458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STXinwei" panose="02010800040101010101" pitchFamily="2" charset="-122"/>
                <a:ea typeface="STXinwei" panose="02010800040101010101" pitchFamily="2" charset="-122"/>
              </a:rPr>
              <a:t>2.</a:t>
            </a:r>
            <a:r>
              <a:rPr lang="zh-CN" altLang="zh-CN" sz="3200" b="1" dirty="0">
                <a:latin typeface="STXinwei" panose="02010800040101010101" pitchFamily="2" charset="-122"/>
                <a:ea typeface="STXinwei" panose="02010800040101010101" pitchFamily="2" charset="-122"/>
              </a:rPr>
              <a:t>实践研究，找寻突破</a:t>
            </a:r>
            <a:endParaRPr lang="zh-CN" altLang="zh-CN" sz="32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93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2152650"/>
            <a:ext cx="4762296" cy="4641349"/>
          </a:xfrm>
          <a:prstGeom prst="rect">
            <a:avLst/>
          </a:prstGeom>
        </p:spPr>
      </p:pic>
      <p:pic>
        <p:nvPicPr>
          <p:cNvPr id="6" name="图片 5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F629C28-33A8-9049-9B3C-8C04AACAD3AA}"/>
              </a:ext>
            </a:extLst>
          </p:cNvPr>
          <p:cNvSpPr txBox="1"/>
          <p:nvPr/>
        </p:nvSpPr>
        <p:spPr>
          <a:xfrm>
            <a:off x="464948" y="1918779"/>
            <a:ext cx="7795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生命是一场华丽的探索之旅，我们在课题研究之中接受每一次的考验与挑战。内心淡然，无畏前方，待时光流逝，桐花初放，繁星满天，我们必将在且行且思的路上开启更崭新的一篇！</a:t>
            </a:r>
          </a:p>
        </p:txBody>
      </p:sp>
    </p:spTree>
    <p:extLst>
      <p:ext uri="{BB962C8B-B14F-4D97-AF65-F5344CB8AC3E}">
        <p14:creationId xmlns:p14="http://schemas.microsoft.com/office/powerpoint/2010/main" val="22620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76224" cy="3829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5573099"/>
            <a:ext cx="8153400" cy="12849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6286500" cy="4443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85" y="1178033"/>
            <a:ext cx="888766" cy="84136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64783" y="2455062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7BCA5"/>
                </a:solidFill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33867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事情, 配件, 室内, 餐桌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64" y="-419100"/>
            <a:ext cx="4272897" cy="381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10887" y="2324100"/>
            <a:ext cx="2840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PART ONE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20126" y="3892250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研究的基本情况</a:t>
            </a:r>
          </a:p>
        </p:txBody>
      </p:sp>
    </p:spTree>
    <p:extLst>
      <p:ext uri="{BB962C8B-B14F-4D97-AF65-F5344CB8AC3E}">
        <p14:creationId xmlns:p14="http://schemas.microsoft.com/office/powerpoint/2010/main" val="1700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餐桌, 鲜花, 木制, 就坐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1612632"/>
            <a:ext cx="3921574" cy="454118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0151" y="28643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57BCA5"/>
                </a:solidFill>
              </a:rPr>
              <a:t>研究的基本情况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6169224" y="1648422"/>
            <a:ext cx="767952" cy="767952"/>
          </a:xfrm>
          <a:prstGeom prst="roundRect">
            <a:avLst/>
          </a:prstGeom>
          <a:solidFill>
            <a:srgbClr val="57B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01</a:t>
            </a:r>
            <a:endParaRPr lang="zh-CN" altLang="en-US" sz="2800" dirty="0"/>
          </a:p>
        </p:txBody>
      </p:sp>
      <p:sp>
        <p:nvSpPr>
          <p:cNvPr id="13" name="矩形: 圆角 12"/>
          <p:cNvSpPr/>
          <p:nvPr/>
        </p:nvSpPr>
        <p:spPr>
          <a:xfrm>
            <a:off x="6169224" y="2770939"/>
            <a:ext cx="767952" cy="767952"/>
          </a:xfrm>
          <a:prstGeom prst="roundRect">
            <a:avLst/>
          </a:prstGeom>
          <a:solidFill>
            <a:srgbClr val="57B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02</a:t>
            </a:r>
            <a:endParaRPr lang="zh-CN" altLang="en-US" sz="2800" dirty="0"/>
          </a:p>
        </p:txBody>
      </p:sp>
      <p:sp>
        <p:nvSpPr>
          <p:cNvPr id="17" name="矩形: 圆角 16"/>
          <p:cNvSpPr/>
          <p:nvPr/>
        </p:nvSpPr>
        <p:spPr>
          <a:xfrm>
            <a:off x="6169224" y="3893456"/>
            <a:ext cx="767952" cy="767952"/>
          </a:xfrm>
          <a:prstGeom prst="roundRect">
            <a:avLst/>
          </a:prstGeom>
          <a:solidFill>
            <a:srgbClr val="57B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03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3BDF31-4282-3042-BCE1-0A182C4DFEEC}"/>
              </a:ext>
            </a:extLst>
          </p:cNvPr>
          <p:cNvSpPr txBox="1"/>
          <p:nvPr/>
        </p:nvSpPr>
        <p:spPr>
          <a:xfrm>
            <a:off x="7053164" y="1740010"/>
            <a:ext cx="292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研究背景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389FB2F-424D-F046-A49C-3E868DBDF720}"/>
              </a:ext>
            </a:extLst>
          </p:cNvPr>
          <p:cNvSpPr txBox="1"/>
          <p:nvPr/>
        </p:nvSpPr>
        <p:spPr>
          <a:xfrm>
            <a:off x="7053164" y="2865143"/>
            <a:ext cx="292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概念界定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66980FB-2E41-A248-9243-E5E4C1C1B1FC}"/>
              </a:ext>
            </a:extLst>
          </p:cNvPr>
          <p:cNvSpPr txBox="1"/>
          <p:nvPr/>
        </p:nvSpPr>
        <p:spPr>
          <a:xfrm>
            <a:off x="7053164" y="3990276"/>
            <a:ext cx="292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研究目标</a:t>
            </a:r>
          </a:p>
        </p:txBody>
      </p:sp>
      <p:sp>
        <p:nvSpPr>
          <p:cNvPr id="23" name="矩形: 圆角 16">
            <a:extLst>
              <a:ext uri="{FF2B5EF4-FFF2-40B4-BE49-F238E27FC236}">
                <a16:creationId xmlns:a16="http://schemas.microsoft.com/office/drawing/2014/main" id="{99E61799-5F20-0448-8541-813B4A99D2EC}"/>
              </a:ext>
            </a:extLst>
          </p:cNvPr>
          <p:cNvSpPr/>
          <p:nvPr/>
        </p:nvSpPr>
        <p:spPr>
          <a:xfrm>
            <a:off x="6169224" y="5015973"/>
            <a:ext cx="767952" cy="767952"/>
          </a:xfrm>
          <a:prstGeom prst="roundRect">
            <a:avLst/>
          </a:prstGeom>
          <a:solidFill>
            <a:srgbClr val="57B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04</a:t>
            </a:r>
            <a:endParaRPr lang="zh-CN" altLang="en-US" sz="28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E3AC3B-924A-4A46-BD11-2D93B07BB9A7}"/>
              </a:ext>
            </a:extLst>
          </p:cNvPr>
          <p:cNvSpPr txBox="1"/>
          <p:nvPr/>
        </p:nvSpPr>
        <p:spPr>
          <a:xfrm>
            <a:off x="7053164" y="5102578"/>
            <a:ext cx="292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57BCA5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研究内容</a:t>
            </a:r>
          </a:p>
        </p:txBody>
      </p:sp>
    </p:spTree>
    <p:extLst>
      <p:ext uri="{BB962C8B-B14F-4D97-AF65-F5344CB8AC3E}">
        <p14:creationId xmlns:p14="http://schemas.microsoft.com/office/powerpoint/2010/main" val="20845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, 花束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32625" y="28643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57BCA5"/>
                </a:solidFill>
              </a:rPr>
              <a:t>研究背景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59697C-2FD2-3E4F-A8AC-3434B3389752}"/>
              </a:ext>
            </a:extLst>
          </p:cNvPr>
          <p:cNvSpPr txBox="1"/>
          <p:nvPr/>
        </p:nvSpPr>
        <p:spPr>
          <a:xfrm>
            <a:off x="956375" y="2293749"/>
            <a:ext cx="85440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kumimoji="1"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基于课程改革模式的需要</a:t>
            </a:r>
            <a:endParaRPr kumimoji="1"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kumimoji="1"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基于教师专业发展的需要</a:t>
            </a:r>
            <a:endParaRPr kumimoji="1"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3.</a:t>
            </a:r>
            <a:r>
              <a:rPr kumimoji="1"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基于学生核心素养的提升</a:t>
            </a:r>
          </a:p>
        </p:txBody>
      </p:sp>
    </p:spTree>
    <p:extLst>
      <p:ext uri="{BB962C8B-B14F-4D97-AF65-F5344CB8AC3E}">
        <p14:creationId xmlns:p14="http://schemas.microsoft.com/office/powerpoint/2010/main" val="30970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0151" y="28643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57BCA5"/>
                </a:solidFill>
              </a:rPr>
              <a:t>概念界定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7EB544-F91C-4743-A3A5-2D9D3487002E}"/>
              </a:ext>
            </a:extLst>
          </p:cNvPr>
          <p:cNvSpPr txBox="1"/>
          <p:nvPr/>
        </p:nvSpPr>
        <p:spPr>
          <a:xfrm>
            <a:off x="1200150" y="1456841"/>
            <a:ext cx="950594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单元整体教学：</a:t>
            </a:r>
            <a:endParaRPr kumimoji="1"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“单元整体教学”是依据单元教材或单元主题对学生进行听、说、读、写训练的语文教学活动，就是把一个单元看成一个学习整体，在明确的学习目标统领下，对一个单元的学习内容和活动进行系统规划，整合设计，关注联系，关注发展，充分发挥和落实单元学习价值，以清晰的路径促进学生语文素养的提升。 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75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0151" y="28643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57BCA5"/>
                </a:solidFill>
              </a:rPr>
              <a:t>概念界定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7EB544-F91C-4743-A3A5-2D9D3487002E}"/>
              </a:ext>
            </a:extLst>
          </p:cNvPr>
          <p:cNvSpPr txBox="1"/>
          <p:nvPr/>
        </p:nvSpPr>
        <p:spPr>
          <a:xfrm>
            <a:off x="1200150" y="1456841"/>
            <a:ext cx="950594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学习任务设计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是语文学习活动设计的核心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有意义的学习任务必须具有现实价值和实际功用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;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能够沟通知识之间的关联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促进学生综合运用知识解决问题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;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具有适度的挑战性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并力求体现丰富性和创意性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有意义的学习任务能够引发丰富多彩的言语实践活动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全面提升学生语文核心素养</a:t>
            </a:r>
            <a:r>
              <a:rPr lang="zh-CN" altLang="zh-CN" dirty="0"/>
              <a:t>。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54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0151" y="28643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57BCA5"/>
                </a:solidFill>
              </a:rPr>
              <a:t>概念界定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7EB544-F91C-4743-A3A5-2D9D3487002E}"/>
              </a:ext>
            </a:extLst>
          </p:cNvPr>
          <p:cNvSpPr txBox="1"/>
          <p:nvPr/>
        </p:nvSpPr>
        <p:spPr>
          <a:xfrm>
            <a:off x="1200150" y="1456841"/>
            <a:ext cx="950594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单元整体教学的学习任务设计：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单元整体教学任务设计，选择合适的角度切入，努力整合整个单元的文本资源与语文知识资源，综合运用阅读与鉴赏、表达与交流、梳理与探究多种学习方式，设计单元学习的大任务和连贯的学习过程，改变单篇文本分段分层分析、单个知识点逐一反复训练的教学方式。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07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6744593"/>
          </a:xfrm>
          <a:prstGeom prst="rect">
            <a:avLst/>
          </a:prstGeom>
        </p:spPr>
      </p:pic>
      <p:pic>
        <p:nvPicPr>
          <p:cNvPr id="3" name="图片 2" descr="图片包含 鲜花, 花束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4396"/>
            <a:ext cx="952502" cy="8104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37463" y="85987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57BCA5"/>
                </a:solidFill>
              </a:rPr>
              <a:t>研究目标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DE34A2-E807-104B-93B9-0C740744CFF2}"/>
              </a:ext>
            </a:extLst>
          </p:cNvPr>
          <p:cNvSpPr txBox="1"/>
          <p:nvPr/>
        </p:nvSpPr>
        <p:spPr>
          <a:xfrm>
            <a:off x="547607" y="1983783"/>
            <a:ext cx="110967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系统解读每册教材进行，努力建构单元学习任务，形成基于统编教材的单元整体教学设计系列资源。</a:t>
            </a:r>
          </a:p>
          <a:p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依托基于单元整体学习任务的设计，在有效实施与推进中，形成提升学生核心素养的有效策略，提升教师单元整体教学的实践能力。</a:t>
            </a:r>
          </a:p>
          <a:p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3.</a:t>
            </a:r>
            <a:r>
              <a:rPr lang="zh-CN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依托单元整体学习任务设计，培养学生主动积极地深度、创造性学习能力，提高学习品质。</a:t>
            </a:r>
          </a:p>
        </p:txBody>
      </p:sp>
    </p:spTree>
    <p:extLst>
      <p:ext uri="{BB962C8B-B14F-4D97-AF65-F5344CB8AC3E}">
        <p14:creationId xmlns:p14="http://schemas.microsoft.com/office/powerpoint/2010/main" val="37848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867</Words>
  <Application>Microsoft Macintosh PowerPoint</Application>
  <PresentationFormat>宽屏</PresentationFormat>
  <Paragraphs>101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STXinwei</vt:lpstr>
      <vt:lpstr>微软雅黑</vt:lpstr>
      <vt:lpstr>KaiTi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清新简约工作总结汇报PPT模板</dc:title>
  <dc:subject> </dc:subject>
  <dc:creator>极简办公</dc:creator>
  <cp:keywords>www.jjppt.com</cp:keywords>
  <dc:description>www.jjppt.com</dc:description>
  <cp:lastModifiedBy>Office</cp:lastModifiedBy>
  <cp:revision>14</cp:revision>
  <dcterms:created xsi:type="dcterms:W3CDTF">2017-04-21T07:53:07Z</dcterms:created>
  <dcterms:modified xsi:type="dcterms:W3CDTF">2021-03-23T13:54:14Z</dcterms:modified>
  <cp:category> </cp:category>
  <cp:contentStatus> </cp:contentStatus>
  <cp:version>1</cp:version>
</cp:coreProperties>
</file>