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56" r:id="rId4"/>
    <p:sldId id="258" r:id="rId6"/>
    <p:sldId id="257" r:id="rId7"/>
    <p:sldId id="259" r:id="rId8"/>
    <p:sldId id="309" r:id="rId9"/>
    <p:sldId id="260" r:id="rId10"/>
    <p:sldId id="300" r:id="rId11"/>
    <p:sldId id="301" r:id="rId12"/>
    <p:sldId id="269" r:id="rId13"/>
    <p:sldId id="279" r:id="rId14"/>
  </p:sldIdLst>
  <p:sldSz cx="12192000" cy="6858000"/>
  <p:notesSz cx="6858000" cy="9144000"/>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8D4D29"/>
    <a:srgbClr val="998564"/>
    <a:srgbClr val="D6BB00"/>
    <a:srgbClr val="9DA71D"/>
    <a:srgbClr val="90B0A6"/>
    <a:srgbClr val="D4E5E3"/>
    <a:srgbClr val="FCE300"/>
    <a:srgbClr val="E6E6E6"/>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25" d="100"/>
          <a:sy n="25" d="100"/>
        </p:scale>
        <p:origin x="2598" y="10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8" Type="http://schemas.openxmlformats.org/officeDocument/2006/relationships/tags" Target="tags/tag4.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A5B87D-BFEF-41B6-ABFD-3E1A9DEE90E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E10A72-ED36-45CC-964B-DADE080A8C9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E10A72-ED36-45CC-964B-DADE080A8C9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E10A72-ED36-45CC-964B-DADE080A8C9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E10A72-ED36-45CC-964B-DADE080A8C9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E10A72-ED36-45CC-964B-DADE080A8C9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E10A72-ED36-45CC-964B-DADE080A8C9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E10A72-ED36-45CC-964B-DADE080A8C9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E10A72-ED36-45CC-964B-DADE080A8C9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E10A72-ED36-45CC-964B-DADE080A8C9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E10A72-ED36-45CC-964B-DADE080A8C9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E10A72-ED36-45CC-964B-DADE080A8C9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DFB28AC-0935-4A79-BC93-5844401246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B1BA23-CBD4-4AA5-8DBF-BF032332094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DFB28AC-0935-4A79-BC93-5844401246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B1BA23-CBD4-4AA5-8DBF-BF032332094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DFB28AC-0935-4A79-BC93-5844401246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B1BA23-CBD4-4AA5-8DBF-BF032332094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DFB28AC-0935-4A79-BC93-5844401246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B1BA23-CBD4-4AA5-8DBF-BF032332094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DFB28AC-0935-4A79-BC93-5844401246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B1BA23-CBD4-4AA5-8DBF-BF032332094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2DFB28AC-0935-4A79-BC93-5844401246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B1BA23-CBD4-4AA5-8DBF-BF032332094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2DFB28AC-0935-4A79-BC93-58444012464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DB1BA23-CBD4-4AA5-8DBF-BF032332094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2DFB28AC-0935-4A79-BC93-58444012464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DB1BA23-CBD4-4AA5-8DBF-BF032332094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DFB28AC-0935-4A79-BC93-58444012464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DB1BA23-CBD4-4AA5-8DBF-BF032332094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DFB28AC-0935-4A79-BC93-58444012464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DB1BA23-CBD4-4AA5-8DBF-BF032332094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2DFB28AC-0935-4A79-BC93-58444012464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DB1BA23-CBD4-4AA5-8DBF-BF032332094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DFB28AC-0935-4A79-BC93-5844401246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B1BA23-CBD4-4AA5-8DBF-BF032332094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2DFB28AC-0935-4A79-BC93-58444012464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DB1BA23-CBD4-4AA5-8DBF-BF032332094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DFB28AC-0935-4A79-BC93-5844401246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B1BA23-CBD4-4AA5-8DBF-BF032332094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DFB28AC-0935-4A79-BC93-5844401246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B1BA23-CBD4-4AA5-8DBF-BF032332094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2DFB28AC-0935-4A79-BC93-5844401246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B1BA23-CBD4-4AA5-8DBF-BF032332094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2DFB28AC-0935-4A79-BC93-58444012464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DB1BA23-CBD4-4AA5-8DBF-BF032332094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2DFB28AC-0935-4A79-BC93-58444012464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DB1BA23-CBD4-4AA5-8DBF-BF032332094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DFB28AC-0935-4A79-BC93-58444012464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DB1BA23-CBD4-4AA5-8DBF-BF032332094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DFB28AC-0935-4A79-BC93-58444012464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DB1BA23-CBD4-4AA5-8DBF-BF032332094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2DFB28AC-0935-4A79-BC93-58444012464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DB1BA23-CBD4-4AA5-8DBF-BF032332094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2DFB28AC-0935-4A79-BC93-58444012464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DB1BA23-CBD4-4AA5-8DBF-BF032332094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FB28AC-0935-4A79-BC93-58444012464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B1BA23-CBD4-4AA5-8DBF-BF032332094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FB28AC-0935-4A79-BC93-58444012464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B1BA23-CBD4-4AA5-8DBF-BF032332094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tags" Target="../tags/tag1.xml"/><Relationship Id="rId4" Type="http://schemas.openxmlformats.org/officeDocument/2006/relationships/image" Target="../media/image2.png"/><Relationship Id="rId3" Type="http://schemas.microsoft.com/office/2007/relationships/media" Target="../media/audio1.wav"/><Relationship Id="rId2" Type="http://schemas.openxmlformats.org/officeDocument/2006/relationships/audio" Target="../media/audio1.wav"/><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3.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3.xml"/><Relationship Id="rId3" Type="http://schemas.openxmlformats.org/officeDocument/2006/relationships/tags" Target="../tags/tag2.xml"/><Relationship Id="rId2" Type="http://schemas.openxmlformats.org/officeDocument/2006/relationships/image" Target="../media/image9.png"/><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3.xml"/><Relationship Id="rId2" Type="http://schemas.openxmlformats.org/officeDocument/2006/relationships/image" Target="../media/image9.png"/><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3.xml"/><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3" name="清新欢乐节奏流行进取电音乐">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4838700" y="-1828800"/>
            <a:ext cx="609600" cy="609600"/>
          </a:xfrm>
          <a:prstGeom prst="rect">
            <a:avLst/>
          </a:prstGeom>
        </p:spPr>
      </p:pic>
      <p:sp>
        <p:nvSpPr>
          <p:cNvPr id="4" name="文本框 3"/>
          <p:cNvSpPr txBox="1"/>
          <p:nvPr/>
        </p:nvSpPr>
        <p:spPr>
          <a:xfrm>
            <a:off x="4119245" y="2039620"/>
            <a:ext cx="7571740" cy="2491740"/>
          </a:xfrm>
          <a:prstGeom prst="rect">
            <a:avLst/>
          </a:prstGeom>
          <a:noFill/>
        </p:spPr>
        <p:txBody>
          <a:bodyPr wrap="square" rtlCol="0">
            <a:spAutoFit/>
          </a:bodyPr>
          <a:p>
            <a:r>
              <a:rPr lang="en-US" altLang="zh-CN" sz="6000" b="1">
                <a:latin typeface="仿宋" panose="02010609060101010101" charset="-122"/>
                <a:ea typeface="仿宋" panose="02010609060101010101" charset="-122"/>
                <a:cs typeface="仿宋" panose="02010609060101010101" charset="-122"/>
              </a:rPr>
              <a:t>  </a:t>
            </a:r>
            <a:endParaRPr lang="en-US" altLang="zh-CN" sz="4800" b="1">
              <a:latin typeface="仿宋" panose="02010609060101010101" charset="-122"/>
              <a:ea typeface="仿宋" panose="02010609060101010101" charset="-122"/>
              <a:cs typeface="仿宋" panose="02010609060101010101" charset="-122"/>
            </a:endParaRPr>
          </a:p>
          <a:p>
            <a:r>
              <a:rPr lang="zh-CN" altLang="en-US" sz="4800" b="1">
                <a:latin typeface="仿宋" panose="02010609060101010101" charset="-122"/>
                <a:ea typeface="仿宋" panose="02010609060101010101" charset="-122"/>
                <a:cs typeface="仿宋" panose="02010609060101010101" charset="-122"/>
              </a:rPr>
              <a:t>自主生活课题组第三次活动</a:t>
            </a:r>
            <a:endParaRPr lang="zh-CN" altLang="en-US" sz="4800" b="1">
              <a:latin typeface="仿宋" panose="02010609060101010101" charset="-122"/>
              <a:ea typeface="仿宋" panose="02010609060101010101" charset="-122"/>
              <a:cs typeface="仿宋" panose="02010609060101010101" charset="-122"/>
            </a:endParaRPr>
          </a:p>
          <a:p>
            <a:r>
              <a:rPr lang="en-US" altLang="zh-CN" sz="4800" b="1">
                <a:latin typeface="仿宋" panose="02010609060101010101" charset="-122"/>
                <a:ea typeface="仿宋" panose="02010609060101010101" charset="-122"/>
                <a:cs typeface="仿宋" panose="02010609060101010101" charset="-122"/>
              </a:rPr>
              <a:t>            2021.11.25</a:t>
            </a:r>
            <a:endParaRPr lang="en-US" altLang="zh-CN" sz="4800" b="1">
              <a:latin typeface="仿宋" panose="02010609060101010101" charset="-122"/>
              <a:ea typeface="仿宋" panose="02010609060101010101" charset="-122"/>
              <a:cs typeface="仿宋" panose="02010609060101010101"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600" advTm="456">
        <p14:prism dir="r" isContent="1"/>
      </p:transition>
    </mc:Choice>
    <mc:Fallback>
      <p:transition spd="slow" advTm="45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8968" y="1295666"/>
            <a:ext cx="5307936" cy="4266667"/>
          </a:xfrm>
          <a:prstGeom prst="rect">
            <a:avLst/>
          </a:prstGeom>
        </p:spPr>
      </p:pic>
      <p:sp>
        <p:nvSpPr>
          <p:cNvPr id="7" name="文本框 6"/>
          <p:cNvSpPr txBox="1"/>
          <p:nvPr/>
        </p:nvSpPr>
        <p:spPr>
          <a:xfrm>
            <a:off x="8330184" y="2578608"/>
            <a:ext cx="1161288" cy="2123658"/>
          </a:xfrm>
          <a:prstGeom prst="rect">
            <a:avLst/>
          </a:prstGeom>
          <a:noFill/>
          <a:scene3d>
            <a:camera prst="orthographicFront"/>
            <a:lightRig rig="threePt" dir="t"/>
          </a:scene3d>
          <a:sp3d/>
        </p:spPr>
        <p:txBody>
          <a:bodyPr wrap="square" rtlCol="0">
            <a:spAutoFit/>
            <a:sp3d>
              <a:bevelB w="38100" h="38100" prst="relaxedInset"/>
            </a:sp3d>
          </a:bodyPr>
          <a:lstStyle/>
          <a:p>
            <a:r>
              <a:rPr lang="zh-CN" altLang="en-US" sz="6600" dirty="0">
                <a:solidFill>
                  <a:srgbClr val="8D4D29"/>
                </a:solidFill>
                <a:effectLst>
                  <a:outerShdw blurRad="63500" dist="50800" dir="17340000" sx="96000" sy="96000" algn="ctr" rotWithShape="0">
                    <a:srgbClr val="000000">
                      <a:alpha val="43137"/>
                    </a:srgbClr>
                  </a:outerShdw>
                  <a:reflection blurRad="190500" stA="45000" endPos="74000" dir="5400000" sy="-100000" algn="bl" rotWithShape="0"/>
                </a:effectLst>
                <a:latin typeface="字魂36号-正文宋楷" panose="02000000000000000000" pitchFamily="2" charset="-122"/>
                <a:ea typeface="字魂36号-正文宋楷" panose="02000000000000000000" pitchFamily="2" charset="-122"/>
              </a:rPr>
              <a:t>谢谢</a:t>
            </a:r>
            <a:endParaRPr lang="zh-CN" altLang="en-US" sz="6600" dirty="0">
              <a:solidFill>
                <a:srgbClr val="8D4D29"/>
              </a:solidFill>
              <a:effectLst>
                <a:outerShdw blurRad="63500" dist="50800" dir="17340000" sx="96000" sy="96000" algn="ctr" rotWithShape="0">
                  <a:srgbClr val="000000">
                    <a:alpha val="43137"/>
                  </a:srgbClr>
                </a:outerShdw>
                <a:reflection blurRad="190500" stA="45000" endPos="74000" dir="5400000" sy="-100000" algn="bl" rotWithShape="0"/>
              </a:effectLst>
              <a:latin typeface="字魂36号-正文宋楷" panose="02000000000000000000" pitchFamily="2" charset="-122"/>
              <a:ea typeface="字魂36号-正文宋楷" panose="02000000000000000000" pitchFamily="2" charset="-122"/>
            </a:endParaRPr>
          </a:p>
        </p:txBody>
      </p:sp>
      <p:sp>
        <p:nvSpPr>
          <p:cNvPr id="8" name="文本框 7"/>
          <p:cNvSpPr txBox="1"/>
          <p:nvPr/>
        </p:nvSpPr>
        <p:spPr>
          <a:xfrm>
            <a:off x="9417900" y="3659850"/>
            <a:ext cx="1161288" cy="1569660"/>
          </a:xfrm>
          <a:prstGeom prst="rect">
            <a:avLst/>
          </a:prstGeom>
          <a:noFill/>
        </p:spPr>
        <p:txBody>
          <a:bodyPr wrap="square" rtlCol="0">
            <a:spAutoFit/>
          </a:bodyPr>
          <a:lstStyle/>
          <a:p>
            <a:r>
              <a:rPr lang="zh-CN" altLang="en-US" sz="4800" dirty="0">
                <a:solidFill>
                  <a:srgbClr val="8D4D29"/>
                </a:solidFill>
                <a:latin typeface="字魂36号-正文宋楷" panose="02000000000000000000" pitchFamily="2" charset="-122"/>
                <a:ea typeface="字魂36号-正文宋楷" panose="02000000000000000000" pitchFamily="2" charset="-122"/>
              </a:rPr>
              <a:t>欣赏</a:t>
            </a:r>
            <a:endParaRPr lang="zh-CN" altLang="en-US" sz="4800" dirty="0">
              <a:solidFill>
                <a:srgbClr val="8D4D29"/>
              </a:solidFill>
              <a:latin typeface="字魂36号-正文宋楷" panose="02000000000000000000" pitchFamily="2" charset="-122"/>
              <a:ea typeface="字魂36号-正文宋楷"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984">
        <p14:prism isInverted="1" isContent="1"/>
      </p:transition>
    </mc:Choice>
    <mc:Fallback>
      <p:transition spd="slow" advTm="984">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 b="-1000"/>
          </a:stretch>
        </a:blip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630" y="2047944"/>
            <a:ext cx="3583048" cy="4562245"/>
          </a:xfrm>
          <a:prstGeom prst="rect">
            <a:avLst/>
          </a:prstGeom>
        </p:spPr>
      </p:pic>
      <p:grpSp>
        <p:nvGrpSpPr>
          <p:cNvPr id="17" name="组合 16"/>
          <p:cNvGrpSpPr/>
          <p:nvPr/>
        </p:nvGrpSpPr>
        <p:grpSpPr>
          <a:xfrm>
            <a:off x="5332730" y="1459230"/>
            <a:ext cx="5292469" cy="3706910"/>
            <a:chOff x="5188325" y="1247202"/>
            <a:chExt cx="4008120" cy="2667424"/>
          </a:xfrm>
        </p:grpSpPr>
        <p:grpSp>
          <p:nvGrpSpPr>
            <p:cNvPr id="18" name="组合 17"/>
            <p:cNvGrpSpPr/>
            <p:nvPr/>
          </p:nvGrpSpPr>
          <p:grpSpPr>
            <a:xfrm>
              <a:off x="5188806" y="1247202"/>
              <a:ext cx="728869" cy="728869"/>
              <a:chOff x="1537252" y="2909377"/>
              <a:chExt cx="728869" cy="728869"/>
            </a:xfrm>
          </p:grpSpPr>
          <p:sp>
            <p:nvSpPr>
              <p:cNvPr id="36" name="菱形 35"/>
              <p:cNvSpPr/>
              <p:nvPr/>
            </p:nvSpPr>
            <p:spPr>
              <a:xfrm>
                <a:off x="1537252" y="2909377"/>
                <a:ext cx="728869" cy="728869"/>
              </a:xfrm>
              <a:prstGeom prst="diamond">
                <a:avLst/>
              </a:prstGeom>
              <a:solidFill>
                <a:srgbClr val="D6BB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1"/>
                  </a:solidFill>
                  <a:latin typeface="字魂36号-正文宋楷" panose="02000000000000000000" pitchFamily="2" charset="-122"/>
                  <a:ea typeface="字魂36号-正文宋楷" panose="02000000000000000000" pitchFamily="2" charset="-122"/>
                </a:endParaRPr>
              </a:p>
            </p:txBody>
          </p:sp>
          <p:sp>
            <p:nvSpPr>
              <p:cNvPr id="37" name="文本框 25"/>
              <p:cNvSpPr txBox="1"/>
              <p:nvPr/>
            </p:nvSpPr>
            <p:spPr>
              <a:xfrm>
                <a:off x="1773881" y="3087768"/>
                <a:ext cx="384313" cy="3312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schemeClr val="bg1"/>
                    </a:solidFill>
                    <a:latin typeface="字魂36号-正文宋楷" panose="02000000000000000000" pitchFamily="2" charset="-122"/>
                    <a:ea typeface="字魂36号-正文宋楷" panose="02000000000000000000" pitchFamily="2" charset="-122"/>
                  </a:rPr>
                  <a:t>1</a:t>
                </a:r>
                <a:endParaRPr lang="zh-CN" altLang="en-US" sz="2400" b="1" dirty="0">
                  <a:solidFill>
                    <a:schemeClr val="bg1"/>
                  </a:solidFill>
                  <a:latin typeface="字魂36号-正文宋楷" panose="02000000000000000000" pitchFamily="2" charset="-122"/>
                  <a:ea typeface="字魂36号-正文宋楷" panose="02000000000000000000" pitchFamily="2" charset="-122"/>
                </a:endParaRPr>
              </a:p>
            </p:txBody>
          </p:sp>
        </p:grpSp>
        <p:sp>
          <p:nvSpPr>
            <p:cNvPr id="19" name="文本框 7"/>
            <p:cNvSpPr txBox="1">
              <a:spLocks noChangeArrowheads="1"/>
            </p:cNvSpPr>
            <p:nvPr/>
          </p:nvSpPr>
          <p:spPr bwMode="auto">
            <a:xfrm>
              <a:off x="6047409" y="1381071"/>
              <a:ext cx="3070362" cy="419923"/>
            </a:xfrm>
            <a:prstGeom prst="rect">
              <a:avLst/>
            </a:prstGeom>
            <a:noFill/>
            <a:ln>
              <a:noFill/>
            </a:ln>
          </p:spPr>
          <p:txBody>
            <a:bodyPr wrap="square">
              <a:spAutoFit/>
            </a:bodyPr>
            <a:lstStyle>
              <a:lvl1pPr/>
              <a:lvl2pPr marL="742950" indent="-285750"/>
              <a:lvl3pPr/>
              <a:lvl4pPr/>
              <a:lvl5pPr/>
              <a:lvl6pPr/>
              <a:lvl7pPr/>
              <a:lvl8pPr/>
              <a:lvl9pPr/>
            </a:lstStyle>
            <a:p>
              <a:r>
                <a:rPr lang="zh-CN" altLang="zh-CN" sz="3200" b="1" dirty="0">
                  <a:solidFill>
                    <a:srgbClr val="9DA71D"/>
                  </a:solidFill>
                  <a:latin typeface="字魂36号-正文宋楷" panose="02000000000000000000" pitchFamily="2" charset="-122"/>
                  <a:ea typeface="字魂36号-正文宋楷" panose="02000000000000000000" pitchFamily="2" charset="-122"/>
                </a:rPr>
                <a:t>基于现场，谈策略</a:t>
              </a:r>
              <a:endParaRPr lang="zh-CN" altLang="zh-CN" sz="3200" b="1" dirty="0">
                <a:solidFill>
                  <a:srgbClr val="9DA71D"/>
                </a:solidFill>
                <a:latin typeface="字魂36号-正文宋楷" panose="02000000000000000000" pitchFamily="2" charset="-122"/>
                <a:ea typeface="字魂36号-正文宋楷" panose="02000000000000000000" pitchFamily="2" charset="-122"/>
              </a:endParaRPr>
            </a:p>
          </p:txBody>
        </p:sp>
        <p:grpSp>
          <p:nvGrpSpPr>
            <p:cNvPr id="24" name="组合 23"/>
            <p:cNvGrpSpPr/>
            <p:nvPr/>
          </p:nvGrpSpPr>
          <p:grpSpPr>
            <a:xfrm>
              <a:off x="5188325" y="3013194"/>
              <a:ext cx="728869" cy="728869"/>
              <a:chOff x="1536771" y="2548527"/>
              <a:chExt cx="728869" cy="728869"/>
            </a:xfrm>
          </p:grpSpPr>
          <p:sp>
            <p:nvSpPr>
              <p:cNvPr id="32" name="菱形 31"/>
              <p:cNvSpPr/>
              <p:nvPr/>
            </p:nvSpPr>
            <p:spPr>
              <a:xfrm>
                <a:off x="1536771" y="2548527"/>
                <a:ext cx="728869" cy="728869"/>
              </a:xfrm>
              <a:prstGeom prst="diamond">
                <a:avLst/>
              </a:prstGeom>
              <a:solidFill>
                <a:srgbClr val="D6BB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1"/>
                  </a:solidFill>
                  <a:latin typeface="字魂36号-正文宋楷" panose="02000000000000000000" pitchFamily="2" charset="-122"/>
                  <a:ea typeface="字魂36号-正文宋楷" panose="02000000000000000000" pitchFamily="2" charset="-122"/>
                </a:endParaRPr>
              </a:p>
            </p:txBody>
          </p:sp>
          <p:sp>
            <p:nvSpPr>
              <p:cNvPr id="33" name="文本框 21"/>
              <p:cNvSpPr txBox="1"/>
              <p:nvPr/>
            </p:nvSpPr>
            <p:spPr>
              <a:xfrm>
                <a:off x="1761858" y="2719148"/>
                <a:ext cx="384313" cy="3312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schemeClr val="bg1"/>
                    </a:solidFill>
                    <a:latin typeface="字魂36号-正文宋楷" panose="02000000000000000000" pitchFamily="2" charset="-122"/>
                    <a:ea typeface="字魂36号-正文宋楷" panose="02000000000000000000" pitchFamily="2" charset="-122"/>
                  </a:rPr>
                  <a:t>2</a:t>
                </a:r>
                <a:endParaRPr lang="en-US" altLang="zh-CN" sz="2400" b="1" dirty="0">
                  <a:solidFill>
                    <a:schemeClr val="bg1"/>
                  </a:solidFill>
                  <a:latin typeface="字魂36号-正文宋楷" panose="02000000000000000000" pitchFamily="2" charset="-122"/>
                  <a:ea typeface="字魂36号-正文宋楷" panose="02000000000000000000" pitchFamily="2" charset="-122"/>
                </a:endParaRPr>
              </a:p>
            </p:txBody>
          </p:sp>
        </p:grpSp>
        <p:sp>
          <p:nvSpPr>
            <p:cNvPr id="25" name="文本框 13"/>
            <p:cNvSpPr txBox="1">
              <a:spLocks noChangeArrowheads="1"/>
            </p:cNvSpPr>
            <p:nvPr/>
          </p:nvSpPr>
          <p:spPr bwMode="auto">
            <a:xfrm>
              <a:off x="6126855" y="3140122"/>
              <a:ext cx="3069590" cy="774504"/>
            </a:xfrm>
            <a:prstGeom prst="rect">
              <a:avLst/>
            </a:prstGeom>
            <a:noFill/>
            <a:ln>
              <a:noFill/>
            </a:ln>
          </p:spPr>
          <p:txBody>
            <a:bodyPr wrap="square">
              <a:spAutoFit/>
            </a:bodyPr>
            <a:lstStyle>
              <a:lvl1pPr/>
              <a:lvl2pPr marL="742950" indent="-285750"/>
              <a:lvl3pPr/>
              <a:lvl4pPr/>
              <a:lvl5pPr/>
              <a:lvl6pPr/>
              <a:lvl7pPr/>
              <a:lvl8pPr/>
              <a:lvl9pPr/>
            </a:lstStyle>
            <a:p>
              <a:r>
                <a:rPr lang="zh-CN" altLang="zh-CN" sz="3200" b="1" dirty="0">
                  <a:solidFill>
                    <a:srgbClr val="9DA71D"/>
                  </a:solidFill>
                  <a:latin typeface="字魂36号-正文宋楷" panose="02000000000000000000" pitchFamily="2" charset="-122"/>
                  <a:ea typeface="字魂36号-正文宋楷" panose="02000000000000000000" pitchFamily="2" charset="-122"/>
                </a:rPr>
                <a:t>沙龙研讨：自主生活</a:t>
              </a:r>
              <a:r>
                <a:rPr lang="en-US" altLang="zh-CN" sz="3200" b="1" dirty="0">
                  <a:solidFill>
                    <a:srgbClr val="9DA71D"/>
                  </a:solidFill>
                  <a:latin typeface="字魂36号-正文宋楷" panose="02000000000000000000" pitchFamily="2" charset="-122"/>
                  <a:ea typeface="字魂36号-正文宋楷" panose="02000000000000000000" pitchFamily="2" charset="-122"/>
                </a:rPr>
                <a:t>   </a:t>
              </a:r>
              <a:r>
                <a:rPr lang="zh-CN" altLang="zh-CN" sz="3200" b="1" dirty="0">
                  <a:solidFill>
                    <a:srgbClr val="9DA71D"/>
                  </a:solidFill>
                  <a:latin typeface="字魂36号-正文宋楷" panose="02000000000000000000" pitchFamily="2" charset="-122"/>
                  <a:ea typeface="字魂36号-正文宋楷" panose="02000000000000000000" pitchFamily="2" charset="-122"/>
                </a:rPr>
                <a:t>的教育价值</a:t>
              </a:r>
              <a:endParaRPr lang="zh-CN" altLang="zh-CN" sz="3200" b="1" dirty="0">
                <a:solidFill>
                  <a:srgbClr val="9DA71D"/>
                </a:solidFill>
                <a:latin typeface="字魂36号-正文宋楷" panose="02000000000000000000" pitchFamily="2" charset="-122"/>
                <a:ea typeface="字魂36号-正文宋楷" panose="02000000000000000000" pitchFamily="2" charset="-122"/>
              </a:endParaRPr>
            </a:p>
          </p:txBody>
        </p:sp>
      </p:grpSp>
      <p:sp>
        <p:nvSpPr>
          <p:cNvPr id="38" name="矩形 37"/>
          <p:cNvSpPr/>
          <p:nvPr/>
        </p:nvSpPr>
        <p:spPr>
          <a:xfrm>
            <a:off x="1615435" y="834507"/>
            <a:ext cx="1877438" cy="1107996"/>
          </a:xfrm>
          <a:prstGeom prst="rect">
            <a:avLst/>
          </a:prstGeom>
          <a:noFill/>
        </p:spPr>
        <p:txBody>
          <a:bodyPr wrap="none" lIns="91440" tIns="45720" rIns="91440" bIns="45720">
            <a:spAutoFit/>
          </a:bodyPr>
          <a:lstStyle/>
          <a:p>
            <a:pPr algn="ctr"/>
            <a:r>
              <a:rPr lang="zh-CN" altLang="en-US" sz="6600" b="1" dirty="0">
                <a:ln w="12700">
                  <a:solidFill>
                    <a:srgbClr val="D6BB00"/>
                  </a:solidFill>
                  <a:prstDash val="solid"/>
                </a:ln>
                <a:solidFill>
                  <a:srgbClr val="D6BB00"/>
                </a:solidFill>
                <a:effectLst>
                  <a:outerShdw dist="38100" dir="2640000" algn="bl" rotWithShape="0">
                    <a:schemeClr val="tx2">
                      <a:lumMod val="75000"/>
                    </a:schemeClr>
                  </a:outerShdw>
                </a:effectLst>
                <a:latin typeface="字魂36号-正文宋楷" panose="02000000000000000000" pitchFamily="2" charset="-122"/>
                <a:ea typeface="字魂36号-正文宋楷" panose="02000000000000000000" pitchFamily="2" charset="-122"/>
              </a:rPr>
              <a:t>目录</a:t>
            </a:r>
            <a:endParaRPr lang="zh-CN" altLang="en-US" sz="6600" b="1" dirty="0">
              <a:ln w="12700">
                <a:solidFill>
                  <a:srgbClr val="D6BB00"/>
                </a:solidFill>
                <a:prstDash val="solid"/>
              </a:ln>
              <a:solidFill>
                <a:srgbClr val="D6BB00"/>
              </a:solidFill>
              <a:effectLst>
                <a:outerShdw dist="38100" dir="2640000" algn="bl" rotWithShape="0">
                  <a:schemeClr val="tx2">
                    <a:lumMod val="75000"/>
                  </a:schemeClr>
                </a:outerShdw>
              </a:effectLst>
              <a:latin typeface="字魂36号-正文宋楷" panose="02000000000000000000" pitchFamily="2" charset="-122"/>
              <a:ea typeface="字魂36号-正文宋楷"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1320">
        <p14:prism isContent="1"/>
      </p:transition>
    </mc:Choice>
    <mc:Fallback>
      <p:transition spd="slow" advTm="13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 b="-1000"/>
          </a:stretch>
        </a:blip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3436" y="852694"/>
            <a:ext cx="3603427" cy="3603427"/>
          </a:xfrm>
          <a:prstGeom prst="rect">
            <a:avLst/>
          </a:prstGeom>
        </p:spPr>
      </p:pic>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6338" y="-667249"/>
            <a:ext cx="11362004" cy="6363698"/>
          </a:xfrm>
          <a:prstGeom prst="rect">
            <a:avLst/>
          </a:prstGeom>
        </p:spPr>
      </p:pic>
      <p:sp>
        <p:nvSpPr>
          <p:cNvPr id="5" name="文本框 4"/>
          <p:cNvSpPr txBox="1"/>
          <p:nvPr/>
        </p:nvSpPr>
        <p:spPr>
          <a:xfrm>
            <a:off x="5313237" y="2054244"/>
            <a:ext cx="1323826" cy="1200329"/>
          </a:xfrm>
          <a:prstGeom prst="rect">
            <a:avLst/>
          </a:prstGeom>
          <a:noFill/>
          <a:effectLst>
            <a:outerShdw blurRad="50800" dist="38100" dir="5400000" algn="ctr" rotWithShape="0">
              <a:srgbClr val="000000">
                <a:alpha val="43137"/>
              </a:srgbClr>
            </a:outerShdw>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7200" b="1" dirty="0">
                <a:solidFill>
                  <a:srgbClr val="9DA71D"/>
                </a:solidFill>
                <a:latin typeface="字魂36号-正文宋楷" panose="02000000000000000000" pitchFamily="2" charset="-122"/>
                <a:ea typeface="字魂36号-正文宋楷" panose="02000000000000000000" pitchFamily="2" charset="-122"/>
              </a:rPr>
              <a:t>01</a:t>
            </a:r>
            <a:endParaRPr lang="zh-CN" altLang="en-US" sz="7200" b="1" dirty="0">
              <a:solidFill>
                <a:srgbClr val="9DA71D"/>
              </a:solidFill>
              <a:latin typeface="字魂36号-正文宋楷" panose="02000000000000000000" pitchFamily="2" charset="-122"/>
              <a:ea typeface="字魂36号-正文宋楷" panose="02000000000000000000" pitchFamily="2" charset="-122"/>
            </a:endParaRPr>
          </a:p>
        </p:txBody>
      </p:sp>
      <p:sp>
        <p:nvSpPr>
          <p:cNvPr id="6" name="文本框 5"/>
          <p:cNvSpPr txBox="1"/>
          <p:nvPr/>
        </p:nvSpPr>
        <p:spPr>
          <a:xfrm>
            <a:off x="3385824" y="4570555"/>
            <a:ext cx="5255760" cy="583565"/>
          </a:xfrm>
          <a:prstGeom prst="rect">
            <a:avLst/>
          </a:prstGeom>
          <a:noFill/>
          <a:ln w="19050">
            <a:noFill/>
            <a:prstDash val="dash"/>
          </a:ln>
          <a:effectLst>
            <a:outerShdw blurRad="50800" dist="38100" dir="5400000" algn="ctr" rotWithShape="0">
              <a:srgbClr val="000000">
                <a:alpha val="43137"/>
              </a:srgbClr>
            </a:outerShdw>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zh-CN" sz="3200" b="1" dirty="0">
                <a:solidFill>
                  <a:srgbClr val="9DA71D"/>
                </a:solidFill>
                <a:latin typeface="字魂36号-正文宋楷" panose="02000000000000000000" pitchFamily="2" charset="-122"/>
                <a:ea typeface="字魂36号-正文宋楷" panose="02000000000000000000" pitchFamily="2" charset="-122"/>
                <a:sym typeface="+mn-ea"/>
              </a:rPr>
              <a:t>基于现场，谈策略</a:t>
            </a:r>
            <a:endParaRPr lang="zh-CN" altLang="en-US" sz="3200" dirty="0">
              <a:solidFill>
                <a:srgbClr val="9DA71D"/>
              </a:solidFill>
              <a:latin typeface="新宋体" panose="02010609030101010101" charset="-122"/>
              <a:ea typeface="新宋体" panose="02010609030101010101" charset="-122"/>
            </a:endParaRPr>
          </a:p>
        </p:txBody>
      </p:sp>
      <p:pic>
        <p:nvPicPr>
          <p:cNvPr id="12" name="图片 11"/>
          <p:cNvPicPr>
            <a:picLocks noChangeAspect="1"/>
          </p:cNvPicPr>
          <p:nvPr/>
        </p:nvPicPr>
        <p:blipFill rotWithShape="1">
          <a:blip r:embed="rId4">
            <a:extLst>
              <a:ext uri="{28A0092B-C50C-407E-A947-70E740481C1C}">
                <a14:useLocalDpi xmlns:a14="http://schemas.microsoft.com/office/drawing/2010/main" val="0"/>
              </a:ext>
            </a:extLst>
          </a:blip>
          <a:srcRect l="66203" t="1838" r="-49" b="-1838"/>
          <a:stretch>
            <a:fillRect/>
          </a:stretch>
        </p:blipFill>
        <p:spPr>
          <a:xfrm>
            <a:off x="237744" y="529464"/>
            <a:ext cx="3391920" cy="34823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874">
        <p14:prism/>
      </p:transition>
    </mc:Choice>
    <mc:Fallback>
      <p:transition spd="slow" advTm="874">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 b="-1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l="33983" t="11868"/>
          <a:stretch>
            <a:fillRect/>
          </a:stretch>
        </p:blipFill>
        <p:spPr>
          <a:xfrm>
            <a:off x="0" y="0"/>
            <a:ext cx="3016665" cy="3659736"/>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38371" t="22117"/>
          <a:stretch>
            <a:fillRect/>
          </a:stretch>
        </p:blipFill>
        <p:spPr>
          <a:xfrm rot="6319055" flipH="1">
            <a:off x="8802005" y="3440696"/>
            <a:ext cx="3453517" cy="3966079"/>
          </a:xfrm>
          <a:prstGeom prst="rect">
            <a:avLst/>
          </a:prstGeom>
        </p:spPr>
      </p:pic>
      <p:sp>
        <p:nvSpPr>
          <p:cNvPr id="10" name="TextBox 32"/>
          <p:cNvSpPr txBox="1"/>
          <p:nvPr/>
        </p:nvSpPr>
        <p:spPr>
          <a:xfrm>
            <a:off x="3016885" y="498475"/>
            <a:ext cx="8338820" cy="4787265"/>
          </a:xfrm>
          <a:prstGeom prst="rect">
            <a:avLst/>
          </a:prstGeom>
        </p:spPr>
        <p:txBody>
          <a:bodyPr vert="horz" wrap="square" lIns="91440" tIns="45720" rIns="91440" bIns="4572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Clr>
                <a:srgbClr val="CC0099"/>
              </a:buClr>
            </a:pPr>
            <a:r>
              <a:rPr lang="en-US" sz="2800"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2800"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、执教老师现场反思</a:t>
            </a:r>
            <a:endParaRPr lang="zh-CN" altLang="en-US" sz="2800"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50000"/>
              </a:lnSpc>
              <a:buClr>
                <a:srgbClr val="CC0099"/>
              </a:buClr>
            </a:pPr>
            <a:r>
              <a:rPr lang="en-US" altLang="zh-CN" sz="2800"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2800"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、结合现场谈本次活动中</a:t>
            </a:r>
            <a:r>
              <a:rPr sz="2800"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教师的支持行为与策略</a:t>
            </a:r>
            <a:r>
              <a:rPr lang="zh-CN" sz="2800"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及活动的亮点及建议</a:t>
            </a:r>
            <a:r>
              <a:rPr sz="2800"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800"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8" name="TextBox 33"/>
          <p:cNvSpPr txBox="1"/>
          <p:nvPr/>
        </p:nvSpPr>
        <p:spPr>
          <a:xfrm>
            <a:off x="4528185" y="266065"/>
            <a:ext cx="4198620" cy="645160"/>
          </a:xfrm>
          <a:prstGeom prst="rect">
            <a:avLst/>
          </a:prstGeom>
          <a:noFill/>
        </p:spPr>
        <p:txBody>
          <a:bodyPr wrap="none">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2400" b="1" dirty="0">
              <a:solidFill>
                <a:srgbClr val="998564"/>
              </a:solidFill>
              <a:latin typeface="字魂36号-正文宋楷" panose="02000000000000000000" pitchFamily="2" charset="-122"/>
              <a:ea typeface="字魂36号-正文宋楷"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678">
        <p14:prism isContent="1"/>
      </p:transition>
    </mc:Choice>
    <mc:Fallback>
      <p:transition spd="slow" advTm="36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 b="-1000"/>
          </a:stretch>
        </a:blip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3436" y="852694"/>
            <a:ext cx="3603427" cy="3603427"/>
          </a:xfrm>
          <a:prstGeom prst="rect">
            <a:avLst/>
          </a:prstGeom>
        </p:spPr>
      </p:pic>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6338" y="-667249"/>
            <a:ext cx="11362004" cy="6363698"/>
          </a:xfrm>
          <a:prstGeom prst="rect">
            <a:avLst/>
          </a:prstGeom>
        </p:spPr>
      </p:pic>
      <p:sp>
        <p:nvSpPr>
          <p:cNvPr id="5" name="文本框 4"/>
          <p:cNvSpPr txBox="1"/>
          <p:nvPr/>
        </p:nvSpPr>
        <p:spPr>
          <a:xfrm>
            <a:off x="5313237" y="2054244"/>
            <a:ext cx="1323826" cy="1198880"/>
          </a:xfrm>
          <a:prstGeom prst="rect">
            <a:avLst/>
          </a:prstGeom>
          <a:noFill/>
          <a:effectLst>
            <a:outerShdw blurRad="50800" dist="38100" dir="5400000" algn="ctr" rotWithShape="0">
              <a:srgbClr val="000000">
                <a:alpha val="43137"/>
              </a:srgbClr>
            </a:outerShdw>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7200" b="1" dirty="0">
                <a:solidFill>
                  <a:srgbClr val="9DA71D"/>
                </a:solidFill>
                <a:latin typeface="字魂36号-正文宋楷" panose="02000000000000000000" pitchFamily="2" charset="-122"/>
                <a:ea typeface="字魂36号-正文宋楷" panose="02000000000000000000" pitchFamily="2" charset="-122"/>
              </a:rPr>
              <a:t>02</a:t>
            </a:r>
            <a:endParaRPr lang="zh-CN" altLang="en-US" sz="7200" b="1" dirty="0">
              <a:solidFill>
                <a:srgbClr val="9DA71D"/>
              </a:solidFill>
              <a:latin typeface="字魂36号-正文宋楷" panose="02000000000000000000" pitchFamily="2" charset="-122"/>
              <a:ea typeface="字魂36号-正文宋楷" panose="02000000000000000000" pitchFamily="2" charset="-122"/>
            </a:endParaRPr>
          </a:p>
        </p:txBody>
      </p:sp>
      <p:pic>
        <p:nvPicPr>
          <p:cNvPr id="12" name="图片 11"/>
          <p:cNvPicPr>
            <a:picLocks noChangeAspect="1"/>
          </p:cNvPicPr>
          <p:nvPr/>
        </p:nvPicPr>
        <p:blipFill rotWithShape="1">
          <a:blip r:embed="rId4">
            <a:extLst>
              <a:ext uri="{28A0092B-C50C-407E-A947-70E740481C1C}">
                <a14:useLocalDpi xmlns:a14="http://schemas.microsoft.com/office/drawing/2010/main" val="0"/>
              </a:ext>
            </a:extLst>
          </a:blip>
          <a:srcRect l="66203" t="1838" r="-49" b="-1838"/>
          <a:stretch>
            <a:fillRect/>
          </a:stretch>
        </p:blipFill>
        <p:spPr>
          <a:xfrm>
            <a:off x="237744" y="529464"/>
            <a:ext cx="3391920" cy="3482375"/>
          </a:xfrm>
          <a:prstGeom prst="rect">
            <a:avLst/>
          </a:prstGeom>
        </p:spPr>
      </p:pic>
      <p:sp>
        <p:nvSpPr>
          <p:cNvPr id="25" name="文本框 13"/>
          <p:cNvSpPr txBox="1">
            <a:spLocks noChangeArrowheads="1"/>
          </p:cNvSpPr>
          <p:nvPr/>
        </p:nvSpPr>
        <p:spPr bwMode="auto">
          <a:xfrm>
            <a:off x="3192145" y="4456430"/>
            <a:ext cx="6240780" cy="583565"/>
          </a:xfrm>
          <a:prstGeom prst="rect">
            <a:avLst/>
          </a:prstGeom>
          <a:noFill/>
          <a:ln>
            <a:noFill/>
          </a:ln>
        </p:spPr>
        <p:txBody>
          <a:bodyPr wrap="square">
            <a:spAutoFit/>
          </a:bodyPr>
          <a:lstStyle>
            <a:lvl1pPr/>
            <a:lvl2pPr marL="742950" indent="-285750"/>
            <a:lvl3pPr/>
            <a:lvl4pPr/>
            <a:lvl5pPr/>
            <a:lvl6pPr/>
            <a:lvl7pPr/>
            <a:lvl8pPr/>
            <a:lvl9pPr/>
          </a:lstStyle>
          <a:p>
            <a:r>
              <a:rPr lang="zh-CN" altLang="zh-CN" sz="3200" b="1" dirty="0">
                <a:solidFill>
                  <a:srgbClr val="9DA71D"/>
                </a:solidFill>
                <a:latin typeface="字魂36号-正文宋楷" panose="02000000000000000000" pitchFamily="2" charset="-122"/>
                <a:ea typeface="字魂36号-正文宋楷" panose="02000000000000000000" pitchFamily="2" charset="-122"/>
              </a:rPr>
              <a:t>沙龙研讨：自主生活的教育价值</a:t>
            </a:r>
            <a:endParaRPr lang="zh-CN" altLang="zh-CN" sz="3200" b="1" dirty="0">
              <a:solidFill>
                <a:srgbClr val="9DA71D"/>
              </a:solidFill>
              <a:latin typeface="字魂36号-正文宋楷" panose="02000000000000000000" pitchFamily="2" charset="-122"/>
              <a:ea typeface="字魂36号-正文宋楷"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874">
        <p14:prism/>
      </p:transition>
    </mc:Choice>
    <mc:Fallback>
      <p:transition spd="slow" advTm="874">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 b="-1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33983" t="11868"/>
          <a:stretch>
            <a:fillRect/>
          </a:stretch>
        </p:blipFill>
        <p:spPr>
          <a:xfrm>
            <a:off x="0" y="0"/>
            <a:ext cx="3016665" cy="3659736"/>
          </a:xfrm>
          <a:prstGeom prst="rect">
            <a:avLst/>
          </a:prstGeom>
        </p:spPr>
      </p:pic>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l="38371" t="22117"/>
          <a:stretch>
            <a:fillRect/>
          </a:stretch>
        </p:blipFill>
        <p:spPr>
          <a:xfrm rot="6319055" flipH="1">
            <a:off x="8802005" y="3440696"/>
            <a:ext cx="3453517" cy="3966079"/>
          </a:xfrm>
          <a:prstGeom prst="rect">
            <a:avLst/>
          </a:prstGeom>
        </p:spPr>
      </p:pic>
      <p:sp>
        <p:nvSpPr>
          <p:cNvPr id="3" name="TextBox 32"/>
          <p:cNvSpPr txBox="1"/>
          <p:nvPr/>
        </p:nvSpPr>
        <p:spPr>
          <a:xfrm>
            <a:off x="2821940" y="1650365"/>
            <a:ext cx="7859395" cy="2994025"/>
          </a:xfrm>
          <a:prstGeom prst="rect">
            <a:avLst/>
          </a:prstGeom>
        </p:spPr>
        <p:txBody>
          <a:bodyPr vert="horz" wrap="square" lIns="91440" tIns="45720" rIns="91440" bIns="4572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Clr>
                <a:srgbClr val="CC0099"/>
              </a:buClr>
            </a:pPr>
            <a:r>
              <a:rPr lang="zh-CN" altLang="en-US" sz="2000"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幼儿园自主生活，看起来都是些简单的细节问题，但有些细节却十分重要，在于它可以同幼儿园一日生活中的其它组织形式之间建立起积极的联络互动，更在于它本身可以独立的发挥积极的教育价值。把握蕴藏其中的教育价值，让幼儿在自主生活中，在与同伴和成人的交往中感知体验、分享合作，所以我们有必要进行幼儿园自主生活教育价值的研究。</a:t>
            </a:r>
            <a:endParaRPr lang="zh-CN" altLang="en-US" sz="2000"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1705">
        <p14:prism dir="u" isContent="1"/>
      </p:transition>
    </mc:Choice>
    <mc:Fallback>
      <p:transition spd="slow" advTm="170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 b="-1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33983" t="11868"/>
          <a:stretch>
            <a:fillRect/>
          </a:stretch>
        </p:blipFill>
        <p:spPr>
          <a:xfrm>
            <a:off x="0" y="0"/>
            <a:ext cx="3016665" cy="3659736"/>
          </a:xfrm>
          <a:prstGeom prst="rect">
            <a:avLst/>
          </a:prstGeom>
        </p:spPr>
      </p:pic>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l="38371" t="22117"/>
          <a:stretch>
            <a:fillRect/>
          </a:stretch>
        </p:blipFill>
        <p:spPr>
          <a:xfrm rot="6319055" flipH="1">
            <a:off x="8802005" y="3440696"/>
            <a:ext cx="3453517" cy="3966079"/>
          </a:xfrm>
          <a:prstGeom prst="rect">
            <a:avLst/>
          </a:prstGeom>
        </p:spPr>
      </p:pic>
      <p:sp>
        <p:nvSpPr>
          <p:cNvPr id="10" name="TextBox 32"/>
          <p:cNvSpPr txBox="1"/>
          <p:nvPr/>
        </p:nvSpPr>
        <p:spPr>
          <a:xfrm>
            <a:off x="3406140" y="432435"/>
            <a:ext cx="6908800" cy="6037580"/>
          </a:xfrm>
          <a:prstGeom prst="rect">
            <a:avLst/>
          </a:prstGeom>
        </p:spPr>
        <p:txBody>
          <a:bodyPr vert="horz" wrap="square" lIns="91440" tIns="45720" rIns="91440" bIns="4572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Clr>
                <a:srgbClr val="CC0099"/>
              </a:buClr>
            </a:pPr>
            <a:endParaRPr lang="zh-CN" alt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graphicFrame>
        <p:nvGraphicFramePr>
          <p:cNvPr id="2" name="表格 1"/>
          <p:cNvGraphicFramePr/>
          <p:nvPr>
            <p:custDataLst>
              <p:tags r:id="rId3"/>
            </p:custDataLst>
          </p:nvPr>
        </p:nvGraphicFramePr>
        <p:xfrm>
          <a:off x="1818640" y="575945"/>
          <a:ext cx="9159875" cy="5893435"/>
        </p:xfrm>
        <a:graphic>
          <a:graphicData uri="http://schemas.openxmlformats.org/drawingml/2006/table">
            <a:tbl>
              <a:tblPr firstRow="1" bandRow="1">
                <a:tableStyleId>{5940675A-B579-460E-94D1-54222C63F5DA}</a:tableStyleId>
              </a:tblPr>
              <a:tblGrid>
                <a:gridCol w="1480820"/>
                <a:gridCol w="7679055"/>
              </a:tblGrid>
              <a:tr h="226695">
                <a:tc>
                  <a:txBody>
                    <a:bodyPr/>
                    <a:p>
                      <a:pPr indent="0">
                        <a:buNone/>
                      </a:pPr>
                      <a:r>
                        <a:rPr lang="en-US" sz="1600" b="1">
                          <a:latin typeface="宋体" panose="02010600030101010101" pitchFamily="2" charset="-122"/>
                          <a:ea typeface="宋体" panose="02010600030101010101" pitchFamily="2" charset="-122"/>
                          <a:cs typeface="宋体" panose="02010600030101010101" pitchFamily="2" charset="-122"/>
                        </a:rPr>
                        <a:t>生活活动</a:t>
                      </a:r>
                      <a:endParaRPr lang="en-US" altLang="en-US" sz="16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1">
                          <a:latin typeface="宋体" panose="02010600030101010101" pitchFamily="2" charset="-122"/>
                          <a:ea typeface="宋体" panose="02010600030101010101" pitchFamily="2" charset="-122"/>
                          <a:cs typeface="宋体" panose="02010600030101010101" pitchFamily="2" charset="-122"/>
                        </a:rPr>
                        <a:t>教育价值</a:t>
                      </a:r>
                      <a:endParaRPr lang="en-US" altLang="en-US" sz="16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04875">
                <a:tc>
                  <a:txBody>
                    <a:bodyPr/>
                    <a:p>
                      <a:pPr indent="0">
                        <a:buNone/>
                      </a:pPr>
                      <a:r>
                        <a:rPr lang="en-US" sz="1600" b="1">
                          <a:latin typeface="宋体" panose="02010600030101010101" pitchFamily="2" charset="-122"/>
                          <a:ea typeface="宋体" panose="02010600030101010101" pitchFamily="2" charset="-122"/>
                          <a:cs typeface="宋体" panose="02010600030101010101" pitchFamily="2" charset="-122"/>
                        </a:rPr>
                        <a:t>入园／离园</a:t>
                      </a:r>
                      <a:endParaRPr lang="en-US" altLang="en-US" sz="16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1">
                          <a:latin typeface="宋体" panose="02010600030101010101" pitchFamily="2" charset="-122"/>
                          <a:ea typeface="宋体" panose="02010600030101010101" pitchFamily="2" charset="-122"/>
                          <a:cs typeface="宋体" panose="02010600030101010101" pitchFamily="2" charset="-122"/>
                        </a:rPr>
                        <a:t>入园和离园是幼儿从家庭到幼儿园和从幼儿园到家庭的环境转换环节。做好人园、离园工作，有助于增进家园沟通，帮助幼儿适应环境转换，让幼儿感受到幼儿园的温馨，感受到自己是幼儿园的主人，从而以愉快的情绪开始和结束一天的生活。</a:t>
                      </a:r>
                      <a:endParaRPr lang="en-US" altLang="en-US" sz="16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79450">
                <a:tc>
                  <a:txBody>
                    <a:bodyPr/>
                    <a:p>
                      <a:pPr indent="0">
                        <a:buNone/>
                      </a:pPr>
                      <a:r>
                        <a:rPr lang="en-US" sz="1600" b="1">
                          <a:latin typeface="宋体" panose="02010600030101010101" pitchFamily="2" charset="-122"/>
                          <a:ea typeface="宋体" panose="02010600030101010101" pitchFamily="2" charset="-122"/>
                          <a:cs typeface="宋体" panose="02010600030101010101" pitchFamily="2" charset="-122"/>
                        </a:rPr>
                        <a:t>自由游戏</a:t>
                      </a:r>
                      <a:endParaRPr lang="en-US" altLang="en-US" sz="16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1">
                          <a:latin typeface="宋体" panose="02010600030101010101" pitchFamily="2" charset="-122"/>
                          <a:ea typeface="宋体" panose="02010600030101010101" pitchFamily="2" charset="-122"/>
                          <a:cs typeface="宋体" panose="02010600030101010101" pitchFamily="2" charset="-122"/>
                        </a:rPr>
                        <a:t>自由游戏是幼儿主动发起的活动。自由游戏为幼儿主动探索和学习提供了充分机会，有助于增强幼儿的自尊心和自信心，让其体验自由、自主的乐趣。</a:t>
                      </a:r>
                      <a:endParaRPr lang="en-US" altLang="en-US" sz="16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32840">
                <a:tc rowSpan="2">
                  <a:txBody>
                    <a:bodyPr/>
                    <a:p>
                      <a:pPr indent="0">
                        <a:buNone/>
                      </a:pPr>
                      <a:r>
                        <a:rPr lang="en-US" sz="1600" b="1">
                          <a:latin typeface="宋体" panose="02010600030101010101" pitchFamily="2" charset="-122"/>
                          <a:ea typeface="宋体" panose="02010600030101010101" pitchFamily="2" charset="-122"/>
                          <a:cs typeface="宋体" panose="02010600030101010101" pitchFamily="2" charset="-122"/>
                        </a:rPr>
                        <a:t>教育活动</a:t>
                      </a:r>
                      <a:endParaRPr lang="en-US" altLang="en-US" sz="16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1">
                          <a:latin typeface="宋体" panose="02010600030101010101" pitchFamily="2" charset="-122"/>
                          <a:ea typeface="宋体" panose="02010600030101010101" pitchFamily="2" charset="-122"/>
                          <a:cs typeface="宋体" panose="02010600030101010101" pitchFamily="2" charset="-122"/>
                        </a:rPr>
                        <a:t>从小组活动的教育价值看，对幼儿来说，小组活动为他们提供了与同伴及教师交流、合作和分享经验的机会，更容易让幼儿主动积极地操作材料，并按自己的速度和方式去参与活动；对教师来说，小组活动有利于教师关注幼儿的个体差异，了解幼儿的个别发展状况，进而采取适宜的方式提供个别化支持。</a:t>
                      </a:r>
                      <a:endParaRPr lang="en-US" altLang="en-US" sz="16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0551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1600" b="1">
                          <a:latin typeface="宋体" panose="02010600030101010101" pitchFamily="2" charset="-122"/>
                          <a:ea typeface="宋体" panose="02010600030101010101" pitchFamily="2" charset="-122"/>
                          <a:cs typeface="宋体" panose="02010600030101010101" pitchFamily="2" charset="-122"/>
                        </a:rPr>
                        <a:t>集体活动是指参与活动的所有幼儿在同一时间内做相同的事情，整个活动过程以教师的指导为主。就其教育价值而言，集体活动有利于幼儿自我控制能力、注意力、良好倾听习惯和集体意识的培养，但难以满足幼儿发展的个别需要。</a:t>
                      </a:r>
                      <a:endParaRPr lang="en-US" altLang="en-US" sz="16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08760">
                <a:tc>
                  <a:txBody>
                    <a:bodyPr/>
                    <a:p>
                      <a:pPr indent="0">
                        <a:buNone/>
                      </a:pPr>
                      <a:r>
                        <a:rPr lang="en-US" sz="1600" b="1">
                          <a:latin typeface="宋体" panose="02010600030101010101" pitchFamily="2" charset="-122"/>
                          <a:ea typeface="宋体" panose="02010600030101010101" pitchFamily="2" charset="-122"/>
                          <a:cs typeface="宋体" panose="02010600030101010101" pitchFamily="2" charset="-122"/>
                        </a:rPr>
                        <a:t>生活活动 </a:t>
                      </a:r>
                      <a:endParaRPr lang="en-US" altLang="en-US" sz="16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1">
                          <a:latin typeface="宋体" panose="02010600030101010101" pitchFamily="2" charset="-122"/>
                          <a:ea typeface="宋体" panose="02010600030101010101" pitchFamily="2" charset="-122"/>
                          <a:cs typeface="宋体" panose="02010600030101010101" pitchFamily="2" charset="-122"/>
                        </a:rPr>
                        <a:t>生活活动是指满足幼儿基本生理需要、助其养成良好生活习惯、提高自理能力的活动，包括餐点、饮水、如厕、盥洗、午睡等环节。合理、有序的生活活动具有这样一些价值：能有效满足幼儿的基本生理和心理需要；帮助幼儿建立良好的生活秩序和习惯；增强幼儿的自我意识，使之认识到自己是有能力的人；提高幼儿的自理力，增强其自信心，获得心理上的安全感和成就感。</a:t>
                      </a:r>
                      <a:endParaRPr lang="en-US" altLang="en-US" sz="16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5305">
                <a:tc>
                  <a:txBody>
                    <a:bodyPr/>
                    <a:p>
                      <a:pPr indent="0">
                        <a:buNone/>
                      </a:pPr>
                      <a:r>
                        <a:rPr lang="en-US" sz="1600" b="1">
                          <a:latin typeface="宋体" panose="02010600030101010101" pitchFamily="2" charset="-122"/>
                          <a:ea typeface="宋体" panose="02010600030101010101" pitchFamily="2" charset="-122"/>
                          <a:cs typeface="宋体" panose="02010600030101010101" pitchFamily="2" charset="-122"/>
                        </a:rPr>
                        <a:t>户外活动</a:t>
                      </a:r>
                      <a:endParaRPr lang="en-US" altLang="en-US" sz="16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1">
                          <a:latin typeface="宋体" panose="02010600030101010101" pitchFamily="2" charset="-122"/>
                          <a:ea typeface="宋体" panose="02010600030101010101" pitchFamily="2" charset="-122"/>
                          <a:cs typeface="宋体" panose="02010600030101010101" pitchFamily="2" charset="-122"/>
                        </a:rPr>
                        <a:t>户外活动有助于满足幼儿身体运动的需要，能够提高幼儿的身体适应能力，增强其体质。</a:t>
                      </a:r>
                      <a:endParaRPr lang="en-US" altLang="en-US" sz="16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advTm="1705">
        <p14:prism dir="u" isContent="1"/>
      </p:transition>
    </mc:Choice>
    <mc:Fallback>
      <p:transition spd="slow" advTm="170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 b="-1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l="33983" t="11868"/>
          <a:stretch>
            <a:fillRect/>
          </a:stretch>
        </p:blipFill>
        <p:spPr>
          <a:xfrm>
            <a:off x="0" y="0"/>
            <a:ext cx="3016665" cy="3659736"/>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38371" t="22117"/>
          <a:stretch>
            <a:fillRect/>
          </a:stretch>
        </p:blipFill>
        <p:spPr>
          <a:xfrm rot="6319055" flipH="1">
            <a:off x="8802005" y="3440696"/>
            <a:ext cx="3453517" cy="3966079"/>
          </a:xfrm>
          <a:prstGeom prst="rect">
            <a:avLst/>
          </a:prstGeom>
        </p:spPr>
      </p:pic>
      <p:sp>
        <p:nvSpPr>
          <p:cNvPr id="18" name="TextBox 33"/>
          <p:cNvSpPr txBox="1"/>
          <p:nvPr/>
        </p:nvSpPr>
        <p:spPr>
          <a:xfrm>
            <a:off x="3155315" y="2419985"/>
            <a:ext cx="6370320" cy="2018030"/>
          </a:xfrm>
          <a:prstGeom prst="rect">
            <a:avLst/>
          </a:prstGeom>
          <a:noFill/>
        </p:spPr>
        <p:txBody>
          <a:bodyPr wrap="non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800" b="1" dirty="0">
                <a:solidFill>
                  <a:srgbClr val="998564"/>
                </a:solidFill>
                <a:latin typeface="字魂36号-正文宋楷" panose="02000000000000000000" pitchFamily="2" charset="-122"/>
                <a:ea typeface="字魂36号-正文宋楷" panose="02000000000000000000" pitchFamily="2" charset="-122"/>
              </a:rPr>
              <a:t>分</a:t>
            </a:r>
            <a:r>
              <a:rPr lang="en-US" altLang="zh-CN" sz="8800" b="1" dirty="0">
                <a:solidFill>
                  <a:srgbClr val="998564"/>
                </a:solidFill>
                <a:latin typeface="字魂36号-正文宋楷" panose="02000000000000000000" pitchFamily="2" charset="-122"/>
                <a:ea typeface="字魂36号-正文宋楷" panose="02000000000000000000" pitchFamily="2" charset="-122"/>
              </a:rPr>
              <a:t> </a:t>
            </a:r>
            <a:r>
              <a:rPr lang="zh-CN" altLang="en-US" sz="8800" b="1" dirty="0">
                <a:solidFill>
                  <a:srgbClr val="998564"/>
                </a:solidFill>
                <a:latin typeface="字魂36号-正文宋楷" panose="02000000000000000000" pitchFamily="2" charset="-122"/>
                <a:ea typeface="字魂36号-正文宋楷" panose="02000000000000000000" pitchFamily="2" charset="-122"/>
              </a:rPr>
              <a:t>组</a:t>
            </a:r>
            <a:r>
              <a:rPr lang="en-US" altLang="zh-CN" sz="8800" b="1" dirty="0">
                <a:solidFill>
                  <a:srgbClr val="998564"/>
                </a:solidFill>
                <a:latin typeface="字魂36号-正文宋楷" panose="02000000000000000000" pitchFamily="2" charset="-122"/>
                <a:ea typeface="字魂36号-正文宋楷" panose="02000000000000000000" pitchFamily="2" charset="-122"/>
              </a:rPr>
              <a:t> </a:t>
            </a:r>
            <a:r>
              <a:rPr lang="zh-CN" altLang="en-US" sz="8800" b="1" dirty="0">
                <a:solidFill>
                  <a:srgbClr val="998564"/>
                </a:solidFill>
                <a:latin typeface="字魂36号-正文宋楷" panose="02000000000000000000" pitchFamily="2" charset="-122"/>
                <a:ea typeface="字魂36号-正文宋楷" panose="02000000000000000000" pitchFamily="2" charset="-122"/>
              </a:rPr>
              <a:t>研</a:t>
            </a:r>
            <a:r>
              <a:rPr lang="en-US" altLang="zh-CN" sz="8800" b="1" dirty="0">
                <a:solidFill>
                  <a:srgbClr val="998564"/>
                </a:solidFill>
                <a:latin typeface="字魂36号-正文宋楷" panose="02000000000000000000" pitchFamily="2" charset="-122"/>
                <a:ea typeface="字魂36号-正文宋楷" panose="02000000000000000000" pitchFamily="2" charset="-122"/>
              </a:rPr>
              <a:t> </a:t>
            </a:r>
            <a:r>
              <a:rPr lang="zh-CN" altLang="en-US" sz="8800" b="1" dirty="0">
                <a:solidFill>
                  <a:srgbClr val="998564"/>
                </a:solidFill>
                <a:latin typeface="字魂36号-正文宋楷" panose="02000000000000000000" pitchFamily="2" charset="-122"/>
                <a:ea typeface="字魂36号-正文宋楷" panose="02000000000000000000" pitchFamily="2" charset="-122"/>
              </a:rPr>
              <a:t>讨</a:t>
            </a:r>
            <a:endParaRPr lang="zh-CN" altLang="en-US" sz="8800" b="1" dirty="0">
              <a:solidFill>
                <a:srgbClr val="998564"/>
              </a:solidFill>
              <a:latin typeface="字魂36号-正文宋楷" panose="02000000000000000000" pitchFamily="2" charset="-122"/>
              <a:ea typeface="字魂36号-正文宋楷"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678">
        <p14:prism isContent="1"/>
      </p:transition>
    </mc:Choice>
    <mc:Fallback>
      <p:transition spd="slow" advTm="36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8" name="图片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995" y="1345565"/>
            <a:ext cx="4672330" cy="5294630"/>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33983" t="11868"/>
          <a:stretch>
            <a:fillRect/>
          </a:stretch>
        </p:blipFill>
        <p:spPr>
          <a:xfrm flipH="1">
            <a:off x="8903335" y="168275"/>
            <a:ext cx="3016665" cy="3659736"/>
          </a:xfrm>
          <a:prstGeom prst="rect">
            <a:avLst/>
          </a:prstGeom>
        </p:spPr>
      </p:pic>
      <p:sp>
        <p:nvSpPr>
          <p:cNvPr id="100" name="文本框 99"/>
          <p:cNvSpPr txBox="1"/>
          <p:nvPr/>
        </p:nvSpPr>
        <p:spPr>
          <a:xfrm>
            <a:off x="3540125" y="890270"/>
            <a:ext cx="7639685" cy="5077460"/>
          </a:xfrm>
          <a:prstGeom prst="rect">
            <a:avLst/>
          </a:prstGeom>
          <a:noFill/>
          <a:ln w="9525">
            <a:noFill/>
          </a:ln>
        </p:spPr>
        <p:txBody>
          <a:bodyPr wrap="square">
            <a:spAutoFit/>
          </a:bodyPr>
          <a:p>
            <a:pPr indent="325120" fontAlgn="auto">
              <a:lnSpc>
                <a:spcPct val="150000"/>
              </a:lnSpc>
            </a:pPr>
            <a:r>
              <a:rPr lang="zh-CN" altLang="en-US" sz="3600" b="1">
                <a:solidFill>
                  <a:srgbClr val="333333"/>
                </a:solidFill>
                <a:ea typeface="宋体" panose="02010600030101010101" pitchFamily="2" charset="-122"/>
              </a:rPr>
              <a:t> 1．有助于给幼儿带来控制感和安全感</a:t>
            </a:r>
            <a:endParaRPr lang="zh-CN" altLang="en-US" sz="3600" b="1">
              <a:solidFill>
                <a:srgbClr val="333333"/>
              </a:solidFill>
              <a:ea typeface="宋体" panose="02010600030101010101" pitchFamily="2" charset="-122"/>
            </a:endParaRPr>
          </a:p>
          <a:p>
            <a:pPr indent="325120" fontAlgn="auto">
              <a:lnSpc>
                <a:spcPct val="150000"/>
              </a:lnSpc>
            </a:pPr>
            <a:r>
              <a:rPr lang="zh-CN" altLang="en-US" sz="3600" b="1">
                <a:solidFill>
                  <a:srgbClr val="333333"/>
                </a:solidFill>
                <a:ea typeface="宋体" panose="02010600030101010101" pitchFamily="2" charset="-122"/>
              </a:rPr>
              <a:t> 2．有助于促进幼儿的主动学习</a:t>
            </a:r>
            <a:endParaRPr lang="zh-CN" altLang="en-US" sz="3600" b="1">
              <a:solidFill>
                <a:srgbClr val="333333"/>
              </a:solidFill>
              <a:ea typeface="宋体" panose="02010600030101010101" pitchFamily="2" charset="-122"/>
            </a:endParaRPr>
          </a:p>
          <a:p>
            <a:pPr indent="325120" fontAlgn="auto">
              <a:lnSpc>
                <a:spcPct val="150000"/>
              </a:lnSpc>
            </a:pPr>
            <a:r>
              <a:rPr lang="zh-CN" altLang="en-US" sz="3600" b="1">
                <a:solidFill>
                  <a:srgbClr val="333333"/>
                </a:solidFill>
                <a:ea typeface="宋体" panose="02010600030101010101" pitchFamily="2" charset="-122"/>
              </a:rPr>
              <a:t> 3．有助于促进幼儿的社会交往</a:t>
            </a:r>
            <a:endParaRPr lang="zh-CN" altLang="en-US" sz="3600" b="1">
              <a:solidFill>
                <a:srgbClr val="333333"/>
              </a:solidFill>
              <a:ea typeface="宋体" panose="02010600030101010101" pitchFamily="2" charset="-122"/>
            </a:endParaRPr>
          </a:p>
          <a:p>
            <a:pPr indent="325120" fontAlgn="auto">
              <a:lnSpc>
                <a:spcPct val="150000"/>
              </a:lnSpc>
            </a:pPr>
            <a:r>
              <a:rPr lang="zh-CN" altLang="en-US" sz="3600" b="1">
                <a:solidFill>
                  <a:srgbClr val="333333"/>
                </a:solidFill>
                <a:ea typeface="宋体" panose="02010600030101010101" pitchFamily="2" charset="-122"/>
              </a:rPr>
              <a:t>4．有助于为教师提供观察和计划的框架</a:t>
            </a:r>
            <a:endParaRPr lang="zh-CN" altLang="en-US" sz="3600" b="1">
              <a:solidFill>
                <a:srgbClr val="333333"/>
              </a:solidFill>
              <a:ea typeface="宋体" panose="02010600030101010101" pitchFamily="2"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5849">
        <p14:prism isContent="1"/>
      </p:transition>
    </mc:Choice>
    <mc:Fallback>
      <p:transition spd="slow" advTm="584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SLIDE_MODEL_TYPE" val="cover"/>
</p:tagLst>
</file>

<file path=ppt/tags/tag2.xml><?xml version="1.0" encoding="utf-8"?>
<p:tagLst xmlns:p="http://schemas.openxmlformats.org/presentationml/2006/main">
  <p:tag name="KSO_WM_UNIT_TABLE_BEAUTIFY" val="smartTable{39a05d5f-27ba-4192-b4d2-1fea868aaab0}"/>
  <p:tag name="TABLE_ENDDRAG_ORIGIN_RECT" val="587*437"/>
  <p:tag name="TABLE_ENDDRAG_RECT" val="277*45*587*437"/>
</p:tagLst>
</file>

<file path=ppt/tags/tag3.xml><?xml version="1.0" encoding="utf-8"?>
<p:tagLst xmlns:p="http://schemas.openxmlformats.org/presentationml/2006/main">
  <p:tag name="TIMING" val="|1.8"/>
</p:tagLst>
</file>

<file path=ppt/tags/tag4.xml><?xml version="1.0" encoding="utf-8"?>
<p:tagLst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1013</Words>
  <Application>WPS 演示</Application>
  <PresentationFormat>宽屏</PresentationFormat>
  <Paragraphs>66</Paragraphs>
  <Slides>10</Slides>
  <Notes>26</Notes>
  <HiddenSlides>0</HiddenSlides>
  <MMClips>2</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10</vt:i4>
      </vt:variant>
    </vt:vector>
  </HeadingPairs>
  <TitlesOfParts>
    <vt:vector size="26" baseType="lpstr">
      <vt:lpstr>Arial</vt:lpstr>
      <vt:lpstr>宋体</vt:lpstr>
      <vt:lpstr>Wingdings</vt:lpstr>
      <vt:lpstr>仿宋</vt:lpstr>
      <vt:lpstr>字魂36号-正文宋楷</vt:lpstr>
      <vt:lpstr>Raleway</vt:lpstr>
      <vt:lpstr>Roboto black</vt:lpstr>
      <vt:lpstr>微软雅黑</vt:lpstr>
      <vt:lpstr>Arial Unicode MS</vt:lpstr>
      <vt:lpstr>等线 Light</vt:lpstr>
      <vt:lpstr>等线</vt:lpstr>
      <vt:lpstr>Segoe Print</vt:lpstr>
      <vt:lpstr>Calibri</vt:lpstr>
      <vt:lpstr>新宋体</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依依 </cp:lastModifiedBy>
  <cp:revision>40</cp:revision>
  <dcterms:created xsi:type="dcterms:W3CDTF">2018-09-11T04:46:00Z</dcterms:created>
  <dcterms:modified xsi:type="dcterms:W3CDTF">2021-11-19T05:20:50Z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2052-11.1.0.11045</vt:lpwstr>
  </property>
  <property fmtid="{D5CDD505-2E9C-101B-9397-08002B2CF9AE}" pid="3" name="ICV">
    <vt:lpwstr>7642A83C3C3C42CD98B97DBD73D08E0F</vt:lpwstr>
  </property>
</Properties>
</file>