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95" r:id="rId2"/>
    <p:sldId id="296" r:id="rId3"/>
    <p:sldId id="265" r:id="rId4"/>
    <p:sldId id="266" r:id="rId5"/>
    <p:sldId id="260" r:id="rId6"/>
    <p:sldId id="291" r:id="rId7"/>
    <p:sldId id="256" r:id="rId8"/>
    <p:sldId id="289" r:id="rId9"/>
    <p:sldId id="267" r:id="rId10"/>
    <p:sldId id="268" r:id="rId11"/>
    <p:sldId id="302" r:id="rId12"/>
    <p:sldId id="300" r:id="rId13"/>
    <p:sldId id="303" r:id="rId14"/>
    <p:sldId id="306" r:id="rId15"/>
    <p:sldId id="304" r:id="rId16"/>
    <p:sldId id="305" r:id="rId17"/>
    <p:sldId id="282" r:id="rId18"/>
    <p:sldId id="270" r:id="rId19"/>
    <p:sldId id="298" r:id="rId20"/>
    <p:sldId id="271" r:id="rId21"/>
    <p:sldId id="272" r:id="rId22"/>
    <p:sldId id="273" r:id="rId23"/>
    <p:sldId id="292" r:id="rId24"/>
    <p:sldId id="274" r:id="rId25"/>
    <p:sldId id="294" r:id="rId26"/>
    <p:sldId id="284" r:id="rId27"/>
    <p:sldId id="308" r:id="rId28"/>
    <p:sldId id="309" r:id="rId29"/>
    <p:sldId id="310" r:id="rId30"/>
    <p:sldId id="275" r:id="rId31"/>
    <p:sldId id="311" r:id="rId32"/>
    <p:sldId id="312" r:id="rId33"/>
    <p:sldId id="276" r:id="rId34"/>
    <p:sldId id="277" r:id="rId35"/>
    <p:sldId id="313" r:id="rId36"/>
    <p:sldId id="314" r:id="rId37"/>
    <p:sldId id="315" r:id="rId3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4" autoAdjust="0"/>
  </p:normalViewPr>
  <p:slideViewPr>
    <p:cSldViewPr snapToGrid="0" snapToObjects="1">
      <p:cViewPr>
        <p:scale>
          <a:sx n="94" d="100"/>
          <a:sy n="94" d="100"/>
        </p:scale>
        <p:origin x="-14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99F83-0DA3-384F-9864-3121A27E766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EA002-F42A-044D-AC2F-C29F75BCCE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45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板贴课题 </a:t>
            </a:r>
            <a:r>
              <a:rPr kumimoji="1" lang="zh-CN" altLang="en-US" dirty="0"/>
              <a:t>读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258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（过渡）火烧云上来了，地面万物的颜色发生了变化，天空又有哪些神奇的变化呢？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534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534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792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792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8246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颜色的表达可以多种形式，用词丰富巧妙，文章也更灵动。让我们一起读一读这段文字。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）火烧云的美仅仅是说它颜色变化多吗？还写了什么？（颜色变化快）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8068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通过这节课的学习，我们一起去看了火烧云，作者抓住火烧云的颜色变化多和快的特点，大胆展开想象，为我们展现了一幅瑰丽奇异、动感十足的画卷，我们在写类似写景的文章时也可以借鉴这样的写作方法。</a:t>
            </a:r>
          </a:p>
          <a:p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下节课，我们将继续走进火烧云，去看看它的形状会给我们带来怎样的惊喜。其实，我们今天所学的课文就选自《呼兰河传》，这本书里纪录了作者许多好玩的事情。课后同学们有兴趣读一读里面的文字。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332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词语都读准确了，那回到刚刚的问题，课文中那一句话告诉了我们什么是火烧云？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98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914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那么课文写的火烧云是什么时候的呢？找到课文中的语句，说出理由。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517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26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让我们一起走进课文，去看看火烧云美在哪？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1005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晚饭过后，火烧云上来了，霞光之下大地万物一切都有了变化。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576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382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这些变化又美又奇，难怪作者说：天边的云从西边一直烧到了东边，红彤彤的，好像是天空着了火。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A002-F42A-044D-AC2F-C29F75BCCE9C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023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947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50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435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A522F9-5AD6-2848-947B-DEFD319B3DDC}" type="datetime1">
              <a:rPr lang="zh-CN" altLang="en-US"/>
              <a:pPr/>
              <a:t>21/5/6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838B4-CBED-3E4D-A37A-AC28BDEC86DF}" type="slidenum">
              <a:rPr lang="zh-CN" altLang="en-US"/>
              <a:pPr/>
              <a:t>‹#›</a:t>
            </a:fld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10984"/>
      </p:ext>
    </p:extLst>
  </p:cSld>
  <p:clrMapOvr>
    <a:masterClrMapping/>
  </p:clrMapOvr>
  <p:transition xmlns:p14="http://schemas.microsoft.com/office/powerpoint/2010/main"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34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642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655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485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897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131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69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922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F2AD-722E-BF40-B2C0-3D58BC9597B3}" type="datetimeFigureOut">
              <a:rPr kumimoji="1" lang="zh-CN" altLang="en-US" smtClean="0"/>
              <a:t>21/5/6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BFA54-3E82-2442-B57B-E3055624BB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87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slide" Target="slide19.xml"/><Relationship Id="rId9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IMG_65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8" b="15157"/>
          <a:stretch/>
        </p:blipFill>
        <p:spPr>
          <a:xfrm>
            <a:off x="0" y="0"/>
            <a:ext cx="9144000" cy="70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61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6688" r="11048" b="9196"/>
          <a:stretch/>
        </p:blipFill>
        <p:spPr>
          <a:xfrm>
            <a:off x="4525324" y="0"/>
            <a:ext cx="4618676" cy="6858000"/>
          </a:xfrm>
          <a:prstGeom prst="rect">
            <a:avLst/>
          </a:prstGeom>
        </p:spPr>
      </p:pic>
      <p:pic>
        <p:nvPicPr>
          <p:cNvPr id="6" name="图片 5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6945" r="6473" b="3401"/>
          <a:stretch/>
        </p:blipFill>
        <p:spPr>
          <a:xfrm>
            <a:off x="-1" y="0"/>
            <a:ext cx="4525325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7374" y="2734450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7374" y="1038701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87374" y="3301207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87374" y="4441512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</a:rPr>
              <a:t>4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73311" y="11417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</a:rPr>
              <a:t>5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73311" y="915214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</a:rPr>
              <a:t>6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73311" y="1830621"/>
            <a:ext cx="132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</a:rPr>
              <a:t>7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5677" y="851451"/>
            <a:ext cx="4327178" cy="1958340"/>
          </a:xfrm>
          <a:prstGeom prst="rect">
            <a:avLst/>
          </a:pr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1502969" y="1407001"/>
            <a:ext cx="1640495" cy="9702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楷体"/>
                <a:ea typeface="楷体"/>
                <a:cs typeface="楷体"/>
              </a:rPr>
              <a:t>上来了</a:t>
            </a:r>
            <a:endParaRPr kumimoji="1" lang="zh-CN" altLang="en-US" sz="3200" dirty="0">
              <a:latin typeface="楷体"/>
              <a:ea typeface="楷体"/>
              <a:cs typeface="楷体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78244" y="1921046"/>
            <a:ext cx="4488583" cy="1155368"/>
          </a:xfrm>
          <a:prstGeom prst="rect">
            <a:avLst/>
          </a:prstGeom>
          <a:noFill/>
          <a:ln w="38100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6121815" y="1973969"/>
            <a:ext cx="1640495" cy="9702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楷体"/>
                <a:ea typeface="楷体"/>
                <a:cs typeface="楷体"/>
              </a:rPr>
              <a:t>下去了</a:t>
            </a:r>
            <a:endParaRPr kumimoji="1" lang="zh-CN" altLang="en-US" sz="3200" dirty="0">
              <a:latin typeface="楷体"/>
              <a:ea typeface="楷体"/>
              <a:cs typeface="楷体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35677" y="3404743"/>
            <a:ext cx="4327178" cy="222434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502969" y="4018124"/>
            <a:ext cx="1495787" cy="846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楷体"/>
                <a:ea typeface="楷体"/>
                <a:cs typeface="楷体"/>
              </a:rPr>
              <a:t>变化着</a:t>
            </a:r>
            <a:endParaRPr kumimoji="1" lang="zh-CN" altLang="en-US" sz="3200" dirty="0">
              <a:latin typeface="楷体"/>
              <a:ea typeface="楷体"/>
              <a:cs typeface="楷体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578243" y="98337"/>
            <a:ext cx="4488583" cy="173228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5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279" y="2237470"/>
            <a:ext cx="9296142" cy="413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1.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读一读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zh-CN" sz="3600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zh-CN" altLang="en-US" sz="3600" dirty="0" smtClean="0">
                <a:latin typeface="楷体"/>
                <a:ea typeface="楷体"/>
                <a:cs typeface="楷体"/>
              </a:rPr>
              <a:t>快速读读</a:t>
            </a:r>
            <a:r>
              <a:rPr kumimoji="1" lang="zh-CN" altLang="en-US" sz="3600" dirty="0">
                <a:latin typeface="楷体"/>
                <a:ea typeface="楷体"/>
                <a:cs typeface="楷体"/>
              </a:rPr>
              <a:t>第</a:t>
            </a:r>
            <a:r>
              <a:rPr kumimoji="1" lang="en-US" altLang="zh-CN" sz="3600" dirty="0">
                <a:latin typeface="楷体"/>
                <a:ea typeface="楷体"/>
                <a:cs typeface="楷体"/>
              </a:rPr>
              <a:t>3—6</a:t>
            </a:r>
            <a:r>
              <a:rPr kumimoji="1" lang="zh-CN" altLang="en-US" sz="3600" dirty="0" smtClean="0">
                <a:latin typeface="楷体"/>
                <a:ea typeface="楷体"/>
                <a:cs typeface="楷体"/>
              </a:rPr>
              <a:t>自然段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。</a:t>
            </a:r>
            <a:endParaRPr kumimoji="1" lang="en-US" altLang="zh-CN" sz="3500" dirty="0" smtClean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2.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说一说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zh-CN" sz="3600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zh-CN" altLang="en-US" sz="3600" dirty="0" smtClean="0">
                <a:latin typeface="楷体"/>
                <a:ea typeface="楷体"/>
                <a:cs typeface="楷体"/>
              </a:rPr>
              <a:t>主要写了火烧云</a:t>
            </a:r>
            <a:r>
              <a:rPr kumimoji="1" lang="zh-CN" altLang="en-US" sz="3600" dirty="0">
                <a:latin typeface="楷体"/>
                <a:ea typeface="楷体"/>
                <a:cs typeface="楷体"/>
              </a:rPr>
              <a:t>的哪些变化？</a:t>
            </a:r>
            <a:endParaRPr kumimoji="1" lang="en-US" altLang="zh-CN" sz="3600" dirty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endParaRPr kumimoji="1" lang="zh-CN" altLang="en-US" sz="3500" dirty="0">
              <a:latin typeface="楷体"/>
              <a:ea typeface="楷体"/>
              <a:cs typeface="楷体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314827" y="123492"/>
            <a:ext cx="3124922" cy="2131617"/>
            <a:chOff x="314827" y="123492"/>
            <a:chExt cx="3124922" cy="2131617"/>
          </a:xfrm>
        </p:grpSpPr>
        <p:pic>
          <p:nvPicPr>
            <p:cNvPr id="5" name="图片 4" descr="51miz-E718268-C4D67A2E.png"/>
            <p:cNvPicPr>
              <a:picLocks noChangeAspect="1"/>
            </p:cNvPicPr>
            <p:nvPr/>
          </p:nvPicPr>
          <p:blipFill>
            <a:blip r:embed="rId2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27" y="123492"/>
              <a:ext cx="3124922" cy="213161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76267" y="405751"/>
              <a:ext cx="289292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800" b="1" dirty="0" smtClean="0">
                  <a:latin typeface="楷体"/>
                  <a:ea typeface="楷体"/>
                  <a:cs typeface="楷体"/>
                </a:rPr>
                <a:t>小组合作</a:t>
              </a:r>
              <a:endParaRPr kumimoji="1" lang="en-US" altLang="zh-CN" sz="4800" b="1" dirty="0" smtClean="0">
                <a:latin typeface="楷体"/>
                <a:ea typeface="楷体"/>
                <a:cs typeface="楷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38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61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50529" r="8367" b="19291"/>
          <a:stretch/>
        </p:blipFill>
        <p:spPr>
          <a:xfrm>
            <a:off x="753688" y="0"/>
            <a:ext cx="7531098" cy="4041654"/>
          </a:xfrm>
          <a:prstGeom prst="rect">
            <a:avLst/>
          </a:prstGeom>
        </p:spPr>
      </p:pic>
      <p:pic>
        <p:nvPicPr>
          <p:cNvPr id="7" name="图片 6" descr="IMG_61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8389" r="10308" b="70278"/>
          <a:stretch/>
        </p:blipFill>
        <p:spPr>
          <a:xfrm>
            <a:off x="652898" y="4041654"/>
            <a:ext cx="7687612" cy="28559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96374" y="1992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+mn-ea"/>
              </a:rPr>
              <a:t>3</a:t>
            </a:r>
            <a:endParaRPr lang="en-US" altLang="zh-CN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6532" y="1948254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  <a:latin typeface="+mn-ea"/>
              </a:rPr>
              <a:t>4</a:t>
            </a:r>
            <a:endParaRPr lang="en-US" altLang="zh-CN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6374" y="3880406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  <a:latin typeface="+mn-ea"/>
              </a:rPr>
              <a:t>5</a:t>
            </a:r>
            <a:endParaRPr lang="en-US" altLang="zh-CN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6374" y="5407200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  <a:latin typeface="+mn-ea"/>
              </a:rPr>
              <a:t>6</a:t>
            </a:r>
            <a:endParaRPr lang="en-US" altLang="zh-CN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4636" y="64780"/>
            <a:ext cx="7349675" cy="192378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959681" y="525212"/>
            <a:ext cx="1495787" cy="846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楷体"/>
                <a:ea typeface="楷体"/>
                <a:cs typeface="楷体"/>
              </a:rPr>
              <a:t>颜色</a:t>
            </a:r>
            <a:endParaRPr kumimoji="1" lang="zh-CN" altLang="en-US" sz="3200" dirty="0">
              <a:latin typeface="楷体"/>
              <a:ea typeface="楷体"/>
              <a:cs typeface="楷体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9734" y="2105945"/>
            <a:ext cx="7374577" cy="4752055"/>
          </a:xfrm>
          <a:prstGeom prst="rect">
            <a:avLst/>
          </a:prstGeom>
          <a:noFill/>
          <a:ln w="38100" cmpd="sng"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3959681" y="3980238"/>
            <a:ext cx="1495787" cy="846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楷体"/>
                <a:ea typeface="楷体"/>
                <a:cs typeface="楷体"/>
              </a:rPr>
              <a:t>形状</a:t>
            </a:r>
            <a:endParaRPr kumimoji="1" lang="zh-CN" altLang="en-US" sz="32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65941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194953" y="1898709"/>
            <a:ext cx="1655763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模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513581" y="1801895"/>
            <a:ext cx="288925" cy="1295400"/>
          </a:xfrm>
          <a:prstGeom prst="leftBrace">
            <a:avLst>
              <a:gd name="adj1" fmla="val 2696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20549" y="1340885"/>
            <a:ext cx="2362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模糊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578868" y="2501883"/>
            <a:ext cx="15841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模样</a:t>
            </a:r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87162" y="1319711"/>
            <a:ext cx="1980029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01930" algn="just"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dirty="0" err="1">
                <a:latin typeface="楷体" panose="02010609060101010101" pitchFamily="49" charset="-122"/>
                <a:ea typeface="楷体" panose="02010609060101010101" pitchFamily="49" charset="-122"/>
              </a:rPr>
              <a:t>mó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87162" y="2406613"/>
            <a:ext cx="1980029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01930" algn="just"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dirty="0" err="1">
                <a:latin typeface="楷体" panose="02010609060101010101" pitchFamily="49" charset="-122"/>
                <a:ea typeface="楷体" panose="02010609060101010101" pitchFamily="49" charset="-122"/>
              </a:rPr>
              <a:t>mú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78868" y="3942087"/>
            <a:ext cx="4006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模子</a:t>
            </a:r>
            <a:r>
              <a:rPr lang="en-US" altLang="zh-CN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模具</a:t>
            </a:r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78868" y="5547432"/>
            <a:ext cx="333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一模一样</a:t>
            </a:r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 descr="IMG_639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4952" r="9804" b="27203"/>
          <a:stretch/>
        </p:blipFill>
        <p:spPr>
          <a:xfrm rot="415978">
            <a:off x="968187" y="3251903"/>
            <a:ext cx="2399004" cy="1931821"/>
          </a:xfrm>
          <a:prstGeom prst="rect">
            <a:avLst/>
          </a:prstGeom>
        </p:spPr>
      </p:pic>
      <p:pic>
        <p:nvPicPr>
          <p:cNvPr id="19" name="图片 18" descr="IMG_639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26914" r="14533" b="25916"/>
          <a:stretch/>
        </p:blipFill>
        <p:spPr>
          <a:xfrm>
            <a:off x="534942" y="4733514"/>
            <a:ext cx="2535127" cy="2182652"/>
          </a:xfrm>
          <a:prstGeom prst="rect">
            <a:avLst/>
          </a:prstGeom>
        </p:spPr>
      </p:pic>
      <p:grpSp>
        <p:nvGrpSpPr>
          <p:cNvPr id="20" name="组 19"/>
          <p:cNvGrpSpPr>
            <a:grpSpLocks/>
          </p:cNvGrpSpPr>
          <p:nvPr/>
        </p:nvGrpSpPr>
        <p:grpSpPr bwMode="auto">
          <a:xfrm>
            <a:off x="-12009" y="32963"/>
            <a:ext cx="2075854" cy="1092698"/>
            <a:chOff x="533291" y="1077525"/>
            <a:chExt cx="4211888" cy="2807937"/>
          </a:xfrm>
        </p:grpSpPr>
        <p:pic>
          <p:nvPicPr>
            <p:cNvPr id="21" name="图片 3" descr="51miz-E292244-362FB04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3291" y="1077525"/>
              <a:ext cx="3925565" cy="28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 flipH="1">
              <a:off x="1062778" y="1454150"/>
              <a:ext cx="3682401" cy="150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9pPr>
            </a:lstStyle>
            <a:p>
              <a:r>
                <a:rPr lang="zh-CN" altLang="en-US" sz="3200" b="1" dirty="0">
                  <a:latin typeface="楷体" charset="0"/>
                  <a:ea typeface="楷体" charset="0"/>
                  <a:cs typeface="楷体" charset="0"/>
                </a:rPr>
                <a:t>我会读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5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3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49963"/>
          <a:stretch/>
        </p:blipFill>
        <p:spPr>
          <a:xfrm>
            <a:off x="1834867" y="2101307"/>
            <a:ext cx="2881349" cy="2723560"/>
          </a:xfrm>
          <a:prstGeom prst="rect">
            <a:avLst/>
          </a:prstGeom>
        </p:spPr>
      </p:pic>
      <p:pic>
        <p:nvPicPr>
          <p:cNvPr id="5" name="图片 4" descr="IMG_63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1"/>
          <a:stretch/>
        </p:blipFill>
        <p:spPr>
          <a:xfrm>
            <a:off x="4676390" y="2101307"/>
            <a:ext cx="2681905" cy="27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0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38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49963"/>
          <a:stretch/>
        </p:blipFill>
        <p:spPr>
          <a:xfrm>
            <a:off x="181943" y="246977"/>
            <a:ext cx="2370225" cy="2240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37654" y="898060"/>
            <a:ext cx="226215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楷体"/>
                <a:ea typeface="楷体"/>
                <a:cs typeface="楷体"/>
              </a:rPr>
              <a:t>会意字</a:t>
            </a:r>
            <a:endParaRPr lang="zh-CN" altLang="en-US" sz="5400" dirty="0">
              <a:latin typeface="楷体"/>
              <a:ea typeface="楷体"/>
              <a:cs typeface="楷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949" y="3226693"/>
            <a:ext cx="14670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6000" dirty="0" smtClean="0">
                <a:latin typeface="楷体"/>
                <a:ea typeface="楷体"/>
                <a:cs typeface="楷体"/>
              </a:rPr>
              <a:t>戈</a:t>
            </a:r>
            <a:r>
              <a:rPr lang="en-US" altLang="zh-CN" sz="3600" dirty="0" err="1">
                <a:latin typeface="Chalkboard"/>
                <a:cs typeface="Chalkboard"/>
              </a:rPr>
              <a:t>gē</a:t>
            </a:r>
            <a:r>
              <a:rPr lang="zh-CN" altLang="zh-CN" sz="3600" dirty="0" smtClean="0">
                <a:latin typeface="+mn-ea"/>
                <a:cs typeface="Constantia"/>
              </a:rPr>
              <a:t> </a:t>
            </a:r>
            <a:endParaRPr lang="zh-CN" altLang="en-US" sz="3600" dirty="0">
              <a:latin typeface="+mn-ea"/>
              <a:cs typeface="Constantia"/>
            </a:endParaRPr>
          </a:p>
        </p:txBody>
      </p:sp>
      <p:pic>
        <p:nvPicPr>
          <p:cNvPr id="8" name="图片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6" y="4763113"/>
            <a:ext cx="1173948" cy="13214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2572694" y="3226693"/>
            <a:ext cx="1442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6000" dirty="0" smtClean="0">
                <a:latin typeface="楷体"/>
                <a:ea typeface="楷体"/>
                <a:cs typeface="楷体"/>
              </a:rPr>
              <a:t>戌</a:t>
            </a:r>
            <a:r>
              <a:rPr lang="en-US" altLang="zh-CN" sz="3600" dirty="0" err="1">
                <a:latin typeface="Chalkboard"/>
                <a:cs typeface="Chalkboard"/>
              </a:rPr>
              <a:t>xū</a:t>
            </a:r>
            <a:r>
              <a:rPr lang="zh-CN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68" y="4763113"/>
            <a:ext cx="1195153" cy="128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5034338" y="3226693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 smtClean="0">
                <a:latin typeface="楷体"/>
                <a:ea typeface="楷体"/>
                <a:cs typeface="楷体"/>
              </a:rPr>
              <a:t>威</a:t>
            </a:r>
            <a:r>
              <a:rPr lang="zh-CN" altLang="zh-CN" dirty="0" smtClean="0"/>
              <a:t> </a:t>
            </a:r>
            <a:endParaRPr lang="zh-CN" altLang="en-US" dirty="0"/>
          </a:p>
        </p:txBody>
      </p:sp>
      <p:pic>
        <p:nvPicPr>
          <p:cNvPr id="13" name="图片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57" y="4763113"/>
            <a:ext cx="1288565" cy="12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IMG_6378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80" t="19912" r="4509" b="9000"/>
          <a:stretch/>
        </p:blipFill>
        <p:spPr>
          <a:xfrm>
            <a:off x="7408691" y="-23690"/>
            <a:ext cx="1735309" cy="69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timgsa.baidu.com/timg?image&amp;quality=80&amp;size=b9999_10000&amp;sec=1554809601601&amp;di=86f7c73070d8c3a2dcb4edfbdb8e4151&amp;imgtype=0&amp;src=http%3A%2F%2Fres.book.ifeng.com%2Fattachments%2F2010%2F12%2F13%2F5526e212a4a1dd13f79850d9a8533539.jpg"/>
          <p:cNvPicPr>
            <a:picLocks noChangeAspect="1"/>
          </p:cNvPicPr>
          <p:nvPr/>
        </p:nvPicPr>
        <p:blipFill>
          <a:blip r:embed="rId2" cstate="print"/>
          <a:srcRect l="10080" t="2632" r="16841"/>
          <a:stretch>
            <a:fillRect/>
          </a:stretch>
        </p:blipFill>
        <p:spPr>
          <a:xfrm>
            <a:off x="235268" y="2029142"/>
            <a:ext cx="2089150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/>
          <p:cNvSpPr/>
          <p:nvPr/>
        </p:nvSpPr>
        <p:spPr>
          <a:xfrm>
            <a:off x="864235" y="3528377"/>
            <a:ext cx="833120" cy="9867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96265" y="2083117"/>
            <a:ext cx="1368425" cy="14452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25370" y="1794192"/>
            <a:ext cx="8763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9788" y="2954020"/>
            <a:ext cx="1439862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止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7585" y="2053272"/>
            <a:ext cx="2842595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50" y="2076767"/>
            <a:ext cx="2724150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IMG_638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1"/>
          <a:stretch/>
        </p:blipFill>
        <p:spPr>
          <a:xfrm>
            <a:off x="6380180" y="2043110"/>
            <a:ext cx="2681905" cy="27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6125.JP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-180528" y="-171400"/>
            <a:ext cx="9455444" cy="770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descr="51miz-E717933-817723F7.png"/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07" y="-317541"/>
            <a:ext cx="10102523" cy="77576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4098" y="3404743"/>
            <a:ext cx="6897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活动二：</a:t>
            </a:r>
            <a:endParaRPr kumimoji="1" lang="en-US" altLang="zh-CN" sz="6600" b="1" dirty="0" smtClean="0">
              <a:latin typeface="楷体"/>
              <a:ea typeface="楷体"/>
              <a:cs typeface="楷体"/>
            </a:endParaRPr>
          </a:p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看看火烧云美在哪</a:t>
            </a:r>
            <a:endParaRPr kumimoji="1" lang="zh-CN" altLang="en-US" sz="6600" b="1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7063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t="21092" r="9451" b="56571"/>
          <a:stretch/>
        </p:blipFill>
        <p:spPr>
          <a:xfrm>
            <a:off x="-50233" y="2745230"/>
            <a:ext cx="9169979" cy="3755931"/>
          </a:xfrm>
          <a:prstGeom prst="rect">
            <a:avLst/>
          </a:prstGeom>
        </p:spPr>
      </p:pic>
      <p:cxnSp>
        <p:nvCxnSpPr>
          <p:cNvPr id="13" name="直线连接符 12"/>
          <p:cNvCxnSpPr/>
          <p:nvPr/>
        </p:nvCxnSpPr>
        <p:spPr>
          <a:xfrm flipV="1">
            <a:off x="6784428" y="3349441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9860" y="-222928"/>
            <a:ext cx="9039886" cy="264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读书要求：</a:t>
            </a:r>
            <a:endParaRPr kumimoji="1" lang="en-US" altLang="zh-CN" sz="2800" dirty="0" smtClean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1</a:t>
            </a:r>
            <a:r>
              <a:rPr kumimoji="1" lang="en-US" altLang="zh-CN" sz="2800" dirty="0">
                <a:latin typeface="楷体"/>
                <a:ea typeface="楷体"/>
                <a:cs typeface="楷体"/>
              </a:rPr>
              <a:t>.</a:t>
            </a:r>
            <a:r>
              <a:rPr kumimoji="1" lang="zh-CN" altLang="en-US" sz="2800" dirty="0">
                <a:latin typeface="楷体"/>
                <a:ea typeface="楷体"/>
                <a:cs typeface="楷体"/>
              </a:rPr>
              <a:t>读一读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：</a:t>
            </a:r>
            <a:r>
              <a:rPr kumimoji="1" lang="zh-CN" altLang="en-US" sz="2800" dirty="0">
                <a:latin typeface="楷体"/>
                <a:ea typeface="楷体"/>
                <a:cs typeface="楷体"/>
              </a:rPr>
              <a:t>默读课文第一自然段。</a:t>
            </a:r>
            <a:endParaRPr kumimoji="1" lang="en-US" altLang="zh-CN" sz="2800" dirty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latin typeface="楷体"/>
                <a:ea typeface="楷体"/>
                <a:cs typeface="楷体"/>
              </a:rPr>
              <a:t>2</a:t>
            </a: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.</a:t>
            </a:r>
            <a:r>
              <a:rPr kumimoji="1" lang="zh-CN" altLang="zh-CN" sz="2800" dirty="0" smtClean="0">
                <a:latin typeface="楷体"/>
                <a:ea typeface="楷体"/>
                <a:cs typeface="楷体"/>
              </a:rPr>
              <a:t>说一说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：用“</a:t>
            </a:r>
            <a:r>
              <a:rPr kumimoji="1" lang="en-US" altLang="zh-CN" sz="2800" u="sng" dirty="0">
                <a:latin typeface="楷体"/>
                <a:ea typeface="楷体"/>
                <a:cs typeface="楷体"/>
              </a:rPr>
              <a:t>      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变成</a:t>
            </a:r>
            <a:r>
              <a:rPr kumimoji="1" lang="en-US" altLang="zh-CN" sz="2800" u="sng" dirty="0">
                <a:latin typeface="楷体"/>
                <a:ea typeface="楷体"/>
                <a:cs typeface="楷体"/>
              </a:rPr>
              <a:t>      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。</a:t>
            </a:r>
            <a:r>
              <a:rPr kumimoji="1" lang="zh-CN" altLang="zh-CN" sz="2800" dirty="0" smtClean="0">
                <a:latin typeface="楷体"/>
                <a:ea typeface="楷体"/>
                <a:cs typeface="楷体"/>
              </a:rPr>
              <a:t>”</a:t>
            </a: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的句式，</a:t>
            </a:r>
            <a:endParaRPr kumimoji="1" lang="en-US" altLang="zh-CN" sz="2800" dirty="0" smtClean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          </a:t>
            </a:r>
            <a:r>
              <a:rPr kumimoji="1" lang="zh-CN" altLang="zh-CN" sz="2800" dirty="0" smtClean="0">
                <a:latin typeface="楷体"/>
                <a:ea typeface="楷体"/>
                <a:cs typeface="楷体"/>
              </a:rPr>
              <a:t>说说地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面上的万物有了哪些变化？ </a:t>
            </a:r>
            <a:endParaRPr kumimoji="1" lang="zh-CN" altLang="en-US" sz="2800" dirty="0">
              <a:latin typeface="楷体"/>
              <a:ea typeface="楷体"/>
              <a:cs typeface="楷体"/>
            </a:endParaRPr>
          </a:p>
        </p:txBody>
      </p:sp>
      <p:pic>
        <p:nvPicPr>
          <p:cNvPr id="14" name="图片 13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43" y="3028196"/>
            <a:ext cx="1962912" cy="1207008"/>
          </a:xfrm>
          <a:prstGeom prst="rect">
            <a:avLst/>
          </a:prstGeom>
        </p:spPr>
      </p:pic>
      <p:pic>
        <p:nvPicPr>
          <p:cNvPr id="15" name="图片 1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088" y="3610352"/>
            <a:ext cx="1962912" cy="1207008"/>
          </a:xfrm>
          <a:prstGeom prst="rect">
            <a:avLst/>
          </a:prstGeom>
        </p:spPr>
      </p:pic>
      <p:cxnSp>
        <p:nvCxnSpPr>
          <p:cNvPr id="16" name="直线连接符 15"/>
          <p:cNvCxnSpPr/>
          <p:nvPr/>
        </p:nvCxnSpPr>
        <p:spPr>
          <a:xfrm flipV="1">
            <a:off x="1080434" y="3942870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图片 16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00"/>
          <a:stretch/>
        </p:blipFill>
        <p:spPr>
          <a:xfrm>
            <a:off x="2860504" y="3610352"/>
            <a:ext cx="480917" cy="1207008"/>
          </a:xfrm>
          <a:prstGeom prst="rect">
            <a:avLst/>
          </a:prstGeom>
        </p:spPr>
      </p:pic>
      <p:cxnSp>
        <p:nvCxnSpPr>
          <p:cNvPr id="18" name="直线连接符 17"/>
          <p:cNvCxnSpPr/>
          <p:nvPr/>
        </p:nvCxnSpPr>
        <p:spPr>
          <a:xfrm flipV="1">
            <a:off x="4513826" y="3947771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图片 18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00"/>
          <a:stretch/>
        </p:blipFill>
        <p:spPr>
          <a:xfrm>
            <a:off x="6276258" y="3615253"/>
            <a:ext cx="480917" cy="1207008"/>
          </a:xfrm>
          <a:prstGeom prst="rect">
            <a:avLst/>
          </a:prstGeom>
        </p:spPr>
      </p:pic>
      <p:cxnSp>
        <p:nvCxnSpPr>
          <p:cNvPr id="20" name="直线连接符 19"/>
          <p:cNvCxnSpPr/>
          <p:nvPr/>
        </p:nvCxnSpPr>
        <p:spPr>
          <a:xfrm flipV="1">
            <a:off x="7931268" y="3970313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图片 20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9"/>
          <a:stretch/>
        </p:blipFill>
        <p:spPr>
          <a:xfrm>
            <a:off x="599517" y="4264116"/>
            <a:ext cx="1224887" cy="1207008"/>
          </a:xfrm>
          <a:prstGeom prst="rect">
            <a:avLst/>
          </a:prstGeom>
        </p:spPr>
      </p:pic>
      <p:cxnSp>
        <p:nvCxnSpPr>
          <p:cNvPr id="22" name="直线连接符 21"/>
          <p:cNvCxnSpPr/>
          <p:nvPr/>
        </p:nvCxnSpPr>
        <p:spPr>
          <a:xfrm flipV="1">
            <a:off x="2138818" y="5159680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3" name="图片 22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655"/>
          <a:stretch/>
        </p:blipFill>
        <p:spPr>
          <a:xfrm>
            <a:off x="3918888" y="4827162"/>
            <a:ext cx="1204147" cy="1207008"/>
          </a:xfrm>
          <a:prstGeom prst="rect">
            <a:avLst/>
          </a:prstGeom>
        </p:spPr>
      </p:pic>
      <p:cxnSp>
        <p:nvCxnSpPr>
          <p:cNvPr id="24" name="直线连接符 23"/>
          <p:cNvCxnSpPr/>
          <p:nvPr/>
        </p:nvCxnSpPr>
        <p:spPr>
          <a:xfrm flipV="1">
            <a:off x="4196311" y="4607905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图片 24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4"/>
          <a:stretch/>
        </p:blipFill>
        <p:spPr>
          <a:xfrm>
            <a:off x="1657901" y="6087090"/>
            <a:ext cx="1202603" cy="120700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6466" y="2826223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53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3"/>
          <p:cNvSpPr txBox="1">
            <a:spLocks noChangeArrowheads="1"/>
          </p:cNvSpPr>
          <p:nvPr/>
        </p:nvSpPr>
        <p:spPr bwMode="auto">
          <a:xfrm>
            <a:off x="798514" y="641986"/>
            <a:ext cx="7513637" cy="4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霞光照得：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小孩</a:t>
            </a:r>
            <a:r>
              <a:rPr lang="zh-CN" altLang="en-US" sz="3100" b="1" dirty="0" smtClean="0">
                <a:latin typeface="楷体" charset="0"/>
                <a:ea typeface="楷体" charset="0"/>
                <a:cs typeface="楷体" charset="0"/>
              </a:rPr>
              <a:t>子的脸</a:t>
            </a:r>
            <a:r>
              <a:rPr lang="zh-CN" altLang="en-US" sz="3100" b="1" dirty="0" smtClean="0">
                <a:latin typeface="楷体" charset="0"/>
                <a:ea typeface="楷体" charset="0"/>
                <a:cs typeface="楷体" charset="0"/>
              </a:rPr>
              <a:t>变成</a:t>
            </a:r>
            <a:r>
              <a:rPr lang="zh-CN" altLang="en-US" sz="3100" b="1" dirty="0" smtClean="0">
                <a:latin typeface="楷体" charset="0"/>
                <a:ea typeface="楷体" charset="0"/>
                <a:cs typeface="楷体" charset="0"/>
              </a:rPr>
              <a:t>（         ）</a:t>
            </a:r>
            <a:r>
              <a:rPr lang="zh-CN" altLang="en-US" sz="3100" b="1" dirty="0" smtClean="0">
                <a:latin typeface="楷体" charset="0"/>
                <a:ea typeface="楷体" charset="0"/>
                <a:cs typeface="楷体" charset="0"/>
              </a:rPr>
              <a:t>了</a:t>
            </a:r>
            <a:r>
              <a:rPr lang="zh-CN" altLang="en-US" sz="3100" b="1" dirty="0" smtClean="0">
                <a:latin typeface="楷体" charset="0"/>
                <a:ea typeface="楷体" charset="0"/>
                <a:cs typeface="楷体" charset="0"/>
              </a:rPr>
              <a:t>。</a:t>
            </a:r>
            <a:endParaRPr lang="zh-CN" altLang="en-US" sz="3100" b="1" dirty="0">
              <a:latin typeface="楷体" charset="0"/>
              <a:ea typeface="楷体" charset="0"/>
              <a:cs typeface="楷体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大白狗变成（             ）了。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红公鸡变成（             ）了。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黑母鸡变成（             ）了。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小白猪变成（             ）了。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100" b="1" dirty="0">
                <a:latin typeface="楷体" charset="0"/>
                <a:ea typeface="楷体" charset="0"/>
                <a:cs typeface="楷体" charset="0"/>
              </a:rPr>
              <a:t>   老人家的胡子变成（       ）了。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01436" y="1305651"/>
            <a:ext cx="181610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100" b="1" dirty="0" smtClean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 </a:t>
            </a:r>
            <a:r>
              <a:rPr lang="zh-CN" altLang="en-US" sz="3100" b="1" dirty="0" smtClean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红红</a:t>
            </a: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的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40200" y="1867040"/>
            <a:ext cx="181610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红的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140200" y="2501634"/>
            <a:ext cx="181610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金的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17570" y="3698030"/>
            <a:ext cx="181610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小金猪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03800" y="4334151"/>
            <a:ext cx="181610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金胡子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40200" y="3100596"/>
            <a:ext cx="2190750" cy="5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紫檀色的</a:t>
            </a:r>
          </a:p>
        </p:txBody>
      </p:sp>
      <p:sp>
        <p:nvSpPr>
          <p:cNvPr id="2" name="右箭头 1">
            <a:hlinkClick r:id="" action="ppaction://hlinkshowjump?jump=nextslide"/>
          </p:cNvPr>
          <p:cNvSpPr/>
          <p:nvPr/>
        </p:nvSpPr>
        <p:spPr>
          <a:xfrm>
            <a:off x="7556635" y="3307140"/>
            <a:ext cx="329231" cy="34253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操作按钮: 前进或下一个 8">
            <a:hlinkClick r:id="rId2" action="ppaction://hlinksldjump" highlightClick="1"/>
          </p:cNvPr>
          <p:cNvSpPr/>
          <p:nvPr/>
        </p:nvSpPr>
        <p:spPr>
          <a:xfrm>
            <a:off x="8528652" y="6366043"/>
            <a:ext cx="501686" cy="491957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83885" y="5097183"/>
            <a:ext cx="7700721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楷体"/>
                <a:ea typeface="楷体"/>
                <a:cs typeface="楷体"/>
              </a:rPr>
              <a:t>     </a:t>
            </a:r>
            <a:r>
              <a:rPr lang="zh-CN" altLang="zh-CN" sz="3200" dirty="0" smtClean="0">
                <a:latin typeface="楷体"/>
                <a:ea typeface="楷体"/>
                <a:cs typeface="楷体"/>
              </a:rPr>
              <a:t>火烧云上</a:t>
            </a:r>
            <a:r>
              <a:rPr lang="zh-CN" altLang="zh-CN" sz="3200" dirty="0">
                <a:latin typeface="楷体"/>
                <a:ea typeface="楷体"/>
                <a:cs typeface="楷体"/>
              </a:rPr>
              <a:t>来了</a:t>
            </a:r>
            <a:r>
              <a:rPr lang="en-US" altLang="zh-CN" sz="3200" dirty="0">
                <a:latin typeface="楷体"/>
                <a:ea typeface="楷体"/>
                <a:cs typeface="楷体"/>
              </a:rPr>
              <a:t>,</a:t>
            </a:r>
            <a:r>
              <a:rPr lang="zh-CN" altLang="zh-CN" sz="3200" dirty="0">
                <a:latin typeface="楷体"/>
                <a:ea typeface="楷体"/>
                <a:cs typeface="楷体"/>
              </a:rPr>
              <a:t>霞光照在大地上</a:t>
            </a:r>
            <a:r>
              <a:rPr lang="en-US" altLang="zh-CN" sz="3200" dirty="0" smtClean="0">
                <a:latin typeface="楷体"/>
                <a:ea typeface="楷体"/>
                <a:cs typeface="楷体"/>
              </a:rPr>
              <a:t>,</a:t>
            </a:r>
          </a:p>
          <a:p>
            <a:r>
              <a:rPr lang="en-US" altLang="zh-CN" sz="3200" dirty="0" smtClean="0">
                <a:latin typeface="楷体"/>
                <a:ea typeface="楷体"/>
                <a:cs typeface="楷体"/>
              </a:rPr>
              <a:t> </a:t>
            </a:r>
            <a:r>
              <a:rPr lang="en-US" altLang="zh-CN" sz="3200" dirty="0">
                <a:latin typeface="楷体"/>
                <a:ea typeface="楷体"/>
                <a:cs typeface="楷体"/>
              </a:rPr>
              <a:t>( </a:t>
            </a:r>
            <a:r>
              <a:rPr lang="en-US" altLang="zh-CN" sz="3200" dirty="0" smtClean="0">
                <a:latin typeface="楷体"/>
                <a:ea typeface="楷体"/>
                <a:cs typeface="楷体"/>
              </a:rPr>
              <a:t>        )</a:t>
            </a:r>
            <a:r>
              <a:rPr lang="zh-CN" altLang="zh-CN" sz="3200" dirty="0">
                <a:latin typeface="楷体"/>
                <a:ea typeface="楷体"/>
                <a:cs typeface="楷体"/>
              </a:rPr>
              <a:t>变成</a:t>
            </a:r>
            <a:r>
              <a:rPr lang="en-US" altLang="zh-CN" sz="3200" dirty="0" smtClean="0">
                <a:latin typeface="楷体"/>
                <a:ea typeface="楷体"/>
                <a:cs typeface="楷体"/>
              </a:rPr>
              <a:t>(          </a:t>
            </a:r>
            <a:r>
              <a:rPr lang="en-US" altLang="zh-CN" sz="3200" dirty="0">
                <a:latin typeface="楷体"/>
                <a:ea typeface="楷体"/>
                <a:cs typeface="楷体"/>
              </a:rPr>
              <a:t>)</a:t>
            </a:r>
            <a:r>
              <a:rPr lang="zh-CN" altLang="zh-CN" sz="3200" dirty="0">
                <a:latin typeface="楷体"/>
                <a:ea typeface="楷体"/>
                <a:cs typeface="楷体"/>
              </a:rPr>
              <a:t>的了。 </a:t>
            </a:r>
            <a:endParaRPr lang="zh-CN" altLang="en-US" sz="3200" dirty="0">
              <a:latin typeface="楷体"/>
              <a:ea typeface="楷体"/>
              <a:cs typeface="楷体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1497430"/>
            <a:ext cx="912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kumimoji="1" lang="en-US" altLang="zh-CN" sz="6000" dirty="0" smtClean="0">
                <a:latin typeface="楷体"/>
                <a:ea typeface="楷体"/>
                <a:cs typeface="楷体"/>
              </a:rPr>
              <a:t>   </a:t>
            </a:r>
            <a:r>
              <a:rPr kumimoji="1" lang="zh-CN" altLang="en-US" sz="6000" dirty="0" smtClean="0">
                <a:latin typeface="楷体"/>
                <a:ea typeface="楷体"/>
                <a:cs typeface="楷体"/>
              </a:rPr>
              <a:t>这是一个奇妙的世界，一切看上去都是有生命的。</a:t>
            </a:r>
            <a:endParaRPr kumimoji="1" lang="zh-CN" altLang="en-US" sz="6000" dirty="0">
              <a:latin typeface="楷体"/>
              <a:ea typeface="楷体"/>
              <a:cs typeface="楷体"/>
            </a:endParaRPr>
          </a:p>
        </p:txBody>
      </p:sp>
      <p:pic>
        <p:nvPicPr>
          <p:cNvPr id="5" name="图片 4" descr="IMG_65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65976" r="12651" b="27789"/>
          <a:stretch/>
        </p:blipFill>
        <p:spPr>
          <a:xfrm>
            <a:off x="-4198" y="4400737"/>
            <a:ext cx="9104927" cy="1097592"/>
          </a:xfrm>
          <a:prstGeom prst="rect">
            <a:avLst/>
          </a:prstGeom>
        </p:spPr>
      </p:pic>
      <p:pic>
        <p:nvPicPr>
          <p:cNvPr id="4" name="图片 3" descr="IMG_65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24258" r="10959" b="61131"/>
          <a:stretch/>
        </p:blipFill>
        <p:spPr>
          <a:xfrm>
            <a:off x="-4198" y="1497430"/>
            <a:ext cx="9124802" cy="24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3110" y="4775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dirty="0">
                <a:latin typeface="楷体"/>
                <a:ea typeface="楷体"/>
                <a:cs typeface="楷体"/>
              </a:rPr>
              <a:t>紫檀</a:t>
            </a:r>
            <a:r>
              <a:rPr lang="zh-CN" altLang="zh-CN" sz="4400" dirty="0" smtClean="0">
                <a:latin typeface="楷体"/>
                <a:ea typeface="楷体"/>
                <a:cs typeface="楷体"/>
              </a:rPr>
              <a:t>色</a:t>
            </a:r>
            <a:r>
              <a:rPr lang="zh-CN" altLang="en-US" sz="4400" dirty="0" smtClean="0">
                <a:latin typeface="楷体"/>
                <a:ea typeface="楷体"/>
                <a:cs typeface="楷体"/>
              </a:rPr>
              <a:t>？</a:t>
            </a:r>
            <a:endParaRPr lang="zh-CN" altLang="en-US" sz="4400" dirty="0"/>
          </a:p>
        </p:txBody>
      </p:sp>
      <p:sp>
        <p:nvSpPr>
          <p:cNvPr id="5" name="矩形 4"/>
          <p:cNvSpPr/>
          <p:nvPr/>
        </p:nvSpPr>
        <p:spPr>
          <a:xfrm>
            <a:off x="924501" y="1069303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9600" dirty="0">
                <a:latin typeface="楷体"/>
                <a:ea typeface="楷体"/>
                <a:cs typeface="楷体"/>
              </a:rPr>
              <a:t>檀</a:t>
            </a:r>
            <a:endParaRPr lang="zh-CN" altLang="en-US" sz="9600" dirty="0"/>
          </a:p>
        </p:txBody>
      </p:sp>
      <p:pic>
        <p:nvPicPr>
          <p:cNvPr id="7" name="图片 6" descr="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55"/>
          <a:stretch/>
        </p:blipFill>
        <p:spPr>
          <a:xfrm>
            <a:off x="906861" y="1052062"/>
            <a:ext cx="584414" cy="1639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9" y="1069303"/>
            <a:ext cx="2730345" cy="1821768"/>
          </a:xfrm>
          <a:prstGeom prst="rect">
            <a:avLst/>
          </a:prstGeom>
        </p:spPr>
      </p:pic>
      <p:pic>
        <p:nvPicPr>
          <p:cNvPr id="9" name="图片 8" descr="df4f841dea0377edf8f6e4ae96fa1db1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/>
          <a:stretch/>
        </p:blipFill>
        <p:spPr>
          <a:xfrm>
            <a:off x="1102195" y="3224418"/>
            <a:ext cx="1962609" cy="1566182"/>
          </a:xfrm>
          <a:prstGeom prst="rect">
            <a:avLst/>
          </a:prstGeom>
        </p:spPr>
      </p:pic>
      <p:pic>
        <p:nvPicPr>
          <p:cNvPr id="11" name="图片 10" descr="cbcae3a61b7640f50ddc4b0561d79a23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6"/>
          <a:stretch/>
        </p:blipFill>
        <p:spPr>
          <a:xfrm>
            <a:off x="377664" y="4790600"/>
            <a:ext cx="3408111" cy="2067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91" y="817194"/>
            <a:ext cx="2813438" cy="2307899"/>
          </a:xfrm>
          <a:prstGeom prst="rect">
            <a:avLst/>
          </a:prstGeom>
        </p:spPr>
      </p:pic>
      <p:sp>
        <p:nvSpPr>
          <p:cNvPr id="3" name="操作按钮: 主页 2">
            <a:hlinkClick r:id="rId8" action="ppaction://hlinksldjump" highlightClick="1"/>
          </p:cNvPr>
          <p:cNvSpPr/>
          <p:nvPr/>
        </p:nvSpPr>
        <p:spPr>
          <a:xfrm>
            <a:off x="0" y="6413083"/>
            <a:ext cx="377664" cy="444917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IMG_6613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/>
          <a:stretch/>
        </p:blipFill>
        <p:spPr>
          <a:xfrm>
            <a:off x="4201537" y="3729665"/>
            <a:ext cx="4718405" cy="26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t="21093" r="9451" b="56980"/>
          <a:stretch/>
        </p:blipFill>
        <p:spPr>
          <a:xfrm>
            <a:off x="0" y="0"/>
            <a:ext cx="9169979" cy="3687003"/>
          </a:xfrm>
          <a:prstGeom prst="rect">
            <a:avLst/>
          </a:prstGeom>
        </p:spPr>
      </p:pic>
      <p:pic>
        <p:nvPicPr>
          <p:cNvPr id="6" name="图片 5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50" y="672208"/>
            <a:ext cx="573024" cy="560832"/>
          </a:xfrm>
          <a:prstGeom prst="rect">
            <a:avLst/>
          </a:prstGeom>
        </p:spPr>
      </p:pic>
      <p:pic>
        <p:nvPicPr>
          <p:cNvPr id="7" name="图片 6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82" y="672208"/>
            <a:ext cx="573024" cy="560832"/>
          </a:xfrm>
          <a:prstGeom prst="rect">
            <a:avLst/>
          </a:prstGeom>
        </p:spPr>
      </p:pic>
      <p:pic>
        <p:nvPicPr>
          <p:cNvPr id="9" name="图片 8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09" y="1924728"/>
            <a:ext cx="573024" cy="560832"/>
          </a:xfrm>
          <a:prstGeom prst="rect">
            <a:avLst/>
          </a:prstGeom>
        </p:spPr>
      </p:pic>
      <p:pic>
        <p:nvPicPr>
          <p:cNvPr id="10" name="图片 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02" y="3179094"/>
            <a:ext cx="573024" cy="560832"/>
          </a:xfrm>
          <a:prstGeom prst="rect">
            <a:avLst/>
          </a:prstGeom>
        </p:spPr>
      </p:pic>
      <p:pic>
        <p:nvPicPr>
          <p:cNvPr id="11" name="图片 10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42861" r="9717" b="48816"/>
          <a:stretch/>
        </p:blipFill>
        <p:spPr>
          <a:xfrm>
            <a:off x="0" y="3892019"/>
            <a:ext cx="9144000" cy="1399373"/>
          </a:xfrm>
          <a:prstGeom prst="rect">
            <a:avLst/>
          </a:prstGeom>
        </p:spPr>
      </p:pic>
      <p:cxnSp>
        <p:nvCxnSpPr>
          <p:cNvPr id="26" name="直线连接符 25"/>
          <p:cNvCxnSpPr/>
          <p:nvPr/>
        </p:nvCxnSpPr>
        <p:spPr>
          <a:xfrm flipV="1">
            <a:off x="6865116" y="609820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图片 26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31" y="288575"/>
            <a:ext cx="1962912" cy="1207008"/>
          </a:xfrm>
          <a:prstGeom prst="rect">
            <a:avLst/>
          </a:prstGeom>
        </p:spPr>
      </p:pic>
      <p:pic>
        <p:nvPicPr>
          <p:cNvPr id="28" name="图片 27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00" y="870731"/>
            <a:ext cx="1962912" cy="1207008"/>
          </a:xfrm>
          <a:prstGeom prst="rect">
            <a:avLst/>
          </a:prstGeom>
        </p:spPr>
      </p:pic>
      <p:cxnSp>
        <p:nvCxnSpPr>
          <p:cNvPr id="29" name="直线连接符 28"/>
          <p:cNvCxnSpPr/>
          <p:nvPr/>
        </p:nvCxnSpPr>
        <p:spPr>
          <a:xfrm flipV="1">
            <a:off x="1161122" y="1203249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图片 29" descr="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00"/>
          <a:stretch/>
        </p:blipFill>
        <p:spPr>
          <a:xfrm>
            <a:off x="2941192" y="870731"/>
            <a:ext cx="480917" cy="1207008"/>
          </a:xfrm>
          <a:prstGeom prst="rect">
            <a:avLst/>
          </a:prstGeom>
        </p:spPr>
      </p:pic>
      <p:cxnSp>
        <p:nvCxnSpPr>
          <p:cNvPr id="31" name="直线连接符 30"/>
          <p:cNvCxnSpPr/>
          <p:nvPr/>
        </p:nvCxnSpPr>
        <p:spPr>
          <a:xfrm flipV="1">
            <a:off x="4594514" y="1208150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图片 31" descr="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00"/>
          <a:stretch/>
        </p:blipFill>
        <p:spPr>
          <a:xfrm>
            <a:off x="6356946" y="875632"/>
            <a:ext cx="480917" cy="1207008"/>
          </a:xfrm>
          <a:prstGeom prst="rect">
            <a:avLst/>
          </a:prstGeom>
        </p:spPr>
      </p:pic>
      <p:cxnSp>
        <p:nvCxnSpPr>
          <p:cNvPr id="33" name="直线连接符 32"/>
          <p:cNvCxnSpPr/>
          <p:nvPr/>
        </p:nvCxnSpPr>
        <p:spPr>
          <a:xfrm flipV="1">
            <a:off x="8011956" y="1230692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4" name="图片 33" descr="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9"/>
          <a:stretch/>
        </p:blipFill>
        <p:spPr>
          <a:xfrm>
            <a:off x="680205" y="1524495"/>
            <a:ext cx="1224887" cy="1207008"/>
          </a:xfrm>
          <a:prstGeom prst="rect">
            <a:avLst/>
          </a:prstGeom>
        </p:spPr>
      </p:pic>
      <p:cxnSp>
        <p:nvCxnSpPr>
          <p:cNvPr id="35" name="直线连接符 34"/>
          <p:cNvCxnSpPr/>
          <p:nvPr/>
        </p:nvCxnSpPr>
        <p:spPr>
          <a:xfrm flipV="1">
            <a:off x="2219506" y="2420059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6" name="图片 35" descr="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655"/>
          <a:stretch/>
        </p:blipFill>
        <p:spPr>
          <a:xfrm>
            <a:off x="3999576" y="2087541"/>
            <a:ext cx="1204147" cy="1207008"/>
          </a:xfrm>
          <a:prstGeom prst="rect">
            <a:avLst/>
          </a:prstGeom>
        </p:spPr>
      </p:pic>
      <p:cxnSp>
        <p:nvCxnSpPr>
          <p:cNvPr id="37" name="直线连接符 36"/>
          <p:cNvCxnSpPr/>
          <p:nvPr/>
        </p:nvCxnSpPr>
        <p:spPr>
          <a:xfrm flipV="1">
            <a:off x="4276999" y="1868284"/>
            <a:ext cx="1058384" cy="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图片 20" descr="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4"/>
          <a:stretch/>
        </p:blipFill>
        <p:spPr>
          <a:xfrm>
            <a:off x="1649560" y="3344874"/>
            <a:ext cx="120260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0889" r="9442" b="33934"/>
          <a:stretch/>
        </p:blipFill>
        <p:spPr>
          <a:xfrm>
            <a:off x="0" y="3177319"/>
            <a:ext cx="9144000" cy="254119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9860" y="288665"/>
            <a:ext cx="9039886" cy="264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读书要求：</a:t>
            </a:r>
            <a:endParaRPr kumimoji="1" lang="en-US" altLang="zh-CN" sz="2800" dirty="0" smtClean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1</a:t>
            </a:r>
            <a:r>
              <a:rPr kumimoji="1" lang="en-US" altLang="zh-CN" sz="2800" dirty="0">
                <a:latin typeface="楷体"/>
                <a:ea typeface="楷体"/>
                <a:cs typeface="楷体"/>
              </a:rPr>
              <a:t>.</a:t>
            </a:r>
            <a:r>
              <a:rPr kumimoji="1" lang="zh-CN" altLang="en-US" sz="2800" dirty="0">
                <a:latin typeface="楷体"/>
                <a:ea typeface="楷体"/>
                <a:cs typeface="楷体"/>
              </a:rPr>
              <a:t>读一读</a:t>
            </a:r>
            <a:r>
              <a:rPr kumimoji="1" lang="zh-CN" altLang="zh-CN" sz="2800" dirty="0">
                <a:latin typeface="楷体"/>
                <a:ea typeface="楷体"/>
                <a:cs typeface="楷体"/>
              </a:rPr>
              <a:t>：</a:t>
            </a:r>
            <a:r>
              <a:rPr kumimoji="1" lang="zh-CN" altLang="en-US" sz="2800" dirty="0">
                <a:latin typeface="楷体"/>
                <a:ea typeface="楷体"/>
                <a:cs typeface="楷体"/>
              </a:rPr>
              <a:t>默读课</a:t>
            </a: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文第三自然段</a:t>
            </a:r>
            <a:r>
              <a:rPr kumimoji="1" lang="zh-CN" altLang="en-US" sz="2800" dirty="0">
                <a:latin typeface="楷体"/>
                <a:ea typeface="楷体"/>
                <a:cs typeface="楷体"/>
              </a:rPr>
              <a:t>。</a:t>
            </a:r>
            <a:endParaRPr kumimoji="1" lang="en-US" altLang="zh-CN" sz="2800" dirty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latin typeface="楷体"/>
                <a:ea typeface="楷体"/>
                <a:cs typeface="楷体"/>
              </a:rPr>
              <a:t>2</a:t>
            </a: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.</a:t>
            </a: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圈一圈：圈出表示颜色的词语。</a:t>
            </a:r>
            <a:endParaRPr kumimoji="1" lang="en-US" altLang="zh-CN" sz="2800" dirty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zh-CN" altLang="zh-CN" sz="2800" dirty="0">
                <a:latin typeface="楷体"/>
                <a:ea typeface="楷体"/>
                <a:cs typeface="楷体"/>
              </a:rPr>
              <a:t>3</a:t>
            </a:r>
            <a:r>
              <a:rPr kumimoji="1" lang="en-US" altLang="zh-CN" sz="2800" dirty="0" smtClean="0">
                <a:latin typeface="楷体"/>
                <a:ea typeface="楷体"/>
                <a:cs typeface="楷体"/>
              </a:rPr>
              <a:t>.</a:t>
            </a:r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分一分：同桌合作试着给词语分分类，说说理由。</a:t>
            </a:r>
            <a:endParaRPr kumimoji="1" lang="zh-CN" altLang="en-US" sz="28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220329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0889" r="9442" b="33934"/>
          <a:stretch/>
        </p:blipFill>
        <p:spPr>
          <a:xfrm>
            <a:off x="0" y="740929"/>
            <a:ext cx="9144000" cy="254119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149871" y="740929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0" y="1395562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957079" y="1342638"/>
            <a:ext cx="1417576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885275" y="1395562"/>
            <a:ext cx="2123167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301919" y="1360279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-711987" y="2014912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61707" y="1979630"/>
            <a:ext cx="711988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39378" y="2014912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图片 12" descr="IMG_61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80257" r="62339" b="8682"/>
          <a:stretch/>
        </p:blipFill>
        <p:spPr>
          <a:xfrm>
            <a:off x="1" y="3863412"/>
            <a:ext cx="2957078" cy="1837497"/>
          </a:xfrm>
          <a:prstGeom prst="rect">
            <a:avLst/>
          </a:prstGeom>
        </p:spPr>
      </p:pic>
      <p:pic>
        <p:nvPicPr>
          <p:cNvPr id="14" name="图片 13" descr="IMG_61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80257" r="35275" b="8682"/>
          <a:stretch/>
        </p:blipFill>
        <p:spPr>
          <a:xfrm>
            <a:off x="6044031" y="3863412"/>
            <a:ext cx="3086955" cy="1837497"/>
          </a:xfrm>
          <a:prstGeom prst="rect">
            <a:avLst/>
          </a:prstGeom>
        </p:spPr>
      </p:pic>
      <p:pic>
        <p:nvPicPr>
          <p:cNvPr id="15" name="图片 14" descr="IMG_61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0257" r="9473" b="8682"/>
          <a:stretch/>
        </p:blipFill>
        <p:spPr>
          <a:xfrm>
            <a:off x="2995444" y="3863412"/>
            <a:ext cx="3013307" cy="183749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26451" y="5221784"/>
            <a:ext cx="103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梨黄</a:t>
            </a:r>
            <a:endParaRPr kumimoji="1" lang="zh-CN" altLang="en-US" sz="28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46102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61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80257" r="63641" b="10177"/>
          <a:stretch/>
        </p:blipFill>
        <p:spPr>
          <a:xfrm>
            <a:off x="299874" y="280848"/>
            <a:ext cx="3299407" cy="199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/>
          <p:cNvSpPr txBox="1"/>
          <p:nvPr/>
        </p:nvSpPr>
        <p:spPr>
          <a:xfrm>
            <a:off x="4639568" y="499682"/>
            <a:ext cx="240538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绿油油     </a:t>
            </a: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白花</a:t>
            </a:r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花</a:t>
            </a:r>
            <a:endParaRPr lang="en-US" altLang="zh-CN" sz="4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白茫茫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黑乎乎</a:t>
            </a: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黄澄</a:t>
            </a:r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澄</a:t>
            </a:r>
            <a:endParaRPr lang="en-US" altLang="zh-CN" sz="4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灰蒙蒙</a:t>
            </a:r>
            <a:endParaRPr lang="en-US" altLang="zh-CN" sz="4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kumimoji="1" lang="en-US" altLang="zh-CN" sz="4800" dirty="0">
                <a:latin typeface="楷体"/>
                <a:ea typeface="楷体"/>
                <a:cs typeface="楷体"/>
              </a:rPr>
              <a:t>……</a:t>
            </a:r>
          </a:p>
          <a:p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5099" y="2631456"/>
            <a:ext cx="226215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楷体"/>
                <a:ea typeface="楷体"/>
                <a:cs typeface="楷体"/>
              </a:rPr>
              <a:t>单一色</a:t>
            </a:r>
            <a:endParaRPr lang="zh-CN" altLang="en-US" sz="54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214207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61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t="81106" r="11955" b="10398"/>
          <a:stretch/>
        </p:blipFill>
        <p:spPr>
          <a:xfrm>
            <a:off x="194036" y="73256"/>
            <a:ext cx="2794134" cy="155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home.qtv.com.cn/data/attachment/forum/201510/08/110141sxtrrh3f4ckl3h41.jpg"/>
          <p:cNvPicPr>
            <a:picLocks noChangeAspect="1"/>
          </p:cNvPicPr>
          <p:nvPr/>
        </p:nvPicPr>
        <p:blipFill>
          <a:blip r:embed="rId4" cstate="print"/>
          <a:srcRect b="7379"/>
          <a:stretch>
            <a:fillRect/>
          </a:stretch>
        </p:blipFill>
        <p:spPr>
          <a:xfrm>
            <a:off x="652671" y="1886159"/>
            <a:ext cx="7655647" cy="4777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3"/>
          <p:cNvSpPr txBox="1"/>
          <p:nvPr/>
        </p:nvSpPr>
        <p:spPr>
          <a:xfrm>
            <a:off x="4680208" y="1850171"/>
            <a:ext cx="417495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半紫半黄</a:t>
            </a:r>
          </a:p>
        </p:txBody>
      </p:sp>
    </p:spTree>
    <p:extLst>
      <p:ext uri="{BB962C8B-B14F-4D97-AF65-F5344CB8AC3E}">
        <p14:creationId xmlns:p14="http://schemas.microsoft.com/office/powerpoint/2010/main" val="415840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61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1" t="81106" r="11955" b="10398"/>
          <a:stretch/>
        </p:blipFill>
        <p:spPr>
          <a:xfrm>
            <a:off x="194036" y="73256"/>
            <a:ext cx="2794134" cy="155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5" y="1886159"/>
            <a:ext cx="7611899" cy="4777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3"/>
          <p:cNvSpPr txBox="1"/>
          <p:nvPr/>
        </p:nvSpPr>
        <p:spPr>
          <a:xfrm>
            <a:off x="3086954" y="1850171"/>
            <a:ext cx="571528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半灰半百合色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60634" y="436395"/>
            <a:ext cx="226215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楷体"/>
                <a:ea typeface="楷体"/>
                <a:cs typeface="楷体"/>
              </a:rPr>
              <a:t>混合色</a:t>
            </a:r>
            <a:endParaRPr lang="zh-CN" altLang="en-US" sz="54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68510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>
            <a:fillRect/>
          </a:stretch>
        </p:blipFill>
        <p:spPr bwMode="auto">
          <a:xfrm>
            <a:off x="0" y="0"/>
            <a:ext cx="9238292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/>
          <p:nvPr/>
        </p:nvSpPr>
        <p:spPr>
          <a:xfrm>
            <a:off x="5102716" y="217553"/>
            <a:ext cx="571528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半紫半红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854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0" b="8002"/>
          <a:stretch>
            <a:fillRect/>
          </a:stretch>
        </p:blipFill>
        <p:spPr bwMode="auto">
          <a:xfrm>
            <a:off x="-53975" y="0"/>
            <a:ext cx="9197975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/>
          <p:nvPr/>
        </p:nvSpPr>
        <p:spPr>
          <a:xfrm>
            <a:off x="5102716" y="217553"/>
            <a:ext cx="571528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半紫半粉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206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4"/>
          <a:stretch>
            <a:fillRect/>
          </a:stretch>
        </p:blipFill>
        <p:spPr bwMode="auto">
          <a:xfrm>
            <a:off x="0" y="1"/>
            <a:ext cx="9144000" cy="70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/>
          <p:nvPr/>
        </p:nvSpPr>
        <p:spPr>
          <a:xfrm>
            <a:off x="5102716" y="217553"/>
            <a:ext cx="571528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半红半黄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190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6125.JP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-180528" y="-171400"/>
            <a:ext cx="9455444" cy="770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 descr="2021042608232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6" b="29622"/>
          <a:stretch/>
        </p:blipFill>
        <p:spPr>
          <a:xfrm>
            <a:off x="972007" y="1637912"/>
            <a:ext cx="7724385" cy="36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81637" r="38536" b="9223"/>
          <a:stretch/>
        </p:blipFill>
        <p:spPr>
          <a:xfrm>
            <a:off x="599751" y="617440"/>
            <a:ext cx="2938686" cy="188760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60634" y="898060"/>
            <a:ext cx="226215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楷体"/>
                <a:ea typeface="楷体"/>
                <a:cs typeface="楷体"/>
              </a:rPr>
              <a:t>比喻色</a:t>
            </a:r>
            <a:endParaRPr lang="zh-CN" altLang="en-US" sz="5400" dirty="0">
              <a:latin typeface="楷体"/>
              <a:ea typeface="楷体"/>
              <a:cs typeface="楷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52294" y="2014099"/>
            <a:ext cx="103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楷体"/>
                <a:ea typeface="楷体"/>
                <a:cs typeface="楷体"/>
              </a:rPr>
              <a:t>梨黄</a:t>
            </a:r>
            <a:endParaRPr kumimoji="1" lang="zh-CN" altLang="en-US" sz="28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6220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6fdcd741f339d39a1125116eed1a2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01"/>
            <a:ext cx="4730809" cy="324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9"/>
          <a:stretch/>
        </p:blipFill>
        <p:spPr>
          <a:xfrm>
            <a:off x="4730809" y="60466"/>
            <a:ext cx="4353642" cy="326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9" r="54230"/>
          <a:stretch/>
        </p:blipFill>
        <p:spPr>
          <a:xfrm>
            <a:off x="0" y="3325702"/>
            <a:ext cx="4730809" cy="354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r="2093"/>
          <a:stretch/>
        </p:blipFill>
        <p:spPr>
          <a:xfrm>
            <a:off x="4730809" y="3325702"/>
            <a:ext cx="4413191" cy="353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3"/>
          <p:cNvSpPr txBox="1"/>
          <p:nvPr/>
        </p:nvSpPr>
        <p:spPr>
          <a:xfrm>
            <a:off x="3043801" y="2198693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latin typeface="Arial" panose="020B0604020202020204" pitchFamily="34" charset="0"/>
                <a:ea typeface="楷体" panose="02010609060101010101" pitchFamily="49" charset="-122"/>
              </a:rPr>
              <a:t>天蓝</a:t>
            </a:r>
            <a:endParaRPr lang="zh-CN" altLang="en-US" sz="4800" b="1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6925360" y="2177966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海蓝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043801" y="5720516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湖蓝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6925360" y="5732455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宝石蓝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13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0809" cy="332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80" y="60466"/>
            <a:ext cx="4293120" cy="326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671"/>
            <a:ext cx="4730809" cy="334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80" y="3511671"/>
            <a:ext cx="4293120" cy="334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3"/>
          <p:cNvSpPr txBox="1"/>
          <p:nvPr/>
        </p:nvSpPr>
        <p:spPr>
          <a:xfrm>
            <a:off x="2459230" y="2219992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石榴红</a:t>
            </a:r>
            <a:endParaRPr lang="zh-CN" altLang="en-US" sz="4800" b="1" dirty="0">
              <a:solidFill>
                <a:srgbClr val="FFFFFF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7308355" y="2177966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枣红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043801" y="6027003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草绿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7308355" y="6027003"/>
            <a:ext cx="571528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4800" b="1" dirty="0" smtClean="0">
                <a:latin typeface="Arial" panose="020B0604020202020204" pitchFamily="34" charset="0"/>
                <a:ea typeface="楷体" panose="02010609060101010101" pitchFamily="49" charset="-122"/>
              </a:rPr>
              <a:t>雪白</a:t>
            </a:r>
            <a:endParaRPr lang="zh-CN" altLang="en-US" sz="4800" b="1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723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0889" r="9442" b="33934"/>
          <a:stretch/>
        </p:blipFill>
        <p:spPr>
          <a:xfrm>
            <a:off x="0" y="2293351"/>
            <a:ext cx="9144000" cy="254119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162046" y="2329589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96205" y="2293351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845774" y="2946075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773971" y="2946075"/>
            <a:ext cx="1117701" cy="547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5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50889" r="9442" b="33934"/>
          <a:stretch/>
        </p:blipFill>
        <p:spPr>
          <a:xfrm>
            <a:off x="0" y="2293351"/>
            <a:ext cx="9144000" cy="2541198"/>
          </a:xfrm>
          <a:prstGeom prst="rect">
            <a:avLst/>
          </a:prstGeom>
        </p:spPr>
      </p:pic>
      <p:grpSp>
        <p:nvGrpSpPr>
          <p:cNvPr id="5" name="组 4"/>
          <p:cNvGrpSpPr>
            <a:grpSpLocks/>
          </p:cNvGrpSpPr>
          <p:nvPr/>
        </p:nvGrpSpPr>
        <p:grpSpPr bwMode="auto">
          <a:xfrm>
            <a:off x="-12009" y="32963"/>
            <a:ext cx="2075854" cy="1092698"/>
            <a:chOff x="533291" y="1077525"/>
            <a:chExt cx="4211888" cy="2807937"/>
          </a:xfrm>
        </p:grpSpPr>
        <p:pic>
          <p:nvPicPr>
            <p:cNvPr id="6" name="图片 3" descr="51miz-E292244-362FB04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3291" y="1077525"/>
              <a:ext cx="3925565" cy="28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4"/>
            <p:cNvSpPr txBox="1">
              <a:spLocks noChangeArrowheads="1"/>
            </p:cNvSpPr>
            <p:nvPr/>
          </p:nvSpPr>
          <p:spPr bwMode="auto">
            <a:xfrm flipH="1">
              <a:off x="1062778" y="1454150"/>
              <a:ext cx="3682401" cy="1502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9pPr>
            </a:lstStyle>
            <a:p>
              <a:r>
                <a:rPr lang="zh-CN" altLang="en-US" sz="3200" b="1" dirty="0" smtClean="0">
                  <a:latin typeface="楷体" charset="0"/>
                  <a:ea typeface="楷体" charset="0"/>
                  <a:cs typeface="楷体" charset="0"/>
                </a:rPr>
                <a:t>我会背</a:t>
              </a:r>
              <a:endParaRPr lang="zh-CN" altLang="en-US" sz="3200" b="1" dirty="0">
                <a:latin typeface="楷体" charset="0"/>
                <a:ea typeface="楷体" charset="0"/>
                <a:cs typeface="楷体" charset="0"/>
              </a:endParaRPr>
            </a:p>
          </p:txBody>
        </p:sp>
      </p:grpSp>
      <p:pic>
        <p:nvPicPr>
          <p:cNvPr id="8" name="图片 7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29" y="2293352"/>
            <a:ext cx="1044000" cy="599249"/>
          </a:xfrm>
          <a:prstGeom prst="rect">
            <a:avLst/>
          </a:prstGeom>
        </p:spPr>
      </p:pic>
      <p:pic>
        <p:nvPicPr>
          <p:cNvPr id="9" name="图片 8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9" y="2868863"/>
            <a:ext cx="1161849" cy="599249"/>
          </a:xfrm>
          <a:prstGeom prst="rect">
            <a:avLst/>
          </a:prstGeom>
        </p:spPr>
      </p:pic>
      <p:pic>
        <p:nvPicPr>
          <p:cNvPr id="10" name="图片 9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29" y="2868863"/>
            <a:ext cx="1394266" cy="599249"/>
          </a:xfrm>
          <a:prstGeom prst="rect">
            <a:avLst/>
          </a:prstGeom>
        </p:spPr>
      </p:pic>
      <p:pic>
        <p:nvPicPr>
          <p:cNvPr id="11" name="图片 10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66" y="2892601"/>
            <a:ext cx="2117496" cy="599249"/>
          </a:xfrm>
          <a:prstGeom prst="rect">
            <a:avLst/>
          </a:prstGeom>
        </p:spPr>
      </p:pic>
      <p:pic>
        <p:nvPicPr>
          <p:cNvPr id="12" name="图片 11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61" y="2915417"/>
            <a:ext cx="756140" cy="599249"/>
          </a:xfrm>
          <a:prstGeom prst="rect">
            <a:avLst/>
          </a:prstGeom>
        </p:spPr>
      </p:pic>
      <p:pic>
        <p:nvPicPr>
          <p:cNvPr id="13" name="图片 12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112"/>
            <a:ext cx="440993" cy="599249"/>
          </a:xfrm>
          <a:prstGeom prst="rect">
            <a:avLst/>
          </a:prstGeom>
        </p:spPr>
      </p:pic>
      <p:pic>
        <p:nvPicPr>
          <p:cNvPr id="14" name="图片 13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5" y="3468112"/>
            <a:ext cx="760423" cy="599249"/>
          </a:xfrm>
          <a:prstGeom prst="rect">
            <a:avLst/>
          </a:prstGeom>
        </p:spPr>
      </p:pic>
      <p:pic>
        <p:nvPicPr>
          <p:cNvPr id="15" name="图片 14" descr="屏幕快照 2021-04-26 下午8.44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7" y="3514666"/>
            <a:ext cx="1152000" cy="593192"/>
          </a:xfrm>
          <a:prstGeom prst="rect">
            <a:avLst/>
          </a:prstGeom>
        </p:spPr>
      </p:pic>
      <p:cxnSp>
        <p:nvCxnSpPr>
          <p:cNvPr id="16" name="直线连接符 15"/>
          <p:cNvCxnSpPr/>
          <p:nvPr/>
        </p:nvCxnSpPr>
        <p:spPr>
          <a:xfrm flipV="1">
            <a:off x="6212445" y="2734379"/>
            <a:ext cx="1058384" cy="2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V="1">
            <a:off x="91456" y="3310167"/>
            <a:ext cx="1058384" cy="2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2998029" y="3310168"/>
            <a:ext cx="1332000" cy="1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/>
        </p:nvCxnSpPr>
        <p:spPr>
          <a:xfrm flipV="1">
            <a:off x="5938829" y="3310167"/>
            <a:ext cx="2034333" cy="2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8387861" y="3310166"/>
            <a:ext cx="537847" cy="3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线连接符 25"/>
          <p:cNvCxnSpPr/>
          <p:nvPr/>
        </p:nvCxnSpPr>
        <p:spPr>
          <a:xfrm>
            <a:off x="-12009" y="4060162"/>
            <a:ext cx="45300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 flipV="1">
            <a:off x="620648" y="4060162"/>
            <a:ext cx="861090" cy="2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 flipV="1">
            <a:off x="1834267" y="4060160"/>
            <a:ext cx="1058384" cy="2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34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6125.JPG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-180528" y="-171400"/>
            <a:ext cx="9455444" cy="770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descr="51miz-E717933-817723F7.pn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07" y="-317541"/>
            <a:ext cx="10102523" cy="77576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4098" y="3404743"/>
            <a:ext cx="6897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活动三：</a:t>
            </a:r>
            <a:endParaRPr kumimoji="1" lang="en-US" altLang="zh-CN" sz="6600" b="1" dirty="0" smtClean="0">
              <a:latin typeface="楷体"/>
              <a:ea typeface="楷体"/>
              <a:cs typeface="楷体"/>
            </a:endParaRPr>
          </a:p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我也会写火烧云</a:t>
            </a:r>
            <a:endParaRPr kumimoji="1" lang="zh-CN" altLang="en-US" sz="6600" b="1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6847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新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1miz-E1130805-7DD07C2D.png"/>
          <p:cNvPicPr>
            <a:picLocks noChangeAspect="1"/>
          </p:cNvPicPr>
          <p:nvPr/>
        </p:nvPicPr>
        <p:blipFill rotWithShape="1"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5145" r="7596" b="5852"/>
          <a:stretch/>
        </p:blipFill>
        <p:spPr>
          <a:xfrm>
            <a:off x="-180528" y="-141130"/>
            <a:ext cx="9455444" cy="70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6125.JPG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-180528" y="-171400"/>
            <a:ext cx="9455444" cy="770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descr="51miz-E717933-817723F7.pn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07" y="-317541"/>
            <a:ext cx="10102523" cy="77576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4098" y="3404743"/>
            <a:ext cx="6897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活动一：</a:t>
            </a:r>
            <a:endParaRPr kumimoji="1" lang="en-US" altLang="zh-CN" sz="6600" b="1" dirty="0" smtClean="0">
              <a:latin typeface="楷体"/>
              <a:ea typeface="楷体"/>
              <a:cs typeface="楷体"/>
            </a:endParaRPr>
          </a:p>
          <a:p>
            <a:r>
              <a:rPr kumimoji="1" lang="zh-CN" altLang="en-US" sz="6600" b="1" dirty="0" smtClean="0">
                <a:latin typeface="楷体"/>
                <a:ea typeface="楷体"/>
                <a:cs typeface="楷体"/>
              </a:rPr>
              <a:t>说说什么是火烧云</a:t>
            </a:r>
            <a:endParaRPr kumimoji="1" lang="zh-CN" altLang="en-US" sz="6600" b="1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5984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279" y="2237470"/>
            <a:ext cx="9296142" cy="327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1.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读一读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zh-CN" sz="3500" dirty="0"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读准读通课文，做到字准句通。</a:t>
            </a:r>
            <a:endParaRPr kumimoji="1" lang="en-US" altLang="zh-CN" sz="3500" dirty="0" smtClean="0">
              <a:latin typeface="楷体"/>
              <a:ea typeface="楷体"/>
              <a:cs typeface="楷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2.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找一找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zh-CN" sz="3500" dirty="0"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sz="3500" dirty="0" smtClean="0">
                <a:latin typeface="楷体"/>
                <a:ea typeface="楷体"/>
                <a:cs typeface="楷体"/>
              </a:rPr>
              <a:t> </a:t>
            </a:r>
            <a:r>
              <a:rPr kumimoji="1" lang="zh-CN" altLang="en-US" sz="3500" dirty="0" smtClean="0">
                <a:latin typeface="楷体"/>
                <a:ea typeface="楷体"/>
                <a:cs typeface="楷体"/>
              </a:rPr>
              <a:t>找出文中概括介绍火烧云的一句话。</a:t>
            </a:r>
            <a:endParaRPr kumimoji="1" lang="zh-CN" altLang="en-US" sz="3500" dirty="0">
              <a:latin typeface="楷体"/>
              <a:ea typeface="楷体"/>
              <a:cs typeface="楷体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314827" y="123492"/>
            <a:ext cx="3124922" cy="2131617"/>
            <a:chOff x="314827" y="123492"/>
            <a:chExt cx="3124922" cy="2131617"/>
          </a:xfrm>
        </p:grpSpPr>
        <p:pic>
          <p:nvPicPr>
            <p:cNvPr id="5" name="图片 4" descr="51miz-E718268-C4D67A2E.png"/>
            <p:cNvPicPr>
              <a:picLocks noChangeAspect="1"/>
            </p:cNvPicPr>
            <p:nvPr/>
          </p:nvPicPr>
          <p:blipFill>
            <a:blip r:embed="rId2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27" y="123492"/>
              <a:ext cx="3124922" cy="213161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76267" y="405751"/>
              <a:ext cx="289292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800" b="1" dirty="0" smtClean="0">
                  <a:latin typeface="楷体"/>
                  <a:ea typeface="楷体"/>
                  <a:cs typeface="楷体"/>
                </a:rPr>
                <a:t>读书要求</a:t>
              </a:r>
              <a:endParaRPr kumimoji="1" lang="en-US" altLang="zh-CN" sz="4800" b="1" dirty="0" smtClean="0">
                <a:latin typeface="楷体"/>
                <a:ea typeface="楷体"/>
                <a:cs typeface="楷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0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6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0571" cy="6858000"/>
          </a:xfrm>
          <a:prstGeom prst="rect">
            <a:avLst/>
          </a:prstGeom>
        </p:spPr>
      </p:pic>
      <p:pic>
        <p:nvPicPr>
          <p:cNvPr id="3" name="图片 2" descr="IMG_61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/>
          <a:stretch/>
        </p:blipFill>
        <p:spPr>
          <a:xfrm>
            <a:off x="4621612" y="0"/>
            <a:ext cx="4514794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86130" y="5435415"/>
            <a:ext cx="4657870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1.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读一读</a:t>
            </a:r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 </a:t>
            </a:r>
          </a:p>
          <a:p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读准读通课文，做到字准句通。</a:t>
            </a:r>
            <a:endParaRPr kumimoji="1" lang="en-US" altLang="zh-CN" sz="2200" dirty="0" smtClean="0">
              <a:latin typeface="楷体"/>
              <a:ea typeface="楷体"/>
              <a:cs typeface="楷体"/>
            </a:endParaRPr>
          </a:p>
          <a:p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2.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找一找</a:t>
            </a:r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 </a:t>
            </a:r>
          </a:p>
          <a:p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找出文中概括介绍火烧云的一句话。</a:t>
            </a:r>
            <a:endParaRPr kumimoji="1" lang="zh-CN" altLang="en-US" sz="2200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389778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42861" r="9717" b="48816"/>
          <a:stretch/>
        </p:blipFill>
        <p:spPr>
          <a:xfrm>
            <a:off x="0" y="1563386"/>
            <a:ext cx="9144000" cy="1399373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 flipV="1">
            <a:off x="5838753" y="2240427"/>
            <a:ext cx="1111303" cy="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0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42861" r="9717" b="48816"/>
          <a:stretch/>
        </p:blipFill>
        <p:spPr>
          <a:xfrm>
            <a:off x="0" y="1563386"/>
            <a:ext cx="9144000" cy="1399373"/>
          </a:xfrm>
          <a:prstGeom prst="rect">
            <a:avLst/>
          </a:prstGeom>
        </p:spPr>
      </p:pic>
      <p:grpSp>
        <p:nvGrpSpPr>
          <p:cNvPr id="5" name="组 4"/>
          <p:cNvGrpSpPr>
            <a:grpSpLocks/>
          </p:cNvGrpSpPr>
          <p:nvPr/>
        </p:nvGrpSpPr>
        <p:grpSpPr bwMode="auto">
          <a:xfrm>
            <a:off x="-12009" y="32963"/>
            <a:ext cx="2075854" cy="1092698"/>
            <a:chOff x="533291" y="1077525"/>
            <a:chExt cx="4211888" cy="2807937"/>
          </a:xfrm>
        </p:grpSpPr>
        <p:pic>
          <p:nvPicPr>
            <p:cNvPr id="6" name="图片 3" descr="51miz-E292244-362FB04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3291" y="1077525"/>
              <a:ext cx="3925565" cy="28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4"/>
            <p:cNvSpPr txBox="1">
              <a:spLocks noChangeArrowheads="1"/>
            </p:cNvSpPr>
            <p:nvPr/>
          </p:nvSpPr>
          <p:spPr bwMode="auto">
            <a:xfrm flipH="1">
              <a:off x="1062778" y="1454150"/>
              <a:ext cx="3682401" cy="150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宋体" charset="0"/>
                </a:defRPr>
              </a:lvl9pPr>
            </a:lstStyle>
            <a:p>
              <a:r>
                <a:rPr lang="zh-CN" altLang="en-US" sz="3200" b="1" dirty="0" smtClean="0">
                  <a:latin typeface="楷体" charset="0"/>
                  <a:ea typeface="楷体" charset="0"/>
                  <a:cs typeface="楷体" charset="0"/>
                </a:rPr>
                <a:t>比一比</a:t>
              </a:r>
              <a:endParaRPr lang="zh-CN" altLang="en-US" sz="3200" b="1" dirty="0">
                <a:latin typeface="楷体" charset="0"/>
                <a:ea typeface="楷体" charset="0"/>
                <a:cs typeface="楷体" charset="0"/>
              </a:endParaRPr>
            </a:p>
          </p:txBody>
        </p:sp>
      </p:grpSp>
      <p:pic>
        <p:nvPicPr>
          <p:cNvPr id="8" name="图片 7" descr="IMG_6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42861" r="9717" b="48816"/>
          <a:stretch/>
        </p:blipFill>
        <p:spPr>
          <a:xfrm>
            <a:off x="0" y="3356414"/>
            <a:ext cx="9144000" cy="1399373"/>
          </a:xfrm>
          <a:prstGeom prst="rect">
            <a:avLst/>
          </a:prstGeom>
        </p:spPr>
      </p:pic>
      <p:pic>
        <p:nvPicPr>
          <p:cNvPr id="10" name="图片 9" descr="屏幕快照 2021-04-27 下午9.21.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608" y="3525434"/>
            <a:ext cx="488966" cy="56140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944905" y="1700938"/>
            <a:ext cx="553228" cy="5478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0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61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20578" r="7286" b="49275"/>
          <a:stretch/>
        </p:blipFill>
        <p:spPr>
          <a:xfrm>
            <a:off x="0" y="0"/>
            <a:ext cx="9144000" cy="4763113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>
          <a:xfrm flipV="1">
            <a:off x="1023105" y="688005"/>
            <a:ext cx="4004221" cy="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V="1">
            <a:off x="1023105" y="4192226"/>
            <a:ext cx="4427575" cy="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 flipV="1">
            <a:off x="1828175" y="3039180"/>
            <a:ext cx="4427575" cy="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2579" y="162658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2579" y="3695792"/>
            <a:ext cx="132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</a:rPr>
              <a:t>2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8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487</Words>
  <Application>Microsoft Macintosh PowerPoint</Application>
  <PresentationFormat>全屏显示(4:3)</PresentationFormat>
  <Paragraphs>134</Paragraphs>
  <Slides>37</Slides>
  <Notes>16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apple</dc:creator>
  <cp:lastModifiedBy>吴 apple</cp:lastModifiedBy>
  <cp:revision>69</cp:revision>
  <dcterms:created xsi:type="dcterms:W3CDTF">2021-04-18T15:01:33Z</dcterms:created>
  <dcterms:modified xsi:type="dcterms:W3CDTF">2021-05-06T08:02:09Z</dcterms:modified>
</cp:coreProperties>
</file>