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png" ContentType="image/png"/>
  <Default Extension="jpeg" ContentType="image/jpeg"/>
  <Default Extension="JPG" ContentType="image/.jp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407" r:id="rId3"/>
    <p:sldId id="378" r:id="rId4"/>
    <p:sldId id="404" r:id="rId5"/>
    <p:sldId id="277" r:id="rId6"/>
    <p:sldId id="391" r:id="rId7"/>
    <p:sldId id="392" r:id="rId8"/>
    <p:sldId id="377" r:id="rId9"/>
    <p:sldId id="376" r:id="rId10"/>
    <p:sldId id="406" r:id="rId11"/>
    <p:sldId id="398" r:id="rId12"/>
    <p:sldId id="399" r:id="rId13"/>
    <p:sldId id="401" r:id="rId14"/>
    <p:sldId id="402" r:id="rId15"/>
    <p:sldId id="400" r:id="rId16"/>
    <p:sldId id="403" r:id="rId17"/>
    <p:sldId id="381" r:id="rId18"/>
    <p:sldId id="393" r:id="rId19"/>
    <p:sldId id="353" r:id="rId20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66"/>
    <a:srgbClr val="333399"/>
    <a:srgbClr val="5F5F5F"/>
    <a:srgbClr val="808080"/>
    <a:srgbClr val="CC0000"/>
    <a:srgbClr val="D4964A"/>
    <a:srgbClr val="B29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-1354" y="-72"/>
      </p:cViewPr>
      <p:guideLst>
        <p:guide orient="horz" pos="2160"/>
        <p:guide pos="28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5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200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885FDD34-58E2-47F5-BC7C-199C2595256B}" type="datetimeFigureOut">
              <a:rPr kumimoji="0" lang="zh-CN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ea"/>
            </a:endParaRPr>
          </a:p>
        </p:txBody>
      </p:sp>
      <p:sp>
        <p:nvSpPr>
          <p:cNvPr id="22532" name="幻灯片图像占位符 3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8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9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b" anchorCtr="0" compatLnSpc="1"/>
          <a:p>
            <a:pPr lvl="0" algn="r" eaLnBrk="1" hangingPunct="1">
              <a:buNone/>
            </a:pPr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algn="l" rtl="0" eaLnBrk="0" fontAlgn="base" hangingPunct="0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91440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91440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91440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40513" y="188913"/>
            <a:ext cx="2057400" cy="5751512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188913"/>
            <a:ext cx="6052930" cy="5751512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270000"/>
            <a:ext cx="4032504" cy="4670425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65409" y="1270000"/>
            <a:ext cx="4032504" cy="4670425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vmlDrawing" Target="../drawings/vmlDrawing1.vml"/><Relationship Id="rId15" Type="http://schemas.openxmlformats.org/officeDocument/2006/relationships/image" Target="../media/image3.png"/><Relationship Id="rId14" Type="http://schemas.openxmlformats.org/officeDocument/2006/relationships/image" Target="../media/image2.png"/><Relationship Id="rId13" Type="http://schemas.openxmlformats.org/officeDocument/2006/relationships/image" Target="../media/image1.png"/><Relationship Id="rId12" Type="http://schemas.openxmlformats.org/officeDocument/2006/relationships/oleObject" Target="../embeddings/oleObject1.bin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1026" name="Object 73"/>
          <p:cNvGraphicFramePr>
            <a:graphicFrameLocks noChangeAspect="1"/>
          </p:cNvGraphicFramePr>
          <p:nvPr/>
        </p:nvGraphicFramePr>
        <p:xfrm>
          <a:off x="228600" y="3719513"/>
          <a:ext cx="3124200" cy="278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2" imgW="6362700" imgH="5664200" progId="">
                  <p:embed/>
                </p:oleObj>
              </mc:Choice>
              <mc:Fallback>
                <p:oleObj name="" r:id="rId12" imgW="6362700" imgH="5664200" progId="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28600" y="3719513"/>
                        <a:ext cx="3124200" cy="27828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8" name="Picture 58" descr="03_back_b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246813" y="609600"/>
            <a:ext cx="2630487" cy="25431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Rectangle 53"/>
          <p:cNvSpPr>
            <a:spLocks noChangeArrowheads="1"/>
          </p:cNvSpPr>
          <p:nvPr/>
        </p:nvSpPr>
        <p:spPr bwMode="auto">
          <a:xfrm>
            <a:off x="228600" y="590550"/>
            <a:ext cx="8686800" cy="59436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</a:ln>
        </p:spPr>
        <p:txBody>
          <a:bodyPr wrap="none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4"/>
          <p:cNvSpPr>
            <a:spLocks noChangeArrowheads="1"/>
          </p:cNvSpPr>
          <p:nvPr/>
        </p:nvSpPr>
        <p:spPr bwMode="auto">
          <a:xfrm>
            <a:off x="609600" y="190500"/>
            <a:ext cx="5562600" cy="1085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 wrap="none" anchor="ctr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381000" y="6229350"/>
            <a:ext cx="2133600" cy="244475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000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dirty="0"/>
            </a:fld>
            <a:endParaRPr lang="en-US" altLang="zh-CN" dirty="0">
              <a:latin typeface="Arial" panose="020B0604020202020204" pitchFamily="34" charset="0"/>
            </a:endParaRPr>
          </a:p>
        </p:txBody>
      </p:sp>
      <p:pic>
        <p:nvPicPr>
          <p:cNvPr id="1032" name="Picture 59" descr="03_icon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376863" y="166688"/>
            <a:ext cx="749300" cy="9271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3" name="标题 1031"/>
          <p:cNvSpPr/>
          <p:nvPr>
            <p:ph type="title"/>
          </p:nvPr>
        </p:nvSpPr>
        <p:spPr>
          <a:xfrm>
            <a:off x="684213" y="188913"/>
            <a:ext cx="6121400" cy="7778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34" name="文本占位符 1032"/>
          <p:cNvSpPr/>
          <p:nvPr>
            <p:ph type="body"/>
          </p:nvPr>
        </p:nvSpPr>
        <p:spPr>
          <a:xfrm>
            <a:off x="468313" y="1270000"/>
            <a:ext cx="8229600" cy="46704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32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32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32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32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32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32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32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32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3200">
          <a:solidFill>
            <a:srgbClr val="000000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image" Target="../media/image5.GIF"/><Relationship Id="rId2" Type="http://schemas.openxmlformats.org/officeDocument/2006/relationships/hyperlink" Target="http://image.baidu.com/i?ct=503316480&amp;z=0&amp;tn=baiduimagedetail&amp;word=%BB%B6%D3%AD%B6%AF%CC%AC%CD%BC%C6%AC&amp;in=24299&amp;cl=2&amp;lm=-1&amp;pn=3&amp;rn=1&amp;di=39175706130&amp;ln=1&amp;fr=ala0&amp;ic=0&amp;s=&amp;se=&amp;sme=0&amp;tab=&amp;width=&amp;height=&amp;face=0&amp;fb=0" TargetMode="External"/><Relationship Id="rId1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0" name="Picture 2" descr="5212165_2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643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WordArt 3"/>
          <p:cNvSpPr>
            <a:spLocks noTextEdit="1"/>
          </p:cNvSpPr>
          <p:nvPr/>
        </p:nvSpPr>
        <p:spPr>
          <a:xfrm>
            <a:off x="714375" y="428625"/>
            <a:ext cx="7848600" cy="259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4579"/>
              </a:avLst>
            </a:prstTxWarp>
            <a:normAutofit/>
          </a:bodyPr>
          <a:p>
            <a:pPr algn="ctr"/>
            <a:r>
              <a:rPr lang="zh-CN" altLang="en-US" sz="9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欢迎您！</a:t>
            </a:r>
            <a:endParaRPr lang="zh-CN" altLang="en-US" sz="9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2052" name="Picture 5" descr="u=1564162432,3036724729&amp;fm=0&amp;gp=0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375" y="2786063"/>
            <a:ext cx="3643313" cy="16525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3" name="TextBox 4"/>
          <p:cNvSpPr txBox="1"/>
          <p:nvPr/>
        </p:nvSpPr>
        <p:spPr>
          <a:xfrm>
            <a:off x="2250440" y="5054283"/>
            <a:ext cx="5143500" cy="13220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dirty="0">
                <a:solidFill>
                  <a:srgbClr val="7030A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五（</a:t>
            </a:r>
            <a:r>
              <a:rPr lang="en-US" altLang="zh-CN" sz="4000" dirty="0">
                <a:solidFill>
                  <a:srgbClr val="7030A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2</a:t>
            </a:r>
            <a:r>
              <a:rPr lang="zh-CN" altLang="en-US" sz="4000" dirty="0">
                <a:solidFill>
                  <a:srgbClr val="7030A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）班 家长会</a:t>
            </a:r>
            <a:endParaRPr lang="en-US" altLang="zh-CN" sz="4000" dirty="0">
              <a:solidFill>
                <a:srgbClr val="7030A0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  <a:p>
            <a:r>
              <a:rPr lang="en-US" altLang="zh-CN" sz="4000" dirty="0">
                <a:solidFill>
                  <a:srgbClr val="7030A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          2021. 12. 10</a:t>
            </a:r>
            <a:endParaRPr lang="zh-CN" altLang="en-US" sz="4000" dirty="0">
              <a:solidFill>
                <a:srgbClr val="7030A0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 bwMode="auto">
          <a:xfrm>
            <a:off x="899592" y="548680"/>
            <a:ext cx="6121400" cy="777875"/>
          </a:xfrm>
          <a:ln>
            <a:miter lim="800000"/>
          </a:ln>
          <a:effectLst/>
          <a:sp3d prstMaterial="plastic"/>
        </p:spPr>
        <p:txBody>
          <a:bodyPr vert="horz" wrap="square" lIns="91440" tIns="45720" rIns="91440" bIns="45720" numCol="1" anchor="ctr" anchorCtr="0" compatLnSpc="1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4400" b="1" i="0" u="none" strike="noStrike" kern="1200" cap="none" spc="0" normalizeH="0" baseline="30000" noProof="1"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j-cs"/>
                <a:sym typeface="+mn-ea"/>
              </a:rPr>
              <a:t>希望家长配合的事项</a:t>
            </a:r>
            <a:endParaRPr kumimoji="0" lang="zh-CN" altLang="en-US" sz="4400" b="1" i="0" u="none" strike="noStrike" kern="1200" cap="none" spc="0" normalizeH="0" baseline="30000" noProof="1"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+mj-cs"/>
              <a:sym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1" i="0" u="none" strike="noStrike" kern="1200" cap="none" spc="0" normalizeH="0" baseline="30000" noProof="1"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+mj-cs"/>
              <a:sym typeface="+mn-ea"/>
            </a:endParaRPr>
          </a:p>
        </p:txBody>
      </p:sp>
      <p:sp>
        <p:nvSpPr>
          <p:cNvPr id="13315" name="内容占位符 2"/>
          <p:cNvSpPr>
            <a:spLocks noGrp="1"/>
          </p:cNvSpPr>
          <p:nvPr>
            <p:ph idx="1"/>
          </p:nvPr>
        </p:nvSpPr>
        <p:spPr>
          <a:xfrm>
            <a:off x="468313" y="1270000"/>
            <a:ext cx="5835650" cy="4670425"/>
          </a:xfrm>
        </p:spPr>
        <p:txBody>
          <a:bodyPr vert="horz" wrap="square" lIns="91440" tIns="45720" rIns="91440" bIns="45720" anchor="t"/>
          <a:p>
            <a:pPr algn="ctr" eaLnBrk="1" hangingPunct="1"/>
            <a:r>
              <a:rPr lang="en-US" altLang="zh-CN" sz="3200" dirty="0">
                <a:solidFill>
                  <a:srgbClr val="C0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Arial" panose="020B0604020202020204" pitchFamily="34" charset="0"/>
              </a:rPr>
              <a:t>1</a:t>
            </a:r>
            <a:r>
              <a:rPr lang="zh-CN" altLang="en-US" sz="3600" dirty="0">
                <a:solidFill>
                  <a:srgbClr val="C0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Arial" panose="020B0604020202020204" pitchFamily="34" charset="0"/>
              </a:rPr>
              <a:t>、给孩子多一点关爱</a:t>
            </a:r>
            <a:endParaRPr lang="zh-CN" altLang="en-US" sz="3600" dirty="0">
              <a:solidFill>
                <a:srgbClr val="C00000"/>
              </a:solidFill>
              <a:latin typeface="隶书" panose="02010509060101010101" pitchFamily="49" charset="-122"/>
              <a:ea typeface="隶书" panose="02010509060101010101" pitchFamily="49" charset="-122"/>
              <a:sym typeface="Arial" panose="020B0604020202020204" pitchFamily="34" charset="0"/>
            </a:endParaRPr>
          </a:p>
          <a:p>
            <a:pPr algn="ctr" eaLnBrk="1" hangingPunct="1"/>
            <a:r>
              <a:rPr lang="en-US" altLang="zh-CN" sz="3200" dirty="0">
                <a:solidFill>
                  <a:srgbClr val="C0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Arial" panose="020B0604020202020204" pitchFamily="34" charset="0"/>
              </a:rPr>
              <a:t>2</a:t>
            </a:r>
            <a:r>
              <a:rPr lang="zh-CN" altLang="en-US" sz="3600" dirty="0">
                <a:solidFill>
                  <a:srgbClr val="C0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Arial" panose="020B0604020202020204" pitchFamily="34" charset="0"/>
              </a:rPr>
              <a:t>、给孩子多一点约束</a:t>
            </a:r>
            <a:endParaRPr lang="zh-CN" altLang="en-US" sz="3600" dirty="0">
              <a:solidFill>
                <a:srgbClr val="C00000"/>
              </a:solidFill>
              <a:latin typeface="隶书" panose="02010509060101010101" pitchFamily="49" charset="-122"/>
              <a:ea typeface="隶书" panose="02010509060101010101" pitchFamily="49" charset="-122"/>
              <a:sym typeface="Arial" panose="020B0604020202020204" pitchFamily="34" charset="0"/>
            </a:endParaRPr>
          </a:p>
          <a:p>
            <a:pPr algn="ctr" eaLnBrk="1" hangingPunct="1"/>
            <a:r>
              <a:rPr lang="en-US" altLang="zh-CN" sz="3200" dirty="0">
                <a:solidFill>
                  <a:srgbClr val="C0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Arial" panose="020B0604020202020204" pitchFamily="34" charset="0"/>
              </a:rPr>
              <a:t>3</a:t>
            </a:r>
            <a:r>
              <a:rPr lang="zh-CN" altLang="en-US" sz="3600" dirty="0">
                <a:solidFill>
                  <a:srgbClr val="C0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Arial" panose="020B0604020202020204" pitchFamily="34" charset="0"/>
              </a:rPr>
              <a:t>、给孩子多一点引导</a:t>
            </a:r>
            <a:endParaRPr lang="zh-CN" altLang="en-US" sz="3600" dirty="0">
              <a:solidFill>
                <a:srgbClr val="C00000"/>
              </a:solidFill>
              <a:latin typeface="隶书" panose="02010509060101010101" pitchFamily="49" charset="-122"/>
              <a:ea typeface="隶书" panose="02010509060101010101" pitchFamily="49" charset="-122"/>
              <a:sym typeface="Arial" panose="020B0604020202020204" pitchFamily="34" charset="0"/>
            </a:endParaRPr>
          </a:p>
          <a:p>
            <a:pPr algn="ctr" eaLnBrk="1" hangingPunct="1"/>
            <a:r>
              <a:rPr lang="en-US" altLang="zh-CN" sz="3200" dirty="0">
                <a:solidFill>
                  <a:srgbClr val="C0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Arial" panose="020B0604020202020204" pitchFamily="34" charset="0"/>
              </a:rPr>
              <a:t>4</a:t>
            </a:r>
            <a:r>
              <a:rPr lang="zh-CN" altLang="en-US" sz="3600" dirty="0">
                <a:solidFill>
                  <a:srgbClr val="C0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Arial" panose="020B0604020202020204" pitchFamily="34" charset="0"/>
              </a:rPr>
              <a:t>、跟老师多一点沟通</a:t>
            </a:r>
            <a:endParaRPr lang="zh-CN" altLang="en-US" sz="3600" dirty="0">
              <a:solidFill>
                <a:srgbClr val="C00000"/>
              </a:solidFill>
              <a:latin typeface="隶书" panose="02010509060101010101" pitchFamily="49" charset="-122"/>
              <a:ea typeface="隶书" panose="02010509060101010101" pitchFamily="49" charset="-122"/>
              <a:sym typeface="Arial" panose="020B0604020202020204" pitchFamily="34" charset="0"/>
            </a:endParaRPr>
          </a:p>
          <a:p>
            <a:pPr algn="ctr" eaLnBrk="1" hangingPunct="1"/>
            <a:r>
              <a:rPr lang="en-US" altLang="zh-CN" sz="3200" dirty="0">
                <a:solidFill>
                  <a:srgbClr val="C0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Arial" panose="020B0604020202020204" pitchFamily="34" charset="0"/>
              </a:rPr>
              <a:t>5</a:t>
            </a:r>
            <a:r>
              <a:rPr lang="zh-CN" altLang="en-US" sz="3600" dirty="0">
                <a:solidFill>
                  <a:srgbClr val="C00000"/>
                </a:solidFill>
                <a:latin typeface="隶书" panose="02010509060101010101" pitchFamily="49" charset="-122"/>
                <a:ea typeface="隶书" panose="02010509060101010101" pitchFamily="49" charset="-122"/>
                <a:sym typeface="Arial" panose="020B0604020202020204" pitchFamily="34" charset="0"/>
              </a:rPr>
              <a:t>、给孩子多一点信心</a:t>
            </a:r>
            <a:endParaRPr lang="zh-CN" altLang="en-US" sz="3600" dirty="0">
              <a:solidFill>
                <a:srgbClr val="C00000"/>
              </a:solidFill>
              <a:latin typeface="隶书" panose="02010509060101010101" pitchFamily="49" charset="-122"/>
              <a:ea typeface="隶书" panose="02010509060101010101" pitchFamily="49" charset="-122"/>
              <a:sym typeface="Arial" panose="020B0604020202020204" pitchFamily="34" charset="0"/>
            </a:endParaRPr>
          </a:p>
          <a:p>
            <a:endParaRPr lang="zh-CN" altLang="en-US" sz="3600" dirty="0">
              <a:solidFill>
                <a:srgbClr val="C00000"/>
              </a:solidFill>
              <a:latin typeface="隶书" panose="02010509060101010101" pitchFamily="49" charset="-122"/>
              <a:ea typeface="隶书" panose="02010509060101010101" pitchFamily="49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标题 1"/>
          <p:cNvSpPr>
            <a:spLocks noGrp="1"/>
          </p:cNvSpPr>
          <p:nvPr>
            <p:ph type="title"/>
          </p:nvPr>
        </p:nvSpPr>
        <p:spPr>
          <a:xfrm>
            <a:off x="900113" y="547688"/>
            <a:ext cx="6121400" cy="777875"/>
          </a:xfrm>
        </p:spPr>
        <p:txBody>
          <a:bodyPr vert="horz" wrap="square" lIns="91440" tIns="45720" rIns="91440" bIns="45720" anchor="ctr"/>
          <a:p>
            <a:r>
              <a:rPr lang="en-US" altLang="zh-CN" b="1" dirty="0">
                <a:solidFill>
                  <a:srgbClr val="990033"/>
                </a:solidFill>
                <a:latin typeface="隶书" panose="02010509060101010101" pitchFamily="49" charset="-122"/>
                <a:ea typeface="隶书" panose="02010509060101010101" pitchFamily="49" charset="-122"/>
                <a:sym typeface="Arial" panose="020B0604020202020204" pitchFamily="34" charset="0"/>
              </a:rPr>
              <a:t>1</a:t>
            </a:r>
            <a:r>
              <a:rPr lang="zh-CN" altLang="en-US" b="1" dirty="0">
                <a:solidFill>
                  <a:srgbClr val="990033"/>
                </a:solidFill>
                <a:latin typeface="隶书" panose="02010509060101010101" pitchFamily="49" charset="-122"/>
                <a:ea typeface="隶书" panose="02010509060101010101" pitchFamily="49" charset="-122"/>
                <a:sym typeface="Arial" panose="020B0604020202020204" pitchFamily="34" charset="0"/>
              </a:rPr>
              <a:t>、给孩子多一点关爱</a:t>
            </a:r>
            <a:br>
              <a:rPr lang="zh-CN" altLang="en-US" b="1" dirty="0">
                <a:solidFill>
                  <a:srgbClr val="990033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endParaRPr lang="zh-CN" altLang="en-US" dirty="0"/>
          </a:p>
        </p:txBody>
      </p:sp>
      <p:sp>
        <p:nvSpPr>
          <p:cNvPr id="14339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endParaRPr lang="zh-CN" altLang="en-US" dirty="0"/>
          </a:p>
        </p:txBody>
      </p:sp>
      <p:sp>
        <p:nvSpPr>
          <p:cNvPr id="61450" name="Text Box 10"/>
          <p:cNvSpPr txBox="1"/>
          <p:nvPr/>
        </p:nvSpPr>
        <p:spPr>
          <a:xfrm>
            <a:off x="857250" y="1830388"/>
            <a:ext cx="360045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solidFill>
                  <a:srgbClr val="006666"/>
                </a:solidFill>
                <a:latin typeface="楷体_GB2312" pitchFamily="49" charset="-122"/>
                <a:ea typeface="楷体_GB2312" pitchFamily="49" charset="-122"/>
              </a:rPr>
              <a:t> 安静的学习环境。</a:t>
            </a:r>
            <a:endParaRPr lang="zh-CN" altLang="en-US" sz="3200" b="1" dirty="0">
              <a:solidFill>
                <a:srgbClr val="006666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1451" name="Text Box 11"/>
          <p:cNvSpPr txBox="1"/>
          <p:nvPr/>
        </p:nvSpPr>
        <p:spPr>
          <a:xfrm>
            <a:off x="857250" y="2544763"/>
            <a:ext cx="460851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solidFill>
                  <a:srgbClr val="006666"/>
                </a:solidFill>
                <a:latin typeface="楷体_GB2312" pitchFamily="49" charset="-122"/>
                <a:ea typeface="楷体_GB2312" pitchFamily="49" charset="-122"/>
              </a:rPr>
              <a:t> 一日三餐的合理安排。</a:t>
            </a:r>
            <a:endParaRPr lang="zh-CN" altLang="en-US" sz="3200" b="1" dirty="0">
              <a:solidFill>
                <a:srgbClr val="006666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1453" name="Text Box 13"/>
          <p:cNvSpPr txBox="1"/>
          <p:nvPr/>
        </p:nvSpPr>
        <p:spPr>
          <a:xfrm>
            <a:off x="857250" y="3973513"/>
            <a:ext cx="7643813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solidFill>
                  <a:srgbClr val="006666"/>
                </a:solidFill>
                <a:latin typeface="楷体_GB2312" pitchFamily="49" charset="-122"/>
                <a:ea typeface="楷体_GB2312" pitchFamily="49" charset="-122"/>
              </a:rPr>
              <a:t> 询问孩子在校与同学交流及学习情况。</a:t>
            </a:r>
            <a:endParaRPr lang="zh-CN" altLang="en-US" sz="3200" b="1" dirty="0">
              <a:solidFill>
                <a:srgbClr val="006666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61452" name="Text Box 12"/>
          <p:cNvSpPr txBox="1"/>
          <p:nvPr/>
        </p:nvSpPr>
        <p:spPr>
          <a:xfrm>
            <a:off x="857250" y="3214688"/>
            <a:ext cx="374491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solidFill>
                  <a:srgbClr val="006666"/>
                </a:solidFill>
                <a:latin typeface="楷体_GB2312" pitchFamily="49" charset="-122"/>
                <a:ea typeface="楷体_GB2312" pitchFamily="49" charset="-122"/>
              </a:rPr>
              <a:t> 合理的作息时间。</a:t>
            </a:r>
            <a:endParaRPr lang="zh-CN" altLang="en-US" sz="3200" b="1" dirty="0">
              <a:solidFill>
                <a:srgbClr val="006666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0" grpId="0"/>
      <p:bldP spid="61451" grpId="0"/>
      <p:bldP spid="61453" grpId="0"/>
      <p:bldP spid="614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标题 1"/>
          <p:cNvSpPr>
            <a:spLocks noGrp="1"/>
          </p:cNvSpPr>
          <p:nvPr>
            <p:ph type="title"/>
          </p:nvPr>
        </p:nvSpPr>
        <p:spPr>
          <a:xfrm>
            <a:off x="755650" y="547688"/>
            <a:ext cx="6121400" cy="777875"/>
          </a:xfrm>
        </p:spPr>
        <p:txBody>
          <a:bodyPr vert="horz" wrap="square" lIns="91440" tIns="45720" rIns="91440" bIns="45720" anchor="ctr"/>
          <a:p>
            <a:r>
              <a:rPr lang="en-US" altLang="zh-CN" b="1" dirty="0">
                <a:solidFill>
                  <a:srgbClr val="990033"/>
                </a:solidFill>
                <a:latin typeface="隶书" panose="02010509060101010101" pitchFamily="49" charset="-122"/>
                <a:ea typeface="隶书" panose="02010509060101010101" pitchFamily="49" charset="-122"/>
                <a:sym typeface="Arial" panose="020B0604020202020204" pitchFamily="34" charset="0"/>
              </a:rPr>
              <a:t>2</a:t>
            </a:r>
            <a:r>
              <a:rPr lang="zh-CN" altLang="en-US" b="1" dirty="0">
                <a:solidFill>
                  <a:srgbClr val="990033"/>
                </a:solidFill>
                <a:latin typeface="隶书" panose="02010509060101010101" pitchFamily="49" charset="-122"/>
                <a:ea typeface="隶书" panose="02010509060101010101" pitchFamily="49" charset="-122"/>
                <a:sym typeface="Arial" panose="020B0604020202020204" pitchFamily="34" charset="0"/>
              </a:rPr>
              <a:t>、给孩子多一点约束</a:t>
            </a:r>
            <a:br>
              <a:rPr lang="zh-CN" altLang="en-US" dirty="0">
                <a:solidFill>
                  <a:srgbClr val="990033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endParaRPr lang="zh-CN" altLang="en-US" dirty="0"/>
          </a:p>
        </p:txBody>
      </p:sp>
      <p:sp>
        <p:nvSpPr>
          <p:cNvPr id="15363" name="内容占位符 2"/>
          <p:cNvSpPr>
            <a:spLocks noGrp="1"/>
          </p:cNvSpPr>
          <p:nvPr>
            <p:ph idx="1"/>
          </p:nvPr>
        </p:nvSpPr>
        <p:spPr>
          <a:xfrm>
            <a:off x="1042988" y="3213100"/>
            <a:ext cx="7705725" cy="896938"/>
          </a:xfrm>
        </p:spPr>
        <p:txBody>
          <a:bodyPr vert="horz" wrap="square" lIns="91440" tIns="45720" rIns="91440" bIns="45720" anchor="t"/>
          <a:p>
            <a:pPr marL="0">
              <a:buFont typeface="Wingdings" panose="05000000000000000000" pitchFamily="2" charset="2"/>
              <a:buChar char="Ø"/>
            </a:pPr>
            <a:r>
              <a:rPr lang="zh-CN" altLang="en-US" sz="3200" b="1" dirty="0">
                <a:solidFill>
                  <a:srgbClr val="006600"/>
                </a:solidFill>
                <a:ea typeface="黑体" panose="02010609060101010101" pitchFamily="49" charset="-122"/>
                <a:sym typeface="Arial" panose="020B0604020202020204" pitchFamily="34" charset="0"/>
              </a:rPr>
              <a:t> 严格控制上网时间，禁止孩子上网吧。</a:t>
            </a:r>
            <a:endParaRPr lang="zh-CN" altLang="en-US" dirty="0"/>
          </a:p>
        </p:txBody>
      </p:sp>
      <p:sp>
        <p:nvSpPr>
          <p:cNvPr id="86019" name="Text Box 3"/>
          <p:cNvSpPr txBox="1"/>
          <p:nvPr/>
        </p:nvSpPr>
        <p:spPr>
          <a:xfrm>
            <a:off x="1071563" y="1643063"/>
            <a:ext cx="6237287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buFont typeface="Wingdings" panose="05000000000000000000" pitchFamily="2" charset="2"/>
              <a:buChar char="Ø"/>
            </a:pPr>
            <a:r>
              <a:rPr lang="zh-CN" altLang="en-US" sz="3200" b="1" dirty="0">
                <a:solidFill>
                  <a:srgbClr val="0066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督促孩子认真完成各项作业。</a:t>
            </a:r>
            <a:endParaRPr lang="zh-CN" altLang="en-US" sz="3200" b="1" dirty="0">
              <a:solidFill>
                <a:srgbClr val="0066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86020" name="Text Box 4"/>
          <p:cNvSpPr txBox="1"/>
          <p:nvPr/>
        </p:nvSpPr>
        <p:spPr>
          <a:xfrm>
            <a:off x="1143000" y="2428875"/>
            <a:ext cx="4221163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buFont typeface="Wingdings" panose="05000000000000000000" pitchFamily="2" charset="2"/>
              <a:buChar char="Ø"/>
            </a:pPr>
            <a:r>
              <a:rPr lang="zh-CN" altLang="en-US" sz="3200" b="1" dirty="0">
                <a:solidFill>
                  <a:srgbClr val="0066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课外时间的管理。</a:t>
            </a:r>
            <a:endParaRPr lang="zh-CN" altLang="en-US" sz="3200" b="1" dirty="0">
              <a:solidFill>
                <a:srgbClr val="0066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86022" name="Text Box 6"/>
          <p:cNvSpPr txBox="1"/>
          <p:nvPr/>
        </p:nvSpPr>
        <p:spPr>
          <a:xfrm>
            <a:off x="1042988" y="4005263"/>
            <a:ext cx="360045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>
              <a:buFont typeface="Wingdings" panose="05000000000000000000" pitchFamily="2" charset="2"/>
              <a:buChar char="Ø"/>
            </a:pPr>
            <a:r>
              <a:rPr lang="zh-CN" altLang="en-US" sz="3200" b="1" dirty="0">
                <a:solidFill>
                  <a:srgbClr val="006600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 零花钱的控制。</a:t>
            </a:r>
            <a:endParaRPr lang="zh-CN" altLang="en-US" sz="3200" b="1" dirty="0">
              <a:solidFill>
                <a:srgbClr val="0066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/>
      <p:bldP spid="86020" grpId="0"/>
      <p:bldP spid="860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标题 1"/>
          <p:cNvSpPr>
            <a:spLocks noGrp="1"/>
          </p:cNvSpPr>
          <p:nvPr>
            <p:ph type="title"/>
          </p:nvPr>
        </p:nvSpPr>
        <p:spPr>
          <a:xfrm>
            <a:off x="827088" y="476250"/>
            <a:ext cx="6121400" cy="777875"/>
          </a:xfrm>
        </p:spPr>
        <p:txBody>
          <a:bodyPr vert="horz" wrap="square" lIns="91440" tIns="45720" rIns="91440" bIns="45720" anchor="ctr"/>
          <a:p>
            <a:r>
              <a:rPr lang="en-US" altLang="zh-CN" b="1" dirty="0">
                <a:solidFill>
                  <a:srgbClr val="990033"/>
                </a:solidFill>
                <a:latin typeface="隶书" panose="02010509060101010101" pitchFamily="49" charset="-122"/>
                <a:ea typeface="隶书" panose="02010509060101010101" pitchFamily="49" charset="-122"/>
                <a:sym typeface="Arial" panose="020B0604020202020204" pitchFamily="34" charset="0"/>
              </a:rPr>
              <a:t>3</a:t>
            </a:r>
            <a:r>
              <a:rPr lang="zh-CN" altLang="en-US" b="1" dirty="0">
                <a:solidFill>
                  <a:srgbClr val="990033"/>
                </a:solidFill>
                <a:latin typeface="隶书" panose="02010509060101010101" pitchFamily="49" charset="-122"/>
                <a:ea typeface="隶书" panose="02010509060101010101" pitchFamily="49" charset="-122"/>
                <a:sym typeface="Arial" panose="020B0604020202020204" pitchFamily="34" charset="0"/>
              </a:rPr>
              <a:t>、给孩子多一些引导</a:t>
            </a:r>
            <a:br>
              <a:rPr lang="zh-CN" altLang="en-US" b="1" dirty="0">
                <a:solidFill>
                  <a:srgbClr val="990033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endParaRPr lang="zh-CN" altLang="en-US" dirty="0"/>
          </a:p>
        </p:txBody>
      </p:sp>
      <p:sp>
        <p:nvSpPr>
          <p:cNvPr id="16387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endParaRPr lang="zh-CN" altLang="en-US" dirty="0"/>
          </a:p>
        </p:txBody>
      </p:sp>
      <p:sp>
        <p:nvSpPr>
          <p:cNvPr id="31750" name="Text Box 6"/>
          <p:cNvSpPr txBox="1"/>
          <p:nvPr/>
        </p:nvSpPr>
        <p:spPr>
          <a:xfrm>
            <a:off x="571500" y="928688"/>
            <a:ext cx="8215313" cy="30464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US" altLang="zh-CN" sz="3200" b="1" dirty="0">
              <a:solidFill>
                <a:srgbClr val="0066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solidFill>
                  <a:srgbClr val="00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倾听孩子的心声，多和孩子交流</a:t>
            </a:r>
            <a:r>
              <a:rPr lang="en-US" altLang="zh-CN" sz="3200" b="1" dirty="0">
                <a:solidFill>
                  <a:srgbClr val="00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,</a:t>
            </a:r>
            <a:r>
              <a:rPr lang="zh-CN" altLang="en-US" sz="3200" b="1" dirty="0">
                <a:solidFill>
                  <a:srgbClr val="00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让孩子      学会沟通。</a:t>
            </a:r>
            <a:endParaRPr lang="zh-CN" altLang="en-US" sz="3200" b="1" dirty="0">
              <a:solidFill>
                <a:srgbClr val="0066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solidFill>
                  <a:srgbClr val="00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鼓励孩子多多参与班级和校外活动，增长         孩子自信心。</a:t>
            </a:r>
            <a:endParaRPr lang="zh-CN" altLang="en-US" sz="3200" b="1" dirty="0">
              <a:solidFill>
                <a:srgbClr val="0066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200" b="1" dirty="0">
                <a:solidFill>
                  <a:srgbClr val="00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重视孩子心理健康。</a:t>
            </a:r>
            <a:endParaRPr lang="zh-CN" altLang="en-US" sz="3200" b="1" dirty="0">
              <a:solidFill>
                <a:srgbClr val="0066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752" name="Text Box 8"/>
          <p:cNvSpPr txBox="1"/>
          <p:nvPr/>
        </p:nvSpPr>
        <p:spPr>
          <a:xfrm>
            <a:off x="642938" y="4071938"/>
            <a:ext cx="518160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zh-CN" altLang="en-US" sz="3200" b="1" dirty="0">
                <a:solidFill>
                  <a:srgbClr val="00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3200" dirty="0">
                <a:solidFill>
                  <a:srgbClr val="00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有</a:t>
            </a:r>
            <a:r>
              <a:rPr lang="zh-CN" altLang="en-US" sz="3200" b="1" dirty="0">
                <a:solidFill>
                  <a:srgbClr val="00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选择地看课</a:t>
            </a:r>
            <a:r>
              <a:rPr lang="zh-CN" altLang="en-US" sz="3200" dirty="0">
                <a:solidFill>
                  <a:srgbClr val="00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外</a:t>
            </a:r>
            <a:r>
              <a:rPr lang="zh-CN" altLang="en-US" sz="3200" b="1" dirty="0">
                <a:solidFill>
                  <a:srgbClr val="00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书。</a:t>
            </a:r>
            <a:endParaRPr lang="zh-CN" altLang="en-US" sz="3200" b="1" dirty="0">
              <a:solidFill>
                <a:srgbClr val="0066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/>
      <p:bldP spid="3175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标题 1"/>
          <p:cNvSpPr>
            <a:spLocks noGrp="1"/>
          </p:cNvSpPr>
          <p:nvPr>
            <p:ph type="title"/>
          </p:nvPr>
        </p:nvSpPr>
        <p:spPr>
          <a:xfrm>
            <a:off x="755650" y="476250"/>
            <a:ext cx="6121400" cy="777875"/>
          </a:xfrm>
        </p:spPr>
        <p:txBody>
          <a:bodyPr vert="horz" wrap="square" lIns="91440" tIns="45720" rIns="91440" bIns="45720" anchor="ctr"/>
          <a:p>
            <a:r>
              <a:rPr lang="en-US" altLang="zh-CN" b="1" dirty="0">
                <a:solidFill>
                  <a:srgbClr val="990033"/>
                </a:solidFill>
                <a:latin typeface="隶书" panose="02010509060101010101" pitchFamily="49" charset="-122"/>
                <a:ea typeface="隶书" panose="02010509060101010101" pitchFamily="49" charset="-122"/>
                <a:sym typeface="Arial" panose="020B0604020202020204" pitchFamily="34" charset="0"/>
              </a:rPr>
              <a:t>4</a:t>
            </a:r>
            <a:r>
              <a:rPr lang="zh-CN" altLang="en-US" b="1" dirty="0">
                <a:solidFill>
                  <a:srgbClr val="990033"/>
                </a:solidFill>
                <a:latin typeface="隶书" panose="02010509060101010101" pitchFamily="49" charset="-122"/>
                <a:ea typeface="隶书" panose="02010509060101010101" pitchFamily="49" charset="-122"/>
                <a:sym typeface="Arial" panose="020B0604020202020204" pitchFamily="34" charset="0"/>
              </a:rPr>
              <a:t>、与老师多一点沟通</a:t>
            </a:r>
            <a:br>
              <a:rPr lang="zh-CN" altLang="en-US" b="1" dirty="0">
                <a:solidFill>
                  <a:srgbClr val="990033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endParaRPr lang="zh-CN" altLang="en-US" dirty="0"/>
          </a:p>
        </p:txBody>
      </p:sp>
      <p:sp>
        <p:nvSpPr>
          <p:cNvPr id="17411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FontTx/>
              <a:buNone/>
            </a:pPr>
            <a:r>
              <a:rPr lang="zh-CN" altLang="en-US" sz="3600" b="1" dirty="0">
                <a:solidFill>
                  <a:srgbClr val="0066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多与班主任和各科任老师联系</a:t>
            </a:r>
            <a:r>
              <a:rPr lang="en-US" altLang="zh-CN" sz="3600" b="1" dirty="0">
                <a:solidFill>
                  <a:srgbClr val="0066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,</a:t>
            </a:r>
            <a:r>
              <a:rPr lang="zh-CN" altLang="en-US" sz="3600" b="1" dirty="0">
                <a:solidFill>
                  <a:srgbClr val="0066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及时了解孩子在学校的学习和生活情况</a:t>
            </a:r>
            <a:r>
              <a:rPr lang="en-US" altLang="zh-CN" sz="3600" b="1" dirty="0">
                <a:solidFill>
                  <a:srgbClr val="0066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.</a:t>
            </a:r>
            <a:r>
              <a:rPr lang="zh-CN" altLang="en-US" sz="3600" b="1" dirty="0">
                <a:solidFill>
                  <a:srgbClr val="0066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老师也要向你们了解学生在家里的情况，这样才能有的放矢地对学生进行教育。</a:t>
            </a:r>
            <a:endParaRPr lang="en-US" altLang="zh-CN" sz="3600" b="1" dirty="0">
              <a:solidFill>
                <a:srgbClr val="0066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buClr>
                <a:srgbClr val="FF6600"/>
              </a:buClr>
              <a:buFont typeface="Wingdings" panose="05000000000000000000" pitchFamily="2" charset="2"/>
              <a:buChar char="§"/>
            </a:pPr>
            <a:endParaRPr lang="en-US" altLang="zh-CN" sz="4400" b="1" dirty="0">
              <a:solidFill>
                <a:srgbClr val="0000FF"/>
              </a:solidFill>
              <a:ea typeface="黑体" panose="02010609060101010101" pitchFamily="49" charset="-122"/>
            </a:endParaRPr>
          </a:p>
          <a:p>
            <a:pPr>
              <a:buChar char="v"/>
            </a:pPr>
            <a:endParaRPr lang="en-US" altLang="en-US" dirty="0"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标题 1"/>
          <p:cNvSpPr>
            <a:spLocks noGrp="1"/>
          </p:cNvSpPr>
          <p:nvPr>
            <p:ph type="title"/>
          </p:nvPr>
        </p:nvSpPr>
        <p:spPr>
          <a:xfrm>
            <a:off x="755650" y="547688"/>
            <a:ext cx="6121400" cy="777875"/>
          </a:xfrm>
        </p:spPr>
        <p:txBody>
          <a:bodyPr vert="horz" wrap="square" lIns="91440" tIns="45720" rIns="91440" bIns="45720" anchor="ctr"/>
          <a:p>
            <a:r>
              <a:rPr lang="en-US" altLang="zh-CN" b="1" dirty="0">
                <a:solidFill>
                  <a:srgbClr val="990033"/>
                </a:solidFill>
                <a:latin typeface="隶书" panose="02010509060101010101" pitchFamily="49" charset="-122"/>
                <a:ea typeface="隶书" panose="02010509060101010101" pitchFamily="49" charset="-122"/>
                <a:sym typeface="Arial" panose="020B0604020202020204" pitchFamily="34" charset="0"/>
              </a:rPr>
              <a:t>5</a:t>
            </a:r>
            <a:r>
              <a:rPr lang="zh-CN" altLang="en-US" b="1" dirty="0">
                <a:solidFill>
                  <a:srgbClr val="990033"/>
                </a:solidFill>
                <a:latin typeface="隶书" panose="02010509060101010101" pitchFamily="49" charset="-122"/>
                <a:ea typeface="隶书" panose="02010509060101010101" pitchFamily="49" charset="-122"/>
                <a:sym typeface="Arial" panose="020B0604020202020204" pitchFamily="34" charset="0"/>
              </a:rPr>
              <a:t>、给孩子多一些信心</a:t>
            </a:r>
            <a:br>
              <a:rPr lang="zh-CN" altLang="en-US" b="1" dirty="0">
                <a:solidFill>
                  <a:srgbClr val="990033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</a:br>
            <a:endParaRPr lang="zh-CN" altLang="en-US" dirty="0"/>
          </a:p>
        </p:txBody>
      </p:sp>
      <p:sp>
        <p:nvSpPr>
          <p:cNvPr id="18435" name="内容占位符 2"/>
          <p:cNvSpPr>
            <a:spLocks noGrp="1"/>
          </p:cNvSpPr>
          <p:nvPr>
            <p:ph idx="1"/>
          </p:nvPr>
        </p:nvSpPr>
        <p:spPr>
          <a:xfrm>
            <a:off x="469900" y="1463675"/>
            <a:ext cx="7431088" cy="4476750"/>
          </a:xfrm>
        </p:spPr>
        <p:txBody>
          <a:bodyPr vert="horz" wrap="square" lIns="91440" tIns="45720" rIns="91440" bIns="45720" anchor="t"/>
          <a:p>
            <a:endParaRPr lang="zh-CN" altLang="en-US" dirty="0"/>
          </a:p>
        </p:txBody>
      </p:sp>
      <p:sp>
        <p:nvSpPr>
          <p:cNvPr id="18436" name="Rectangle 3"/>
          <p:cNvSpPr>
            <a:spLocks noGrp="1" noRot="1"/>
          </p:cNvSpPr>
          <p:nvPr/>
        </p:nvSpPr>
        <p:spPr>
          <a:xfrm>
            <a:off x="285750" y="1428750"/>
            <a:ext cx="8540750" cy="27146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indent="-342900">
              <a:lnSpc>
                <a:spcPct val="150000"/>
              </a:lnSpc>
              <a:buFontTx/>
            </a:pPr>
            <a:r>
              <a:rPr lang="zh-CN" altLang="en-US" sz="3600" b="1" dirty="0">
                <a:solidFill>
                  <a:srgbClr val="0066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孩子有个体差异，免不了成绩有好有坏。如果孩子尽力了，成绩却不理想，我们更应该给她信心。</a:t>
            </a:r>
            <a:endParaRPr lang="en-US" altLang="zh-CN" sz="3600" b="1" dirty="0">
              <a:solidFill>
                <a:srgbClr val="0066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342900" indent="-342900">
              <a:spcBef>
                <a:spcPct val="20000"/>
              </a:spcBef>
              <a:buClr>
                <a:srgbClr val="FF6600"/>
              </a:buClr>
              <a:buFont typeface="Wingdings" panose="05000000000000000000" pitchFamily="2" charset="2"/>
              <a:buChar char="§"/>
            </a:pPr>
            <a:endParaRPr lang="en-US" altLang="zh-CN" sz="44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endParaRPr lang="zh-CN" altLang="en-US" dirty="0"/>
          </a:p>
        </p:txBody>
      </p:sp>
      <p:sp>
        <p:nvSpPr>
          <p:cNvPr id="19459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r>
              <a:rPr lang="zh-CN" altLang="en-US" dirty="0">
                <a:solidFill>
                  <a:srgbClr val="161616"/>
                </a:solidFill>
              </a:rPr>
              <a:t>尊敬的家长，学校教育不是万能，但学校会尽力，同时家庭教育必不可少，望家长能重视，你们的孩子需要我们教育，我们的学生也需要您的呵护，最后，我想说：在班级工作中，我做得不足的地方，希望家长理解、见谅，敬请各位家长提出宝贵意见，在今后的工作中希望家长们多和我交流。总之为了我们的孩子，让我们携起手来，相信有你们的关心和支持，再加上同学们的努力，在以后的工作中，我们会有更大的进步。衷心地谢谢大家！</a:t>
            </a:r>
            <a:endParaRPr lang="zh-CN" altLang="en-US" dirty="0">
              <a:solidFill>
                <a:srgbClr val="161616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endParaRPr lang="zh-CN" altLang="en-US" dirty="0"/>
          </a:p>
        </p:txBody>
      </p:sp>
      <p:sp>
        <p:nvSpPr>
          <p:cNvPr id="20483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r>
              <a:rPr lang="zh-CN" altLang="en-US" dirty="0">
                <a:solidFill>
                  <a:srgbClr val="161616"/>
                </a:solidFill>
              </a:rPr>
              <a:t>           </a:t>
            </a:r>
            <a:r>
              <a:rPr lang="zh-CN" altLang="en-US" sz="4400" dirty="0">
                <a:solidFill>
                  <a:srgbClr val="161616"/>
                </a:solidFill>
              </a:rPr>
              <a:t>孩子是我们永远的希望，教育孩子是我们共同的责任，就让我们携起手来，一起为孩子的健康成长而努力吧！</a:t>
            </a:r>
            <a:endParaRPr lang="zh-CN" altLang="en-US" sz="4400" dirty="0">
              <a:solidFill>
                <a:srgbClr val="161616"/>
              </a:solidFill>
            </a:endParaRPr>
          </a:p>
        </p:txBody>
      </p:sp>
      <p:sp>
        <p:nvSpPr>
          <p:cNvPr id="20484" name="文本框 3"/>
          <p:cNvSpPr txBox="1"/>
          <p:nvPr/>
        </p:nvSpPr>
        <p:spPr>
          <a:xfrm>
            <a:off x="755650" y="4868863"/>
            <a:ext cx="7497763" cy="6794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华文行楷" panose="02010800040101010101" pitchFamily="2" charset="-122"/>
                <a:sym typeface="Arial" panose="020B0604020202020204" pitchFamily="34" charset="0"/>
              </a:rPr>
              <a:t>我们的努力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华文行楷" panose="02010800040101010101" pitchFamily="2" charset="-122"/>
                <a:sym typeface="Arial" panose="020B0604020202020204" pitchFamily="34" charset="0"/>
              </a:rPr>
              <a:t>＋</a:t>
            </a:r>
            <a:r>
              <a:rPr lang="zh-CN" altLang="en-US" sz="3600" b="1" dirty="0">
                <a:solidFill>
                  <a:srgbClr val="006600"/>
                </a:solidFill>
                <a:latin typeface="Times New Roman" panose="02020603050405020304" pitchFamily="18" charset="0"/>
                <a:ea typeface="华文行楷" panose="02010800040101010101" pitchFamily="2" charset="-122"/>
                <a:sym typeface="Arial" panose="020B0604020202020204" pitchFamily="34" charset="0"/>
              </a:rPr>
              <a:t>您的关爱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华文行楷" panose="02010800040101010101" pitchFamily="2" charset="-122"/>
                <a:sym typeface="Arial" panose="020B0604020202020204" pitchFamily="34" charset="0"/>
              </a:rPr>
              <a:t>＝孩子的成功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pic>
        <p:nvPicPr>
          <p:cNvPr id="20485" name="图片 128001" descr="057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00012"/>
            <a:ext cx="9144000" cy="6931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827088" y="1412875"/>
            <a:ext cx="7907338" cy="299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914400">
              <a:buClrTx/>
              <a:buSzTx/>
              <a:defRPr/>
            </a:pPr>
            <a:r>
              <a:rPr kumimoji="0" lang="zh-CN" altLang="en-US" sz="6600" b="1" kern="1200" cap="none" spc="0" normalizeH="0" baseline="0" noProof="0">
                <a:solidFill>
                  <a:srgbClr val="660066"/>
                </a:solidFill>
                <a:latin typeface="Verdana" panose="020B0604030504040204" pitchFamily="34" charset="0"/>
                <a:ea typeface="华文彩云" panose="02010800040101010101" pitchFamily="2" charset="-122"/>
                <a:cs typeface="+mn-cs"/>
                <a:sym typeface="宋体" panose="02010600030101010101" pitchFamily="2" charset="-122"/>
              </a:rPr>
              <a:t>真诚期待与您的合作</a:t>
            </a:r>
            <a:endParaRPr kumimoji="0" lang="zh-CN" altLang="en-US" sz="6600" b="1" kern="1200" cap="none" spc="0" normalizeH="0" baseline="0" noProof="0">
              <a:solidFill>
                <a:srgbClr val="660066"/>
              </a:solidFill>
              <a:latin typeface="Verdana" panose="020B0604030504040204" pitchFamily="34" charset="0"/>
              <a:ea typeface="华文彩云" panose="02010800040101010101" pitchFamily="2" charset="-122"/>
              <a:cs typeface="+mn-cs"/>
              <a:sym typeface="宋体" panose="02010600030101010101" pitchFamily="2" charset="-122"/>
            </a:endParaRPr>
          </a:p>
          <a:p>
            <a:pPr marR="0" algn="ctr" defTabSz="914400">
              <a:buClrTx/>
              <a:buSzTx/>
              <a:defRPr/>
            </a:pPr>
            <a:r>
              <a:rPr kumimoji="0" lang="zh-CN" altLang="en-US" sz="6600" b="1" kern="1200" cap="none" spc="0" normalizeH="0" baseline="0" noProof="0">
                <a:solidFill>
                  <a:srgbClr val="CC0099"/>
                </a:solidFill>
                <a:latin typeface="Times New Roman" panose="02020603050405020304" pitchFamily="18" charset="0"/>
                <a:ea typeface="华文新魏" panose="02010800040101010101" pitchFamily="2" charset="-122"/>
                <a:cs typeface="+mn-cs"/>
                <a:sym typeface="宋体" panose="02010600030101010101" pitchFamily="2" charset="-122"/>
              </a:rPr>
              <a:t>别忘了</a:t>
            </a:r>
            <a:endParaRPr kumimoji="0" lang="zh-CN" altLang="en-US" sz="6600" b="1" kern="1200" cap="none" spc="0" normalizeH="0" baseline="0" noProof="0">
              <a:solidFill>
                <a:srgbClr val="CC0099"/>
              </a:solidFill>
              <a:latin typeface="Times New Roman" panose="02020603050405020304" pitchFamily="18" charset="0"/>
              <a:ea typeface="华文新魏" panose="02010800040101010101" pitchFamily="2" charset="-122"/>
              <a:cs typeface="+mn-cs"/>
              <a:sym typeface="宋体" panose="02010600030101010101" pitchFamily="2" charset="-122"/>
            </a:endParaRPr>
          </a:p>
          <a:p>
            <a:pPr marR="0" algn="ctr" defTabSz="914400">
              <a:buClrTx/>
              <a:buSzTx/>
              <a:defRPr/>
            </a:pPr>
            <a:r>
              <a:rPr kumimoji="0" lang="zh-CN" altLang="en-US" sz="5400" b="1" kern="1200" cap="none" spc="0" normalizeH="0" baseline="0" noProof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ea typeface="华文隶书" panose="02010800040101010101" pitchFamily="2" charset="-122"/>
                <a:cs typeface="+mn-cs"/>
                <a:sym typeface="宋体" panose="02010600030101010101" pitchFamily="2" charset="-122"/>
              </a:rPr>
              <a:t>常过来看看！</a:t>
            </a:r>
            <a:endParaRPr kumimoji="0" lang="zh-CN" altLang="en-US" sz="5400" b="1" kern="1200" cap="none" spc="0" normalizeH="0" baseline="0" noProof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anose="020B0604030504040204" pitchFamily="34" charset="0"/>
              <a:ea typeface="华文隶书" panose="02010800040101010101" pitchFamily="2" charset="-122"/>
              <a:cs typeface="+mn-cs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圆角矩形 3"/>
          <p:cNvSpPr/>
          <p:nvPr/>
        </p:nvSpPr>
        <p:spPr>
          <a:xfrm>
            <a:off x="7500938" y="785813"/>
            <a:ext cx="1000125" cy="2857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algn="r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1507" name="矩形 23555" descr="water"/>
          <p:cNvSpPr>
            <a:spLocks noTextEdit="1"/>
          </p:cNvSpPr>
          <p:nvPr/>
        </p:nvSpPr>
        <p:spPr>
          <a:xfrm>
            <a:off x="2268538" y="2420938"/>
            <a:ext cx="4449762" cy="1511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 eaLnBrk="0" hangingPunct="0"/>
            <a:r>
              <a:rPr lang="zh-CN" altLang="en-US" sz="7200" b="1" i="1">
                <a:ln w="19050" cap="flat" cmpd="sng">
                  <a:solidFill>
                    <a:srgbClr val="0066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107763" dir="13499999" sx="125000" sy="125000" rotWithShape="0">
                    <a:srgbClr val="C7DFD3">
                      <a:alpha val="75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谢谢！</a:t>
            </a:r>
            <a:endParaRPr lang="zh-CN" altLang="en-US" sz="7200" b="1" i="1">
              <a:ln w="19050" cap="flat" cmpd="sng">
                <a:solidFill>
                  <a:srgbClr val="006600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107763" dir="13499999" sx="125000" sy="125000" rotWithShape="0">
                  <a:srgbClr val="C7DFD3">
                    <a:alpha val="75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r>
              <a:rPr lang="zh-CN" altLang="en-US" b="1" dirty="0"/>
              <a:t>感谢！</a:t>
            </a:r>
            <a:endParaRPr lang="zh-CN" altLang="en-US" b="1" dirty="0"/>
          </a:p>
        </p:txBody>
      </p:sp>
      <p:sp>
        <p:nvSpPr>
          <p:cNvPr id="3075" name="文本框 2"/>
          <p:cNvSpPr txBox="1"/>
          <p:nvPr/>
        </p:nvSpPr>
        <p:spPr>
          <a:xfrm>
            <a:off x="466725" y="2132013"/>
            <a:ext cx="8177213" cy="2678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dirty="0">
                <a:solidFill>
                  <a:srgbClr val="161616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尊敬的各位家长： </a:t>
            </a:r>
            <a:br>
              <a:rPr lang="zh-CN" altLang="en-US" sz="2400" dirty="0">
                <a:solidFill>
                  <a:srgbClr val="161616"/>
                </a:solidFill>
                <a:latin typeface="Arial" panose="020B0604020202020204" pitchFamily="34" charset="0"/>
                <a:sym typeface="Arial" panose="020B0604020202020204" pitchFamily="34" charset="0"/>
              </a:rPr>
            </a:br>
            <a:r>
              <a:rPr lang="zh-CN" altLang="en-US" sz="2400" dirty="0">
                <a:solidFill>
                  <a:srgbClr val="161616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      你们好！首先，感谢大家在百忙之中能抽出宝贵的时间来参加这次活动。单从这一点就可以看出你们对自己子女的关心，对我们学校工作的支持，对我们教育工作的最大帮助。</a:t>
            </a:r>
            <a:endParaRPr lang="zh-CN" altLang="en-US" sz="2800" dirty="0">
              <a:solidFill>
                <a:srgbClr val="161616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  <a:p>
            <a:r>
              <a:rPr lang="zh-CN" altLang="en-US" sz="2400" dirty="0">
                <a:solidFill>
                  <a:srgbClr val="161616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为什么这么说呢？因为我觉得家长会的真正意义在于给孩子鼓励，在孩子们心中，来参加家长会，也就是对他们的关心，对他们的爱，他们会感到无比骄傲、幸福。</a:t>
            </a:r>
            <a:r>
              <a:rPr lang="zh-CN" altLang="en-US" dirty="0">
                <a:solidFill>
                  <a:srgbClr val="161616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 </a:t>
            </a:r>
            <a:endParaRPr lang="zh-CN" altLang="en-US" dirty="0">
              <a:solidFill>
                <a:srgbClr val="161616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家庭教育的重要性</a:t>
            </a:r>
            <a:endParaRPr kumimoji="0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27088" y="1341438"/>
            <a:ext cx="6030913" cy="19383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家庭教育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的重要性不言而喻。写字和握笔姿势、阅读兴趣、品行意志、自我管理能力、幸福感、成长氛围等等，是家庭教育最应该教会和给予孩子的，是家长不可推卸的责任，再好的老师也无法替代。 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/>
          <p:nvPr>
            <p:ph type="title"/>
          </p:nvPr>
        </p:nvSpPr>
        <p:spPr/>
        <p:txBody>
          <a:bodyPr vert="horz" wrap="square" lIns="91440" tIns="45720" rIns="91440" bIns="45720" anchor="ctr"/>
          <a:p>
            <a:r>
              <a:rPr lang="zh-CN" altLang="en-US" b="1" dirty="0"/>
              <a:t>召开本次家长会的目的</a:t>
            </a:r>
            <a:endParaRPr lang="zh-CN" altLang="en-US" b="1" dirty="0"/>
          </a:p>
        </p:txBody>
      </p:sp>
      <p:sp>
        <p:nvSpPr>
          <p:cNvPr id="5123" name="Text Box 3"/>
          <p:cNvSpPr txBox="1"/>
          <p:nvPr/>
        </p:nvSpPr>
        <p:spPr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  <p:grpSp>
        <p:nvGrpSpPr>
          <p:cNvPr id="2" name="组合 5123"/>
          <p:cNvGrpSpPr/>
          <p:nvPr/>
        </p:nvGrpSpPr>
        <p:grpSpPr>
          <a:xfrm>
            <a:off x="2011363" y="1812925"/>
            <a:ext cx="4957762" cy="1012825"/>
            <a:chOff x="0" y="0"/>
            <a:chExt cx="2976" cy="432"/>
          </a:xfrm>
        </p:grpSpPr>
        <p:sp>
          <p:nvSpPr>
            <p:cNvPr id="6148" name="AutoShape 5"/>
            <p:cNvSpPr>
              <a:spLocks noChangeArrowheads="1"/>
            </p:cNvSpPr>
            <p:nvPr/>
          </p:nvSpPr>
          <p:spPr bwMode="auto">
            <a:xfrm>
              <a:off x="240" y="75"/>
              <a:ext cx="2736" cy="28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rgbClr val="DBEED1"/>
                </a:gs>
                <a:gs pos="100000">
                  <a:schemeClr val="accent2"/>
                </a:gs>
              </a:gsLst>
              <a:lin ang="5400000" scaled="1"/>
            </a:gradFill>
            <a:ln w="12700">
              <a:solidFill>
                <a:schemeClr val="bg1"/>
              </a:solidFill>
              <a:round/>
            </a:ln>
          </p:spPr>
          <p:txBody>
            <a:bodyPr wrap="none"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5136" name="AutoShape 6"/>
            <p:cNvSpPr/>
            <p:nvPr/>
          </p:nvSpPr>
          <p:spPr>
            <a:xfrm>
              <a:off x="0" y="0"/>
              <a:ext cx="432" cy="432"/>
            </a:xfrm>
            <a:prstGeom prst="diamond">
              <a:avLst/>
            </a:prstGeom>
            <a:solidFill>
              <a:schemeClr val="accent2"/>
            </a:solidFill>
            <a:ln w="2540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algn="r"/>
              <a:endParaRPr lang="zh-CN" altLang="en-US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137" name="Text Box 7"/>
            <p:cNvSpPr txBox="1"/>
            <p:nvPr/>
          </p:nvSpPr>
          <p:spPr>
            <a:xfrm>
              <a:off x="431" y="91"/>
              <a:ext cx="2360" cy="27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b="1" dirty="0">
                  <a:solidFill>
                    <a:srgbClr val="000000"/>
                  </a:solidFill>
                  <a:latin typeface="Arial" panose="020B0604020202020204" pitchFamily="34" charset="0"/>
                  <a:sym typeface="Arial" panose="020B0604020202020204" pitchFamily="34" charset="0"/>
                </a:rPr>
                <a:t>交流学生表现。让家长在 班级背景中了解自己的孩子以及孩子的学习环境。</a:t>
              </a:r>
              <a:endParaRPr lang="zh-CN" altLang="en-US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sp>
          <p:nvSpPr>
            <p:cNvPr id="5138" name="Text Box 8"/>
            <p:cNvSpPr txBox="1"/>
            <p:nvPr/>
          </p:nvSpPr>
          <p:spPr>
            <a:xfrm>
              <a:off x="111" y="106"/>
              <a:ext cx="223" cy="19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 eaLnBrk="0" hangingPunct="0"/>
              <a:r>
                <a:rPr lang="en-US" altLang="zh-CN" sz="2400" dirty="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1</a:t>
              </a:r>
              <a:endParaRPr lang="en-US" altLang="zh-CN" sz="24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5125" name="组合 5128"/>
          <p:cNvGrpSpPr/>
          <p:nvPr/>
        </p:nvGrpSpPr>
        <p:grpSpPr>
          <a:xfrm>
            <a:off x="1970088" y="2970213"/>
            <a:ext cx="5122862" cy="1166812"/>
            <a:chOff x="0" y="0"/>
            <a:chExt cx="3016" cy="518"/>
          </a:xfrm>
        </p:grpSpPr>
        <p:sp>
          <p:nvSpPr>
            <p:cNvPr id="3" name="AutoShape 10"/>
            <p:cNvSpPr>
              <a:spLocks noChangeArrowheads="1"/>
            </p:cNvSpPr>
            <p:nvPr/>
          </p:nvSpPr>
          <p:spPr bwMode="auto">
            <a:xfrm>
              <a:off x="240" y="75"/>
              <a:ext cx="2776" cy="32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rgbClr val="D2E7F9"/>
                </a:gs>
                <a:gs pos="100000">
                  <a:schemeClr val="accent1"/>
                </a:gs>
              </a:gsLst>
              <a:lin ang="5400000" scaled="1"/>
            </a:gradFill>
            <a:ln w="12700">
              <a:solidFill>
                <a:schemeClr val="bg1"/>
              </a:solidFill>
              <a:round/>
            </a:ln>
          </p:spPr>
          <p:txBody>
            <a:bodyPr wrap="none"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5132" name="AutoShape 11"/>
            <p:cNvSpPr/>
            <p:nvPr/>
          </p:nvSpPr>
          <p:spPr>
            <a:xfrm>
              <a:off x="0" y="0"/>
              <a:ext cx="432" cy="432"/>
            </a:xfrm>
            <a:prstGeom prst="diamond">
              <a:avLst/>
            </a:prstGeom>
            <a:solidFill>
              <a:schemeClr val="accent1"/>
            </a:solidFill>
            <a:ln w="2540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algn="r"/>
              <a:endParaRPr lang="zh-CN" altLang="en-US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155" name="Text Box 12"/>
            <p:cNvSpPr txBox="1">
              <a:spLocks noChangeArrowheads="1"/>
            </p:cNvSpPr>
            <p:nvPr/>
          </p:nvSpPr>
          <p:spPr bwMode="auto">
            <a:xfrm>
              <a:off x="387" y="108"/>
              <a:ext cx="2427" cy="41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marR="0" defTabSz="914400">
                <a:buClrTx/>
                <a:buSzTx/>
                <a:defRPr/>
              </a:pPr>
              <a:r>
                <a:rPr kumimoji="0" lang="zh-CN" altLang="en-US" kern="1200" cap="none" spc="0" normalizeH="0" baseline="0" noProof="0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charset="-122"/>
                  <a:cs typeface="+mn-cs"/>
                </a:rPr>
                <a:t> </a:t>
              </a:r>
              <a:r>
                <a:rPr kumimoji="0" lang="zh-CN" altLang="en-US" b="1" kern="1200" cap="none" spc="0" normalizeH="0" baseline="0" noProof="0" dirty="0">
                  <a:solidFill>
                    <a:srgbClr val="000000"/>
                  </a:solidFill>
                  <a:latin typeface="+mn-ea"/>
                  <a:ea typeface="+mn-ea"/>
                  <a:cs typeface="+mn-cs"/>
                </a:rPr>
                <a:t>交流教育策略，</a:t>
              </a:r>
              <a:r>
                <a:rPr kumimoji="0" lang="zh-CN" altLang="en-US" b="1" kern="1200" cap="none" spc="0" normalizeH="0" baseline="0" noProof="0" dirty="0">
                  <a:solidFill>
                    <a:srgbClr val="000000"/>
                  </a:solidFill>
                  <a:latin typeface="+mn-ea"/>
                  <a:ea typeface="+mn-ea"/>
                  <a:cs typeface="+mn-cs"/>
                  <a:sym typeface="Arial" panose="020B0604020202020204" pitchFamily="34" charset="0"/>
                </a:rPr>
                <a:t>帮助家长提高教育孩子的水平。</a:t>
              </a:r>
              <a:endParaRPr kumimoji="0" lang="zh-CN" altLang="en-US" b="1" kern="1200" cap="none" spc="0" normalizeH="0" baseline="0" noProof="0" dirty="0">
                <a:solidFill>
                  <a:srgbClr val="000000"/>
                </a:solidFill>
                <a:latin typeface="+mn-ea"/>
                <a:ea typeface="+mn-ea"/>
                <a:cs typeface="+mn-cs"/>
              </a:endParaRPr>
            </a:p>
            <a:p>
              <a:pPr marR="0" algn="ctr" defTabSz="914400" eaLnBrk="0" hangingPunct="0">
                <a:buClrTx/>
                <a:buSzTx/>
                <a:defRPr/>
              </a:pPr>
              <a:endParaRPr kumimoji="0" lang="zh-CN" altLang="en-US" kern="1200" cap="none" spc="0" normalizeH="0" baseline="0" noProof="0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5134" name="Text Box 13"/>
            <p:cNvSpPr txBox="1"/>
            <p:nvPr/>
          </p:nvSpPr>
          <p:spPr>
            <a:xfrm>
              <a:off x="133" y="108"/>
              <a:ext cx="223" cy="20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 eaLnBrk="0" hangingPunct="0"/>
              <a:r>
                <a:rPr lang="en-US" altLang="zh-CN" sz="2400" dirty="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2</a:t>
              </a:r>
              <a:endParaRPr lang="en-US" altLang="zh-CN" sz="24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5126" name="组合 5133"/>
          <p:cNvGrpSpPr/>
          <p:nvPr/>
        </p:nvGrpSpPr>
        <p:grpSpPr>
          <a:xfrm>
            <a:off x="2051050" y="4076700"/>
            <a:ext cx="4968875" cy="1173163"/>
            <a:chOff x="0" y="0"/>
            <a:chExt cx="3018" cy="516"/>
          </a:xfrm>
        </p:grpSpPr>
        <p:sp>
          <p:nvSpPr>
            <p:cNvPr id="4" name="AutoShape 15"/>
            <p:cNvSpPr>
              <a:spLocks noChangeArrowheads="1"/>
            </p:cNvSpPr>
            <p:nvPr/>
          </p:nvSpPr>
          <p:spPr bwMode="auto">
            <a:xfrm>
              <a:off x="240" y="75"/>
              <a:ext cx="2778" cy="30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hlink"/>
                </a:gs>
                <a:gs pos="50000">
                  <a:srgbClr val="F9E6D3"/>
                </a:gs>
                <a:gs pos="100000">
                  <a:schemeClr val="hlink"/>
                </a:gs>
              </a:gsLst>
              <a:lin ang="5400000" scaled="1"/>
            </a:gradFill>
            <a:ln w="12700">
              <a:solidFill>
                <a:schemeClr val="bg1"/>
              </a:solidFill>
              <a:round/>
            </a:ln>
          </p:spPr>
          <p:txBody>
            <a:bodyPr wrap="none" anchor="ctr"/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5128" name="AutoShape 16"/>
            <p:cNvSpPr/>
            <p:nvPr/>
          </p:nvSpPr>
          <p:spPr>
            <a:xfrm>
              <a:off x="0" y="0"/>
              <a:ext cx="432" cy="432"/>
            </a:xfrm>
            <a:prstGeom prst="diamond">
              <a:avLst/>
            </a:prstGeom>
            <a:solidFill>
              <a:schemeClr val="hlink"/>
            </a:solidFill>
            <a:ln w="25400" cap="flat" cmpd="sng">
              <a:solidFill>
                <a:schemeClr val="bg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/>
            <a:p>
              <a:pPr algn="r"/>
              <a:endParaRPr lang="zh-CN" altLang="en-US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129" name="Text Box 17"/>
            <p:cNvSpPr txBox="1"/>
            <p:nvPr/>
          </p:nvSpPr>
          <p:spPr>
            <a:xfrm>
              <a:off x="384" y="110"/>
              <a:ext cx="2160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b="1" dirty="0">
                  <a:solidFill>
                    <a:srgbClr val="000000"/>
                  </a:solidFill>
                  <a:latin typeface="Arial" panose="020B0604020202020204" pitchFamily="34" charset="0"/>
                  <a:sym typeface="Arial" panose="020B0604020202020204" pitchFamily="34" charset="0"/>
                </a:rPr>
                <a:t>阐明学校教育的原则，增加理解，加强合作。</a:t>
              </a:r>
              <a:endParaRPr lang="zh-CN" altLang="en-US" b="1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  <a:p>
              <a:pPr algn="ctr" eaLnBrk="0" hangingPunct="0"/>
              <a:r>
                <a:rPr lang="zh-CN" altLang="en-US" dirty="0">
                  <a:solidFill>
                    <a:srgbClr val="000000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 </a:t>
              </a:r>
              <a:endParaRPr lang="zh-CN" altLang="en-US" dirty="0">
                <a:solidFill>
                  <a:srgbClr val="000000"/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sp>
          <p:nvSpPr>
            <p:cNvPr id="5130" name="Text Box 18"/>
            <p:cNvSpPr txBox="1"/>
            <p:nvPr/>
          </p:nvSpPr>
          <p:spPr>
            <a:xfrm>
              <a:off x="87" y="95"/>
              <a:ext cx="223" cy="20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algn="ctr" eaLnBrk="0" hangingPunct="0"/>
              <a:r>
                <a:rPr lang="en-US" altLang="zh-CN" sz="2400" dirty="0">
                  <a:solidFill>
                    <a:srgbClr val="000000"/>
                  </a:solidFill>
                  <a:latin typeface="微软雅黑" panose="020B0503020204020204" charset="-122"/>
                  <a:ea typeface="微软雅黑" panose="020B0503020204020204" charset="-122"/>
                </a:rPr>
                <a:t>3</a:t>
              </a:r>
              <a:endParaRPr lang="en-US" altLang="zh-CN" sz="24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endParaRPr lang="zh-CN" altLang="en-US" dirty="0"/>
          </a:p>
        </p:txBody>
      </p:sp>
      <p:sp>
        <p:nvSpPr>
          <p:cNvPr id="8195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r>
              <a:rPr lang="zh-CN" altLang="en-US" b="1" dirty="0">
                <a:solidFill>
                  <a:srgbClr val="161616"/>
                </a:solidFill>
              </a:rPr>
              <a:t>学生成绩优异的原因：</a:t>
            </a:r>
            <a:endParaRPr lang="zh-CN" altLang="en-US" b="1" dirty="0">
              <a:solidFill>
                <a:srgbClr val="161616"/>
              </a:solidFill>
            </a:endParaRPr>
          </a:p>
          <a:p>
            <a:endParaRPr lang="zh-CN" altLang="en-US" b="1" dirty="0">
              <a:solidFill>
                <a:srgbClr val="161616"/>
              </a:solidFill>
            </a:endParaRPr>
          </a:p>
          <a:p>
            <a:r>
              <a:rPr lang="zh-CN" altLang="en-US" b="1" dirty="0">
                <a:solidFill>
                  <a:srgbClr val="161616"/>
                </a:solidFill>
              </a:rPr>
              <a:t>1. 学习态度端正，勤奋；</a:t>
            </a:r>
            <a:endParaRPr lang="zh-CN" altLang="en-US" b="1" dirty="0">
              <a:solidFill>
                <a:srgbClr val="161616"/>
              </a:solidFill>
            </a:endParaRPr>
          </a:p>
          <a:p>
            <a:r>
              <a:rPr lang="zh-CN" altLang="en-US" b="1" dirty="0">
                <a:solidFill>
                  <a:srgbClr val="161616"/>
                </a:solidFill>
              </a:rPr>
              <a:t>2. 学习方法比较好；</a:t>
            </a:r>
            <a:endParaRPr lang="zh-CN" altLang="en-US" b="1" dirty="0">
              <a:solidFill>
                <a:srgbClr val="161616"/>
              </a:solidFill>
            </a:endParaRPr>
          </a:p>
          <a:p>
            <a:r>
              <a:rPr lang="zh-CN" altLang="en-US" b="1" dirty="0">
                <a:solidFill>
                  <a:srgbClr val="161616"/>
                </a:solidFill>
              </a:rPr>
              <a:t>3 自制力强，善于思考；</a:t>
            </a:r>
            <a:endParaRPr lang="zh-CN" altLang="en-US" b="1" dirty="0">
              <a:solidFill>
                <a:srgbClr val="161616"/>
              </a:solidFill>
            </a:endParaRPr>
          </a:p>
          <a:p>
            <a:r>
              <a:rPr lang="zh-CN" altLang="en-US" b="1" dirty="0">
                <a:solidFill>
                  <a:srgbClr val="161616"/>
                </a:solidFill>
              </a:rPr>
              <a:t>4. 家长的支持与鼓励</a:t>
            </a:r>
            <a:endParaRPr lang="zh-CN" altLang="en-US" b="1" dirty="0">
              <a:solidFill>
                <a:srgbClr val="161616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p>
            <a:endParaRPr lang="zh-CN" altLang="en-US" dirty="0"/>
          </a:p>
        </p:txBody>
      </p:sp>
      <p:sp>
        <p:nvSpPr>
          <p:cNvPr id="9219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r>
              <a:rPr lang="zh-CN" altLang="en-US" b="1" dirty="0">
                <a:solidFill>
                  <a:srgbClr val="161616"/>
                </a:solidFill>
              </a:rPr>
              <a:t>后进生存在的问题</a:t>
            </a:r>
            <a:endParaRPr lang="zh-CN" altLang="en-US" b="1" dirty="0">
              <a:solidFill>
                <a:srgbClr val="161616"/>
              </a:solidFill>
            </a:endParaRPr>
          </a:p>
          <a:p>
            <a:r>
              <a:rPr lang="zh-CN" altLang="en-US" b="1" dirty="0">
                <a:solidFill>
                  <a:srgbClr val="161616"/>
                </a:solidFill>
              </a:rPr>
              <a:t>    1、 学习习惯较差</a:t>
            </a:r>
            <a:endParaRPr lang="zh-CN" altLang="en-US" b="1" dirty="0">
              <a:solidFill>
                <a:srgbClr val="161616"/>
              </a:solidFill>
            </a:endParaRPr>
          </a:p>
          <a:p>
            <a:r>
              <a:rPr lang="zh-CN" altLang="en-US" b="1" dirty="0">
                <a:solidFill>
                  <a:srgbClr val="161616"/>
                </a:solidFill>
              </a:rPr>
              <a:t>    2、听课容易分心</a:t>
            </a:r>
            <a:endParaRPr lang="zh-CN" altLang="en-US" b="1" dirty="0">
              <a:solidFill>
                <a:srgbClr val="161616"/>
              </a:solidFill>
            </a:endParaRPr>
          </a:p>
          <a:p>
            <a:r>
              <a:rPr lang="zh-CN" altLang="en-US" b="1" dirty="0">
                <a:solidFill>
                  <a:srgbClr val="161616"/>
                </a:solidFill>
              </a:rPr>
              <a:t>    3、课堂学习效率较低 </a:t>
            </a:r>
            <a:endParaRPr lang="zh-CN" altLang="en-US" b="1" dirty="0">
              <a:solidFill>
                <a:srgbClr val="161616"/>
              </a:solidFill>
            </a:endParaRPr>
          </a:p>
          <a:p>
            <a:r>
              <a:rPr lang="zh-CN" altLang="en-US" b="1" dirty="0">
                <a:solidFill>
                  <a:srgbClr val="161616"/>
                </a:solidFill>
              </a:rPr>
              <a:t>    4、作业拖拉，甚至不做</a:t>
            </a:r>
            <a:endParaRPr lang="zh-CN" altLang="en-US" b="1" dirty="0">
              <a:solidFill>
                <a:srgbClr val="161616"/>
              </a:solidFill>
            </a:endParaRPr>
          </a:p>
          <a:p>
            <a:r>
              <a:rPr lang="zh-CN" altLang="en-US" b="1" dirty="0">
                <a:solidFill>
                  <a:srgbClr val="161616"/>
                </a:solidFill>
              </a:rPr>
              <a:t>    5、写字太潦草，没有恒心、耐心 </a:t>
            </a:r>
            <a:endParaRPr lang="zh-CN" altLang="en-US" b="1" dirty="0">
              <a:solidFill>
                <a:srgbClr val="161616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标题 1"/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6121400" cy="777875"/>
          </a:xfrm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161616"/>
                </a:solidFill>
                <a:effectLst/>
                <a:uLnTx/>
                <a:uFillTx/>
                <a:latin typeface="宋体" panose="02010600030101010101" pitchFamily="2" charset="-122"/>
                <a:ea typeface="+mj-ea"/>
                <a:cs typeface="+mj-cs"/>
              </a:rPr>
              <a:t>期待家长配合的地方：</a:t>
            </a:r>
            <a:br>
              <a:rPr kumimoji="0" lang="zh-CN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华文新魏" panose="02010800040101010101" pitchFamily="2" charset="-122"/>
                <a:cs typeface="+mj-cs"/>
              </a:rPr>
            </a:b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华文新魏" panose="02010800040101010101" pitchFamily="2" charset="-122"/>
              <a:cs typeface="+mj-cs"/>
            </a:endParaRPr>
          </a:p>
        </p:txBody>
      </p:sp>
      <p:sp>
        <p:nvSpPr>
          <p:cNvPr id="10243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r>
              <a:rPr lang="en-US" altLang="zh-CN" sz="2800" b="1" dirty="0">
                <a:solidFill>
                  <a:srgbClr val="161616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</a:t>
            </a:r>
            <a:r>
              <a:rPr lang="zh-CN" altLang="en-US" sz="2800" b="1" dirty="0">
                <a:solidFill>
                  <a:srgbClr val="161616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、安全工作</a:t>
            </a:r>
            <a:endParaRPr lang="zh-CN" altLang="en-US" sz="2800" b="1" dirty="0">
              <a:solidFill>
                <a:srgbClr val="161616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endParaRPr lang="zh-CN" altLang="en-US" sz="700" b="1" dirty="0">
              <a:solidFill>
                <a:srgbClr val="161616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r>
              <a:rPr lang="en-US" altLang="zh-CN" sz="2800" b="1" dirty="0">
                <a:solidFill>
                  <a:srgbClr val="161616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</a:t>
            </a:r>
            <a:r>
              <a:rPr lang="zh-CN" altLang="en-US" sz="2800" b="1" dirty="0">
                <a:solidFill>
                  <a:srgbClr val="161616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、学习时间的安排</a:t>
            </a:r>
            <a:endParaRPr lang="zh-CN" altLang="en-US" sz="2800" b="1" dirty="0">
              <a:solidFill>
                <a:srgbClr val="161616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endParaRPr lang="zh-CN" altLang="en-US" sz="700" b="1" dirty="0">
              <a:solidFill>
                <a:srgbClr val="161616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r>
              <a:rPr lang="en-US" altLang="zh-CN" sz="2800" b="1" dirty="0">
                <a:solidFill>
                  <a:srgbClr val="161616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3</a:t>
            </a:r>
            <a:r>
              <a:rPr lang="zh-CN" altLang="en-US" sz="2800" b="1" dirty="0">
                <a:solidFill>
                  <a:srgbClr val="161616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、支持孩子的学习 </a:t>
            </a:r>
            <a:endParaRPr lang="zh-CN" altLang="en-US" sz="2800" b="1" dirty="0">
              <a:solidFill>
                <a:srgbClr val="161616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endParaRPr lang="zh-CN" altLang="en-US" sz="700" b="1" dirty="0">
              <a:solidFill>
                <a:srgbClr val="161616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r>
              <a:rPr lang="en-US" altLang="zh-CN" sz="2800" b="1" dirty="0">
                <a:solidFill>
                  <a:srgbClr val="161616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4</a:t>
            </a:r>
            <a:r>
              <a:rPr lang="zh-CN" altLang="en-US" sz="2800" b="1" dirty="0">
                <a:solidFill>
                  <a:srgbClr val="161616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、认真督促，仔细检查</a:t>
            </a:r>
            <a:endParaRPr lang="zh-CN" altLang="en-US" sz="2800" b="1" dirty="0">
              <a:solidFill>
                <a:srgbClr val="161616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endParaRPr lang="zh-CN" altLang="en-US" sz="700" b="1" dirty="0">
              <a:solidFill>
                <a:srgbClr val="161616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r>
              <a:rPr lang="en-US" altLang="zh-CN" sz="2800" b="1" dirty="0">
                <a:solidFill>
                  <a:srgbClr val="161616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5</a:t>
            </a:r>
            <a:r>
              <a:rPr lang="zh-CN" altLang="en-US" sz="2800" b="1" dirty="0">
                <a:solidFill>
                  <a:srgbClr val="161616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、积极配合老师</a:t>
            </a:r>
            <a:endParaRPr lang="zh-CN" altLang="en-US" sz="2800" b="1" dirty="0">
              <a:solidFill>
                <a:srgbClr val="161616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"/>
          <p:cNvSpPr>
            <a:spLocks noGrp="1"/>
          </p:cNvSpPr>
          <p:nvPr>
            <p:ph type="title"/>
          </p:nvPr>
        </p:nvSpPr>
        <p:spPr>
          <a:xfrm>
            <a:off x="755650" y="404813"/>
            <a:ext cx="6121400" cy="777875"/>
          </a:xfrm>
        </p:spPr>
        <p:txBody>
          <a:bodyPr vert="horz" wrap="square" lIns="91440" tIns="45720" rIns="91440" bIns="45720" anchor="ctr"/>
          <a:p>
            <a:r>
              <a:rPr lang="zh-CN" altLang="en-US" b="1" dirty="0">
                <a:solidFill>
                  <a:srgbClr val="161616"/>
                </a:solidFill>
              </a:rPr>
              <a:t>良好的学习习惯</a:t>
            </a:r>
            <a:endParaRPr lang="zh-CN" altLang="en-US" b="1" dirty="0">
              <a:solidFill>
                <a:srgbClr val="161616"/>
              </a:solidFill>
            </a:endParaRPr>
          </a:p>
        </p:txBody>
      </p:sp>
      <p:sp>
        <p:nvSpPr>
          <p:cNvPr id="10242" name="内容占位符 2"/>
          <p:cNvSpPr>
            <a:spLocks noGrp="1" noChangeArrowheads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、预习、复习</a:t>
            </a:r>
            <a:endParaRPr kumimoji="0" lang="zh-CN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、专注认真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、细致、耐心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、阅读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、整理错题</a:t>
            </a:r>
            <a:endParaRPr kumimoji="0" lang="zh-CN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标题 1"/>
          <p:cNvSpPr>
            <a:spLocks noGrp="1"/>
          </p:cNvSpPr>
          <p:nvPr>
            <p:ph type="title"/>
          </p:nvPr>
        </p:nvSpPr>
        <p:spPr>
          <a:xfrm>
            <a:off x="755650" y="404813"/>
            <a:ext cx="6121400" cy="777875"/>
          </a:xfrm>
        </p:spPr>
        <p:txBody>
          <a:bodyPr vert="horz" wrap="square" lIns="91440" tIns="45720" rIns="91440" bIns="45720" anchor="ctr"/>
          <a:p>
            <a:r>
              <a:rPr lang="zh-CN" altLang="en-US" b="1" dirty="0"/>
              <a:t>辅导孩子学习，作为家长应该充当什么角色？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288" y="1412875"/>
            <a:ext cx="8015288" cy="4383088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Char char="v"/>
              <a:defRPr/>
            </a:pP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、提供一个安静的学习环境。不要家长在看朋友圈，而一味责怪孩子写作业不认真；</a:t>
            </a:r>
            <a:b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b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、关心关注孩子。家长有时候即使只是静静地坐在一旁看着，孩子因为觉得自己被爸妈重视，也会更加认真地写作业；</a:t>
            </a:r>
            <a:b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b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、父母的榜样很重要。如果家里总是打麻将、家长也不喜欢看书，你让孩子喜欢看书是很难的；</a:t>
            </a:r>
            <a:b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b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、提供一个良好氛围。因为氛围可以让孩子们变得认真，因为有竞争他们会更努力。</a:t>
            </a:r>
            <a:b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b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altLang="zh-CN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kumimoji="0" lang="zh-CN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、自己的问题自己解决。在孩子的学习上，建议父母充当支持和鼓励的角色，具体问题最好由孩子自己解决。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zh-CN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Char char="v"/>
              <a:defRPr/>
            </a:pP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28TGp_well-being_light">
  <a:themeElements>
    <a:clrScheme name="">
      <a:dk1>
        <a:srgbClr val="4D4D4D"/>
      </a:dk1>
      <a:lt1>
        <a:srgbClr val="FFFFFF"/>
      </a:lt1>
      <a:dk2>
        <a:srgbClr val="47C3B7"/>
      </a:dk2>
      <a:lt2>
        <a:srgbClr val="DDDDDD"/>
      </a:lt2>
      <a:accent1>
        <a:srgbClr val="2990E5"/>
      </a:accent1>
      <a:accent2>
        <a:srgbClr val="57AD27"/>
      </a:accent2>
      <a:accent3>
        <a:srgbClr val="FFFFFF"/>
      </a:accent3>
      <a:accent4>
        <a:srgbClr val="414141"/>
      </a:accent4>
      <a:accent5>
        <a:srgbClr val="ACC7EF"/>
      </a:accent5>
      <a:accent6>
        <a:srgbClr val="4D9B22"/>
      </a:accent6>
      <a:hlink>
        <a:srgbClr val="E1882F"/>
      </a:hlink>
      <a:folHlink>
        <a:srgbClr val="90A8B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228TGp_well-being_light 1">
        <a:dk1>
          <a:srgbClr val="4D4D4D"/>
        </a:dk1>
        <a:lt1>
          <a:srgbClr val="FFFFFF"/>
        </a:lt1>
        <a:dk2>
          <a:srgbClr val="0D8797"/>
        </a:dk2>
        <a:lt2>
          <a:srgbClr val="C0C0C0"/>
        </a:lt2>
        <a:accent1>
          <a:srgbClr val="8BB44E"/>
        </a:accent1>
        <a:accent2>
          <a:srgbClr val="4CB06D"/>
        </a:accent2>
        <a:accent3>
          <a:srgbClr val="FFFFFF"/>
        </a:accent3>
        <a:accent4>
          <a:srgbClr val="404040"/>
        </a:accent4>
        <a:accent5>
          <a:srgbClr val="C4D6B2"/>
        </a:accent5>
        <a:accent6>
          <a:srgbClr val="449F62"/>
        </a:accent6>
        <a:hlink>
          <a:srgbClr val="7B9CB5"/>
        </a:hlink>
        <a:folHlink>
          <a:srgbClr val="B3C1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8TGp_well-being_light 2">
        <a:dk1>
          <a:srgbClr val="000066"/>
        </a:dk1>
        <a:lt1>
          <a:srgbClr val="FFFFFF"/>
        </a:lt1>
        <a:dk2>
          <a:srgbClr val="3491C4"/>
        </a:dk2>
        <a:lt2>
          <a:srgbClr val="DDDDDD"/>
        </a:lt2>
        <a:accent1>
          <a:srgbClr val="32B66E"/>
        </a:accent1>
        <a:accent2>
          <a:srgbClr val="36623F"/>
        </a:accent2>
        <a:accent3>
          <a:srgbClr val="FFFFFF"/>
        </a:accent3>
        <a:accent4>
          <a:srgbClr val="000056"/>
        </a:accent4>
        <a:accent5>
          <a:srgbClr val="ADD7BA"/>
        </a:accent5>
        <a:accent6>
          <a:srgbClr val="305838"/>
        </a:accent6>
        <a:hlink>
          <a:srgbClr val="4C9BBA"/>
        </a:hlink>
        <a:folHlink>
          <a:srgbClr val="A4D0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8TGp_well-being_light 3">
        <a:dk1>
          <a:srgbClr val="4D4D4D"/>
        </a:dk1>
        <a:lt1>
          <a:srgbClr val="FFFFFF"/>
        </a:lt1>
        <a:dk2>
          <a:srgbClr val="47C3B7"/>
        </a:dk2>
        <a:lt2>
          <a:srgbClr val="DDDDDD"/>
        </a:lt2>
        <a:accent1>
          <a:srgbClr val="2990E5"/>
        </a:accent1>
        <a:accent2>
          <a:srgbClr val="57AD27"/>
        </a:accent2>
        <a:accent3>
          <a:srgbClr val="FFFFFF"/>
        </a:accent3>
        <a:accent4>
          <a:srgbClr val="404040"/>
        </a:accent4>
        <a:accent5>
          <a:srgbClr val="ACC6F0"/>
        </a:accent5>
        <a:accent6>
          <a:srgbClr val="4E9C22"/>
        </a:accent6>
        <a:hlink>
          <a:srgbClr val="E1882F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228TGp_well-being_light</Template>
  <TotalTime>0</TotalTime>
  <Words>1576</Words>
  <Application>WPS 演示</Application>
  <PresentationFormat>全屏显示(4:3)</PresentationFormat>
  <Paragraphs>131</Paragraphs>
  <Slides>18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18</vt:i4>
      </vt:variant>
    </vt:vector>
  </HeadingPairs>
  <TitlesOfParts>
    <vt:vector size="34" baseType="lpstr">
      <vt:lpstr>Arial</vt:lpstr>
      <vt:lpstr>宋体</vt:lpstr>
      <vt:lpstr>Wingdings</vt:lpstr>
      <vt:lpstr>Verdana</vt:lpstr>
      <vt:lpstr>华文隶书</vt:lpstr>
      <vt:lpstr>微软雅黑</vt:lpstr>
      <vt:lpstr>华文新魏</vt:lpstr>
      <vt:lpstr>隶书</vt:lpstr>
      <vt:lpstr>楷体_GB2312</vt:lpstr>
      <vt:lpstr>新宋体</vt:lpstr>
      <vt:lpstr>黑体</vt:lpstr>
      <vt:lpstr>Times New Roman</vt:lpstr>
      <vt:lpstr>华文行楷</vt:lpstr>
      <vt:lpstr>华文彩云</vt:lpstr>
      <vt:lpstr>Arial Unicode MS</vt:lpstr>
      <vt:lpstr>228TGp_well-being_light</vt:lpstr>
      <vt:lpstr>PowerPoint 演示文稿</vt:lpstr>
      <vt:lpstr>感谢！</vt:lpstr>
      <vt:lpstr>家庭教育的重要性</vt:lpstr>
      <vt:lpstr>召开本次家长会的目的</vt:lpstr>
      <vt:lpstr>PowerPoint 演示文稿</vt:lpstr>
      <vt:lpstr>PowerPoint 演示文稿</vt:lpstr>
      <vt:lpstr>期待家长配合的地方： </vt:lpstr>
      <vt:lpstr>良好的学习习惯</vt:lpstr>
      <vt:lpstr>辅导孩子学习，作为家长应该充当什么角色？</vt:lpstr>
      <vt:lpstr>希望家长配合的事项</vt:lpstr>
      <vt:lpstr>1、给孩子多一点关爱 </vt:lpstr>
      <vt:lpstr>2、给孩子多一点约束 </vt:lpstr>
      <vt:lpstr>3、给孩子多一些引导 </vt:lpstr>
      <vt:lpstr>4、与老师多一点沟通 </vt:lpstr>
      <vt:lpstr>5、给孩子多一些信心 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各位家长，您好！ 欢迎来参加本次家长会！</dc:title>
  <dc:creator>user</dc:creator>
  <cp:lastModifiedBy>lenovo</cp:lastModifiedBy>
  <cp:revision>135</cp:revision>
  <dcterms:created xsi:type="dcterms:W3CDTF">2010-01-05T03:27:00Z</dcterms:created>
  <dcterms:modified xsi:type="dcterms:W3CDTF">2021-12-09T02:42:59Z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2052-11.1.0.11115</vt:lpwstr>
  </property>
  <property fmtid="{D5CDD505-2E9C-101B-9397-08002B2CF9AE}" pid="3" name="ICV">
    <vt:lpwstr>CCBB309EFB3D417ABA18872542AEBED4</vt:lpwstr>
  </property>
</Properties>
</file>